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4" r:id="rId6"/>
    <p:sldId id="262" r:id="rId7"/>
    <p:sldId id="263" r:id="rId8"/>
    <p:sldId id="269" r:id="rId9"/>
    <p:sldId id="266" r:id="rId10"/>
    <p:sldId id="267" r:id="rId11"/>
    <p:sldId id="26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Смислові війни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25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5829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</a:t>
            </a:r>
            <a:r>
              <a:rPr lang="uk-UA" dirty="0" smtClean="0"/>
              <a:t>іфологеми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04056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«Колектив</a:t>
            </a:r>
            <a:r>
              <a:rPr lang="uk-UA" b="1" dirty="0"/>
              <a:t>» – «індивідуум», «ми» – «Я</a:t>
            </a:r>
            <a:r>
              <a:rPr lang="uk-UA" b="1" dirty="0" smtClean="0"/>
              <a:t>» </a:t>
            </a:r>
            <a:r>
              <a:rPr lang="uk-UA" sz="1400" i="1" dirty="0" smtClean="0"/>
              <a:t>(приналежність до спілки, наприклад, «</a:t>
            </a:r>
            <a:r>
              <a:rPr lang="uk-UA" sz="1400" i="1" dirty="0" err="1" smtClean="0"/>
              <a:t>русского</a:t>
            </a:r>
            <a:r>
              <a:rPr lang="uk-UA" sz="1400" i="1" dirty="0" smtClean="0"/>
              <a:t> мира», «російськомовних», «східняків», «</a:t>
            </a:r>
            <a:r>
              <a:rPr lang="uk-UA" sz="1400" i="1" dirty="0" err="1" smtClean="0"/>
              <a:t>західняків</a:t>
            </a:r>
            <a:r>
              <a:rPr lang="uk-UA" sz="1400" i="1" dirty="0" smtClean="0"/>
              <a:t>», «бандерівців», «</a:t>
            </a:r>
            <a:r>
              <a:rPr lang="uk-UA" sz="1400" i="1" dirty="0" err="1" smtClean="0"/>
              <a:t>порохоботів</a:t>
            </a:r>
            <a:r>
              <a:rPr lang="uk-UA" sz="1400" i="1" dirty="0" smtClean="0"/>
              <a:t>», «</a:t>
            </a:r>
            <a:r>
              <a:rPr lang="uk-UA" sz="1400" i="1" dirty="0" err="1" smtClean="0"/>
              <a:t>зебілів</a:t>
            </a:r>
            <a:r>
              <a:rPr lang="uk-UA" sz="1400" i="1" dirty="0" smtClean="0"/>
              <a:t>» тощо)</a:t>
            </a:r>
          </a:p>
          <a:p>
            <a:r>
              <a:rPr lang="uk-UA" b="1" dirty="0" smtClean="0"/>
              <a:t>«Свій</a:t>
            </a:r>
            <a:r>
              <a:rPr lang="uk-UA" b="1" dirty="0"/>
              <a:t>» – «чужий», «друг» – «ворог» </a:t>
            </a:r>
            <a:r>
              <a:rPr lang="uk-UA" sz="1400" i="1" dirty="0"/>
              <a:t>(Наприклад, епізод, </a:t>
            </a:r>
            <a:r>
              <a:rPr lang="uk-UA" sz="1400" i="1" dirty="0" smtClean="0"/>
              <a:t>у якому </a:t>
            </a:r>
            <a:r>
              <a:rPr lang="uk-UA" sz="1400" i="1" dirty="0"/>
              <a:t>Івасик </a:t>
            </a:r>
            <a:r>
              <a:rPr lang="uk-UA" sz="1400" i="1" dirty="0" err="1"/>
              <a:t>Телесик</a:t>
            </a:r>
            <a:r>
              <a:rPr lang="uk-UA" sz="1400" i="1" dirty="0"/>
              <a:t> кидає в піч доньку Змії, а потім спостерігає, </a:t>
            </a:r>
            <a:r>
              <a:rPr lang="uk-UA" sz="1400" i="1" dirty="0" smtClean="0"/>
              <a:t>як мати </a:t>
            </a:r>
            <a:r>
              <a:rPr lang="uk-UA" sz="1400" i="1" dirty="0"/>
              <a:t>їсть власну дитину, справді моторошний у системі </a:t>
            </a:r>
            <a:r>
              <a:rPr lang="uk-UA" sz="1400" i="1" dirty="0" smtClean="0"/>
              <a:t>сучасних ціннісних </a:t>
            </a:r>
            <a:r>
              <a:rPr lang="uk-UA" sz="1400" i="1" dirty="0"/>
              <a:t>координат. Але він абсолютно нормальний з погляду </a:t>
            </a:r>
            <a:r>
              <a:rPr lang="uk-UA" sz="1400" i="1" dirty="0" smtClean="0"/>
              <a:t>логіки природного </a:t>
            </a:r>
            <a:r>
              <a:rPr lang="uk-UA" sz="1400" i="1" dirty="0"/>
              <a:t>відбору – або ти, або </a:t>
            </a:r>
            <a:r>
              <a:rPr lang="uk-UA" sz="1400" i="1" dirty="0" smtClean="0"/>
              <a:t>тебе)</a:t>
            </a:r>
            <a:endParaRPr lang="uk-UA" sz="1400" i="1" dirty="0"/>
          </a:p>
          <a:p>
            <a:r>
              <a:rPr lang="uk-UA" b="1" dirty="0" smtClean="0"/>
              <a:t>«Сакральний</a:t>
            </a:r>
            <a:r>
              <a:rPr lang="uk-UA" b="1" dirty="0"/>
              <a:t>» час («золотий вік») </a:t>
            </a:r>
            <a:r>
              <a:rPr lang="uk-UA" dirty="0" smtClean="0"/>
              <a:t>і протиставляє </a:t>
            </a:r>
            <a:r>
              <a:rPr lang="uk-UA" dirty="0"/>
              <a:t>його </a:t>
            </a:r>
            <a:r>
              <a:rPr lang="uk-UA" b="1" dirty="0"/>
              <a:t>«</a:t>
            </a:r>
            <a:r>
              <a:rPr lang="uk-UA" b="1" dirty="0" err="1"/>
              <a:t>профанному</a:t>
            </a:r>
            <a:r>
              <a:rPr lang="uk-UA" b="1" dirty="0"/>
              <a:t>». </a:t>
            </a:r>
            <a:r>
              <a:rPr lang="uk-UA" sz="1400" i="1" dirty="0"/>
              <a:t>Архаїчна свідомість </a:t>
            </a:r>
            <a:r>
              <a:rPr lang="uk-UA" sz="1400" i="1" dirty="0" smtClean="0"/>
              <a:t>живиться ідеєю </a:t>
            </a:r>
            <a:r>
              <a:rPr lang="uk-UA" sz="1400" i="1" dirty="0"/>
              <a:t>«циклічності», тобто постійних повернень до </a:t>
            </a:r>
            <a:r>
              <a:rPr lang="uk-UA" sz="1400" i="1" dirty="0" smtClean="0"/>
              <a:t>проживання обраної </a:t>
            </a:r>
            <a:r>
              <a:rPr lang="uk-UA" sz="1400" i="1" dirty="0"/>
              <a:t>за зразок «історії» в реальному, такому, що </a:t>
            </a:r>
            <a:r>
              <a:rPr lang="uk-UA" sz="1400" i="1" dirty="0" smtClean="0"/>
              <a:t>розгортається «</a:t>
            </a:r>
            <a:r>
              <a:rPr lang="uk-UA" sz="1400" i="1" dirty="0"/>
              <a:t>лінійно», від народження до смерті, житті людини. </a:t>
            </a:r>
            <a:r>
              <a:rPr lang="uk-UA" sz="1400" i="1" dirty="0" smtClean="0"/>
              <a:t>Наприклад, 7 листопада - «червоний день </a:t>
            </a:r>
            <a:r>
              <a:rPr lang="uk-UA" sz="1400" i="1" dirty="0"/>
              <a:t>календаря». Ритуальне проживання </a:t>
            </a:r>
            <a:r>
              <a:rPr lang="uk-UA" sz="1400" i="1" dirty="0" smtClean="0"/>
              <a:t>щороку «</a:t>
            </a:r>
            <a:r>
              <a:rPr lang="uk-UA" sz="1400" i="1" dirty="0"/>
              <a:t>взірцевої історії» докорінної зміни соціально-політичного </a:t>
            </a:r>
            <a:r>
              <a:rPr lang="uk-UA" sz="1400" i="1" dirty="0" smtClean="0"/>
              <a:t>устрою виправдовувало </a:t>
            </a:r>
            <a:r>
              <a:rPr lang="uk-UA" sz="1400" i="1" dirty="0"/>
              <a:t>убогість і трагічність реального існування </a:t>
            </a:r>
            <a:r>
              <a:rPr lang="uk-UA" sz="1400" i="1" dirty="0" smtClean="0"/>
              <a:t>мільйонів людей.</a:t>
            </a:r>
            <a:endParaRPr lang="uk-UA" sz="1400" i="1" dirty="0"/>
          </a:p>
          <a:p>
            <a:r>
              <a:rPr lang="ru-RU" b="1" dirty="0" smtClean="0"/>
              <a:t>«Тут</a:t>
            </a:r>
            <a:r>
              <a:rPr lang="ru-RU" b="1" dirty="0"/>
              <a:t>» і «там»</a:t>
            </a:r>
            <a:r>
              <a:rPr lang="ru-RU" dirty="0"/>
              <a:t>, </a:t>
            </a:r>
            <a:r>
              <a:rPr lang="ru-RU" sz="1400" i="1" dirty="0" err="1"/>
              <a:t>причому</a:t>
            </a:r>
            <a:r>
              <a:rPr lang="ru-RU" sz="1400" i="1" dirty="0"/>
              <a:t> як вертикально («пекло </a:t>
            </a:r>
            <a:r>
              <a:rPr lang="ru-RU" sz="1400" i="1" dirty="0" smtClean="0"/>
              <a:t>– земля </a:t>
            </a:r>
            <a:r>
              <a:rPr lang="ru-RU" sz="1400" i="1" dirty="0"/>
              <a:t>– рай»), так і горизонтально («до порогу </a:t>
            </a:r>
            <a:r>
              <a:rPr lang="ru-RU" sz="1400" i="1" dirty="0" err="1"/>
              <a:t>життя</a:t>
            </a:r>
            <a:r>
              <a:rPr lang="ru-RU" sz="1400" i="1" dirty="0"/>
              <a:t>» і «за </a:t>
            </a:r>
            <a:r>
              <a:rPr lang="ru-RU" sz="1400" i="1" dirty="0" smtClean="0"/>
              <a:t>порогом </a:t>
            </a:r>
            <a:r>
              <a:rPr lang="ru-RU" sz="1400" i="1" dirty="0" err="1" smtClean="0"/>
              <a:t>невідомість</a:t>
            </a:r>
            <a:r>
              <a:rPr lang="ru-RU" sz="1400" i="1" dirty="0"/>
              <a:t>»). </a:t>
            </a:r>
            <a:r>
              <a:rPr lang="ru-RU" sz="1400" i="1" dirty="0" err="1"/>
              <a:t>Ці</a:t>
            </a:r>
            <a:r>
              <a:rPr lang="ru-RU" sz="1400" i="1" dirty="0"/>
              <a:t> </a:t>
            </a:r>
            <a:r>
              <a:rPr lang="ru-RU" sz="1400" i="1" dirty="0" err="1"/>
              <a:t>опозиції</a:t>
            </a:r>
            <a:r>
              <a:rPr lang="ru-RU" sz="1400" i="1" dirty="0"/>
              <a:t>, до того ж, </a:t>
            </a:r>
            <a:r>
              <a:rPr lang="ru-RU" sz="1400" i="1" dirty="0" err="1"/>
              <a:t>чітко</a:t>
            </a:r>
            <a:r>
              <a:rPr lang="ru-RU" sz="1400" i="1" dirty="0"/>
              <a:t> </a:t>
            </a:r>
            <a:r>
              <a:rPr lang="ru-RU" sz="1400" i="1" dirty="0" err="1"/>
              <a:t>марковані</a:t>
            </a:r>
            <a:r>
              <a:rPr lang="ru-RU" sz="1400" i="1" dirty="0"/>
              <a:t>: «тут» </a:t>
            </a:r>
            <a:r>
              <a:rPr lang="ru-RU" sz="1400" i="1" dirty="0" err="1"/>
              <a:t>пов’язане</a:t>
            </a:r>
            <a:r>
              <a:rPr lang="ru-RU" sz="1400" i="1" dirty="0"/>
              <a:t> </a:t>
            </a:r>
            <a:r>
              <a:rPr lang="ru-RU" sz="1400" i="1" dirty="0" smtClean="0"/>
              <a:t>з </a:t>
            </a:r>
            <a:r>
              <a:rPr lang="ru-RU" sz="1400" i="1" dirty="0" err="1" smtClean="0"/>
              <a:t>відчуттями</a:t>
            </a:r>
            <a:r>
              <a:rPr lang="ru-RU" sz="1400" i="1" dirty="0" smtClean="0"/>
              <a:t> </a:t>
            </a:r>
            <a:r>
              <a:rPr lang="ru-RU" sz="1400" i="1" dirty="0"/>
              <a:t>«порядку, </a:t>
            </a:r>
            <a:r>
              <a:rPr lang="ru-RU" sz="1400" i="1" dirty="0" err="1"/>
              <a:t>стабільності</a:t>
            </a:r>
            <a:r>
              <a:rPr lang="ru-RU" sz="1400" i="1" dirty="0"/>
              <a:t>, </a:t>
            </a:r>
            <a:r>
              <a:rPr lang="ru-RU" sz="1400" i="1" dirty="0" err="1"/>
              <a:t>спокою</a:t>
            </a:r>
            <a:r>
              <a:rPr lang="ru-RU" sz="1400" i="1" dirty="0"/>
              <a:t>», а «там», </a:t>
            </a:r>
            <a:r>
              <a:rPr lang="ru-RU" sz="1400" i="1" dirty="0" err="1"/>
              <a:t>відповідно</a:t>
            </a:r>
            <a:r>
              <a:rPr lang="ru-RU" sz="1400" i="1" dirty="0"/>
              <a:t>, </a:t>
            </a:r>
            <a:r>
              <a:rPr lang="ru-RU" sz="1400" i="1" dirty="0" smtClean="0"/>
              <a:t>– «</a:t>
            </a:r>
            <a:r>
              <a:rPr lang="ru-RU" sz="1400" i="1" dirty="0"/>
              <a:t>хаосу, страху, </a:t>
            </a:r>
            <a:r>
              <a:rPr lang="ru-RU" sz="1400" i="1" dirty="0" err="1"/>
              <a:t>невідомості</a:t>
            </a:r>
            <a:r>
              <a:rPr lang="ru-RU" sz="1400" i="1" dirty="0"/>
              <a:t>». </a:t>
            </a:r>
            <a:r>
              <a:rPr lang="ru-RU" sz="1400" i="1" dirty="0" smtClean="0"/>
              <a:t>(</a:t>
            </a:r>
            <a:r>
              <a:rPr lang="ru-RU" sz="1400" i="1" dirty="0" err="1" smtClean="0"/>
              <a:t>Г.Почепцов</a:t>
            </a:r>
            <a:r>
              <a:rPr lang="ru-RU" sz="1400" i="1" dirty="0" smtClean="0"/>
              <a:t>)</a:t>
            </a:r>
          </a:p>
          <a:p>
            <a:r>
              <a:rPr lang="uk-UA" b="1" dirty="0"/>
              <a:t>О</a:t>
            </a:r>
            <a:r>
              <a:rPr lang="uk-UA" b="1" dirty="0" smtClean="0"/>
              <a:t>брази «</a:t>
            </a:r>
            <a:r>
              <a:rPr lang="uk-UA" b="1" dirty="0"/>
              <a:t>героїв» і «жертв</a:t>
            </a:r>
            <a:r>
              <a:rPr lang="uk-UA" b="1" dirty="0" smtClean="0"/>
              <a:t>».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5430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Структура концепту «</a:t>
            </a:r>
            <a:r>
              <a:rPr lang="ru-RU" b="1" dirty="0" err="1"/>
              <a:t>війна</a:t>
            </a:r>
            <a:r>
              <a:rPr lang="ru-RU" b="1" dirty="0"/>
              <a:t>» і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концептосфера</a:t>
            </a:r>
            <a:endParaRPr lang="uk-UA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4556"/>
            <a:ext cx="351153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8391"/>
            <a:ext cx="3482007" cy="372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95" y="1554556"/>
            <a:ext cx="2973407" cy="44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4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2016224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>
                <a:latin typeface="+mn-lt"/>
              </a:rPr>
              <a:t>Фрейми</a:t>
            </a:r>
            <a:r>
              <a:rPr lang="uk-UA" sz="1600" dirty="0">
                <a:latin typeface="+mn-lt"/>
              </a:rPr>
              <a:t> – це моделі (шаблони) образів, сценаріїв, планів, які</a:t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презентують закарбовані в свідомості (пам’яті) людей стереотипні</a:t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уявлення про суттєві ознаки предметів, явищ, ситуацій і пов’язані з</a:t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ними асоціації. За Дж. </a:t>
            </a:r>
            <a:r>
              <a:rPr lang="uk-UA" sz="1600" dirty="0" err="1">
                <a:latin typeface="+mn-lt"/>
              </a:rPr>
              <a:t>Лакоффом</a:t>
            </a:r>
            <a:r>
              <a:rPr lang="uk-UA" sz="1600" dirty="0">
                <a:latin typeface="+mn-lt"/>
              </a:rPr>
              <a:t>, це «ментальні структури, за якими</a:t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відбувається наше мислення</a:t>
            </a:r>
            <a:r>
              <a:rPr lang="uk-UA" sz="1600" dirty="0" smtClean="0">
                <a:latin typeface="+mn-lt"/>
              </a:rPr>
              <a:t>», </a:t>
            </a:r>
            <a:r>
              <a:rPr lang="uk-UA" sz="1600" dirty="0">
                <a:latin typeface="+mn-lt"/>
              </a:rPr>
              <a:t>призначені </a:t>
            </a:r>
            <a:r>
              <a:rPr lang="uk-UA" sz="1600" dirty="0" smtClean="0">
                <a:latin typeface="+mn-lt"/>
              </a:rPr>
              <a:t>для</a:t>
            </a:r>
            <a:r>
              <a:rPr lang="uk-UA" sz="1600" dirty="0">
                <a:latin typeface="+mn-lt"/>
              </a:rPr>
              <a:t/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ідентифікації ситуативних образів, сценаріїв, планів за традиційними</a:t>
            </a:r>
            <a:br>
              <a:rPr lang="uk-UA" sz="1600" dirty="0">
                <a:latin typeface="+mn-lt"/>
              </a:rPr>
            </a:br>
            <a:r>
              <a:rPr lang="uk-UA" sz="1600" dirty="0">
                <a:latin typeface="+mn-lt"/>
              </a:rPr>
              <a:t>«зразками» в нових когнітивних ситуаціях.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636912"/>
            <a:ext cx="7543800" cy="3528392"/>
          </a:xfrm>
        </p:spPr>
        <p:txBody>
          <a:bodyPr>
            <a:normAutofit fontScale="92500"/>
          </a:bodyPr>
          <a:lstStyle/>
          <a:p>
            <a:pPr marL="0" indent="531813" algn="just">
              <a:buNone/>
            </a:pPr>
            <a:r>
              <a:rPr lang="uk-UA" dirty="0"/>
              <a:t>Теорія фреймів допомагає представити все розмаїття знань </a:t>
            </a:r>
            <a:r>
              <a:rPr lang="uk-UA" dirty="0" smtClean="0"/>
              <a:t>і</a:t>
            </a:r>
            <a:r>
              <a:rPr lang="en-US" dirty="0" smtClean="0"/>
              <a:t> </a:t>
            </a:r>
            <a:r>
              <a:rPr lang="uk-UA" dirty="0" smtClean="0"/>
              <a:t>уявлень </a:t>
            </a:r>
            <a:r>
              <a:rPr lang="uk-UA" dirty="0"/>
              <a:t>про предмет чи явище як сукупність стереотипних шаблонів.</a:t>
            </a:r>
          </a:p>
          <a:p>
            <a:pPr marL="0" indent="531813" algn="just">
              <a:buNone/>
            </a:pPr>
            <a:r>
              <a:rPr lang="uk-UA" dirty="0"/>
              <a:t>Наприклад, фрейм «освіта – навчання» вибудовується за </a:t>
            </a:r>
            <a:r>
              <a:rPr lang="uk-UA" dirty="0" smtClean="0"/>
              <a:t>допомогою</a:t>
            </a:r>
            <a:r>
              <a:rPr lang="en-US" dirty="0" smtClean="0"/>
              <a:t> </a:t>
            </a:r>
            <a:r>
              <a:rPr lang="uk-UA" b="1" dirty="0" smtClean="0"/>
              <a:t>об’єктів </a:t>
            </a:r>
            <a:r>
              <a:rPr lang="uk-UA" b="1" dirty="0"/>
              <a:t>та понять </a:t>
            </a:r>
            <a:r>
              <a:rPr lang="uk-UA" dirty="0"/>
              <a:t>(дитячий садочок, школа, виш); </a:t>
            </a:r>
            <a:r>
              <a:rPr lang="uk-UA" b="1" dirty="0"/>
              <a:t>ролей</a:t>
            </a:r>
            <a:r>
              <a:rPr lang="uk-UA" dirty="0"/>
              <a:t> (</a:t>
            </a:r>
            <a:r>
              <a:rPr lang="uk-UA" dirty="0" smtClean="0"/>
              <a:t>учень,</a:t>
            </a:r>
            <a:r>
              <a:rPr lang="en-US" dirty="0" smtClean="0"/>
              <a:t> </a:t>
            </a:r>
            <a:r>
              <a:rPr lang="uk-UA" dirty="0" smtClean="0"/>
              <a:t>студент</a:t>
            </a:r>
            <a:r>
              <a:rPr lang="uk-UA" dirty="0"/>
              <a:t>, вихователь, вчитель, викладач); </a:t>
            </a:r>
            <a:r>
              <a:rPr lang="uk-UA" b="1" dirty="0"/>
              <a:t>сценаріїв</a:t>
            </a:r>
            <a:r>
              <a:rPr lang="uk-UA" dirty="0"/>
              <a:t> (</a:t>
            </a:r>
            <a:r>
              <a:rPr lang="uk-UA" dirty="0" smtClean="0"/>
              <a:t>навчання,</a:t>
            </a:r>
            <a:r>
              <a:rPr lang="en-US" dirty="0" smtClean="0"/>
              <a:t> </a:t>
            </a:r>
            <a:r>
              <a:rPr lang="uk-UA" dirty="0" smtClean="0"/>
              <a:t>складання </a:t>
            </a:r>
            <a:r>
              <a:rPr lang="uk-UA" dirty="0"/>
              <a:t>ЗНО, випускний вечір, вступ до вишу, посвята </a:t>
            </a:r>
            <a:r>
              <a:rPr lang="uk-UA" dirty="0" smtClean="0"/>
              <a:t>в</a:t>
            </a:r>
            <a:r>
              <a:rPr lang="en-US" dirty="0" smtClean="0"/>
              <a:t> </a:t>
            </a:r>
            <a:r>
              <a:rPr lang="uk-UA" dirty="0" smtClean="0"/>
              <a:t>студенти); </a:t>
            </a:r>
            <a:r>
              <a:rPr lang="uk-UA" b="1" dirty="0"/>
              <a:t>ситуацій</a:t>
            </a:r>
            <a:r>
              <a:rPr lang="uk-UA" dirty="0"/>
              <a:t> (списування на іспиті, тривога </a:t>
            </a:r>
            <a:r>
              <a:rPr lang="uk-UA" dirty="0" smtClean="0"/>
              <a:t>перед</a:t>
            </a:r>
            <a:r>
              <a:rPr lang="en-US" dirty="0" smtClean="0"/>
              <a:t> </a:t>
            </a:r>
            <a:r>
              <a:rPr lang="uk-UA" dirty="0" smtClean="0"/>
              <a:t>оприлюдненням </a:t>
            </a:r>
            <a:r>
              <a:rPr lang="uk-UA" dirty="0"/>
              <a:t>результатів вступної кампанії) тощо. </a:t>
            </a:r>
          </a:p>
        </p:txBody>
      </p:sp>
    </p:spTree>
    <p:extLst>
      <p:ext uri="{BB962C8B-B14F-4D97-AF65-F5344CB8AC3E}">
        <p14:creationId xmlns:p14="http://schemas.microsoft.com/office/powerpoint/2010/main" val="358400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«робота» з фреймами проводиться, </a:t>
            </a:r>
            <a:r>
              <a:rPr lang="ru-RU" sz="2000" dirty="0" err="1"/>
              <a:t>по-перше</a:t>
            </a:r>
            <a:r>
              <a:rPr lang="ru-RU" sz="2000" dirty="0"/>
              <a:t>, </a:t>
            </a:r>
            <a:r>
              <a:rPr lang="ru-RU" sz="2000" dirty="0" err="1"/>
              <a:t>непомітно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для </a:t>
            </a:r>
            <a:r>
              <a:rPr lang="ru-RU" sz="2000" dirty="0" err="1"/>
              <a:t>об’єкта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, </a:t>
            </a:r>
            <a:r>
              <a:rPr lang="ru-RU" sz="2000" dirty="0" err="1"/>
              <a:t>по-друге</a:t>
            </a:r>
            <a:r>
              <a:rPr lang="ru-RU" sz="2000" dirty="0"/>
              <a:t>, через </a:t>
            </a:r>
            <a:r>
              <a:rPr lang="ru-RU" sz="2000" dirty="0" err="1"/>
              <a:t>багаторазове</a:t>
            </a:r>
            <a:r>
              <a:rPr lang="ru-RU" sz="2000" dirty="0"/>
              <a:t> </a:t>
            </a:r>
            <a:r>
              <a:rPr lang="ru-RU" sz="2000" dirty="0" err="1" smtClean="0"/>
              <a:t>повторення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4392488"/>
          </a:xfrm>
        </p:spPr>
        <p:txBody>
          <a:bodyPr>
            <a:normAutofit lnSpcReduction="10000"/>
          </a:bodyPr>
          <a:lstStyle/>
          <a:p>
            <a:r>
              <a:rPr lang="ru-RU" i="1" dirty="0" err="1"/>
              <a:t>Спосіб</a:t>
            </a:r>
            <a:r>
              <a:rPr lang="ru-RU" i="1" dirty="0"/>
              <a:t> перший. </a:t>
            </a:r>
            <a:r>
              <a:rPr lang="ru-RU" dirty="0" err="1"/>
              <a:t>Приховане</a:t>
            </a:r>
            <a:r>
              <a:rPr lang="ru-RU" dirty="0"/>
              <a:t> </a:t>
            </a:r>
            <a:r>
              <a:rPr lang="ru-RU" dirty="0" err="1"/>
              <a:t>переосмислення</a:t>
            </a:r>
            <a:r>
              <a:rPr lang="ru-RU" dirty="0"/>
              <a:t> – </a:t>
            </a:r>
            <a:r>
              <a:rPr lang="ru-RU" dirty="0" err="1" smtClean="0"/>
              <a:t>непомітне</a:t>
            </a:r>
            <a:r>
              <a:rPr lang="en-US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/>
              <a:t>готового фрейму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. Мета – </a:t>
            </a:r>
            <a:r>
              <a:rPr lang="ru-RU" dirty="0" err="1"/>
              <a:t>легалізація</a:t>
            </a:r>
            <a:r>
              <a:rPr lang="ru-RU" dirty="0"/>
              <a:t> </a:t>
            </a:r>
            <a:r>
              <a:rPr lang="ru-RU" dirty="0" smtClean="0"/>
              <a:t>у</a:t>
            </a:r>
            <a:r>
              <a:rPr lang="en-US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/>
              <a:t>людей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парадигм. </a:t>
            </a:r>
            <a:r>
              <a:rPr lang="uk-UA" sz="1800" dirty="0"/>
              <a:t>Наприклад, </a:t>
            </a:r>
            <a:r>
              <a:rPr lang="uk-UA" sz="1800" dirty="0" smtClean="0"/>
              <a:t>римляни вводили </a:t>
            </a:r>
            <a:r>
              <a:rPr lang="uk-UA" sz="1800" dirty="0"/>
              <a:t>нових богів </a:t>
            </a:r>
            <a:r>
              <a:rPr lang="uk-UA" sz="1800" dirty="0" smtClean="0"/>
              <a:t>захоплених територій </a:t>
            </a:r>
            <a:r>
              <a:rPr lang="uk-UA" sz="1800" dirty="0"/>
              <a:t>у свій пантеон, хоча й на другорядні ролі, що </a:t>
            </a:r>
            <a:r>
              <a:rPr lang="uk-UA" sz="1800" dirty="0" smtClean="0"/>
              <a:t>різко знижувало </a:t>
            </a:r>
            <a:r>
              <a:rPr lang="uk-UA" sz="1800" dirty="0"/>
              <a:t>подальший опір нового населення… Це </a:t>
            </a:r>
            <a:r>
              <a:rPr lang="uk-UA" sz="1800" dirty="0" smtClean="0"/>
              <a:t>трансформація віртуального </a:t>
            </a:r>
            <a:r>
              <a:rPr lang="uk-UA" sz="1800" dirty="0"/>
              <a:t>простору, оскільки “мої” боги зміщуються </a:t>
            </a:r>
            <a:r>
              <a:rPr lang="uk-UA" sz="1800" dirty="0" smtClean="0"/>
              <a:t>на маргінальні </a:t>
            </a:r>
            <a:r>
              <a:rPr lang="uk-UA" sz="1800" dirty="0"/>
              <a:t>позиції, хоча й продовжують називатися богами</a:t>
            </a:r>
            <a:r>
              <a:rPr lang="uk-UA" sz="1800" dirty="0" smtClean="0"/>
              <a:t>» (Г.</a:t>
            </a:r>
            <a:r>
              <a:rPr lang="uk-UA" sz="1800" dirty="0" err="1" smtClean="0"/>
              <a:t>Почепцов</a:t>
            </a:r>
            <a:r>
              <a:rPr lang="uk-UA" sz="1800" dirty="0" smtClean="0"/>
              <a:t>).</a:t>
            </a:r>
          </a:p>
          <a:p>
            <a:r>
              <a:rPr lang="uk-UA" i="1" dirty="0"/>
              <a:t>Спосіб другий. </a:t>
            </a:r>
            <a:r>
              <a:rPr lang="uk-UA" dirty="0"/>
              <a:t>Явне переосмислення – </a:t>
            </a:r>
            <a:r>
              <a:rPr lang="uk-UA" dirty="0" err="1" smtClean="0"/>
              <a:t>контроверсійне</a:t>
            </a:r>
            <a:r>
              <a:rPr lang="uk-UA" dirty="0" smtClean="0"/>
              <a:t> «</a:t>
            </a:r>
            <a:r>
              <a:rPr lang="uk-UA" dirty="0"/>
              <a:t>вживляння» нового в традиційний фрейм. Мета – </a:t>
            </a:r>
            <a:r>
              <a:rPr lang="uk-UA" dirty="0" smtClean="0"/>
              <a:t>створення конфлікту. </a:t>
            </a:r>
            <a:r>
              <a:rPr lang="uk-UA" sz="1500" dirty="0" smtClean="0"/>
              <a:t>Яскравий </a:t>
            </a:r>
            <a:r>
              <a:rPr lang="uk-UA" sz="1500" dirty="0"/>
              <a:t>приклад нам дали 2004 і 2014 роки. Це «Майдан </a:t>
            </a:r>
            <a:r>
              <a:rPr lang="uk-UA" sz="1500" dirty="0" smtClean="0"/>
              <a:t>– </a:t>
            </a:r>
            <a:r>
              <a:rPr lang="uk-UA" sz="1500" dirty="0" err="1" smtClean="0"/>
              <a:t>Антимайдан</a:t>
            </a:r>
            <a:r>
              <a:rPr lang="uk-UA" sz="1500" dirty="0"/>
              <a:t>». Під час обох останніх революцій в Україні </a:t>
            </a:r>
            <a:r>
              <a:rPr lang="uk-UA" sz="1500" dirty="0" smtClean="0"/>
              <a:t>унікальне явище </a:t>
            </a:r>
            <a:r>
              <a:rPr lang="uk-UA" sz="1500" dirty="0"/>
              <a:t>вияву громадського протесту і народної солідарності </a:t>
            </a:r>
            <a:r>
              <a:rPr lang="uk-UA" sz="1500" dirty="0" smtClean="0"/>
              <a:t>щодо вирішення </a:t>
            </a:r>
            <a:r>
              <a:rPr lang="uk-UA" sz="1500" dirty="0"/>
              <a:t>тих чи інших проблем у державі просто скопіювали </a:t>
            </a:r>
            <a:r>
              <a:rPr lang="uk-UA" sz="1500" dirty="0" smtClean="0"/>
              <a:t>і наповнили </a:t>
            </a:r>
            <a:r>
              <a:rPr lang="uk-UA" sz="1500" dirty="0"/>
              <a:t>абсолютно протилежним змістом. </a:t>
            </a:r>
          </a:p>
        </p:txBody>
      </p:sp>
    </p:spTree>
    <p:extLst>
      <p:ext uri="{BB962C8B-B14F-4D97-AF65-F5344CB8AC3E}">
        <p14:creationId xmlns:p14="http://schemas.microsoft.com/office/powerpoint/2010/main" val="38741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/>
          </a:bodyPr>
          <a:lstStyle/>
          <a:p>
            <a:r>
              <a:rPr lang="uk-UA" i="1" dirty="0"/>
              <a:t>Спосіб третій. </a:t>
            </a:r>
            <a:r>
              <a:rPr lang="uk-UA" dirty="0"/>
              <a:t>Підміна – заміщення фреймів (або </a:t>
            </a:r>
            <a:r>
              <a:rPr lang="uk-UA" dirty="0" smtClean="0"/>
              <a:t>їхніх дескрипторів</a:t>
            </a:r>
            <a:r>
              <a:rPr lang="uk-UA" dirty="0"/>
              <a:t>) із очевидною невідповідністю нової моделі тій, </a:t>
            </a:r>
            <a:r>
              <a:rPr lang="uk-UA" dirty="0" smtClean="0"/>
              <a:t>яку замінюють</a:t>
            </a:r>
            <a:r>
              <a:rPr lang="uk-UA" dirty="0"/>
              <a:t>. Мета – створення напруги, розгубленості, шокування</a:t>
            </a:r>
            <a:r>
              <a:rPr lang="uk-UA" dirty="0" smtClean="0"/>
              <a:t>. </a:t>
            </a:r>
            <a:r>
              <a:rPr lang="uk-UA" sz="1400" dirty="0" smtClean="0"/>
              <a:t>Наприклад, книга </a:t>
            </a:r>
            <a:r>
              <a:rPr lang="uk-UA" sz="1400" dirty="0"/>
              <a:t>«</a:t>
            </a:r>
            <a:r>
              <a:rPr lang="uk-UA" sz="1400" dirty="0" smtClean="0"/>
              <a:t>Червоний капелюшок»: дівчинка, завітавши </a:t>
            </a:r>
            <a:r>
              <a:rPr lang="uk-UA" sz="1400" dirty="0"/>
              <a:t>до бабусі, ніяк не могла усвідомити, що бабусі немає, </a:t>
            </a:r>
            <a:r>
              <a:rPr lang="uk-UA" sz="1400" dirty="0" smtClean="0"/>
              <a:t>і вовка </a:t>
            </a:r>
            <a:r>
              <a:rPr lang="uk-UA" sz="1400" dirty="0"/>
              <a:t>ідентифікувати як вовка. Вона чомусь готова була повірити </a:t>
            </a:r>
            <a:r>
              <a:rPr lang="uk-UA" sz="1400" dirty="0" smtClean="0"/>
              <a:t>в те</a:t>
            </a:r>
            <a:r>
              <a:rPr lang="uk-UA" sz="1400" dirty="0"/>
              <a:t>, що бабуся так кардинально змінилася, замість того, щоб визнати очевидне, тікати і бити на сполох. Мала так звикла до </a:t>
            </a:r>
            <a:r>
              <a:rPr lang="uk-UA" sz="1400" dirty="0" smtClean="0"/>
              <a:t>фрейму «гостини </a:t>
            </a:r>
            <a:r>
              <a:rPr lang="uk-UA" sz="1400" dirty="0"/>
              <a:t>в бабусі», настільки була не готова до підміни й обману, </a:t>
            </a:r>
            <a:r>
              <a:rPr lang="uk-UA" sz="1400" dirty="0" smtClean="0"/>
              <a:t>що заворожено </a:t>
            </a:r>
            <a:r>
              <a:rPr lang="uk-UA" sz="1400" dirty="0"/>
              <a:t>і навіть із цікавістю просто чекала неминучої розв’язки.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Озброєні </a:t>
            </a:r>
            <a:r>
              <a:rPr lang="uk-UA" sz="1400" dirty="0"/>
              <a:t>люди в Криму, які не належать до МВС </a:t>
            </a:r>
            <a:r>
              <a:rPr lang="uk-UA" sz="1400" dirty="0" smtClean="0"/>
              <a:t>і ЗСУ </a:t>
            </a:r>
            <a:r>
              <a:rPr lang="uk-UA" sz="1400" dirty="0"/>
              <a:t>України, – це агресор, а сам факт їхньої присутності на </a:t>
            </a:r>
            <a:r>
              <a:rPr lang="uk-UA" sz="1400" dirty="0" smtClean="0"/>
              <a:t>території нашої </a:t>
            </a:r>
            <a:r>
              <a:rPr lang="uk-UA" sz="1400" dirty="0"/>
              <a:t>держави – «загарбання». Однак протягом тривалого часу </a:t>
            </a:r>
            <a:r>
              <a:rPr lang="uk-UA" sz="1400" dirty="0" smtClean="0"/>
              <a:t>з дитячою </a:t>
            </a:r>
            <a:r>
              <a:rPr lang="uk-UA" sz="1400" dirty="0"/>
              <a:t>безпосередністю слухали казки про «зелених чоловічків» </a:t>
            </a:r>
            <a:r>
              <a:rPr lang="uk-UA" sz="1400" dirty="0" smtClean="0"/>
              <a:t>і «ввічливих </a:t>
            </a:r>
            <a:r>
              <a:rPr lang="uk-UA" sz="1400" dirty="0"/>
              <a:t>людей». Ми так само не здатні були повірити </a:t>
            </a:r>
            <a:r>
              <a:rPr lang="uk-UA" sz="1400" dirty="0" smtClean="0"/>
              <a:t>в очевидність </a:t>
            </a:r>
            <a:r>
              <a:rPr lang="uk-UA" sz="1400" dirty="0"/>
              <a:t>підміни, і так само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чекали</a:t>
            </a:r>
            <a:r>
              <a:rPr lang="uk-UA" sz="1400" dirty="0"/>
              <a:t>, не усвідомлюючи </a:t>
            </a:r>
            <a:r>
              <a:rPr lang="uk-UA" sz="1400" dirty="0" smtClean="0"/>
              <a:t>своєї приреченості </a:t>
            </a:r>
            <a:r>
              <a:rPr lang="uk-UA" sz="1400" dirty="0"/>
              <a:t>до втрати частини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території</a:t>
            </a:r>
            <a:r>
              <a:rPr lang="uk-UA" sz="1400" dirty="0"/>
              <a:t>. Тут </a:t>
            </a:r>
            <a:r>
              <a:rPr lang="uk-UA" sz="1400" dirty="0" smtClean="0"/>
              <a:t>використана технологія</a:t>
            </a:r>
            <a:r>
              <a:rPr lang="uk-UA" sz="1400" dirty="0"/>
              <a:t>, «яка дає </a:t>
            </a:r>
            <a:r>
              <a:rPr lang="uk-UA" sz="1400" dirty="0" smtClean="0"/>
              <a:t>можливість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 </a:t>
            </a:r>
            <a:r>
              <a:rPr lang="uk-UA" sz="1400" dirty="0"/>
              <a:t>“розмивати смисли”, змушувати їх </a:t>
            </a:r>
            <a:r>
              <a:rPr lang="uk-UA" sz="1400" dirty="0" smtClean="0"/>
              <a:t>не існувати </a:t>
            </a:r>
            <a:r>
              <a:rPr lang="uk-UA" sz="1400" dirty="0"/>
              <a:t>у вигляді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цінностей</a:t>
            </a:r>
            <a:r>
              <a:rPr lang="uk-UA" sz="1400" dirty="0"/>
              <a:t>, а лише мерехтіти перед </a:t>
            </a:r>
            <a:r>
              <a:rPr lang="uk-UA" sz="1400" dirty="0" smtClean="0"/>
              <a:t>противником, створювати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так </a:t>
            </a:r>
            <a:r>
              <a:rPr lang="uk-UA" sz="1400" dirty="0"/>
              <a:t>звану “маячню”, змушувати втрачати зміст того,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що відбувається </a:t>
            </a:r>
            <a:r>
              <a:rPr lang="uk-UA" sz="1400" dirty="0"/>
              <a:t>навколо»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2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039344"/>
          </a:xfrm>
        </p:spPr>
        <p:txBody>
          <a:bodyPr>
            <a:normAutofit/>
          </a:bodyPr>
          <a:lstStyle/>
          <a:p>
            <a:r>
              <a:rPr lang="uk-UA" i="1" dirty="0"/>
              <a:t>Спосіб четвертий. </a:t>
            </a:r>
            <a:r>
              <a:rPr lang="uk-UA" dirty="0"/>
              <a:t>Накладання, змішування, поєднання </a:t>
            </a:r>
            <a:r>
              <a:rPr lang="uk-UA" dirty="0" smtClean="0"/>
              <a:t>різних фреймів </a:t>
            </a:r>
            <a:r>
              <a:rPr lang="uk-UA" dirty="0"/>
              <a:t>загалом або дескрипторів різних фреймів. Мета </a:t>
            </a:r>
            <a:r>
              <a:rPr lang="uk-UA" dirty="0" smtClean="0"/>
              <a:t>– формування </a:t>
            </a:r>
            <a:r>
              <a:rPr lang="uk-UA" dirty="0"/>
              <a:t>лояльного ставлення до неприйнятного фрейму на </a:t>
            </a:r>
            <a:r>
              <a:rPr lang="uk-UA" dirty="0" smtClean="0"/>
              <a:t>тлі актуалізації </a:t>
            </a:r>
            <a:r>
              <a:rPr lang="uk-UA" dirty="0"/>
              <a:t>того, який не викликає спротиву. </a:t>
            </a:r>
            <a:r>
              <a:rPr lang="uk-UA" sz="1500" dirty="0"/>
              <a:t>Універсальний </a:t>
            </a:r>
            <a:r>
              <a:rPr lang="uk-UA" sz="1500" dirty="0" smtClean="0"/>
              <a:t>приклад закарбовано </a:t>
            </a:r>
            <a:r>
              <a:rPr lang="uk-UA" sz="1500" dirty="0"/>
              <a:t>в першому пролетарському гімні: «Весь світ </a:t>
            </a:r>
            <a:r>
              <a:rPr lang="uk-UA" sz="1500" dirty="0" smtClean="0"/>
              <a:t>насильства ми </a:t>
            </a:r>
            <a:r>
              <a:rPr lang="uk-UA" sz="1500" dirty="0" err="1"/>
              <a:t>зруйнуєм</a:t>
            </a:r>
            <a:r>
              <a:rPr lang="uk-UA" sz="1500" dirty="0"/>
              <a:t>, З корінням </a:t>
            </a:r>
            <a:r>
              <a:rPr lang="uk-UA" sz="1500" dirty="0" err="1"/>
              <a:t>вирвем</a:t>
            </a:r>
            <a:r>
              <a:rPr lang="uk-UA" sz="1500" dirty="0"/>
              <a:t>, а тоді, Своє, нове життя </a:t>
            </a:r>
            <a:r>
              <a:rPr lang="uk-UA" sz="1500" dirty="0" err="1"/>
              <a:t>збудуєм</a:t>
            </a:r>
            <a:r>
              <a:rPr lang="uk-UA" sz="1500" dirty="0" smtClean="0"/>
              <a:t>». Те</a:t>
            </a:r>
            <a:r>
              <a:rPr lang="uk-UA" sz="1500" dirty="0"/>
              <a:t>, що ролі «руйнівника» і «будівничого», сценарії знищення </a:t>
            </a:r>
            <a:r>
              <a:rPr lang="uk-UA" sz="1500" dirty="0" smtClean="0"/>
              <a:t>і створення </a:t>
            </a:r>
            <a:r>
              <a:rPr lang="uk-UA" sz="1500" dirty="0"/>
              <a:t>не поєднуються принципово, історія довела неодноразово</a:t>
            </a:r>
            <a:r>
              <a:rPr lang="uk-UA" sz="1500" dirty="0" smtClean="0"/>
              <a:t>. Попри </a:t>
            </a:r>
            <a:r>
              <a:rPr lang="uk-UA" sz="1500" dirty="0"/>
              <a:t>це запропонована модель «революції» – «</a:t>
            </a:r>
            <a:r>
              <a:rPr lang="uk-UA" sz="1500" dirty="0" smtClean="0"/>
              <a:t>докорінного перевороту </a:t>
            </a:r>
            <a:r>
              <a:rPr lang="uk-UA" sz="1500" dirty="0"/>
              <a:t>в житті суспільства, який призводить до </a:t>
            </a:r>
            <a:r>
              <a:rPr lang="uk-UA" sz="1500" dirty="0" smtClean="0"/>
              <a:t>ліквідації віджилого </a:t>
            </a:r>
            <a:r>
              <a:rPr lang="uk-UA" sz="1500" dirty="0"/>
              <a:t>суспільного ладу і утвердження нового, прогресивного</a:t>
            </a:r>
            <a:r>
              <a:rPr lang="uk-UA" sz="1500" dirty="0" smtClean="0"/>
              <a:t>» (</a:t>
            </a:r>
            <a:r>
              <a:rPr lang="en-US" sz="1500" dirty="0"/>
              <a:t>http://sum.in.ua) – </a:t>
            </a:r>
            <a:r>
              <a:rPr lang="uk-UA" sz="1500" dirty="0"/>
              <a:t>протягом століть створює можливості </a:t>
            </a:r>
            <a:r>
              <a:rPr lang="uk-UA" sz="1500" dirty="0" smtClean="0"/>
              <a:t>тимчасового об’єднання </a:t>
            </a:r>
            <a:r>
              <a:rPr lang="uk-UA" sz="1500" dirty="0"/>
              <a:t>прибічників обох фреймів – «руйнація» і «будівництво».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327920" cy="17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2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284168" cy="1087016"/>
          </a:xfrm>
        </p:spPr>
        <p:txBody>
          <a:bodyPr/>
          <a:lstStyle/>
          <a:p>
            <a:r>
              <a:rPr lang="uk-UA" dirty="0" err="1" smtClean="0"/>
              <a:t>Меми</a:t>
            </a:r>
            <a:r>
              <a:rPr lang="uk-UA" dirty="0" smtClean="0"/>
              <a:t> -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543800" cy="3528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«</a:t>
            </a:r>
            <a:r>
              <a:rPr lang="uk-UA" dirty="0"/>
              <a:t>одиниця» культурної інформації; </a:t>
            </a:r>
            <a:r>
              <a:rPr lang="uk-UA" dirty="0" smtClean="0"/>
              <a:t>комплексна ідея</a:t>
            </a:r>
            <a:r>
              <a:rPr lang="uk-UA" dirty="0"/>
              <a:t>, закарбована в легких для запам’ятовування і </a:t>
            </a:r>
            <a:r>
              <a:rPr lang="uk-UA" dirty="0" smtClean="0"/>
              <a:t>відтворення словесних </a:t>
            </a:r>
            <a:r>
              <a:rPr lang="uk-UA" dirty="0"/>
              <a:t>формулах, зображеннях, відео, мелодіях, жестах, </a:t>
            </a:r>
            <a:r>
              <a:rPr lang="uk-UA" dirty="0" smtClean="0"/>
              <a:t>діях, ритуалах</a:t>
            </a:r>
            <a:r>
              <a:rPr lang="uk-UA" dirty="0"/>
              <a:t>, </a:t>
            </a:r>
            <a:r>
              <a:rPr lang="uk-UA" dirty="0" err="1"/>
              <a:t>іміджах</a:t>
            </a:r>
            <a:r>
              <a:rPr lang="uk-UA" dirty="0"/>
              <a:t> відомих людей; утворюється </a:t>
            </a:r>
            <a:r>
              <a:rPr lang="uk-UA" dirty="0" smtClean="0"/>
              <a:t>шляхом </a:t>
            </a:r>
            <a:r>
              <a:rPr lang="uk-UA" dirty="0" err="1" smtClean="0"/>
              <a:t>стереотипізації</a:t>
            </a:r>
            <a:r>
              <a:rPr lang="uk-UA" dirty="0" smtClean="0"/>
              <a:t> </a:t>
            </a:r>
            <a:r>
              <a:rPr lang="uk-UA" dirty="0"/>
              <a:t>та спрощення уявлень про складні поняття і </a:t>
            </a:r>
            <a:r>
              <a:rPr lang="uk-UA" dirty="0" smtClean="0"/>
              <a:t>явища; свідомо </a:t>
            </a:r>
            <a:r>
              <a:rPr lang="uk-UA" dirty="0"/>
              <a:t>чи несвідомо передається від людини до людини і впливає </a:t>
            </a:r>
            <a:r>
              <a:rPr lang="uk-UA" dirty="0" smtClean="0"/>
              <a:t>на її </a:t>
            </a:r>
            <a:r>
              <a:rPr lang="uk-UA" dirty="0"/>
              <a:t>світогляд та поведінку; на відміну від концептів, </a:t>
            </a:r>
            <a:r>
              <a:rPr lang="uk-UA" dirty="0" smtClean="0"/>
              <a:t>стосується окремих </a:t>
            </a:r>
            <a:r>
              <a:rPr lang="uk-UA" dirty="0"/>
              <a:t>культурних явищ; набуває великої популярності у </a:t>
            </a:r>
            <a:r>
              <a:rPr lang="uk-UA" dirty="0" smtClean="0"/>
              <a:t>вживанні протягом </a:t>
            </a:r>
            <a:r>
              <a:rPr lang="uk-UA" dirty="0"/>
              <a:t>певного періоду.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4220889" cy="199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2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План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87816" cy="4462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Інформаційні та смислові війни: наукові підходи до розмежування </a:t>
            </a:r>
            <a:r>
              <a:rPr lang="uk-UA" dirty="0" smtClean="0"/>
              <a:t>понять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«</a:t>
            </a:r>
            <a:r>
              <a:rPr lang="uk-UA" dirty="0"/>
              <a:t>Зброя» смислової </a:t>
            </a:r>
            <a:r>
              <a:rPr lang="uk-UA" dirty="0" smtClean="0"/>
              <a:t>війни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Основні </a:t>
            </a:r>
            <a:r>
              <a:rPr lang="uk-UA" dirty="0"/>
              <a:t>інструменти для зміни системи </a:t>
            </a:r>
            <a:r>
              <a:rPr lang="uk-UA" dirty="0" smtClean="0"/>
              <a:t>цінностей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Тактика </a:t>
            </a:r>
            <a:r>
              <a:rPr lang="uk-UA" dirty="0"/>
              <a:t>смислових війн і спроби </a:t>
            </a:r>
            <a:r>
              <a:rPr lang="uk-UA" dirty="0" smtClean="0"/>
              <a:t>протидії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319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Типи воєн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3456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Ø"/>
            </a:pPr>
            <a:r>
              <a:rPr lang="uk-UA" b="1" dirty="0" smtClean="0"/>
              <a:t>Класична війна </a:t>
            </a:r>
            <a:r>
              <a:rPr lang="uk-UA" dirty="0" smtClean="0"/>
              <a:t>(вимагає негайного реагування) – фізичний простір</a:t>
            </a:r>
          </a:p>
          <a:p>
            <a:pPr>
              <a:lnSpc>
                <a:spcPct val="300000"/>
              </a:lnSpc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b="1" dirty="0" smtClean="0"/>
              <a:t>Інформаційна </a:t>
            </a:r>
            <a:r>
              <a:rPr lang="uk-UA" b="1" dirty="0"/>
              <a:t>війна </a:t>
            </a:r>
            <a:r>
              <a:rPr lang="uk-UA" dirty="0"/>
              <a:t>(формує інформаційний порядок </a:t>
            </a:r>
            <a:r>
              <a:rPr lang="uk-UA" dirty="0" smtClean="0"/>
              <a:t>денний) – інформаційний простір</a:t>
            </a:r>
          </a:p>
          <a:p>
            <a:pPr>
              <a:lnSpc>
                <a:spcPct val="300000"/>
              </a:lnSpc>
              <a:buFont typeface="Wingdings" pitchFamily="2" charset="2"/>
              <a:buChar char="Ø"/>
            </a:pPr>
            <a:r>
              <a:rPr lang="uk-UA" b="1" dirty="0" smtClean="0"/>
              <a:t>Смислова війна </a:t>
            </a:r>
            <a:r>
              <a:rPr lang="uk-UA" dirty="0" smtClean="0"/>
              <a:t>(змінює картину світу) – когнітивний простір </a:t>
            </a:r>
          </a:p>
        </p:txBody>
      </p:sp>
    </p:spTree>
    <p:extLst>
      <p:ext uri="{BB962C8B-B14F-4D97-AF65-F5344CB8AC3E}">
        <p14:creationId xmlns:p14="http://schemas.microsoft.com/office/powerpoint/2010/main" val="25143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Інформаційні війни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u="sng" dirty="0"/>
              <a:t>змінюють набір </a:t>
            </a:r>
            <a:r>
              <a:rPr lang="uk-UA" u="sng" dirty="0" smtClean="0"/>
              <a:t>фактів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змінених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прийматися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рішення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Смислові війни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u="sng" dirty="0" smtClean="0"/>
              <a:t>змінюють набір знань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змінених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потрібні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сама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смислові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ураження</a:t>
            </a:r>
            <a:r>
              <a:rPr lang="ru-RU" dirty="0"/>
              <a:t> не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суджень</a:t>
            </a:r>
            <a:r>
              <a:rPr lang="ru-RU" dirty="0"/>
              <a:t>, а </a:t>
            </a:r>
            <a:r>
              <a:rPr lang="ru-RU" dirty="0" err="1"/>
              <a:t>цілої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/>
              <a:t>,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5372620" cy="212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4067944" y="980728"/>
            <a:ext cx="52607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32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інформаційна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43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М</a:t>
            </a:r>
            <a:r>
              <a:rPr lang="uk-UA" b="1" dirty="0" smtClean="0"/>
              <a:t>ета</a:t>
            </a:r>
            <a:r>
              <a:rPr lang="uk-UA" dirty="0" smtClean="0"/>
              <a:t> – дезорієнтація, введення в оману (у вузькому значенні);</a:t>
            </a:r>
          </a:p>
          <a:p>
            <a:pPr marL="0" indent="0"/>
            <a:r>
              <a:rPr lang="uk-UA" b="1" dirty="0"/>
              <a:t>Мета</a:t>
            </a:r>
            <a:r>
              <a:rPr lang="uk-UA" dirty="0"/>
              <a:t> </a:t>
            </a:r>
            <a:r>
              <a:rPr lang="uk-UA" dirty="0" smtClean="0"/>
              <a:t>– зломити  </a:t>
            </a:r>
            <a:r>
              <a:rPr lang="uk-UA" dirty="0"/>
              <a:t>волю супротивника й підкорити своїй волі іншу державу чи групу держав не скільки летальним (фізичним убивством людей), скільки </a:t>
            </a:r>
            <a:r>
              <a:rPr lang="uk-UA" dirty="0" err="1"/>
              <a:t>нелетальним</a:t>
            </a:r>
            <a:r>
              <a:rPr lang="uk-UA" dirty="0"/>
              <a:t> шляхом, що досягається за рахунок інформаційного впливу й морально-психологічного “придушення” волі населення та політичного </a:t>
            </a:r>
            <a:r>
              <a:rPr lang="uk-UA" dirty="0" smtClean="0"/>
              <a:t>керівництва </a:t>
            </a:r>
          </a:p>
          <a:p>
            <a:pPr marL="0" indent="0">
              <a:buNone/>
            </a:pPr>
            <a:r>
              <a:rPr lang="uk-UA" dirty="0" smtClean="0"/>
              <a:t>(у широкому значенні)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смислова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755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М</a:t>
            </a:r>
            <a:r>
              <a:rPr lang="ru-RU" b="1" dirty="0" smtClean="0"/>
              <a:t>ета</a:t>
            </a:r>
            <a:r>
              <a:rPr lang="ru-RU" dirty="0" smtClean="0"/>
              <a:t> –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своєрідним</a:t>
            </a:r>
            <a:r>
              <a:rPr lang="ru-RU" dirty="0" smtClean="0"/>
              <a:t> </a:t>
            </a:r>
            <a:r>
              <a:rPr lang="ru-RU" dirty="0"/>
              <a:t>«цензором», </a:t>
            </a:r>
            <a:r>
              <a:rPr lang="ru-RU" dirty="0" err="1"/>
              <a:t>який</a:t>
            </a:r>
            <a:r>
              <a:rPr lang="ru-RU" dirty="0"/>
              <a:t> сам буде </a:t>
            </a:r>
            <a:r>
              <a:rPr lang="ru-RU" dirty="0" err="1"/>
              <a:t>тлумачити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потрібному</a:t>
            </a:r>
            <a:r>
              <a:rPr lang="ru-RU" dirty="0"/>
              <a:t>, </a:t>
            </a:r>
            <a:r>
              <a:rPr lang="ru-RU" dirty="0" err="1"/>
              <a:t>керованому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: все, </a:t>
            </a:r>
            <a:r>
              <a:rPr lang="ru-RU" dirty="0" err="1"/>
              <a:t>визначене</a:t>
            </a:r>
            <a:r>
              <a:rPr lang="ru-RU" dirty="0"/>
              <a:t> як «</a:t>
            </a:r>
            <a:r>
              <a:rPr lang="ru-RU" dirty="0" err="1"/>
              <a:t>неправильне</a:t>
            </a:r>
            <a:r>
              <a:rPr lang="ru-RU" dirty="0"/>
              <a:t>», </a:t>
            </a:r>
            <a:r>
              <a:rPr lang="ru-RU" dirty="0" err="1"/>
              <a:t>відкидати</a:t>
            </a:r>
            <a:r>
              <a:rPr lang="ru-RU" dirty="0"/>
              <a:t>, і </a:t>
            </a:r>
            <a:r>
              <a:rPr lang="ru-RU" dirty="0" err="1"/>
              <a:t>засвоювати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«дозволено». </a:t>
            </a:r>
            <a:endParaRPr lang="ru-RU" dirty="0" smtClean="0"/>
          </a:p>
          <a:p>
            <a:pPr marL="0" indent="0"/>
            <a:r>
              <a:rPr lang="ru-RU" dirty="0" err="1" smtClean="0"/>
              <a:t>Стратегічна</a:t>
            </a:r>
            <a:r>
              <a:rPr lang="ru-RU" dirty="0" smtClean="0"/>
              <a:t> мета </a:t>
            </a:r>
            <a:r>
              <a:rPr lang="ru-RU" dirty="0" err="1" smtClean="0"/>
              <a:t>смислової</a:t>
            </a:r>
            <a:r>
              <a:rPr lang="ru-RU" dirty="0" smtClean="0"/>
              <a:t> </a:t>
            </a:r>
            <a:r>
              <a:rPr lang="ru-RU" dirty="0" err="1"/>
              <a:t>війни</a:t>
            </a:r>
            <a:r>
              <a:rPr lang="ru-RU" dirty="0"/>
              <a:t> – </a:t>
            </a:r>
            <a:r>
              <a:rPr lang="ru-RU" dirty="0" err="1"/>
              <a:t>самознищення</a:t>
            </a:r>
            <a:r>
              <a:rPr lang="ru-RU" dirty="0"/>
              <a:t> </a:t>
            </a:r>
            <a:r>
              <a:rPr lang="ru-RU" dirty="0" err="1"/>
              <a:t>об’єкту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(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)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418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5047" y="4106613"/>
            <a:ext cx="2952328" cy="1973759"/>
          </a:xfrm>
        </p:spPr>
        <p:txBody>
          <a:bodyPr/>
          <a:lstStyle/>
          <a:p>
            <a:r>
              <a:rPr lang="uk-UA" sz="1400" dirty="0" smtClean="0">
                <a:latin typeface="+mn-lt"/>
              </a:rPr>
              <a:t>Рена </a:t>
            </a:r>
            <a:r>
              <a:rPr lang="uk-UA" sz="1400" dirty="0" err="1" smtClean="0">
                <a:latin typeface="+mn-lt"/>
              </a:rPr>
              <a:t>Марутян</a:t>
            </a:r>
            <a:r>
              <a:rPr lang="uk-UA" sz="1400" dirty="0" smtClean="0">
                <a:latin typeface="+mn-lt"/>
              </a:rPr>
              <a:t>, </a:t>
            </a:r>
            <a:r>
              <a:rPr lang="ru-RU" sz="1400" dirty="0">
                <a:latin typeface="+mn-lt"/>
              </a:rPr>
              <a:t>кандидат </a:t>
            </a:r>
            <a:r>
              <a:rPr lang="ru-RU" sz="1400" dirty="0" err="1">
                <a:latin typeface="+mn-lt"/>
              </a:rPr>
              <a:t>історичних</a:t>
            </a:r>
            <a:r>
              <a:rPr lang="ru-RU" sz="1400" dirty="0">
                <a:latin typeface="+mn-lt"/>
              </a:rPr>
              <a:t> наук, доцент, доцент </a:t>
            </a:r>
            <a:r>
              <a:rPr lang="ru-RU" sz="1400" dirty="0" err="1">
                <a:latin typeface="+mn-lt"/>
              </a:rPr>
              <a:t>кафедри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глобалістики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євроінтеграції</a:t>
            </a:r>
            <a:r>
              <a:rPr lang="ru-RU" sz="1400" dirty="0">
                <a:latin typeface="+mn-lt"/>
              </a:rPr>
              <a:t> та </a:t>
            </a:r>
            <a:r>
              <a:rPr lang="ru-RU" sz="1400" dirty="0" err="1">
                <a:latin typeface="+mn-lt"/>
              </a:rPr>
              <a:t>управління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національною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безпекою</a:t>
            </a:r>
            <a:r>
              <a:rPr lang="uk-UA" sz="1400" dirty="0" smtClean="0">
                <a:latin typeface="+mn-lt"/>
              </a:rPr>
              <a:t> НАДУ при  Президентові України</a:t>
            </a:r>
            <a:endParaRPr lang="en-US" sz="14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(</a:t>
            </a:r>
            <a:r>
              <a:rPr lang="uk-UA" sz="1400" dirty="0" smtClean="0">
                <a:latin typeface="+mn-lt"/>
              </a:rPr>
              <a:t>відео)</a:t>
            </a:r>
            <a:endParaRPr lang="uk-UA" sz="14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268760"/>
            <a:ext cx="3873624" cy="3240187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uk-UA" dirty="0"/>
              <a:t>У статті «</a:t>
            </a:r>
            <a:r>
              <a:rPr lang="uk-UA" dirty="0" err="1"/>
              <a:t>Меметична</a:t>
            </a:r>
            <a:r>
              <a:rPr lang="uk-UA" dirty="0"/>
              <a:t> зброя як інструмент смислової війни РФ проти України» Рена </a:t>
            </a:r>
            <a:r>
              <a:rPr lang="uk-UA" dirty="0" err="1"/>
              <a:t>Марутян</a:t>
            </a:r>
            <a:r>
              <a:rPr lang="uk-UA" dirty="0"/>
              <a:t> привертає увагу до висловлювання китайського стратега </a:t>
            </a:r>
            <a:r>
              <a:rPr lang="en-US" dirty="0"/>
              <a:t>V </a:t>
            </a:r>
            <a:r>
              <a:rPr lang="uk-UA" dirty="0"/>
              <a:t>століття до н.е., автора книги «Мистецтво війни»: </a:t>
            </a:r>
            <a:r>
              <a:rPr lang="uk-UA" i="1" dirty="0"/>
              <a:t>«Найгірше для воєначальника – це осаджати фортецю. Кращим стратегічним рішенням є розбити війська противника. Ще краще – розбити його союзи. І найкраще – розбити задуми противника, тобто оволодіти територією його сенсів»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1268760"/>
            <a:ext cx="3538368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книзі</a:t>
            </a:r>
            <a:r>
              <a:rPr lang="ru-RU" dirty="0"/>
              <a:t> «</a:t>
            </a:r>
            <a:r>
              <a:rPr lang="ru-RU" dirty="0" err="1"/>
              <a:t>Нагнітання</a:t>
            </a:r>
            <a:r>
              <a:rPr lang="ru-RU" dirty="0"/>
              <a:t> мороку» І. Дзюба за </a:t>
            </a:r>
            <a:r>
              <a:rPr lang="ru-RU" dirty="0" err="1"/>
              <a:t>публікацією</a:t>
            </a:r>
            <a:r>
              <a:rPr lang="ru-RU" dirty="0"/>
              <a:t> з журналу «Чтения в Императорском обществе истории и древностей российских» 1865 року (т. 3., с. 181) наводить схожу </a:t>
            </a:r>
            <a:r>
              <a:rPr lang="ru-RU" dirty="0" err="1"/>
              <a:t>сентенцію</a:t>
            </a:r>
            <a:r>
              <a:rPr lang="ru-RU" dirty="0"/>
              <a:t>: </a:t>
            </a:r>
            <a:r>
              <a:rPr lang="ru-RU" i="1" dirty="0"/>
              <a:t>«Народ, доколе сохранит веру, язык, обычаи и законы, не может считаться покоренным»</a:t>
            </a:r>
            <a:endParaRPr lang="uk-UA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861048"/>
            <a:ext cx="15335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3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298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Зброя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8952" y="1628800"/>
            <a:ext cx="3657600" cy="576064"/>
          </a:xfrm>
        </p:spPr>
        <p:txBody>
          <a:bodyPr/>
          <a:lstStyle/>
          <a:p>
            <a:r>
              <a:rPr lang="uk-UA" dirty="0" smtClean="0"/>
              <a:t>Інформаційна війна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58952" y="2420888"/>
            <a:ext cx="3657600" cy="345638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факти, </a:t>
            </a:r>
            <a:r>
              <a:rPr lang="uk-UA" dirty="0" err="1"/>
              <a:t>фейки</a:t>
            </a:r>
            <a:r>
              <a:rPr lang="uk-UA" dirty="0"/>
              <a:t> (неправдиві факти), і вже на основі них </a:t>
            </a:r>
            <a:r>
              <a:rPr lang="uk-UA" dirty="0" smtClean="0"/>
              <a:t>здійснюються дезінформація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/>
              <a:t>інформування в потрібному </a:t>
            </a:r>
            <a:r>
              <a:rPr lang="uk-UA" dirty="0" smtClean="0"/>
              <a:t>напрямку</a:t>
            </a:r>
            <a:endParaRPr lang="en-US" dirty="0" smtClean="0"/>
          </a:p>
          <a:p>
            <a:r>
              <a:rPr lang="uk-UA" dirty="0" smtClean="0"/>
              <a:t>інтерпретація</a:t>
            </a:r>
            <a:endParaRPr lang="uk-UA" dirty="0"/>
          </a:p>
          <a:p>
            <a:r>
              <a:rPr lang="uk-UA" dirty="0" smtClean="0"/>
              <a:t>Замовчування</a:t>
            </a:r>
            <a:endParaRPr lang="en-US" dirty="0" smtClean="0"/>
          </a:p>
          <a:p>
            <a:r>
              <a:rPr lang="uk-UA" dirty="0" smtClean="0"/>
              <a:t>переакцентування </a:t>
            </a:r>
            <a:r>
              <a:rPr lang="uk-UA" dirty="0"/>
              <a:t>і відвернення уваги за </a:t>
            </a:r>
            <a:r>
              <a:rPr lang="uk-UA" dirty="0" smtClean="0"/>
              <a:t>допомогою інформаційних </a:t>
            </a:r>
            <a:r>
              <a:rPr lang="uk-UA" dirty="0"/>
              <a:t>шумів </a:t>
            </a:r>
            <a:r>
              <a:rPr lang="uk-UA" dirty="0" smtClean="0"/>
              <a:t>тощо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152" y="1484784"/>
            <a:ext cx="3657600" cy="720080"/>
          </a:xfrm>
        </p:spPr>
        <p:txBody>
          <a:bodyPr/>
          <a:lstStyle/>
          <a:p>
            <a:r>
              <a:rPr lang="uk-UA" dirty="0" smtClean="0"/>
              <a:t>Смислова війна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152" y="2492896"/>
            <a:ext cx="365760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ru-RU" dirty="0" err="1"/>
              <a:t>спрощення</a:t>
            </a:r>
            <a:r>
              <a:rPr lang="ru-RU" dirty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«</a:t>
            </a:r>
            <a:r>
              <a:rPr lang="ru-RU" dirty="0" err="1" smtClean="0"/>
              <a:t>несуперечливої</a:t>
            </a:r>
            <a:r>
              <a:rPr lang="ru-RU" dirty="0" smtClean="0"/>
              <a:t>»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 smtClean="0"/>
              <a:t>існування</a:t>
            </a:r>
            <a:endParaRPr lang="ru-RU" dirty="0" smtClean="0"/>
          </a:p>
          <a:p>
            <a:pPr marL="0" indent="0">
              <a:spcBef>
                <a:spcPts val="0"/>
              </a:spcBef>
            </a:pPr>
            <a:r>
              <a:rPr lang="ru-RU" dirty="0" err="1" smtClean="0"/>
              <a:t>міфологізація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/>
              <a:t>, Спаситель,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добром </a:t>
            </a:r>
            <a:r>
              <a:rPr lang="ru-RU" dirty="0" smtClean="0"/>
              <a:t>і злом )</a:t>
            </a:r>
            <a:endParaRPr lang="en-US" dirty="0" smtClean="0"/>
          </a:p>
          <a:p>
            <a:pPr marL="0" indent="0">
              <a:spcBef>
                <a:spcPts val="0"/>
              </a:spcBef>
            </a:pPr>
            <a:r>
              <a:rPr lang="ru-RU" dirty="0" err="1" smtClean="0"/>
              <a:t>демонізація</a:t>
            </a:r>
            <a:r>
              <a:rPr lang="ru-RU" dirty="0" smtClean="0"/>
              <a:t> (</a:t>
            </a:r>
            <a:r>
              <a:rPr lang="ru-RU" dirty="0" err="1" smtClean="0"/>
              <a:t>бандерівці</a:t>
            </a:r>
            <a:r>
              <a:rPr lang="ru-RU" dirty="0" smtClean="0"/>
              <a:t>);</a:t>
            </a:r>
          </a:p>
          <a:p>
            <a:pPr marL="0" indent="0">
              <a:spcBef>
                <a:spcPts val="0"/>
              </a:spcBef>
            </a:pPr>
            <a:r>
              <a:rPr lang="ru-RU" dirty="0" err="1"/>
              <a:t>опозиція</a:t>
            </a:r>
            <a:r>
              <a:rPr lang="ru-RU" dirty="0"/>
              <a:t> «</a:t>
            </a:r>
            <a:r>
              <a:rPr lang="ru-RU" dirty="0" err="1"/>
              <a:t>свій</a:t>
            </a:r>
            <a:r>
              <a:rPr lang="ru-RU" dirty="0"/>
              <a:t>» – «чужий», «друг» – «ворог</a:t>
            </a:r>
            <a:r>
              <a:rPr lang="ru-RU" dirty="0" smtClean="0"/>
              <a:t>»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/>
              <a:t>робота з </a:t>
            </a:r>
            <a:r>
              <a:rPr lang="ru-RU" dirty="0" err="1" smtClean="0"/>
              <a:t>поняттями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концептів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/>
            <a:endParaRPr lang="ru-RU" dirty="0" smtClean="0"/>
          </a:p>
          <a:p>
            <a:pPr marL="0" indent="0"/>
            <a:endParaRPr lang="ru-RU" dirty="0" smtClean="0"/>
          </a:p>
          <a:p>
            <a:pPr marL="0" indent="0"/>
            <a:endParaRPr lang="ru-RU" dirty="0" smtClean="0"/>
          </a:p>
          <a:p>
            <a:pPr marL="0" indent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015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764704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uk-UA" dirty="0"/>
              <a:t>в</a:t>
            </a:r>
            <a:r>
              <a:rPr lang="uk-UA" dirty="0" smtClean="0"/>
              <a:t>ікно «</a:t>
            </a:r>
            <a:r>
              <a:rPr lang="uk-UA" dirty="0" err="1" smtClean="0"/>
              <a:t>Овертона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0" y="1844824"/>
            <a:ext cx="7543800" cy="403244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Усього за п’ять кроків суспільству нібито можна нав’язати що завгодно: наприклад, зробити звичним явищем канібалізм чи легалізувати педофілію. Спочатку шокуюча тема з’являється в пресі, потім її обговорюють учені, слідом виникає або знаходиться певний прецедент, далі явищу підбирають раціональні пояснення, і, зрештою, воно виникає в популярній культурі. Після цього явище стає звичним і вкорінюється в політику. </a:t>
            </a:r>
          </a:p>
          <a:p>
            <a:r>
              <a:rPr lang="uk-UA" dirty="0" smtClean="0"/>
              <a:t>(відео)</a:t>
            </a:r>
            <a:endParaRPr lang="uk-UA" dirty="0"/>
          </a:p>
          <a:p>
            <a:r>
              <a:rPr lang="uk-UA" dirty="0"/>
              <a:t>Авторство технології, яку називають «Вікном </a:t>
            </a:r>
            <a:r>
              <a:rPr lang="uk-UA" dirty="0" err="1"/>
              <a:t>Овертона</a:t>
            </a:r>
            <a:r>
              <a:rPr lang="uk-UA" dirty="0"/>
              <a:t>», приписують американському інженеру і юристу Джозефу </a:t>
            </a:r>
            <a:r>
              <a:rPr lang="uk-UA" dirty="0" err="1"/>
              <a:t>Овертону</a:t>
            </a:r>
            <a:r>
              <a:rPr lang="uk-UA" dirty="0"/>
              <a:t>. За останній рік вона поширилася російськомовними ЗМІ, </a:t>
            </a:r>
            <a:r>
              <a:rPr lang="uk-UA" dirty="0" err="1"/>
              <a:t>блогосферою</a:t>
            </a:r>
            <a:r>
              <a:rPr lang="uk-UA" dirty="0"/>
              <a:t> і </a:t>
            </a:r>
            <a:r>
              <a:rPr lang="uk-UA" dirty="0" err="1"/>
              <a:t>соцмережами</a:t>
            </a:r>
            <a:r>
              <a:rPr lang="uk-UA" dirty="0"/>
              <a:t>. На неї посилаються і деякі українські журналісти, її навіть викладають в університетах. Журналісти й викладачі копіюють теорію з </a:t>
            </a:r>
            <a:r>
              <a:rPr lang="uk-UA" dirty="0" err="1"/>
              <a:t>інтернету</a:t>
            </a:r>
            <a:r>
              <a:rPr lang="uk-UA" dirty="0"/>
              <a:t> та відтворюють без перевірки. Проте якби вони задалися метою знайти її першоджерело у наукових роботах, вони би дізналися, що жодної такої роботи не існує.</a:t>
            </a:r>
          </a:p>
        </p:txBody>
      </p:sp>
    </p:spTree>
    <p:extLst>
      <p:ext uri="{BB962C8B-B14F-4D97-AF65-F5344CB8AC3E}">
        <p14:creationId xmlns:p14="http://schemas.microsoft.com/office/powerpoint/2010/main" val="355814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41338" algn="just">
              <a:buNone/>
            </a:pPr>
            <a:r>
              <a:rPr lang="uk-UA" dirty="0"/>
              <a:t>У трагічні моменти історії та в складних реаліях </a:t>
            </a:r>
            <a:r>
              <a:rPr lang="uk-UA" dirty="0" smtClean="0"/>
              <a:t>сьогодення</a:t>
            </a:r>
            <a:r>
              <a:rPr lang="en-US" dirty="0" smtClean="0"/>
              <a:t> </a:t>
            </a:r>
            <a:r>
              <a:rPr lang="uk-UA" dirty="0" smtClean="0"/>
              <a:t>люди </a:t>
            </a:r>
            <a:r>
              <a:rPr lang="uk-UA" dirty="0"/>
              <a:t>завжди прагнуть спрощення, системності, стабільності й </a:t>
            </a:r>
            <a:r>
              <a:rPr lang="uk-UA" dirty="0" smtClean="0"/>
              <a:t>легко</a:t>
            </a:r>
            <a:r>
              <a:rPr lang="en-US" dirty="0" smtClean="0"/>
              <a:t> </a:t>
            </a:r>
            <a:r>
              <a:rPr lang="uk-UA" dirty="0" smtClean="0"/>
              <a:t>приймають </a:t>
            </a:r>
            <a:r>
              <a:rPr lang="uk-UA" dirty="0"/>
              <a:t>«несуперечливі» моделі існування. Поділений на «своїх» </a:t>
            </a:r>
            <a:r>
              <a:rPr lang="uk-UA" dirty="0" smtClean="0"/>
              <a:t>і</a:t>
            </a:r>
            <a:r>
              <a:rPr lang="en-US" dirty="0" smtClean="0"/>
              <a:t> </a:t>
            </a:r>
            <a:r>
              <a:rPr lang="uk-UA" dirty="0" smtClean="0"/>
              <a:t>«чужих</a:t>
            </a:r>
            <a:r>
              <a:rPr lang="uk-UA" dirty="0"/>
              <a:t>», «героїв» і тих, кого ці герої неодмінно захистять, </a:t>
            </a:r>
            <a:r>
              <a:rPr lang="uk-UA" dirty="0" smtClean="0"/>
              <a:t>світ</a:t>
            </a:r>
            <a:r>
              <a:rPr lang="en-US" dirty="0" smtClean="0"/>
              <a:t> </a:t>
            </a:r>
            <a:r>
              <a:rPr lang="uk-UA" dirty="0" smtClean="0"/>
              <a:t>одразу </a:t>
            </a:r>
            <a:r>
              <a:rPr lang="uk-UA" dirty="0"/>
              <a:t>стає зрозумілішим, «</a:t>
            </a:r>
            <a:r>
              <a:rPr lang="uk-UA" dirty="0" err="1"/>
              <a:t>системнішим</a:t>
            </a:r>
            <a:r>
              <a:rPr lang="uk-UA" dirty="0"/>
              <a:t>, ніж мозаїка </a:t>
            </a:r>
            <a:r>
              <a:rPr lang="uk-UA" dirty="0" smtClean="0"/>
              <a:t>його</a:t>
            </a:r>
            <a:r>
              <a:rPr lang="en-US" dirty="0" smtClean="0"/>
              <a:t> </a:t>
            </a:r>
            <a:r>
              <a:rPr lang="uk-UA" dirty="0" smtClean="0"/>
              <a:t>представлення </a:t>
            </a:r>
            <a:r>
              <a:rPr lang="uk-UA" dirty="0"/>
              <a:t>у новинах» </a:t>
            </a:r>
            <a:r>
              <a:rPr lang="uk-UA" sz="1500" i="1" dirty="0"/>
              <a:t>(</a:t>
            </a:r>
            <a:r>
              <a:rPr lang="uk-UA" sz="1500" i="1" dirty="0" err="1"/>
              <a:t>Почепцов</a:t>
            </a:r>
            <a:r>
              <a:rPr lang="uk-UA" sz="1500" i="1" dirty="0"/>
              <a:t> Г. Г. Смисли і війни: Україна і Росія в інформаційній і </a:t>
            </a:r>
            <a:r>
              <a:rPr lang="uk-UA" sz="1500" i="1" dirty="0" smtClean="0"/>
              <a:t>смисловій війнах </a:t>
            </a:r>
            <a:r>
              <a:rPr lang="uk-UA" sz="1500" i="1" dirty="0"/>
              <a:t>/ Георгій </a:t>
            </a:r>
            <a:r>
              <a:rPr lang="uk-UA" sz="1500" i="1" dirty="0" err="1"/>
              <a:t>Почепцов</a:t>
            </a:r>
            <a:r>
              <a:rPr lang="uk-UA" sz="1500" i="1" dirty="0"/>
              <a:t>. – Київ : Видавничий дім «</a:t>
            </a:r>
            <a:r>
              <a:rPr lang="uk-UA" sz="1500" i="1" dirty="0" smtClean="0"/>
              <a:t>Києво-Могилянська академія</a:t>
            </a:r>
            <a:r>
              <a:rPr lang="uk-UA" sz="1500" i="1" dirty="0"/>
              <a:t>», 2016. – 316 с</a:t>
            </a:r>
            <a:r>
              <a:rPr lang="uk-UA" sz="1500" i="1" dirty="0" smtClean="0"/>
              <a:t>.) </a:t>
            </a:r>
            <a:endParaRPr lang="en-US" sz="1500" i="1" dirty="0" smtClean="0"/>
          </a:p>
          <a:p>
            <a:pPr marL="0" indent="0">
              <a:buNone/>
            </a:pPr>
            <a:r>
              <a:rPr lang="uk-UA" dirty="0" smtClean="0"/>
              <a:t>Наприклад, довоєнні чи повоєнні радянські фільми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6444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956</TotalTime>
  <Words>1700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Смислові війни</vt:lpstr>
      <vt:lpstr>План</vt:lpstr>
      <vt:lpstr>Типи воєн</vt:lpstr>
      <vt:lpstr>Презентация PowerPoint</vt:lpstr>
      <vt:lpstr>Презентация PowerPoint</vt:lpstr>
      <vt:lpstr>Презентация PowerPoint</vt:lpstr>
      <vt:lpstr>Зброя</vt:lpstr>
      <vt:lpstr>вікно «Овертона»</vt:lpstr>
      <vt:lpstr>Презентация PowerPoint</vt:lpstr>
      <vt:lpstr>Міфологеми</vt:lpstr>
      <vt:lpstr>Презентация PowerPoint</vt:lpstr>
      <vt:lpstr>Фрейми – це моделі (шаблони) образів, сценаріїв, планів, які презентують закарбовані в свідомості (пам’яті) людей стереотипні уявлення про суттєві ознаки предметів, явищ, ситуацій і пов’язані з ними асоціації. За Дж. Лакоффом, це «ментальні структури, за якими відбувається наше мислення», призначені для ідентифікації ситуативних образів, сценаріїв, планів за традиційними «зразками» в нових когнітивних ситуаціях. </vt:lpstr>
      <vt:lpstr>«робота» з фреймами проводиться, по-перше, непомітно для об’єкта впливу, по-друге, через багаторазове повторення</vt:lpstr>
      <vt:lpstr>Презентация PowerPoint</vt:lpstr>
      <vt:lpstr>Презентация PowerPoint</vt:lpstr>
      <vt:lpstr>Меми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Смислові війни</dc:title>
  <dc:creator>Natali</dc:creator>
  <cp:lastModifiedBy>Natali</cp:lastModifiedBy>
  <cp:revision>34</cp:revision>
  <dcterms:created xsi:type="dcterms:W3CDTF">2019-10-22T22:07:30Z</dcterms:created>
  <dcterms:modified xsi:type="dcterms:W3CDTF">2019-11-01T18:45:45Z</dcterms:modified>
</cp:coreProperties>
</file>