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70" r:id="rId6"/>
    <p:sldId id="271" r:id="rId7"/>
    <p:sldId id="260" r:id="rId8"/>
    <p:sldId id="262" r:id="rId9"/>
    <p:sldId id="299" r:id="rId10"/>
    <p:sldId id="295" r:id="rId11"/>
    <p:sldId id="294" r:id="rId12"/>
    <p:sldId id="297" r:id="rId13"/>
    <p:sldId id="293" r:id="rId14"/>
    <p:sldId id="291" r:id="rId15"/>
    <p:sldId id="292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ua/url?sa=i&amp;rct=j&amp;q=&amp;esrc=s&amp;source=images&amp;cd=&amp;cad=rja&amp;uact=8&amp;ved=0ahUKEwi0u_-n89bLAhWMApoKHXPjA8kQjRwIBw&amp;url=http://svitppt.com.ua/biologiya/klitinna-inzheneriya.html&amp;bvm=bv.117218890,d.bGQ&amp;psig=AFQjCNEQGtjhr3p3bRoekrlZyrYLMMyGZg&amp;ust=1458825477394930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ua/url?sa=i&amp;rct=j&amp;q=&amp;esrc=s&amp;source=images&amp;cd=&amp;cad=rja&amp;uact=8&amp;ved=0ahUKEwi0u_-n89bLAhWMApoKHXPjA8kQjRwIBw&amp;url=http://svitppt.com.ua/biologiya/klitinna-inzheneriya.html&amp;bvm=bv.117218890,d.bGQ&amp;psig=AFQjCNEQGtjhr3p3bRoekrlZyrYLMMyGZg&amp;ust=1458825477394930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ua/url?sa=i&amp;url=https://vseosvita.ua/library/prezentacia-z-temi-biotehnologia-179587.html&amp;psig=AOvVaw1taIO6ADProHDsX1wXv__H&amp;ust=1588693086358000&amp;source=images&amp;cd=vfe&amp;ved=0CAIQjRxqFwoTCLiG4JLFmukCFQAAAAAdAAAAABAP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ua/url?sa=i&amp;rct=j&amp;q=&amp;esrc=s&amp;source=images&amp;cd=&amp;cad=rja&amp;uact=8&amp;ved=0ahUKEwj_6ujR9NbLAhWIJJoKHRzsCa8QjRwIBw&amp;url=http://svitppt.com.ua/biologiya/biotehnologii-zavdannya-ta-metodi-gennoi-ta-klitinnoi-inzhenerii-klonu.html&amp;bvm=bv.117218890,d.bGQ&amp;psig=AFQjCNEQGtjhr3p3bRoekrlZyrYLMMyGZg&amp;ust=1458825477394930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85720" y="571480"/>
            <a:ext cx="8712000" cy="2163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solidFill>
                  <a:srgbClr val="1510E2"/>
                </a:solidFill>
                <a:latin typeface="Calibri"/>
                <a:ea typeface="DejaVu Sans"/>
              </a:rPr>
              <a:t>Навчальна</a:t>
            </a:r>
            <a:r>
              <a:rPr lang="ru-RU" sz="4400" b="1" strike="noStrike" spc="-1" dirty="0">
                <a:solidFill>
                  <a:srgbClr val="1510E2"/>
                </a:solidFill>
                <a:latin typeface="Calibri"/>
                <a:ea typeface="DejaVu Sans"/>
              </a:rPr>
              <a:t> </a:t>
            </a:r>
            <a:r>
              <a:rPr lang="ru-RU" sz="4400" b="1" strike="noStrike" spc="-1" dirty="0" err="1">
                <a:solidFill>
                  <a:srgbClr val="1510E2"/>
                </a:solidFill>
                <a:latin typeface="Calibri"/>
                <a:ea typeface="DejaVu Sans"/>
              </a:rPr>
              <a:t>дисципліна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«</a:t>
            </a:r>
            <a:r>
              <a:rPr lang="ru-RU" sz="5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Генна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5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інженерія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та </a:t>
            </a:r>
            <a:r>
              <a:rPr lang="ru-RU" sz="5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клітинна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5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біотехнологія</a:t>
            </a:r>
            <a:r>
              <a:rPr lang="ru-RU" sz="5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»</a:t>
            </a:r>
            <a:endParaRPr lang="ru-RU" sz="5400" b="0" strike="noStrike" spc="-1" dirty="0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5500800" y="5072040"/>
            <a:ext cx="31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lang="ru-RU" sz="20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5842" name="Picture 2" descr="Що таке генна інженерія (генетична): цікаві факти ⋆ Future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929066"/>
            <a:ext cx="3000396" cy="2125300"/>
          </a:xfrm>
          <a:prstGeom prst="rect">
            <a:avLst/>
          </a:prstGeom>
          <a:noFill/>
        </p:spPr>
      </p:pic>
      <p:pic>
        <p:nvPicPr>
          <p:cNvPr id="35844" name="Picture 4" descr="Що таке генна інженерія (генетична): цікаві факти ⋆ FutureN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5"/>
            <a:ext cx="3143240" cy="2200269"/>
          </a:xfrm>
          <a:prstGeom prst="rect">
            <a:avLst/>
          </a:prstGeom>
          <a:noFill/>
        </p:spPr>
      </p:pic>
      <p:pic>
        <p:nvPicPr>
          <p:cNvPr id="35846" name="Picture 6" descr="Ліки від ВІЛ та генна інженерія: в чому взаємозв'язок? - IT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04" y="4606502"/>
            <a:ext cx="3000396" cy="22514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vitppt.com.ua/images/47/46111/770/img0.jpg">
            <a:hlinkClick r:id="rId2"/>
          </p:cNvPr>
          <p:cNvPicPr>
            <a:picLocks/>
          </p:cNvPicPr>
          <p:nvPr/>
        </p:nvPicPr>
        <p:blipFill>
          <a:blip r:embed="rId3" cstate="print"/>
          <a:srcRect l="3906" r="10156" b="8569"/>
          <a:stretch>
            <a:fillRect/>
          </a:stretch>
        </p:blipFill>
        <p:spPr bwMode="auto">
          <a:xfrm>
            <a:off x="308875" y="223183"/>
            <a:ext cx="857252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Застосування клітинної інженерії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  <p:pic>
        <p:nvPicPr>
          <p:cNvPr id="4" name="irc_mi" descr="http://svitppt.com.ua/images/47/46111/770/img4.jp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 r="10119" b="10495"/>
          <a:stretch>
            <a:fillRect/>
          </a:stretch>
        </p:blipFill>
        <p:spPr bwMode="auto">
          <a:xfrm>
            <a:off x="428596" y="1357298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58579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Як </a:t>
            </a:r>
            <a:r>
              <a:rPr lang="ru-RU" sz="2800" b="1" dirty="0" err="1">
                <a:solidFill>
                  <a:srgbClr val="00B050"/>
                </a:solidFill>
              </a:rPr>
              <a:t>працює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генетична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інженерія</a:t>
            </a:r>
            <a:r>
              <a:rPr lang="ru-RU" sz="2800" b="1" dirty="0">
                <a:solidFill>
                  <a:srgbClr val="00B050"/>
                </a:solidFill>
              </a:rPr>
              <a:t>?</a:t>
            </a:r>
            <a:endParaRPr lang="ru-RU" sz="2800" dirty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/>
              <a:t>Для </a:t>
            </a:r>
            <a:r>
              <a:rPr lang="ru-RU" sz="2000" b="1" dirty="0" err="1"/>
              <a:t>пояснення</a:t>
            </a:r>
            <a:r>
              <a:rPr lang="ru-RU" sz="2000" b="1" dirty="0"/>
              <a:t> </a:t>
            </a:r>
            <a:r>
              <a:rPr lang="ru-RU" sz="2000" b="1" dirty="0" err="1"/>
              <a:t>процесу</a:t>
            </a:r>
            <a:r>
              <a:rPr lang="ru-RU" sz="2000" b="1" dirty="0"/>
              <a:t> </a:t>
            </a:r>
            <a:r>
              <a:rPr lang="ru-RU" sz="2000" b="1" dirty="0" err="1"/>
              <a:t>генної</a:t>
            </a:r>
            <a:r>
              <a:rPr lang="ru-RU" sz="2000" b="1" dirty="0"/>
              <a:t> </a:t>
            </a:r>
            <a:r>
              <a:rPr lang="ru-RU" sz="2000" b="1" dirty="0" err="1"/>
              <a:t>інженерії</a:t>
            </a:r>
            <a:r>
              <a:rPr lang="ru-RU" sz="2000" b="1" dirty="0"/>
              <a:t> </a:t>
            </a:r>
            <a:r>
              <a:rPr lang="ru-RU" sz="2000" b="1" dirty="0" err="1" smtClean="0"/>
              <a:t>візьмемо</a:t>
            </a:r>
            <a:r>
              <a:rPr lang="ru-RU" sz="2000" b="1" dirty="0" smtClean="0"/>
              <a:t> приклад </a:t>
            </a:r>
            <a:r>
              <a:rPr lang="ru-RU" sz="2000" b="1" dirty="0" err="1">
                <a:solidFill>
                  <a:srgbClr val="FF0000"/>
                </a:solidFill>
              </a:rPr>
              <a:t>інсуліну</a:t>
            </a:r>
            <a:r>
              <a:rPr lang="ru-RU" sz="2000" b="1" dirty="0"/>
              <a:t>, </a:t>
            </a:r>
            <a:r>
              <a:rPr lang="ru-RU" sz="2000" b="1" dirty="0" err="1" smtClean="0"/>
              <a:t>білка</a:t>
            </a:r>
            <a:r>
              <a:rPr lang="ru-RU" sz="2000" b="1" dirty="0" smtClean="0"/>
              <a:t>,</a:t>
            </a:r>
            <a:r>
              <a:rPr lang="ru-RU" sz="2000" b="1" dirty="0"/>
              <a:t> 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допомагає</a:t>
            </a:r>
            <a:r>
              <a:rPr lang="ru-RU" sz="2000" b="1" dirty="0"/>
              <a:t> </a:t>
            </a:r>
            <a:r>
              <a:rPr lang="ru-RU" sz="2000" b="1" dirty="0" err="1"/>
              <a:t>регулювати</a:t>
            </a:r>
            <a:r>
              <a:rPr lang="ru-RU" sz="2000" b="1" dirty="0"/>
              <a:t> </a:t>
            </a:r>
            <a:r>
              <a:rPr lang="ru-RU" sz="2000" b="1" dirty="0" err="1"/>
              <a:t>рівень</a:t>
            </a:r>
            <a:r>
              <a:rPr lang="ru-RU" sz="2000" b="1" dirty="0"/>
              <a:t> </a:t>
            </a:r>
            <a:r>
              <a:rPr lang="ru-RU" sz="2000" b="1" dirty="0" err="1"/>
              <a:t>цукру</a:t>
            </a:r>
            <a:r>
              <a:rPr lang="ru-RU" sz="2000" b="1" dirty="0"/>
              <a:t> в </a:t>
            </a:r>
            <a:r>
              <a:rPr lang="ru-RU" sz="2000" b="1" dirty="0" err="1" smtClean="0"/>
              <a:t>крові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.</a:t>
            </a:r>
            <a:r>
              <a:rPr lang="ru-RU" sz="2000" b="1" dirty="0"/>
              <a:t> 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/>
              <a:t>Зазвичай</a:t>
            </a:r>
            <a:r>
              <a:rPr lang="ru-RU" sz="2000" b="1" dirty="0"/>
              <a:t> </a:t>
            </a:r>
            <a:r>
              <a:rPr lang="ru-RU" sz="2000" b="1" dirty="0" err="1"/>
              <a:t>інсулін</a:t>
            </a:r>
            <a:r>
              <a:rPr lang="ru-RU" sz="2000" b="1" dirty="0"/>
              <a:t> </a:t>
            </a:r>
            <a:r>
              <a:rPr lang="ru-RU" sz="2000" b="1" dirty="0" err="1"/>
              <a:t>виробляється</a:t>
            </a:r>
            <a:r>
              <a:rPr lang="ru-RU" sz="2000" b="1" dirty="0"/>
              <a:t> в </a:t>
            </a:r>
            <a:r>
              <a:rPr lang="ru-RU" sz="2000" b="1" dirty="0" err="1"/>
              <a:t>підшлунковій</a:t>
            </a:r>
            <a:r>
              <a:rPr lang="ru-RU" sz="2000" b="1" dirty="0"/>
              <a:t> </a:t>
            </a:r>
            <a:r>
              <a:rPr lang="ru-RU" sz="2000" b="1" dirty="0" err="1"/>
              <a:t>залозі</a:t>
            </a:r>
            <a:r>
              <a:rPr lang="ru-RU" sz="2000" b="1" dirty="0"/>
              <a:t>, </a:t>
            </a:r>
            <a:r>
              <a:rPr lang="ru-RU" sz="2000" b="1" dirty="0" err="1"/>
              <a:t>але</a:t>
            </a:r>
            <a:r>
              <a:rPr lang="ru-RU" sz="2000" b="1" dirty="0"/>
              <a:t> у людей </a:t>
            </a:r>
            <a:r>
              <a:rPr lang="ru-RU" sz="2000" b="1" dirty="0" err="1"/>
              <a:t>з</a:t>
            </a:r>
            <a:r>
              <a:rPr lang="ru-RU" sz="2000" b="1" dirty="0"/>
              <a:t> </a:t>
            </a:r>
            <a:r>
              <a:rPr lang="ru-RU" sz="2000" b="1" dirty="0" err="1"/>
              <a:t>діабетом</a:t>
            </a:r>
            <a:r>
              <a:rPr lang="ru-RU" sz="2000" b="1" dirty="0"/>
              <a:t> 1 типу </a:t>
            </a:r>
            <a:r>
              <a:rPr lang="ru-RU" sz="2000" b="1" dirty="0" err="1"/>
              <a:t>є</a:t>
            </a:r>
            <a:r>
              <a:rPr lang="ru-RU" sz="2000" b="1" dirty="0"/>
              <a:t> проблема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виробленням</a:t>
            </a:r>
            <a:r>
              <a:rPr lang="ru-RU" sz="2000" b="1" dirty="0"/>
              <a:t> </a:t>
            </a:r>
            <a:r>
              <a:rPr lang="ru-RU" sz="2000" b="1" dirty="0" err="1"/>
              <a:t>інсуліну</a:t>
            </a:r>
            <a:r>
              <a:rPr lang="ru-RU" sz="2000" b="1" dirty="0"/>
              <a:t>.    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/>
              <a:t>Тому людям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діабетом</a:t>
            </a:r>
            <a:r>
              <a:rPr lang="ru-RU" sz="2000" b="1" dirty="0"/>
              <a:t> </a:t>
            </a:r>
            <a:r>
              <a:rPr lang="ru-RU" sz="2000" b="1" dirty="0" err="1"/>
              <a:t>потрібно</a:t>
            </a:r>
            <a:r>
              <a:rPr lang="ru-RU" sz="2000" b="1" dirty="0"/>
              <a:t> </a:t>
            </a:r>
            <a:r>
              <a:rPr lang="ru-RU" sz="2000" b="1" dirty="0" err="1"/>
              <a:t>вводити</a:t>
            </a:r>
            <a:r>
              <a:rPr lang="ru-RU" sz="2000" b="1" dirty="0"/>
              <a:t> </a:t>
            </a:r>
            <a:r>
              <a:rPr lang="ru-RU" sz="2000" b="1" dirty="0" err="1"/>
              <a:t>інсулін</a:t>
            </a:r>
            <a:r>
              <a:rPr lang="ru-RU" sz="2000" b="1" dirty="0"/>
              <a:t> для контролю </a:t>
            </a:r>
            <a:r>
              <a:rPr lang="ru-RU" sz="2000" b="1" dirty="0" err="1"/>
              <a:t>рівня</a:t>
            </a:r>
            <a:r>
              <a:rPr lang="ru-RU" sz="2000" b="1" dirty="0"/>
              <a:t> </a:t>
            </a:r>
            <a:r>
              <a:rPr lang="ru-RU" sz="2000" b="1" dirty="0" err="1"/>
              <a:t>цукру</a:t>
            </a:r>
            <a:r>
              <a:rPr lang="ru-RU" sz="2000" b="1" dirty="0"/>
              <a:t> в </a:t>
            </a:r>
            <a:r>
              <a:rPr lang="ru-RU" sz="2000" b="1" dirty="0" err="1"/>
              <a:t>крові</a:t>
            </a:r>
            <a:r>
              <a:rPr lang="ru-RU" sz="2000" b="1" dirty="0"/>
              <a:t>.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/>
              <a:t>Генетична</a:t>
            </a:r>
            <a:r>
              <a:rPr lang="ru-RU" sz="2000" b="1" dirty="0"/>
              <a:t> </a:t>
            </a:r>
            <a:r>
              <a:rPr lang="ru-RU" sz="2000" b="1" dirty="0" err="1"/>
              <a:t>інженерія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використовується</a:t>
            </a:r>
            <a:r>
              <a:rPr lang="ru-RU" sz="2000" b="1" dirty="0"/>
              <a:t> для </a:t>
            </a:r>
            <a:r>
              <a:rPr lang="ru-RU" sz="2000" b="1" dirty="0" err="1"/>
              <a:t>отримання</a:t>
            </a:r>
            <a:r>
              <a:rPr lang="ru-RU" sz="2000" b="1" dirty="0"/>
              <a:t> типу </a:t>
            </a:r>
            <a:r>
              <a:rPr lang="ru-RU" sz="2000" b="1" dirty="0" err="1"/>
              <a:t>інсуліну</a:t>
            </a:r>
            <a:r>
              <a:rPr lang="ru-RU" sz="2000" b="1" dirty="0"/>
              <a:t>,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подібного</a:t>
            </a:r>
            <a:r>
              <a:rPr lang="ru-RU" sz="2000" b="1" dirty="0"/>
              <a:t> для </a:t>
            </a:r>
            <a:r>
              <a:rPr lang="ru-RU" sz="2000" b="1" dirty="0" err="1"/>
              <a:t>нашого</a:t>
            </a:r>
            <a:r>
              <a:rPr lang="ru-RU" sz="2000" b="1" dirty="0"/>
              <a:t> </a:t>
            </a:r>
            <a:r>
              <a:rPr lang="ru-RU" sz="2000" b="1" dirty="0" err="1"/>
              <a:t>організму</a:t>
            </a:r>
            <a:r>
              <a:rPr lang="ru-RU" sz="2000" b="1" dirty="0"/>
              <a:t>,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дріжджів</a:t>
            </a:r>
            <a:r>
              <a:rPr lang="ru-RU" sz="2000" b="1" dirty="0"/>
              <a:t> та </a:t>
            </a:r>
            <a:r>
              <a:rPr lang="ru-RU" sz="2000" b="1" dirty="0" err="1"/>
              <a:t>бактерій</a:t>
            </a:r>
            <a:r>
              <a:rPr lang="ru-RU" sz="2000" b="1" dirty="0"/>
              <a:t> як </a:t>
            </a:r>
            <a:r>
              <a:rPr lang="ru-RU" sz="2000" b="1" dirty="0" err="1"/>
              <a:t>кишкова</a:t>
            </a:r>
            <a:r>
              <a:rPr lang="ru-RU" sz="2000" b="1" dirty="0"/>
              <a:t> </a:t>
            </a:r>
            <a:r>
              <a:rPr lang="ru-RU" sz="2000" b="1" dirty="0" err="1"/>
              <a:t>паличка</a:t>
            </a:r>
            <a:r>
              <a:rPr lang="ru-RU" sz="2000" b="1" dirty="0"/>
              <a:t>.   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/>
              <a:t>Цей </a:t>
            </a:r>
            <a:r>
              <a:rPr lang="ru-RU" sz="2000" b="1" dirty="0" err="1"/>
              <a:t>генетично</a:t>
            </a:r>
            <a:r>
              <a:rPr lang="ru-RU" sz="2000" b="1" dirty="0"/>
              <a:t> </a:t>
            </a:r>
            <a:r>
              <a:rPr lang="ru-RU" sz="2000" b="1" dirty="0" err="1"/>
              <a:t>модифікований</a:t>
            </a:r>
            <a:r>
              <a:rPr lang="ru-RU" sz="2000" b="1" dirty="0"/>
              <a:t> </a:t>
            </a:r>
            <a:r>
              <a:rPr lang="ru-RU" sz="2000" b="1" dirty="0" err="1"/>
              <a:t>інсулін</a:t>
            </a:r>
            <a:r>
              <a:rPr lang="ru-RU" sz="2000" b="1" dirty="0"/>
              <a:t> «</a:t>
            </a:r>
            <a:r>
              <a:rPr lang="ru-RU" sz="2000" b="1" i="1" dirty="0" err="1">
                <a:solidFill>
                  <a:srgbClr val="FF0000"/>
                </a:solidFill>
              </a:rPr>
              <a:t>Гумулін</a:t>
            </a:r>
            <a:r>
              <a:rPr lang="ru-RU" sz="2000" b="1" dirty="0"/>
              <a:t>» </a:t>
            </a:r>
            <a:r>
              <a:rPr lang="ru-RU" sz="2000" b="1" dirty="0" err="1"/>
              <a:t>отримав</a:t>
            </a:r>
            <a:r>
              <a:rPr lang="ru-RU" sz="2000" b="1" dirty="0"/>
              <a:t> </a:t>
            </a:r>
            <a:r>
              <a:rPr lang="ru-RU" sz="2000" b="1" dirty="0" err="1"/>
              <a:t>ліцензію</a:t>
            </a:r>
            <a:r>
              <a:rPr lang="ru-RU" sz="2000" b="1" dirty="0"/>
              <a:t> на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людиною</a:t>
            </a:r>
            <a:r>
              <a:rPr lang="ru-RU" sz="2000" b="1" dirty="0"/>
              <a:t> </a:t>
            </a:r>
            <a:r>
              <a:rPr lang="ru-RU" b="1" dirty="0"/>
              <a:t>в </a:t>
            </a:r>
            <a:r>
              <a:rPr lang="ru-RU" sz="2000" b="1" dirty="0"/>
              <a:t>1982 </a:t>
            </a:r>
            <a:r>
              <a:rPr lang="ru-RU" sz="2000" b="1" dirty="0" err="1"/>
              <a:t>році</a:t>
            </a:r>
            <a:r>
              <a:rPr lang="ru-RU" sz="2000" b="1" dirty="0"/>
              <a:t>. </a:t>
            </a:r>
            <a:endParaRPr lang="ru-RU" b="1" dirty="0"/>
          </a:p>
        </p:txBody>
      </p:sp>
      <p:sp>
        <p:nvSpPr>
          <p:cNvPr id="65538" name="AutoShape 2" descr="ХУМУЛИН инструкция по применению, цена в аптеках Украины, аналоги, состав,  показания | HUMULIN компании «Lilly France» | Компенди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0" name="Picture 4" descr="ХУМУЛИН инструкция по применению, цена в аптеках Украины, аналоги, состав,  показания | HUMULIN компании «Lilly France» | Компенди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050" y="928670"/>
            <a:ext cx="3028950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Приклад </a:t>
            </a:r>
            <a:r>
              <a:rPr lang="ru-RU" sz="2400" b="1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процесів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генної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інженерії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інсуліну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/>
              <a:t>Невеликий </a:t>
            </a:r>
            <a:r>
              <a:rPr lang="ru-RU" b="1" dirty="0" err="1"/>
              <a:t>шматочок</a:t>
            </a:r>
            <a:r>
              <a:rPr lang="ru-RU" b="1" dirty="0"/>
              <a:t> </a:t>
            </a:r>
            <a:r>
              <a:rPr lang="ru-RU" b="1" dirty="0" err="1"/>
              <a:t>кругової</a:t>
            </a:r>
            <a:r>
              <a:rPr lang="ru-RU" b="1" dirty="0"/>
              <a:t> ДНК,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називається</a:t>
            </a:r>
            <a:r>
              <a:rPr lang="ru-RU" b="1" dirty="0"/>
              <a:t> </a:t>
            </a:r>
            <a:r>
              <a:rPr lang="ru-RU" b="1" dirty="0" err="1"/>
              <a:t>плазмідою</a:t>
            </a:r>
            <a:r>
              <a:rPr lang="ru-RU" b="1" dirty="0"/>
              <a:t>, </a:t>
            </a:r>
            <a:r>
              <a:rPr lang="ru-RU" b="1" dirty="0" err="1"/>
              <a:t>витягується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дріжджових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.  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невелику</a:t>
            </a:r>
            <a:r>
              <a:rPr lang="ru-RU" b="1" dirty="0"/>
              <a:t> </a:t>
            </a:r>
            <a:r>
              <a:rPr lang="ru-RU" b="1" dirty="0" err="1"/>
              <a:t>ділянку</a:t>
            </a:r>
            <a:r>
              <a:rPr lang="ru-RU" b="1" dirty="0"/>
              <a:t> </a:t>
            </a:r>
            <a:r>
              <a:rPr lang="ru-RU" b="1" dirty="0" err="1"/>
              <a:t>вирізають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кругової</a:t>
            </a:r>
            <a:r>
              <a:rPr lang="ru-RU" b="1" dirty="0"/>
              <a:t> </a:t>
            </a:r>
            <a:r>
              <a:rPr lang="ru-RU" b="1" dirty="0" err="1"/>
              <a:t>плазміди</a:t>
            </a:r>
            <a:r>
              <a:rPr lang="ru-RU" b="1" dirty="0"/>
              <a:t> </a:t>
            </a:r>
            <a:r>
              <a:rPr lang="ru-RU" b="1" dirty="0" err="1"/>
              <a:t>рестрикційними</a:t>
            </a:r>
            <a:r>
              <a:rPr lang="ru-RU" b="1" dirty="0"/>
              <a:t> ферментами, «</a:t>
            </a:r>
            <a:r>
              <a:rPr lang="ru-RU" b="1" dirty="0" err="1"/>
              <a:t>молекулярними</a:t>
            </a:r>
            <a:r>
              <a:rPr lang="ru-RU" b="1" dirty="0"/>
              <a:t> </a:t>
            </a:r>
            <a:r>
              <a:rPr lang="ru-RU" b="1" dirty="0" err="1"/>
              <a:t>ножицями</a:t>
            </a:r>
            <a:r>
              <a:rPr lang="ru-RU" b="1" dirty="0"/>
              <a:t>». 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/>
              <a:t>Ген </a:t>
            </a:r>
            <a:r>
              <a:rPr lang="ru-RU" b="1" dirty="0" err="1"/>
              <a:t>людського</a:t>
            </a:r>
            <a:r>
              <a:rPr lang="ru-RU" b="1" dirty="0"/>
              <a:t> </a:t>
            </a:r>
            <a:r>
              <a:rPr lang="ru-RU" b="1" dirty="0" err="1"/>
              <a:t>інсуліну</a:t>
            </a:r>
            <a:r>
              <a:rPr lang="ru-RU" b="1" dirty="0"/>
              <a:t> </a:t>
            </a:r>
            <a:r>
              <a:rPr lang="ru-RU" b="1" dirty="0" err="1"/>
              <a:t>вставляється</a:t>
            </a:r>
            <a:r>
              <a:rPr lang="ru-RU" b="1" dirty="0"/>
              <a:t> в </a:t>
            </a:r>
            <a:r>
              <a:rPr lang="ru-RU" b="1" dirty="0" err="1"/>
              <a:t>щілину</a:t>
            </a:r>
            <a:r>
              <a:rPr lang="ru-RU" b="1" dirty="0"/>
              <a:t> </a:t>
            </a:r>
            <a:r>
              <a:rPr lang="ru-RU" b="1" dirty="0" err="1"/>
              <a:t>в</a:t>
            </a:r>
            <a:r>
              <a:rPr lang="ru-RU" b="1" dirty="0"/>
              <a:t> </a:t>
            </a:r>
            <a:r>
              <a:rPr lang="ru-RU" b="1" dirty="0" err="1"/>
              <a:t>плазміді</a:t>
            </a:r>
            <a:r>
              <a:rPr lang="ru-RU" b="1" dirty="0"/>
              <a:t>. </a:t>
            </a:r>
            <a:r>
              <a:rPr lang="ru-RU" b="1" dirty="0" err="1"/>
              <a:t>Ця</a:t>
            </a:r>
            <a:r>
              <a:rPr lang="ru-RU" b="1" dirty="0"/>
              <a:t> </a:t>
            </a:r>
            <a:r>
              <a:rPr lang="ru-RU" b="1" dirty="0" err="1"/>
              <a:t>плазміда</a:t>
            </a:r>
            <a:r>
              <a:rPr lang="ru-RU" b="1" dirty="0"/>
              <a:t> зараз </a:t>
            </a:r>
            <a:r>
              <a:rPr lang="ru-RU" b="1" dirty="0" err="1"/>
              <a:t>генетично</a:t>
            </a:r>
            <a:r>
              <a:rPr lang="ru-RU" b="1" dirty="0"/>
              <a:t> </a:t>
            </a:r>
            <a:r>
              <a:rPr lang="ru-RU" b="1" dirty="0" err="1"/>
              <a:t>модифікована</a:t>
            </a:r>
            <a:r>
              <a:rPr lang="ru-RU" b="1" dirty="0"/>
              <a:t>. 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/>
              <a:t>Генетично</a:t>
            </a:r>
            <a:r>
              <a:rPr lang="ru-RU" b="1" dirty="0"/>
              <a:t> </a:t>
            </a:r>
            <a:r>
              <a:rPr lang="ru-RU" b="1" dirty="0" err="1"/>
              <a:t>модифікована</a:t>
            </a:r>
            <a:r>
              <a:rPr lang="ru-RU" b="1" dirty="0"/>
              <a:t> </a:t>
            </a:r>
            <a:r>
              <a:rPr lang="ru-RU" b="1" dirty="0" err="1"/>
              <a:t>плазміда</a:t>
            </a:r>
            <a:r>
              <a:rPr lang="ru-RU" b="1" dirty="0"/>
              <a:t> вводиться в </a:t>
            </a:r>
            <a:r>
              <a:rPr lang="ru-RU" b="1" dirty="0" err="1"/>
              <a:t>нову</a:t>
            </a:r>
            <a:r>
              <a:rPr lang="ru-RU" b="1" dirty="0"/>
              <a:t> </a:t>
            </a:r>
            <a:r>
              <a:rPr lang="ru-RU" b="1" dirty="0" err="1"/>
              <a:t>клітину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дріжджів</a:t>
            </a:r>
            <a:r>
              <a:rPr lang="ru-RU" b="1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ця</a:t>
            </a:r>
            <a:r>
              <a:rPr lang="ru-RU" b="1" dirty="0"/>
              <a:t> </a:t>
            </a:r>
            <a:r>
              <a:rPr lang="ru-RU" b="1" dirty="0" err="1"/>
              <a:t>клітина</a:t>
            </a:r>
            <a:r>
              <a:rPr lang="ru-RU" b="1" dirty="0"/>
              <a:t> </a:t>
            </a:r>
            <a:r>
              <a:rPr lang="ru-RU" b="1" dirty="0" err="1"/>
              <a:t>швидко</a:t>
            </a:r>
            <a:r>
              <a:rPr lang="ru-RU" b="1" dirty="0"/>
              <a:t> </a:t>
            </a:r>
            <a:r>
              <a:rPr lang="ru-RU" b="1" dirty="0" err="1"/>
              <a:t>ділиться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починає</a:t>
            </a:r>
            <a:r>
              <a:rPr lang="ru-RU" b="1" dirty="0"/>
              <a:t> </a:t>
            </a:r>
            <a:r>
              <a:rPr lang="ru-RU" b="1" dirty="0" err="1"/>
              <a:t>виробляти</a:t>
            </a:r>
            <a:r>
              <a:rPr lang="ru-RU" b="1" dirty="0"/>
              <a:t> </a:t>
            </a:r>
            <a:r>
              <a:rPr lang="ru-RU" b="1" dirty="0" err="1"/>
              <a:t>інсулін</a:t>
            </a:r>
            <a:r>
              <a:rPr lang="ru-RU" b="1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створити</a:t>
            </a:r>
            <a:r>
              <a:rPr lang="ru-RU" b="1" dirty="0"/>
              <a:t> </a:t>
            </a:r>
            <a:r>
              <a:rPr lang="ru-RU" b="1" dirty="0" err="1"/>
              <a:t>велику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, </a:t>
            </a:r>
            <a:r>
              <a:rPr lang="ru-RU" b="1" dirty="0" err="1"/>
              <a:t>генетично</a:t>
            </a:r>
            <a:r>
              <a:rPr lang="ru-RU" b="1" dirty="0"/>
              <a:t> </a:t>
            </a:r>
            <a:r>
              <a:rPr lang="ru-RU" b="1" dirty="0" err="1"/>
              <a:t>модифіковані</a:t>
            </a:r>
            <a:r>
              <a:rPr lang="ru-RU" b="1" dirty="0"/>
              <a:t> </a:t>
            </a:r>
            <a:r>
              <a:rPr lang="ru-RU" b="1" dirty="0" err="1"/>
              <a:t>бактерії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дріжджі</a:t>
            </a:r>
            <a:r>
              <a:rPr lang="ru-RU" b="1" dirty="0"/>
              <a:t> </a:t>
            </a:r>
            <a:r>
              <a:rPr lang="ru-RU" b="1" dirty="0" err="1"/>
              <a:t>вирощують</a:t>
            </a:r>
            <a:r>
              <a:rPr lang="ru-RU" b="1" dirty="0"/>
              <a:t> у великих посудинах для </a:t>
            </a:r>
            <a:r>
              <a:rPr lang="ru-RU" b="1" dirty="0" err="1"/>
              <a:t>бродіння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містять</a:t>
            </a:r>
            <a:r>
              <a:rPr lang="ru-RU" b="1" dirty="0"/>
              <a:t> </a:t>
            </a: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необхідні</a:t>
            </a:r>
            <a:r>
              <a:rPr lang="ru-RU" b="1" dirty="0"/>
              <a:t> </a:t>
            </a:r>
            <a:r>
              <a:rPr lang="ru-RU" b="1" dirty="0" err="1"/>
              <a:t>їм</a:t>
            </a:r>
            <a:r>
              <a:rPr lang="ru-RU" b="1" dirty="0"/>
              <a:t> </a:t>
            </a:r>
            <a:r>
              <a:rPr lang="ru-RU" b="1" dirty="0" err="1"/>
              <a:t>поживні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. Чим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клітини</a:t>
            </a:r>
            <a:r>
              <a:rPr lang="ru-RU" b="1" dirty="0"/>
              <a:t> </a:t>
            </a:r>
            <a:r>
              <a:rPr lang="ru-RU" b="1" dirty="0" err="1"/>
              <a:t>діляться</a:t>
            </a:r>
            <a:r>
              <a:rPr lang="ru-RU" b="1" dirty="0"/>
              <a:t>, </a:t>
            </a:r>
            <a:r>
              <a:rPr lang="ru-RU" b="1" dirty="0" err="1"/>
              <a:t>тим</a:t>
            </a:r>
            <a:r>
              <a:rPr lang="ru-RU" b="1" dirty="0"/>
              <a:t>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виробляється</a:t>
            </a:r>
            <a:r>
              <a:rPr lang="ru-RU" b="1" dirty="0"/>
              <a:t> </a:t>
            </a:r>
            <a:r>
              <a:rPr lang="ru-RU" b="1" dirty="0" err="1"/>
              <a:t>інсуліну</a:t>
            </a:r>
            <a:r>
              <a:rPr lang="ru-RU" b="1" dirty="0"/>
              <a:t>. 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/>
              <a:t>Коли </a:t>
            </a:r>
            <a:r>
              <a:rPr lang="ru-RU" b="1" dirty="0" err="1"/>
              <a:t>ферментація</a:t>
            </a:r>
            <a:r>
              <a:rPr lang="ru-RU" b="1" dirty="0"/>
              <a:t> завершена, </a:t>
            </a:r>
            <a:r>
              <a:rPr lang="ru-RU" b="1" dirty="0" err="1"/>
              <a:t>суміш</a:t>
            </a:r>
            <a:r>
              <a:rPr lang="ru-RU" b="1" dirty="0"/>
              <a:t> </a:t>
            </a:r>
            <a:r>
              <a:rPr lang="ru-RU" b="1" dirty="0" err="1"/>
              <a:t>фільтрують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вивільнити</a:t>
            </a:r>
            <a:r>
              <a:rPr lang="ru-RU" b="1" dirty="0"/>
              <a:t> </a:t>
            </a:r>
            <a:r>
              <a:rPr lang="ru-RU" b="1" dirty="0" err="1"/>
              <a:t>інсулін</a:t>
            </a:r>
            <a:r>
              <a:rPr lang="ru-RU" b="1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інсулін</a:t>
            </a:r>
            <a:r>
              <a:rPr lang="ru-RU" b="1" dirty="0"/>
              <a:t> </a:t>
            </a:r>
            <a:r>
              <a:rPr lang="ru-RU" b="1" dirty="0" err="1"/>
              <a:t>очищають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розфасовують</a:t>
            </a:r>
            <a:r>
              <a:rPr lang="ru-RU" b="1" dirty="0"/>
              <a:t> у </a:t>
            </a:r>
            <a:r>
              <a:rPr lang="ru-RU" b="1" dirty="0" err="1"/>
              <a:t>пляшки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інсуліном</a:t>
            </a:r>
            <a:r>
              <a:rPr lang="ru-RU" b="1" dirty="0"/>
              <a:t> для </a:t>
            </a:r>
            <a:r>
              <a:rPr lang="ru-RU" b="1" dirty="0" err="1"/>
              <a:t>розповсюдження</a:t>
            </a:r>
            <a:r>
              <a:rPr lang="ru-RU" b="1" dirty="0"/>
              <a:t>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хворих</a:t>
            </a:r>
            <a:r>
              <a:rPr lang="ru-RU" b="1" dirty="0"/>
              <a:t> на </a:t>
            </a:r>
            <a:r>
              <a:rPr lang="ru-RU" b="1" dirty="0" err="1"/>
              <a:t>діабет</a:t>
            </a:r>
            <a:r>
              <a:rPr lang="ru-RU" b="1" dirty="0"/>
              <a:t>.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Процес генної інженерії (на прикладі інсуліну)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15172" cy="6605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936000" y="1584000"/>
            <a:ext cx="727200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TextShape 2"/>
          <p:cNvSpPr txBox="1"/>
          <p:nvPr/>
        </p:nvSpPr>
        <p:spPr>
          <a:xfrm>
            <a:off x="571472" y="285728"/>
            <a:ext cx="8215370" cy="556930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uk-UA" sz="2800" b="1" i="1" strike="noStrike" spc="-1" dirty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Метою вивчення навчальної дисципліни 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b="1" i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Генна</a:t>
            </a:r>
            <a:r>
              <a:rPr lang="ru-RU" sz="2800" b="1" i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інженерія</a:t>
            </a:r>
            <a:r>
              <a:rPr lang="ru-RU" sz="2800" b="1" i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клітинна</a:t>
            </a:r>
            <a:r>
              <a:rPr lang="ru-RU" sz="2800" b="1" i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біотехнологія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є</a:t>
            </a:r>
            <a:r>
              <a:rPr lang="uk-UA" sz="24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засад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біотехнологічних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напрямків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тканин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uk-UA" sz="2800" b="1" strike="noStrike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algn="just"/>
            <a:endParaRPr lang="uk-UA" sz="24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i="1" strike="noStrike" spc="-1" dirty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Основним завданням вивчення дисципліни 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b="1" i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Генна</a:t>
            </a:r>
            <a:r>
              <a:rPr lang="ru-RU" sz="2800" b="1" i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інженерія</a:t>
            </a:r>
            <a:r>
              <a:rPr lang="ru-RU" sz="2800" b="1" i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клітинна</a:t>
            </a:r>
            <a:r>
              <a:rPr lang="ru-RU" sz="2800" b="1" i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біотехнологія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strike="noStrike" spc="-1" dirty="0" err="1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є</a:t>
            </a:r>
            <a:r>
              <a:rPr lang="ru-RU" sz="2800" b="1" i="1" strike="noStrike" spc="-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поняттями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хімічними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основами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технологічними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біотехнологічних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суміжних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базових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наук</a:t>
            </a:r>
            <a:r>
              <a:rPr lang="ru-RU" sz="2400" b="1" strike="noStrike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400" b="1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14282" y="2857496"/>
            <a:ext cx="8713718" cy="42581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1</a:t>
            </a:r>
            <a:r>
              <a:rPr lang="ru-RU" sz="2200" b="1" strike="noStrike" spc="-1" dirty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r>
              <a:rPr lang="ru-RU" sz="2200" b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Вступ</a:t>
            </a:r>
            <a:r>
              <a:rPr lang="ru-RU" sz="2200" b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до 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курсу.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біотехнологічних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endParaRPr lang="ru-RU" sz="2200" b="1" strike="noStrike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еукаріот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strike="noStrike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200" b="1" strike="noStrike" spc="-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культивування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тканин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vitro.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тканин,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strike="noStrike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Трансгенні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рекомбінантних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молекул ДНК.</a:t>
            </a:r>
            <a:endParaRPr lang="ru-RU" sz="2200" b="1" strike="noStrike" spc="-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генетичної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strike="noStrike" spc="-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Соматична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гібридизація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гібридних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Гібридомна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</a:t>
            </a:r>
            <a:r>
              <a:rPr lang="ru-RU" sz="2200" b="1" strike="noStrike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класичні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біотехнології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9.</a:t>
            </a:r>
            <a:r>
              <a:rPr lang="ru-RU" sz="2200" b="1" strike="noStrike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продуценти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10.</a:t>
            </a:r>
            <a:r>
              <a:rPr lang="ru-RU" sz="2200" b="1" strike="noStrike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біотехнології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11.</a:t>
            </a:r>
            <a:r>
              <a:rPr lang="ru-RU" sz="2200" b="1" strike="noStrike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напрямки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біотехнологічної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strike="noStrike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2200" b="1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214810" y="285728"/>
            <a:ext cx="471319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Орієнтовний</a:t>
            </a:r>
            <a:r>
              <a:rPr lang="ru-RU" sz="48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48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перелік</a:t>
            </a:r>
            <a:r>
              <a:rPr lang="ru-RU" sz="48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тем курсу</a:t>
            </a:r>
            <a:endParaRPr lang="ru-RU" sz="4800" b="0" strike="noStrike" spc="-1" dirty="0">
              <a:latin typeface="Arial"/>
            </a:endParaRPr>
          </a:p>
        </p:txBody>
      </p:sp>
      <p:pic>
        <p:nvPicPr>
          <p:cNvPr id="32770" name="Picture 2" descr="Генна інженерія: 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92259" cy="22431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28760" y="214200"/>
            <a:ext cx="8428680" cy="5692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Основні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дати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історії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 dirty="0" smtClean="0">
                <a:solidFill>
                  <a:srgbClr val="0407A5"/>
                </a:solidFill>
                <a:latin typeface="Arial"/>
                <a:ea typeface="DejaVu Sans"/>
              </a:rPr>
              <a:t>1944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р. –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Евері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Мак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Леод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Мак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Карті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встановили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генетичний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матеріал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є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ДНК; </a:t>
            </a:r>
            <a:endParaRPr lang="ru-RU" sz="22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1953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Дж. Уотсон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Ф.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Крік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визначили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структуру ДНК; </a:t>
            </a:r>
            <a:endParaRPr lang="ru-RU" sz="22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1959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С.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Очоа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А.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Корнберг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одержали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Нобелівську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премію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відкриття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ферментів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ДНК-полімераз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лігаз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22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1961-1966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рр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–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розшифровано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генетичний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код; </a:t>
            </a:r>
            <a:endParaRPr lang="ru-RU" sz="22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1970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виділено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фермент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рестриктаза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22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1973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Г.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Бойер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С.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Коен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розробили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технологію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рекомбінантних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здійснили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клонування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генів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22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1975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Р.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Келер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С.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Мільштейн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розробили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технологію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використання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гібридом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одержання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моноклональних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антитіл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22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1976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розроблено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методи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визначення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нуклеотидної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послідовності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 (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секвенування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); 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85840" y="214200"/>
            <a:ext cx="8569440" cy="627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1978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фірма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Genentech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випустила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інсулін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одержаний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допомогою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трансгенних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бактерій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E.coli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1980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у США видано перший патент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одержання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рекомбінантних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мікроорганізмів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утилізують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нафту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1981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розроблено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перші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автоматичні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синтезатори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ДНК; 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1983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трансформації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уперше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застосовано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Ti-плазміди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1985-1988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рр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розроблено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метод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полімеразної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ланцюгової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реакції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1990-2003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рр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здійснено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проект «</a:t>
            </a:r>
            <a:r>
              <a:rPr lang="ru-RU" sz="1800" b="1" i="1" strike="noStrike" spc="-1" dirty="0">
                <a:solidFill>
                  <a:srgbClr val="075203"/>
                </a:solidFill>
                <a:latin typeface="Arial"/>
                <a:ea typeface="DejaVu Sans"/>
              </a:rPr>
              <a:t>Геном </a:t>
            </a:r>
            <a:r>
              <a:rPr lang="ru-RU" sz="1800" b="1" i="1" strike="noStrike" spc="-1" dirty="0" err="1">
                <a:solidFill>
                  <a:srgbClr val="075203"/>
                </a:solidFill>
                <a:latin typeface="Arial"/>
                <a:ea typeface="DejaVu Sans"/>
              </a:rPr>
              <a:t>людини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»;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розшифровано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99% генома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точністю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99,99%; 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1996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секвеновано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геном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дріжджів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Saccharomyces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cerevisiae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1997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клоновано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вівцю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Доллі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із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соматичної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endParaRPr lang="ru-RU" sz="1800" b="0" strike="noStrike" spc="-1" dirty="0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407A5"/>
                </a:solidFill>
                <a:latin typeface="Arial"/>
                <a:ea typeface="DejaVu Sans"/>
              </a:rPr>
              <a:t>2004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р. 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клонування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корів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молоко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містить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гормон росту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людини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клонування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комах.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Найвагомішими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відкриттями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біологічної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науки XX ст.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були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: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визначення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ролі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 як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носія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спадкової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інформації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розшифрування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генетичного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коду,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розробка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технології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рекомбінантних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створення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гібридомної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технології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секвенування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геномів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бактерій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дріжджів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нематоди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арабідопсис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людини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Удосконалення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методів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мас-спектометрії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ядерного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магнітного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резонансу,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альфа-променевої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кристалографії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дозволило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здійснити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революційний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прорив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можливостях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кількісної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якісної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ідентифікації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білків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розумінні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структури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індивідуальних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білків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мультиферментних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комплексів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Важливим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відкриттям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біології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є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розшифрування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структури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нуклеосоми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комплексу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РНК-полімерази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Найбільш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значущими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досягненнями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біотехнології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початку XXI ст.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є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розробка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високошвидкісних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методів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секвенування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ДНК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потужних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обчислювальних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засобів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розшифрування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геномів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створення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карти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генома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людини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357800" y="428760"/>
            <a:ext cx="457092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1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3200" b="1" spc="-1" dirty="0" err="1">
                <a:solidFill>
                  <a:srgbClr val="FF0000"/>
                </a:solidFill>
                <a:latin typeface="Calibri"/>
              </a:rPr>
              <a:t>Генна</a:t>
            </a:r>
            <a:r>
              <a:rPr lang="ru-RU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b="1" spc="-1" dirty="0" err="1">
                <a:solidFill>
                  <a:srgbClr val="FF0000"/>
                </a:solidFill>
                <a:latin typeface="Calibri"/>
              </a:rPr>
              <a:t>інженерія</a:t>
            </a:r>
            <a:r>
              <a:rPr lang="ru-RU" sz="3200" b="1" spc="-1" dirty="0">
                <a:solidFill>
                  <a:srgbClr val="FF0000"/>
                </a:solidFill>
                <a:latin typeface="Calibri"/>
              </a:rPr>
              <a:t> та </a:t>
            </a:r>
            <a:r>
              <a:rPr lang="ru-RU" sz="3200" b="1" spc="-1" dirty="0" err="1">
                <a:solidFill>
                  <a:srgbClr val="FF0000"/>
                </a:solidFill>
                <a:latin typeface="Calibri"/>
              </a:rPr>
              <a:t>клітинна</a:t>
            </a:r>
            <a:r>
              <a:rPr lang="ru-RU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b="1" spc="-1" dirty="0" err="1">
                <a:solidFill>
                  <a:srgbClr val="FF0000"/>
                </a:solidFill>
                <a:latin typeface="Calibri"/>
              </a:rPr>
              <a:t>біотехнологія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Picture 7"/>
          <p:cNvPicPr/>
          <p:nvPr/>
        </p:nvPicPr>
        <p:blipFill>
          <a:blip r:embed="rId2"/>
          <a:srcRect l="11249"/>
          <a:stretch/>
        </p:blipFill>
        <p:spPr>
          <a:xfrm>
            <a:off x="131040" y="50040"/>
            <a:ext cx="3999600" cy="217728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428868"/>
            <a:ext cx="87154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b="1" i="1" dirty="0" err="1">
                <a:solidFill>
                  <a:srgbClr val="FF0000"/>
                </a:solidFill>
              </a:rPr>
              <a:t>Геннна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інженерія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/>
              <a:t>означає</a:t>
            </a:r>
            <a:r>
              <a:rPr lang="ru-RU" b="1" i="1" dirty="0"/>
              <a:t> </a:t>
            </a:r>
            <a:r>
              <a:rPr lang="ru-RU" b="1" i="1" dirty="0" err="1"/>
              <a:t>пряме</a:t>
            </a:r>
            <a:r>
              <a:rPr lang="ru-RU" b="1" i="1" dirty="0"/>
              <a:t> </a:t>
            </a:r>
            <a:r>
              <a:rPr lang="ru-RU" b="1" i="1" dirty="0" err="1"/>
              <a:t>маніпулювання</a:t>
            </a:r>
            <a:r>
              <a:rPr lang="ru-RU" b="1" i="1" dirty="0"/>
              <a:t> ДНК, </a:t>
            </a:r>
            <a:r>
              <a:rPr lang="ru-RU" b="1" i="1" dirty="0" err="1"/>
              <a:t>щоб</a:t>
            </a:r>
            <a:r>
              <a:rPr lang="ru-RU" b="1" i="1" dirty="0"/>
              <a:t> </a:t>
            </a:r>
            <a:r>
              <a:rPr lang="ru-RU" b="1" i="1" dirty="0" err="1"/>
              <a:t>певним</a:t>
            </a:r>
            <a:r>
              <a:rPr lang="ru-RU" b="1" i="1" dirty="0"/>
              <a:t> чином </a:t>
            </a:r>
            <a:r>
              <a:rPr lang="ru-RU" b="1" i="1" dirty="0" err="1"/>
              <a:t>змінити</a:t>
            </a:r>
            <a:r>
              <a:rPr lang="ru-RU" b="1" i="1" dirty="0"/>
              <a:t> характеристики </a:t>
            </a:r>
            <a:r>
              <a:rPr lang="ru-RU" b="1" i="1" dirty="0" err="1"/>
              <a:t>організму</a:t>
            </a:r>
            <a:r>
              <a:rPr lang="ru-RU" b="1" i="1" dirty="0"/>
              <a:t> (фенотип). </a:t>
            </a:r>
            <a:endParaRPr lang="ru-RU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b="1" i="1" dirty="0" err="1"/>
              <a:t>Генна</a:t>
            </a:r>
            <a:r>
              <a:rPr lang="ru-RU" b="1" i="1" dirty="0"/>
              <a:t> </a:t>
            </a:r>
            <a:r>
              <a:rPr lang="ru-RU" b="1" i="1" dirty="0" err="1"/>
              <a:t>інженерія</a:t>
            </a:r>
            <a:r>
              <a:rPr lang="ru-RU" b="1" i="1" dirty="0"/>
              <a:t>, яку </a:t>
            </a:r>
            <a:r>
              <a:rPr lang="ru-RU" b="1" i="1" dirty="0" err="1"/>
              <a:t>іноді</a:t>
            </a:r>
            <a:r>
              <a:rPr lang="ru-RU" b="1" i="1" dirty="0"/>
              <a:t> </a:t>
            </a:r>
            <a:r>
              <a:rPr lang="ru-RU" b="1" i="1" dirty="0" err="1"/>
              <a:t>називають</a:t>
            </a:r>
            <a:r>
              <a:rPr lang="ru-RU" b="1" i="1" dirty="0"/>
              <a:t> </a:t>
            </a:r>
            <a:r>
              <a:rPr lang="ru-RU" b="1" i="1" dirty="0" err="1"/>
              <a:t>генетичною</a:t>
            </a:r>
            <a:r>
              <a:rPr lang="ru-RU" b="1" i="1" dirty="0"/>
              <a:t> </a:t>
            </a:r>
            <a:r>
              <a:rPr lang="ru-RU" b="1" i="1" dirty="0" err="1"/>
              <a:t>модифікацією</a:t>
            </a:r>
            <a:r>
              <a:rPr lang="ru-RU" b="1" i="1" dirty="0"/>
              <a:t>,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процес</a:t>
            </a:r>
            <a:r>
              <a:rPr lang="ru-RU" b="1" i="1" dirty="0"/>
              <a:t> </a:t>
            </a:r>
            <a:r>
              <a:rPr lang="ru-RU" b="1" i="1" dirty="0" err="1"/>
              <a:t>зміни</a:t>
            </a:r>
            <a:r>
              <a:rPr lang="ru-RU" b="1" i="1" dirty="0"/>
              <a:t> ДНК в </a:t>
            </a:r>
            <a:r>
              <a:rPr lang="ru-RU" b="1" i="1" dirty="0" err="1"/>
              <a:t>геномі</a:t>
            </a:r>
            <a:r>
              <a:rPr lang="ru-RU" b="1" i="1" dirty="0"/>
              <a:t> </a:t>
            </a:r>
            <a:r>
              <a:rPr lang="ru-RU" b="1" i="1" dirty="0" err="1"/>
              <a:t>організму</a:t>
            </a:r>
            <a:r>
              <a:rPr lang="ru-RU" b="1" i="1" dirty="0"/>
              <a:t>.   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може</a:t>
            </a:r>
            <a:r>
              <a:rPr lang="ru-RU" b="1" i="1" dirty="0"/>
              <a:t> </a:t>
            </a:r>
            <a:r>
              <a:rPr lang="ru-RU" b="1" i="1" dirty="0" err="1"/>
              <a:t>означати</a:t>
            </a:r>
            <a:r>
              <a:rPr lang="ru-RU" b="1" i="1" dirty="0"/>
              <a:t> </a:t>
            </a:r>
            <a:r>
              <a:rPr lang="ru-RU" b="1" i="1" dirty="0" err="1"/>
              <a:t>зміну</a:t>
            </a:r>
            <a:r>
              <a:rPr lang="ru-RU" b="1" i="1" dirty="0"/>
              <a:t> </a:t>
            </a:r>
            <a:r>
              <a:rPr lang="ru-RU" b="1" i="1" dirty="0" err="1"/>
              <a:t>однієї</a:t>
            </a:r>
            <a:r>
              <a:rPr lang="ru-RU" b="1" i="1" dirty="0"/>
              <a:t> </a:t>
            </a:r>
            <a:r>
              <a:rPr lang="ru-RU" b="1" i="1" dirty="0" err="1"/>
              <a:t>базової</a:t>
            </a:r>
            <a:r>
              <a:rPr lang="ru-RU" b="1" i="1" dirty="0"/>
              <a:t> пари (</a:t>
            </a:r>
            <a:r>
              <a:rPr lang="en-US" b="1" i="1" dirty="0"/>
              <a:t>AT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en-US" b="1" i="1" dirty="0"/>
              <a:t>CG), </a:t>
            </a:r>
            <a:r>
              <a:rPr lang="ru-RU" b="1" i="1" dirty="0" err="1"/>
              <a:t>видалення</a:t>
            </a:r>
            <a:r>
              <a:rPr lang="ru-RU" b="1" i="1" dirty="0"/>
              <a:t> </a:t>
            </a:r>
            <a:r>
              <a:rPr lang="ru-RU" b="1" i="1" dirty="0" err="1"/>
              <a:t>цілої</a:t>
            </a:r>
            <a:r>
              <a:rPr lang="ru-RU" b="1" i="1" dirty="0"/>
              <a:t> </a:t>
            </a:r>
            <a:r>
              <a:rPr lang="ru-RU" b="1" i="1" dirty="0" err="1"/>
              <a:t>області</a:t>
            </a:r>
            <a:r>
              <a:rPr lang="ru-RU" b="1" i="1" dirty="0"/>
              <a:t> ДНК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введення</a:t>
            </a:r>
            <a:r>
              <a:rPr lang="ru-RU" b="1" i="1" dirty="0"/>
              <a:t> </a:t>
            </a:r>
            <a:r>
              <a:rPr lang="ru-RU" b="1" i="1" dirty="0" err="1"/>
              <a:t>додаткової</a:t>
            </a:r>
            <a:r>
              <a:rPr lang="ru-RU" b="1" i="1" dirty="0"/>
              <a:t> </a:t>
            </a:r>
            <a:r>
              <a:rPr lang="ru-RU" b="1" i="1" dirty="0" err="1"/>
              <a:t>копії</a:t>
            </a:r>
            <a:r>
              <a:rPr lang="ru-RU" b="1" i="1" dirty="0"/>
              <a:t> гена.   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також</a:t>
            </a:r>
            <a:r>
              <a:rPr lang="ru-RU" b="1" i="1" dirty="0"/>
              <a:t> </a:t>
            </a:r>
            <a:r>
              <a:rPr lang="ru-RU" b="1" i="1" dirty="0" err="1"/>
              <a:t>може</a:t>
            </a:r>
            <a:r>
              <a:rPr lang="ru-RU" b="1" i="1" dirty="0"/>
              <a:t> </a:t>
            </a:r>
            <a:r>
              <a:rPr lang="ru-RU" b="1" i="1" dirty="0" err="1"/>
              <a:t>означати</a:t>
            </a:r>
            <a:r>
              <a:rPr lang="ru-RU" b="1" i="1" dirty="0"/>
              <a:t> </a:t>
            </a:r>
            <a:r>
              <a:rPr lang="ru-RU" b="1" i="1" dirty="0" err="1"/>
              <a:t>вилучення</a:t>
            </a:r>
            <a:r>
              <a:rPr lang="ru-RU" b="1" i="1" dirty="0"/>
              <a:t> ДНК </a:t>
            </a:r>
            <a:r>
              <a:rPr lang="ru-RU" b="1" i="1" dirty="0" err="1"/>
              <a:t>з</a:t>
            </a:r>
            <a:r>
              <a:rPr lang="ru-RU" b="1" i="1" dirty="0"/>
              <a:t> геному </a:t>
            </a:r>
            <a:r>
              <a:rPr lang="ru-RU" b="1" i="1" dirty="0" err="1"/>
              <a:t>іншого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поєднання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ДНК </a:t>
            </a:r>
            <a:r>
              <a:rPr lang="ru-RU" b="1" i="1" dirty="0" err="1"/>
              <a:t>цієї</a:t>
            </a:r>
            <a:r>
              <a:rPr lang="ru-RU" b="1" i="1" dirty="0"/>
              <a:t> </a:t>
            </a:r>
            <a:r>
              <a:rPr lang="ru-RU" b="1" i="1" dirty="0" err="1"/>
              <a:t>людини</a:t>
            </a:r>
            <a:r>
              <a:rPr lang="ru-RU" b="1" i="1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err="1"/>
              <a:t>Генетична</a:t>
            </a:r>
            <a:r>
              <a:rPr lang="ru-RU" b="1" i="1" dirty="0"/>
              <a:t> </a:t>
            </a:r>
            <a:r>
              <a:rPr lang="ru-RU" b="1" i="1" dirty="0" err="1"/>
              <a:t>інженерія</a:t>
            </a:r>
            <a:r>
              <a:rPr lang="ru-RU" b="1" i="1" dirty="0"/>
              <a:t> </a:t>
            </a:r>
            <a:r>
              <a:rPr lang="ru-RU" b="1" i="1" dirty="0" err="1"/>
              <a:t>використовується</a:t>
            </a:r>
            <a:r>
              <a:rPr lang="ru-RU" b="1" i="1" dirty="0"/>
              <a:t> </a:t>
            </a:r>
            <a:r>
              <a:rPr lang="ru-RU" b="1" i="1" dirty="0" err="1"/>
              <a:t>вченими</a:t>
            </a:r>
            <a:r>
              <a:rPr lang="ru-RU" b="1" i="1" dirty="0"/>
              <a:t> для </a:t>
            </a:r>
            <a:r>
              <a:rPr lang="ru-RU" b="1" i="1" dirty="0" err="1"/>
              <a:t>посилення</a:t>
            </a:r>
            <a:r>
              <a:rPr lang="ru-RU" b="1" i="1" dirty="0"/>
              <a:t>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зміни</a:t>
            </a:r>
            <a:r>
              <a:rPr lang="ru-RU" b="1" i="1" dirty="0"/>
              <a:t> характеристик </a:t>
            </a:r>
            <a:r>
              <a:rPr lang="ru-RU" b="1" i="1" dirty="0" err="1"/>
              <a:t>окремого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err="1"/>
              <a:t>Генетична</a:t>
            </a:r>
            <a:r>
              <a:rPr lang="ru-RU" b="1" i="1" dirty="0"/>
              <a:t> </a:t>
            </a:r>
            <a:r>
              <a:rPr lang="ru-RU" b="1" i="1" dirty="0" err="1"/>
              <a:t>інженерія</a:t>
            </a:r>
            <a:r>
              <a:rPr lang="ru-RU" b="1" i="1" dirty="0"/>
              <a:t> </a:t>
            </a:r>
            <a:r>
              <a:rPr lang="ru-RU" b="1" i="1" dirty="0" err="1"/>
              <a:t>може</a:t>
            </a:r>
            <a:r>
              <a:rPr lang="ru-RU" b="1" i="1" dirty="0"/>
              <a:t> бути </a:t>
            </a:r>
            <a:r>
              <a:rPr lang="ru-RU" b="1" i="1" dirty="0" err="1"/>
              <a:t>застосована</a:t>
            </a:r>
            <a:r>
              <a:rPr lang="ru-RU" b="1" i="1" dirty="0"/>
              <a:t> до </a:t>
            </a:r>
            <a:r>
              <a:rPr lang="ru-RU" b="1" i="1" dirty="0" err="1"/>
              <a:t>будь-якого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/>
              <a:t>, </a:t>
            </a:r>
            <a:r>
              <a:rPr lang="ru-RU" b="1" i="1" dirty="0" err="1"/>
              <a:t>від</a:t>
            </a:r>
            <a:r>
              <a:rPr lang="ru-RU" b="1" i="1" dirty="0"/>
              <a:t> </a:t>
            </a:r>
            <a:r>
              <a:rPr lang="ru-RU" b="1" i="1" dirty="0" err="1"/>
              <a:t>вірусу</a:t>
            </a:r>
            <a:r>
              <a:rPr lang="ru-RU" b="1" i="1" dirty="0"/>
              <a:t> </a:t>
            </a:r>
            <a:r>
              <a:rPr lang="ru-RU" b="1" i="1" dirty="0" err="1"/>
              <a:t>до</a:t>
            </a:r>
            <a:r>
              <a:rPr lang="ru-RU" b="1" i="1" dirty="0"/>
              <a:t> </a:t>
            </a:r>
            <a:r>
              <a:rPr lang="ru-RU" b="1" i="1" dirty="0" err="1"/>
              <a:t>вівці</a:t>
            </a:r>
            <a:r>
              <a:rPr lang="ru-RU" b="1" i="1" dirty="0"/>
              <a:t>.  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/>
              <a:t> </a:t>
            </a:r>
            <a:r>
              <a:rPr lang="ru-RU" b="1" i="1" dirty="0" err="1"/>
              <a:t>Наприклад</a:t>
            </a:r>
            <a:r>
              <a:rPr lang="ru-RU" b="1" i="1" dirty="0"/>
              <a:t>, </a:t>
            </a:r>
            <a:r>
              <a:rPr lang="ru-RU" b="1" i="1" dirty="0" err="1"/>
              <a:t>генна</a:t>
            </a:r>
            <a:r>
              <a:rPr lang="ru-RU" b="1" i="1" dirty="0"/>
              <a:t> </a:t>
            </a:r>
            <a:r>
              <a:rPr lang="ru-RU" b="1" i="1" dirty="0" err="1"/>
              <a:t>інженерія</a:t>
            </a:r>
            <a:r>
              <a:rPr lang="ru-RU" b="1" i="1" dirty="0"/>
              <a:t> </a:t>
            </a:r>
            <a:r>
              <a:rPr lang="ru-RU" b="1" i="1" dirty="0" err="1"/>
              <a:t>може</a:t>
            </a:r>
            <a:r>
              <a:rPr lang="ru-RU" b="1" i="1" dirty="0"/>
              <a:t> бути </a:t>
            </a:r>
            <a:r>
              <a:rPr lang="ru-RU" b="1" i="1" dirty="0" err="1"/>
              <a:t>використана</a:t>
            </a:r>
            <a:r>
              <a:rPr lang="ru-RU" b="1" i="1" dirty="0"/>
              <a:t> для </a:t>
            </a:r>
            <a:r>
              <a:rPr lang="ru-RU" b="1" i="1" dirty="0" err="1"/>
              <a:t>отримання</a:t>
            </a:r>
            <a:r>
              <a:rPr lang="ru-RU" b="1" i="1" dirty="0"/>
              <a:t> </a:t>
            </a:r>
            <a:r>
              <a:rPr lang="ru-RU" b="1" i="1" dirty="0" err="1"/>
              <a:t>рослин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мають</a:t>
            </a:r>
            <a:r>
              <a:rPr lang="ru-RU" b="1" i="1" dirty="0"/>
              <a:t> </a:t>
            </a:r>
            <a:r>
              <a:rPr lang="ru-RU" b="1" i="1" dirty="0" err="1"/>
              <a:t>більш</a:t>
            </a:r>
            <a:r>
              <a:rPr lang="ru-RU" b="1" i="1" dirty="0"/>
              <a:t> </a:t>
            </a:r>
            <a:r>
              <a:rPr lang="ru-RU" b="1" i="1" dirty="0" err="1"/>
              <a:t>високу</a:t>
            </a:r>
            <a:r>
              <a:rPr lang="ru-RU" b="1" i="1" dirty="0"/>
              <a:t> </a:t>
            </a:r>
            <a:r>
              <a:rPr lang="ru-RU" b="1" i="1" dirty="0" err="1"/>
              <a:t>харчову</a:t>
            </a:r>
            <a:r>
              <a:rPr lang="ru-RU" b="1" i="1" dirty="0"/>
              <a:t> </a:t>
            </a:r>
            <a:r>
              <a:rPr lang="ru-RU" b="1" i="1" dirty="0" err="1"/>
              <a:t>цінність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можуть</a:t>
            </a:r>
            <a:r>
              <a:rPr lang="ru-RU" b="1" i="1" dirty="0"/>
              <a:t> </a:t>
            </a:r>
            <a:r>
              <a:rPr lang="ru-RU" b="1" i="1" dirty="0" err="1"/>
              <a:t>переносити</a:t>
            </a:r>
            <a:r>
              <a:rPr lang="ru-RU" b="1" i="1" dirty="0"/>
              <a:t> </a:t>
            </a:r>
            <a:r>
              <a:rPr lang="ru-RU" b="1" i="1" dirty="0" err="1"/>
              <a:t>вплив</a:t>
            </a:r>
            <a:r>
              <a:rPr lang="ru-RU" b="1" i="1" dirty="0"/>
              <a:t> </a:t>
            </a:r>
            <a:r>
              <a:rPr lang="ru-RU" b="1" i="1" dirty="0" err="1"/>
              <a:t>гербіцидів</a:t>
            </a:r>
            <a:r>
              <a:rPr lang="ru-RU" b="1" i="1" dirty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143108" y="285728"/>
            <a:ext cx="6643734" cy="329175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i="1" strike="noStrike" spc="-1" dirty="0" err="1">
                <a:solidFill>
                  <a:srgbClr val="FF0000"/>
                </a:solidFill>
                <a:latin typeface="Calibri"/>
                <a:ea typeface="TimesNewRoman"/>
              </a:rPr>
              <a:t>Трансформовані</a:t>
            </a:r>
            <a:r>
              <a:rPr lang="ru-RU" sz="3200" b="1" i="1" strike="noStrike" spc="-1" dirty="0">
                <a:solidFill>
                  <a:srgbClr val="FF0000"/>
                </a:solidFill>
                <a:latin typeface="Calibri"/>
                <a:ea typeface="TimesNewRoman"/>
              </a:rPr>
              <a:t> </a:t>
            </a:r>
            <a:r>
              <a:rPr lang="ru-RU" sz="3200" b="1" i="1" strike="noStrike" spc="-1" dirty="0" err="1">
                <a:solidFill>
                  <a:srgbClr val="FF0000"/>
                </a:solidFill>
                <a:latin typeface="Calibri"/>
                <a:ea typeface="TimesNewRoman"/>
              </a:rPr>
              <a:t>організми</a:t>
            </a:r>
            <a:r>
              <a:rPr lang="ru-RU" sz="3200" b="1" i="1" strike="noStrike" spc="-1" dirty="0">
                <a:solidFill>
                  <a:srgbClr val="FF0000"/>
                </a:solidFill>
                <a:latin typeface="Calibri"/>
                <a:ea typeface="TimesNewRoman"/>
              </a:rPr>
              <a:t> (</a:t>
            </a:r>
            <a:r>
              <a:rPr lang="ru-RU" sz="3200" b="1" i="1" strike="noStrike" spc="-1" dirty="0" err="1">
                <a:solidFill>
                  <a:srgbClr val="FF0000"/>
                </a:solidFill>
                <a:latin typeface="Calibri"/>
                <a:ea typeface="TimesNewRoman"/>
              </a:rPr>
              <a:t>трансгенні</a:t>
            </a:r>
            <a:r>
              <a:rPr lang="ru-RU" sz="3200" b="1" i="1" strike="noStrike" spc="-1" dirty="0">
                <a:solidFill>
                  <a:srgbClr val="FF0000"/>
                </a:solidFill>
                <a:latin typeface="Calibri"/>
                <a:ea typeface="TimesNewRoman"/>
              </a:rPr>
              <a:t>, </a:t>
            </a:r>
            <a:r>
              <a:rPr lang="ru-RU" sz="3200" b="1" i="1" strike="noStrike" spc="-1" dirty="0" err="1">
                <a:solidFill>
                  <a:srgbClr val="FF0000"/>
                </a:solidFill>
                <a:latin typeface="Calibri"/>
                <a:ea typeface="TimesNewRoman"/>
              </a:rPr>
              <a:t>генетичні</a:t>
            </a:r>
            <a:r>
              <a:rPr lang="ru-RU" sz="3200" b="1" i="1" strike="noStrike" spc="-1" dirty="0">
                <a:solidFill>
                  <a:srgbClr val="FF0000"/>
                </a:solidFill>
                <a:latin typeface="Calibri"/>
                <a:ea typeface="TimesNewRoman"/>
              </a:rPr>
              <a:t>, </a:t>
            </a:r>
            <a:r>
              <a:rPr lang="ru-RU" sz="3200" b="1" i="1" strike="noStrike" spc="-1" dirty="0" err="1">
                <a:solidFill>
                  <a:srgbClr val="FF0000"/>
                </a:solidFill>
                <a:latin typeface="Calibri"/>
                <a:ea typeface="TimesNewRoman"/>
              </a:rPr>
              <a:t>модифіковані</a:t>
            </a:r>
            <a:r>
              <a:rPr lang="ru-RU" sz="3200" b="1" i="1" strike="noStrike" spc="-1" dirty="0">
                <a:solidFill>
                  <a:srgbClr val="FF0000"/>
                </a:solidFill>
                <a:latin typeface="Calibri"/>
                <a:ea typeface="TimesNewRoman"/>
              </a:rPr>
              <a:t>)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–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це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рослини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тварини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мікроорганізми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віруси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зі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зміненою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спадковістю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викликаною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включенням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їх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геном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чужорідних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генів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, за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допомогою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генно-інженерних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TimesNew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TimesNewRoman"/>
              </a:rPr>
              <a:t>методів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TimesNewRoman"/>
              </a:rPr>
              <a:t>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93" name="Picture 3"/>
          <p:cNvPicPr/>
          <p:nvPr/>
        </p:nvPicPr>
        <p:blipFill>
          <a:blip r:embed="rId2"/>
          <a:stretch/>
        </p:blipFill>
        <p:spPr>
          <a:xfrm flipH="1">
            <a:off x="0" y="357166"/>
            <a:ext cx="2000160" cy="268740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Picture 9"/>
          <p:cNvPicPr/>
          <p:nvPr/>
        </p:nvPicPr>
        <p:blipFill>
          <a:blip r:embed="rId3"/>
          <a:srcRect t="24356" b="14411"/>
          <a:stretch/>
        </p:blipFill>
        <p:spPr>
          <a:xfrm>
            <a:off x="6572264" y="4857736"/>
            <a:ext cx="2356270" cy="2000264"/>
          </a:xfrm>
          <a:prstGeom prst="rect">
            <a:avLst/>
          </a:prstGeom>
          <a:ln>
            <a:noFill/>
          </a:ln>
        </p:spPr>
      </p:pic>
      <p:pic>
        <p:nvPicPr>
          <p:cNvPr id="97" name="Picture 11"/>
          <p:cNvPicPr/>
          <p:nvPr/>
        </p:nvPicPr>
        <p:blipFill>
          <a:blip r:embed="rId4"/>
          <a:stretch/>
        </p:blipFill>
        <p:spPr>
          <a:xfrm>
            <a:off x="2285984" y="4786322"/>
            <a:ext cx="2071702" cy="1856300"/>
          </a:xfrm>
          <a:prstGeom prst="rect">
            <a:avLst/>
          </a:prstGeom>
          <a:ln>
            <a:noFill/>
          </a:ln>
        </p:spPr>
      </p:pic>
      <p:pic>
        <p:nvPicPr>
          <p:cNvPr id="98" name="Picture 13"/>
          <p:cNvPicPr/>
          <p:nvPr/>
        </p:nvPicPr>
        <p:blipFill>
          <a:blip r:embed="rId5"/>
          <a:stretch/>
        </p:blipFill>
        <p:spPr>
          <a:xfrm>
            <a:off x="0" y="3643314"/>
            <a:ext cx="2428860" cy="1857388"/>
          </a:xfrm>
          <a:prstGeom prst="rect">
            <a:avLst/>
          </a:prstGeom>
          <a:ln>
            <a:noFill/>
          </a:ln>
        </p:spPr>
      </p:pic>
      <p:pic>
        <p:nvPicPr>
          <p:cNvPr id="99" name="Picture 2"/>
          <p:cNvPicPr/>
          <p:nvPr/>
        </p:nvPicPr>
        <p:blipFill>
          <a:blip r:embed="rId6"/>
          <a:stretch/>
        </p:blipFill>
        <p:spPr>
          <a:xfrm>
            <a:off x="4214810" y="3714752"/>
            <a:ext cx="2357454" cy="18573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4" name="Рисунок 3" descr="Презентація з теми &quot;Біотехнологія&quot;">
            <a:hlinkClick r:id="rId2" tgtFrame="&quot;_blank&quot;"/>
          </p:cNvPr>
          <p:cNvPicPr/>
          <p:nvPr/>
        </p:nvPicPr>
        <p:blipFill>
          <a:blip r:embed="rId3" cstate="print"/>
          <a:srcRect l="4800" r="8000" b="4301"/>
          <a:stretch>
            <a:fillRect/>
          </a:stretch>
        </p:blipFill>
        <p:spPr bwMode="auto">
          <a:xfrm>
            <a:off x="68447" y="80792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47/46088/960/img15.jp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2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644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DejaVu Sans</vt:lpstr>
      <vt:lpstr>Symbol</vt:lpstr>
      <vt:lpstr>Times New Roman</vt:lpstr>
      <vt:lpstr>TimesNewRoman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Застосування клітинної інженерії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306</cp:revision>
  <dcterms:created xsi:type="dcterms:W3CDTF">2020-10-25T20:49:32Z</dcterms:created>
  <dcterms:modified xsi:type="dcterms:W3CDTF">2023-04-05T22:51:42Z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