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0" r:id="rId4"/>
    <p:sldId id="259" r:id="rId5"/>
    <p:sldId id="261" r:id="rId6"/>
    <p:sldId id="264" r:id="rId7"/>
    <p:sldId id="257" r:id="rId8"/>
    <p:sldId id="262" r:id="rId9"/>
    <p:sldId id="263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9/14/2023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9/14/2023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9/14/2023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9/14/2023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9/14/2023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9/14/2023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dirty="0"/>
              <a:t>9/14/2023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oxfordre.com/socialwork/display/10.1093/acrefore/9780199975839.001.0001/acrefore-9780199975839-e-1346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400" b="1" dirty="0"/>
              <a:t>ЕТНОГРАФІЧНІ ДОСЛІДЖЕННЯ</a:t>
            </a:r>
            <a:r>
              <a:rPr lang="ru-RU" sz="4400" dirty="0"/>
              <a:t/>
            </a:r>
            <a:br>
              <a:rPr lang="ru-RU" sz="4400" dirty="0"/>
            </a:br>
            <a:r>
              <a:rPr lang="ru-RU" sz="4400" b="1" dirty="0"/>
              <a:t>У СОЦІАЛЬНІЙ РОБОТІ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Масюк Олег </a:t>
            </a:r>
            <a:r>
              <a:rPr lang="uk-UA" dirty="0" err="1" smtClean="0"/>
              <a:t>петрович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32172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chemeClr val="accent1"/>
                </a:solidFill>
              </a:rPr>
              <a:t>Дякую за увагу!</a:t>
            </a:r>
            <a:endParaRPr lang="ru-RU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0058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Специфіка досліджень у соціальній роботі: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3" y="2052918"/>
            <a:ext cx="5882374" cy="4195481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uk-UA" b="1" dirty="0">
                <a:solidFill>
                  <a:schemeClr val="accent1"/>
                </a:solidFill>
                <a:latin typeface="Verdana" panose="020B060403050404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Специфічна особливість досліджень у соціальній роботі </a:t>
            </a:r>
            <a:r>
              <a:rPr lang="uk-UA" dirty="0">
                <a:latin typeface="Verdana" panose="020B060403050404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– це їхній прикладний характер, адже вони покликані допомоги розв’язати конкретні соціальні мікро- та </a:t>
            </a:r>
            <a:r>
              <a:rPr lang="uk-UA" dirty="0" err="1">
                <a:latin typeface="Verdana" panose="020B060403050404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макропроблеми</a:t>
            </a:r>
            <a:r>
              <a:rPr lang="uk-UA" dirty="0">
                <a:latin typeface="Verdana" panose="020B060403050404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 задля піднесення соціального добробуту, досягнення ключових цілей сучасної соціальної роботи.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334" y="2340317"/>
            <a:ext cx="3471319" cy="2767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874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Етнографія та соціальна робота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3" y="2052918"/>
            <a:ext cx="4358374" cy="4195481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uk-UA" b="1" dirty="0">
                <a:solidFill>
                  <a:schemeClr val="accent1"/>
                </a:solidFill>
              </a:rPr>
              <a:t>Етнографічного методи дослідження у соціальній роботі </a:t>
            </a:r>
            <a:r>
              <a:rPr lang="uk-UA" dirty="0"/>
              <a:t>відносяться до </a:t>
            </a:r>
            <a:r>
              <a:rPr lang="uk-UA" dirty="0" err="1"/>
              <a:t>інтерпретативної</a:t>
            </a:r>
            <a:r>
              <a:rPr lang="uk-UA" dirty="0"/>
              <a:t> парадигми, згідно з якою реальність інтерпретується дослідниками через соціальні політичні, культурні, економічні, етнічні та гендерні цінності.</a:t>
            </a:r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7189" y="2201563"/>
            <a:ext cx="5078169" cy="2856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33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Social Work Ethnography</a:t>
            </a:r>
            <a:br>
              <a:rPr lang="pl-PL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10314331" cy="4195763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uk-UA" dirty="0" smtClean="0"/>
              <a:t> У соціальній роботі існує давній інтерес </a:t>
            </a:r>
            <a:r>
              <a:rPr lang="uk-UA" b="1" dirty="0" smtClean="0">
                <a:solidFill>
                  <a:schemeClr val="accent1"/>
                </a:solidFill>
              </a:rPr>
              <a:t>до етнографії. 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uk-UA" dirty="0" smtClean="0"/>
              <a:t>Це надає соціальним працівникам потужний і унікальний засіб для отримання глибокого контекстуального розуміння точок зору та досвіду клієнтів, необхідних для ефективної практики соціальної роботи та </a:t>
            </a:r>
            <a:r>
              <a:rPr lang="uk-UA" b="1" dirty="0" err="1" smtClean="0">
                <a:solidFill>
                  <a:schemeClr val="accent1"/>
                </a:solidFill>
              </a:rPr>
              <a:t>адвокації</a:t>
            </a:r>
            <a:r>
              <a:rPr lang="uk-UA" b="1" dirty="0" smtClean="0">
                <a:solidFill>
                  <a:schemeClr val="accent1"/>
                </a:solidFill>
              </a:rPr>
              <a:t> з урахуванням культурних особливостей.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uk-UA" dirty="0" smtClean="0"/>
              <a:t> Це дає можливість зрозуміти, як дуже різні культурні спільноти сприймають і реагують на загальні людські виклики, з якими щодня стикаються соціальні працівники та їхні клієнти.</a:t>
            </a:r>
          </a:p>
          <a:p>
            <a:pPr marL="0" indent="0" algn="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u-RU" u="sng" dirty="0" err="1">
                <a:hlinkClick r:id="rId2"/>
              </a:rPr>
              <a:t>Венді</a:t>
            </a:r>
            <a:r>
              <a:rPr lang="ru-RU" u="sng" dirty="0">
                <a:hlinkClick r:id="rId2"/>
              </a:rPr>
              <a:t> Л. </a:t>
            </a:r>
            <a:r>
              <a:rPr lang="ru-RU" u="sng" dirty="0" err="1" smtClean="0">
                <a:hlinkClick r:id="rId2"/>
              </a:rPr>
              <a:t>Хейт</a:t>
            </a:r>
            <a:r>
              <a:rPr lang="ru-RU" u="sng" dirty="0" smtClean="0"/>
              <a:t> </a:t>
            </a:r>
            <a:r>
              <a:rPr lang="ru-RU" u="sng" dirty="0" err="1" smtClean="0"/>
              <a:t>Оксфордська</a:t>
            </a:r>
            <a:r>
              <a:rPr lang="ru-RU" u="sng" dirty="0" smtClean="0"/>
              <a:t> </a:t>
            </a:r>
            <a:r>
              <a:rPr lang="ru-RU" u="sng" dirty="0" err="1" smtClean="0"/>
              <a:t>енциклопедія</a:t>
            </a:r>
            <a:endParaRPr lang="ru-RU" dirty="0"/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58921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Характеристики етнографічного дослідження у соціальній роботі: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uk-UA" dirty="0"/>
              <a:t>Етнографічне дослідження передбачає вивчення характерних для респондентів або певної соціальної/професійної групи практик у звичних для них повсякденних умовах;</a:t>
            </a:r>
            <a:endParaRPr lang="ru-RU" dirty="0"/>
          </a:p>
          <a:p>
            <a:pPr lvl="0" algn="just"/>
            <a:r>
              <a:rPr lang="uk-UA" dirty="0"/>
              <a:t>Як правило, проводиться з використанням метода «польового» спостереження, тобто включеного спостереження у природних умовах, ведення «польових нотаток» певної практики;</a:t>
            </a:r>
            <a:endParaRPr lang="ru-RU" dirty="0"/>
          </a:p>
          <a:p>
            <a:pPr lvl="0" algn="just"/>
            <a:r>
              <a:rPr lang="uk-UA" dirty="0"/>
              <a:t>Від дослідників очікують співучасті у пропонуванні змін та подекуди у впровадженні чи просуванні інновацій у політиці, програмах, інтервенціях.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9920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Закордонний досвід: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dirty="0" smtClean="0"/>
              <a:t>У сучасній закордонній соціальній роботі поширення також набуває </a:t>
            </a:r>
            <a:r>
              <a:rPr lang="uk-UA" dirty="0" err="1" smtClean="0"/>
              <a:t>аутоетнографічний</a:t>
            </a:r>
            <a:r>
              <a:rPr lang="uk-UA" dirty="0" smtClean="0"/>
              <a:t> підхід, який є ближчим до критичної парадигми досліджень.</a:t>
            </a:r>
          </a:p>
          <a:p>
            <a:pPr algn="just"/>
            <a:r>
              <a:rPr lang="uk-UA" dirty="0" smtClean="0"/>
              <a:t> Результатом такого дослідження є високо персоналізовані </a:t>
            </a:r>
            <a:r>
              <a:rPr lang="uk-UA" dirty="0" err="1" smtClean="0"/>
              <a:t>наративні</a:t>
            </a:r>
            <a:r>
              <a:rPr lang="uk-UA" dirty="0" smtClean="0"/>
              <a:t> розповіді про взаємодію дослідника з конкретними соціокультурними контекстами у прагненні дізнатись більше про явище.</a:t>
            </a:r>
            <a:endParaRPr lang="uk-UA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8272" y="2221384"/>
            <a:ext cx="3810000" cy="3111500"/>
          </a:xfrm>
        </p:spPr>
      </p:pic>
    </p:spTree>
    <p:extLst>
      <p:ext uri="{BB962C8B-B14F-4D97-AF65-F5344CB8AC3E}">
        <p14:creationId xmlns:p14="http://schemas.microsoft.com/office/powerpoint/2010/main" val="4069252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Етнографічні дослідження роботи соціальних працівників: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119788" y="2003854"/>
            <a:ext cx="4396339" cy="3741738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200000"/>
              </a:lnSpc>
              <a:buNone/>
            </a:pPr>
            <a:r>
              <a:rPr lang="uk-UA" b="1" dirty="0" smtClean="0"/>
              <a:t>Етнографічне дослідження </a:t>
            </a:r>
            <a:r>
              <a:rPr lang="uk-UA" dirty="0" smtClean="0"/>
              <a:t>досвіду соціальних працівників із захисту дітей у Великобританії у 2011–2012 роках.</a:t>
            </a:r>
          </a:p>
          <a:p>
            <a:pPr marL="0" indent="0" algn="just">
              <a:lnSpc>
                <a:spcPct val="200000"/>
              </a:lnSpc>
              <a:buNone/>
            </a:pPr>
            <a:r>
              <a:rPr lang="uk-UA" dirty="0" smtClean="0"/>
              <a:t> </a:t>
            </a:r>
            <a:r>
              <a:rPr lang="uk-UA" b="1" dirty="0" smtClean="0"/>
              <a:t>Спостереження: </a:t>
            </a:r>
            <a:r>
              <a:rPr lang="uk-UA" dirty="0" smtClean="0"/>
              <a:t>посилення вигорання під час роботи у складних умовах.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716943" cy="576262"/>
          </a:xfrm>
        </p:spPr>
        <p:txBody>
          <a:bodyPr/>
          <a:lstStyle/>
          <a:p>
            <a:r>
              <a:rPr lang="uk-UA" b="1" dirty="0" err="1" smtClean="0"/>
              <a:t>Лембертон</a:t>
            </a:r>
            <a:r>
              <a:rPr lang="uk-UA" b="1" dirty="0" smtClean="0"/>
              <a:t>, Великобританія</a:t>
            </a:r>
            <a:endParaRPr lang="ru-RU" b="1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2555" y="2514600"/>
            <a:ext cx="1760027" cy="3741738"/>
          </a:xfrm>
        </p:spPr>
      </p:pic>
    </p:spTree>
    <p:extLst>
      <p:ext uri="{BB962C8B-B14F-4D97-AF65-F5344CB8AC3E}">
        <p14:creationId xmlns:p14="http://schemas.microsoft.com/office/powerpoint/2010/main" val="49430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uk-UA" sz="2800" b="1" dirty="0" smtClean="0">
                <a:solidFill>
                  <a:schemeClr val="accent1"/>
                </a:solidFill>
              </a:rPr>
              <a:t>Етичні та методологічні проблеми етнографічних методів дослідження в соціальній роботі:</a:t>
            </a:r>
            <a:endParaRPr lang="uk-UA" sz="2800" b="1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arenR"/>
            </a:pPr>
            <a:r>
              <a:rPr lang="uk-UA" dirty="0" smtClean="0"/>
              <a:t>перебуванням дослідників у досліджуваному середовищі та їхньою взаємодією з іншими учасниками дослідження, наприклад, співробітниками, клієнтами, членами громад;</a:t>
            </a:r>
          </a:p>
          <a:p>
            <a:pPr marL="457200" indent="-4572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arenR"/>
            </a:pPr>
            <a:r>
              <a:rPr lang="uk-UA" dirty="0" smtClean="0"/>
              <a:t>залученням дослідників до творення соціальних змін;</a:t>
            </a:r>
          </a:p>
          <a:p>
            <a:pPr marL="457200" indent="-4572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arenR"/>
            </a:pPr>
            <a:r>
              <a:rPr lang="uk-UA" dirty="0" smtClean="0"/>
              <a:t>балансуванням між суб’єктивністю позиції дослідників (і водночас виразним усвідомленням тих власних цінностей, на основі яких робиться інтерпретація результатів) та вимогами до надійності результатів дослідження.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060379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chemeClr val="accent1"/>
                </a:solidFill>
              </a:rPr>
              <a:t>Висновок:</a:t>
            </a: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uk-UA" dirty="0" smtClean="0"/>
              <a:t>Проведення етнографічних досліджень у соціальній роботі може бути спрямоване на вивчення професійної практики й </a:t>
            </a:r>
            <a:r>
              <a:rPr lang="uk-UA" dirty="0" err="1" smtClean="0"/>
              <a:t>втручань</a:t>
            </a:r>
            <a:r>
              <a:rPr lang="uk-UA" dirty="0" smtClean="0"/>
              <a:t> соціальної роботи, середовища, в якому перебувають нинішні чи потенційні клієнти соціальної роботи, соціальних відносин у соціальній роботі, соціокультурного контексту та певного соціального досвіду.</a:t>
            </a:r>
          </a:p>
          <a:p>
            <a:pPr algn="just"/>
            <a:r>
              <a:rPr lang="uk-UA" dirty="0" smtClean="0"/>
              <a:t> Такі дослідження являють собою переважно </a:t>
            </a:r>
            <a:r>
              <a:rPr lang="uk-UA" dirty="0" err="1" smtClean="0"/>
              <a:t>антропоцентричні</a:t>
            </a:r>
            <a:r>
              <a:rPr lang="uk-UA" dirty="0" smtClean="0"/>
              <a:t> та суб’єктивістські за своєю природою наукові розвідки, виконані у межах виразно означеної теоретичної концепції і цінностей дослідників.</a:t>
            </a:r>
          </a:p>
          <a:p>
            <a:pPr algn="just"/>
            <a:r>
              <a:rPr lang="uk-UA" dirty="0" smtClean="0"/>
              <a:t> «Польові» спостереження, зокрема й самоспостереження, та «польові нотатки» повинні допомоги розв’язати певні соціальні проблеми задля досягнення соціального розвитку.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060660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55</TotalTime>
  <Words>405</Words>
  <Application>Microsoft Office PowerPoint</Application>
  <PresentationFormat>Широкоэкранный</PresentationFormat>
  <Paragraphs>31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Calibri</vt:lpstr>
      <vt:lpstr>Century Gothic</vt:lpstr>
      <vt:lpstr>Times New Roman</vt:lpstr>
      <vt:lpstr>Verdana</vt:lpstr>
      <vt:lpstr>Wingdings 3</vt:lpstr>
      <vt:lpstr>Ион</vt:lpstr>
      <vt:lpstr>ЕТНОГРАФІЧНІ ДОСЛІДЖЕННЯ У СОЦІАЛЬНІЙ РОБОТІ</vt:lpstr>
      <vt:lpstr>Специфіка досліджень у соціальній роботі:</vt:lpstr>
      <vt:lpstr>Етнографія та соціальна робота</vt:lpstr>
      <vt:lpstr>Social Work Ethnography </vt:lpstr>
      <vt:lpstr>Характеристики етнографічного дослідження у соціальній роботі: </vt:lpstr>
      <vt:lpstr>Закордонний досвід:</vt:lpstr>
      <vt:lpstr>Етнографічні дослідження роботи соціальних працівників:</vt:lpstr>
      <vt:lpstr>Етичні та методологічні проблеми етнографічних методів дослідження в соціальній роботі:</vt:lpstr>
      <vt:lpstr>Висновок:</vt:lpstr>
      <vt:lpstr>Дякую за увагу!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ЕТНОГРАФІЧНІ ДОСЛІДЖЕННЯ У СОЦІАЛЬНІЙ РОБОТІ</dc:title>
  <dc:creator>Учетная запись Майкрософт</dc:creator>
  <cp:lastModifiedBy>Учетная запись Майкрософт</cp:lastModifiedBy>
  <cp:revision>7</cp:revision>
  <dcterms:created xsi:type="dcterms:W3CDTF">2023-09-14T07:52:43Z</dcterms:created>
  <dcterms:modified xsi:type="dcterms:W3CDTF">2023-09-14T08:48:15Z</dcterms:modified>
</cp:coreProperties>
</file>