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02" r:id="rId3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116F"/>
    <a:srgbClr val="EE5CBA"/>
    <a:srgbClr val="F286CB"/>
    <a:srgbClr val="570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660"/>
  </p:normalViewPr>
  <p:slideViewPr>
    <p:cSldViewPr snapToGrid="0">
      <p:cViewPr varScale="1">
        <p:scale>
          <a:sx n="56" d="100"/>
          <a:sy n="56" d="100"/>
        </p:scale>
        <p:origin x="67" y="5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9B9A8-4BC7-DE8B-8D73-48D5FFF08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7E741A-F625-6610-629B-A7E52F46C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43D333-F54B-E8F4-52E8-26E1D87BF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B052D2-DC23-1841-EDA9-2209A9F66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A7474F-7723-36EA-1549-47C809FAD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6670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0F7E5-9B30-A58E-9577-0F186A678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3DBBC8-4BF9-465B-0552-0FE1B3F5B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85FF61-659D-6615-245A-FA4BE729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C8742-9D17-F287-4432-95E36F588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616C19-4D17-B2B2-D3CA-EBE20947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9056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9BBA62D-42BC-6423-B87B-742BA9F800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5292DC-F1A9-243A-B7FE-5FE3BBC62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CD31E2-7989-696F-2DDC-686B0BABB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389B31-F6AC-CF2E-03A0-C43FEC87C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732FB6-46FA-C061-CAB4-AA1DB9C3E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0692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6BEEC-B45C-B9F9-18FA-C0A039BC7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112698-B9A6-F7C9-1C58-EBF59F5F1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53BF71-B791-3AD5-6C9B-55FB102B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053108-898C-0275-17DC-810C1BF4D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C45DC8-906F-E946-A039-61E634D2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2009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27D9F1-134F-6CC6-EBD7-188EFD48F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C0B980-FF04-450E-7604-F461BBBC2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9492B5-6DEF-3E3F-9B25-1648BD175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BE7605-CC72-CE19-32D9-09B442D26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ED6791-6528-5F99-55EE-5F8F34E2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386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D96E0-1242-A741-4DD7-9BCC912A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115455-73D7-0F0E-865A-03A68A556D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69DBEC-31B8-8F74-9C5C-3D75B9339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846343-F738-F1B5-7F86-7B41BEDD0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51EEBB-6186-F831-CF90-C4DF9F44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296F2F-76F1-2677-7DC2-F60A020C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4230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2D068-3C13-5D2E-53FF-6450709DC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AF1983-E6C6-F683-0573-744F049C1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A2E383-D725-7E50-3608-254E9E59A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B3CC0-0B1E-9653-CDDD-0A063EB209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E906CA-F1E8-CD06-7E9C-D5B1DFBE5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48A3C90-72B0-A9B1-CC49-BA6DE5AF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15FE1A6-AFE4-D948-9861-DCC1423C7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DCE02D0-899D-6EDC-311F-D6E62409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1304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3CCFD-C9B3-ECEC-1B1C-1703B02BB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62B194A-2E55-60FC-DD28-EAFA2A6A4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02CC795-82CE-4C06-D41E-89EDC2CAB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9E8F90-8E5F-959D-E741-3151383CF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9500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8216F87-0818-9B8A-0DF3-15711222B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72812CA-FEC4-1332-8AA5-F2785397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3B33DA-3D19-211D-3F5A-461A27F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061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7D077A-AAE3-1FDE-4FFB-E011C62AE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A2694A-479E-B6BD-4637-A79BB6815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4DDD65-A5A6-F1CC-9226-424D172AC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535583-B5E4-E8FD-6539-E152A0525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A4537D-0B21-1A40-DA27-EDDC78B4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11D349-52D8-EF76-ECA2-D65CA8A9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983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86C22-5C8A-0378-05F4-F06F3CF3A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8D99C4-B71C-5A3D-6D46-1E29389D6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35BC2E-5C14-2FDE-0BFA-7F176E156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B6787C-04C1-D41F-813B-31C048519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8D293F-5D99-7BEB-CEE2-E8FAA13D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324584-C613-B6A1-79DF-D9AB84E3A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893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EA4DA-DEFE-B2CC-6ED0-5E97BC4FA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186CB5-BE7B-AC45-D51F-FC101BC3F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87EA62-0612-3E2F-FD2F-A1C9002AE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DB94-6CCD-4C2B-B025-1AF3B4169FB4}" type="datetimeFigureOut">
              <a:rPr lang="ru-UA" smtClean="0"/>
              <a:t>10.12.2025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5C7775-889D-48DD-5408-AC707BCB2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44ED13-96CD-6B08-69E9-AC94FCA53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6338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7E5090-9631-69FC-F8A7-5E4CA55FEF5D}"/>
              </a:ext>
            </a:extLst>
          </p:cNvPr>
          <p:cNvSpPr txBox="1"/>
          <p:nvPr/>
        </p:nvSpPr>
        <p:spPr>
          <a:xfrm>
            <a:off x="3739896" y="1253519"/>
            <a:ext cx="64068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sz="6000" b="1" noProof="1">
                <a:solidFill>
                  <a:srgbClr val="A3116F"/>
                </a:solidFill>
                <a:effectLst/>
                <a:ea typeface="Times New Roman" panose="02020603050405020304" pitchFamily="18" charset="0"/>
              </a:rPr>
              <a:t>Що скажете?..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F421E1-3C0A-CE2F-E204-6F92DB346089}"/>
              </a:ext>
            </a:extLst>
          </p:cNvPr>
          <p:cNvSpPr txBox="1"/>
          <p:nvPr/>
        </p:nvSpPr>
        <p:spPr>
          <a:xfrm>
            <a:off x="2101755" y="3284645"/>
            <a:ext cx="895293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sz="2800" b="1" noProof="1">
                <a:solidFill>
                  <a:srgbClr val="A3116F"/>
                </a:solidFill>
                <a:effectLst/>
                <a:ea typeface="Times New Roman" panose="02020603050405020304" pitchFamily="18" charset="0"/>
              </a:rPr>
              <a:t>Ознайомтесь із запропонованими прикладами і обгрунтуйте формулювання теми свого магістерського дослідження</a:t>
            </a:r>
          </a:p>
        </p:txBody>
      </p:sp>
    </p:spTree>
    <p:extLst>
      <p:ext uri="{BB962C8B-B14F-4D97-AF65-F5344CB8AC3E}">
        <p14:creationId xmlns:p14="http://schemas.microsoft.com/office/powerpoint/2010/main" val="1453016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D69B54-07FB-1E0B-FE3B-A64716F6DD4B}"/>
              </a:ext>
            </a:extLst>
          </p:cNvPr>
          <p:cNvSpPr txBox="1"/>
          <p:nvPr/>
        </p:nvSpPr>
        <p:spPr>
          <a:xfrm>
            <a:off x="527902" y="428178"/>
            <a:ext cx="1091623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Приклади назв творів:</a:t>
            </a:r>
            <a:endParaRPr lang="ru-UA" sz="2400" b="1" dirty="0">
              <a:solidFill>
                <a:srgbClr val="002060"/>
              </a:solidFill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uk-UA" sz="2400" dirty="0">
                <a:effectLst/>
                <a:ea typeface="Times New Roman" panose="02020603050405020304" pitchFamily="18" charset="0"/>
              </a:rPr>
              <a:t>«Матеріальна цивілізація, економіка і капіталізм, XV–XVIII століття» (</a:t>
            </a:r>
            <a:r>
              <a:rPr lang="uk-UA" sz="2400" i="1" dirty="0" err="1">
                <a:effectLst/>
                <a:ea typeface="Times New Roman" panose="02020603050405020304" pitchFamily="18" charset="0"/>
              </a:rPr>
              <a:t>Фернан</a:t>
            </a:r>
            <a:r>
              <a:rPr lang="uk-UA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400" i="1" dirty="0" err="1">
                <a:effectLst/>
                <a:ea typeface="Times New Roman" panose="02020603050405020304" pitchFamily="18" charset="0"/>
              </a:rPr>
              <a:t>Бродель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)</a:t>
            </a:r>
            <a:endParaRPr lang="ru-UA" sz="24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uk-UA" sz="2400" dirty="0">
                <a:effectLst/>
                <a:ea typeface="Times New Roman" panose="02020603050405020304" pitchFamily="18" charset="0"/>
              </a:rPr>
              <a:t>«Сир і черви: Картина світу одного мельника, який жив у XVI столітті» (</a:t>
            </a:r>
            <a:r>
              <a:rPr lang="uk-UA" sz="2400" i="1" dirty="0">
                <a:effectLst/>
                <a:ea typeface="Times New Roman" panose="02020603050405020304" pitchFamily="18" charset="0"/>
              </a:rPr>
              <a:t>Карло Гінзбург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) </a:t>
            </a:r>
            <a:endParaRPr lang="ru-UA" sz="24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«Честь, кров і риторика. Конфлікт у шляхетському середовищі Волині (друга половина XVI – XVII століття)» (</a:t>
            </a:r>
            <a:r>
              <a:rPr lang="uk-UA" sz="24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Наталія Старченко</a:t>
            </a: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)</a:t>
            </a:r>
            <a:endParaRPr lang="ru-UA" sz="24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uk-UA" sz="2400" dirty="0">
                <a:effectLst/>
                <a:ea typeface="Times New Roman" panose="02020603050405020304" pitchFamily="18" charset="0"/>
              </a:rPr>
              <a:t>«Маленький дорослий: Дитина й дитинство в Гетьманщині XVIII ст.» (</a:t>
            </a:r>
            <a:r>
              <a:rPr lang="uk-UA" sz="2400" i="1" dirty="0">
                <a:effectLst/>
                <a:ea typeface="Times New Roman" panose="02020603050405020304" pitchFamily="18" charset="0"/>
              </a:rPr>
              <a:t>Ігор Сердюк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)</a:t>
            </a:r>
            <a:endParaRPr lang="ru-UA" sz="24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uk-UA" sz="2400" dirty="0">
                <a:effectLst/>
                <a:ea typeface="Times New Roman" panose="02020603050405020304" pitchFamily="18" charset="0"/>
              </a:rPr>
              <a:t> «Шляхтич, кріпак і ревізор. Польська шляхта між царизмом та українськими масами (1831–1863)» (</a:t>
            </a:r>
            <a:r>
              <a:rPr lang="uk-UA" sz="2400" i="1" dirty="0">
                <a:effectLst/>
                <a:ea typeface="Times New Roman" panose="02020603050405020304" pitchFamily="18" charset="0"/>
              </a:rPr>
              <a:t>Даніель </a:t>
            </a:r>
            <a:r>
              <a:rPr lang="uk-UA" sz="2400" i="1" dirty="0" err="1">
                <a:effectLst/>
                <a:ea typeface="Times New Roman" panose="02020603050405020304" pitchFamily="18" charset="0"/>
              </a:rPr>
              <a:t>Бовуа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)</a:t>
            </a:r>
            <a:endParaRPr lang="ru-UA" sz="24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«</a:t>
            </a:r>
            <a:r>
              <a:rPr lang="uk-UA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Едвардинці</a:t>
            </a: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: Перетворення британського </a:t>
            </a:r>
            <a:r>
              <a:rPr lang="uk-UA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суспільста</a:t>
            </a: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» (</a:t>
            </a:r>
            <a:r>
              <a:rPr lang="uk-UA" sz="24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Пол </a:t>
            </a:r>
            <a:r>
              <a:rPr lang="uk-UA" sz="24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Томпсон</a:t>
            </a:r>
            <a:r>
              <a:rPr lang="uk-UA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)</a:t>
            </a:r>
            <a:endParaRPr lang="ru-UA" sz="24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uk-UA" sz="2400" dirty="0">
                <a:effectLst/>
                <a:ea typeface="Times New Roman" panose="02020603050405020304" pitchFamily="18" charset="0"/>
              </a:rPr>
              <a:t>«Магнітна Гора: Сталінізм як цивілізація» (</a:t>
            </a:r>
            <a:r>
              <a:rPr lang="uk-UA" sz="2400" i="1" dirty="0">
                <a:effectLst/>
                <a:ea typeface="Times New Roman" panose="02020603050405020304" pitchFamily="18" charset="0"/>
              </a:rPr>
              <a:t>Стівен </a:t>
            </a:r>
            <a:r>
              <a:rPr lang="uk-UA" sz="2400" i="1" dirty="0" err="1">
                <a:effectLst/>
                <a:ea typeface="Times New Roman" panose="02020603050405020304" pitchFamily="18" charset="0"/>
              </a:rPr>
              <a:t>Коткін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)</a:t>
            </a:r>
            <a:endParaRPr lang="ru-UA" sz="24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uk-UA" sz="2400" dirty="0">
                <a:effectLst/>
                <a:ea typeface="Times New Roman" panose="02020603050405020304" pitchFamily="18" charset="0"/>
              </a:rPr>
              <a:t>«Повсякденний сталінізм: Київ та кияни після Великої війни» (</a:t>
            </a:r>
            <a:r>
              <a:rPr lang="uk-UA" sz="2400" i="1" dirty="0">
                <a:effectLst/>
                <a:ea typeface="Times New Roman" panose="02020603050405020304" pitchFamily="18" charset="0"/>
              </a:rPr>
              <a:t>Сергій </a:t>
            </a:r>
            <a:r>
              <a:rPr lang="uk-UA" sz="2400" i="1" dirty="0" err="1">
                <a:effectLst/>
                <a:ea typeface="Times New Roman" panose="02020603050405020304" pitchFamily="18" charset="0"/>
              </a:rPr>
              <a:t>Єкельчик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)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uk-UA" sz="2400" dirty="0"/>
              <a:t>Конструювання «радянської людини» (1953–1991): українська версія (</a:t>
            </a:r>
            <a:r>
              <a:rPr lang="uk-UA" sz="2400" i="1" dirty="0"/>
              <a:t>Юрій </a:t>
            </a:r>
            <a:r>
              <a:rPr lang="uk-UA" sz="2400" i="1" dirty="0" err="1"/>
              <a:t>Каганов</a:t>
            </a:r>
            <a:r>
              <a:rPr lang="uk-UA" sz="2400" dirty="0"/>
              <a:t>)</a:t>
            </a:r>
            <a:endParaRPr lang="ru-UA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3167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169</Words>
  <Application>Microsoft Office PowerPoint</Application>
  <PresentationFormat>Широкоэкранный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соціогуманітарних досліджень</dc:title>
  <dc:creator>Sergiy Lyakh</dc:creator>
  <cp:lastModifiedBy>PC</cp:lastModifiedBy>
  <cp:revision>66</cp:revision>
  <dcterms:created xsi:type="dcterms:W3CDTF">2024-02-29T12:25:06Z</dcterms:created>
  <dcterms:modified xsi:type="dcterms:W3CDTF">2025-12-09T23:50:58Z</dcterms:modified>
</cp:coreProperties>
</file>