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Стратегічне планування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Северина Світлана Володимирівна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82664" y="3244334"/>
            <a:ext cx="28266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Стратегічне планування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052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0321" y="2612839"/>
            <a:ext cx="6096000" cy="16850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uk-UA" dirty="0"/>
              <a:t>Умови для стратегічного планування та альтернативні плани.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/>
              <a:t>Моделі стратегічного планування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/>
              <a:t>Операції та процедури стратегічного планування 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uk-UA" dirty="0"/>
              <a:t>Процес бюджетування стратегічного планування.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296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41848" cy="1080938"/>
          </a:xfrm>
        </p:spPr>
        <p:txBody>
          <a:bodyPr>
            <a:normAutofit/>
          </a:bodyPr>
          <a:lstStyle/>
          <a:p>
            <a:r>
              <a:rPr lang="uk-UA" b="1" dirty="0"/>
              <a:t>Альтернативні плани</a:t>
            </a:r>
            <a:r>
              <a:rPr lang="uk-UA" dirty="0"/>
              <a:t> 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92369" y="2413338"/>
            <a:ext cx="1143879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– заздалегідь </a:t>
            </a:r>
            <a:r>
              <a:rPr lang="uk-UA" dirty="0" err="1"/>
              <a:t>спрогнозовані</a:t>
            </a:r>
            <a:r>
              <a:rPr lang="uk-UA" dirty="0"/>
              <a:t> й кількісно визначені варіанти розвитку подій і розроблені для кожного з варіантів системи заходів, які має здійснити підприємство щоб досягти своїх цілей у випадках, коли діючі плани виконати неможливо (в разі зміни параметрів </a:t>
            </a:r>
            <a:r>
              <a:rPr lang="uk-UA" dirty="0" err="1"/>
              <a:t>макро</a:t>
            </a:r>
            <a:r>
              <a:rPr lang="uk-UA" dirty="0"/>
              <a:t>- та мікросистем, в умовах кризи тощо) або вони втратили свою актуальність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r>
              <a:rPr lang="uk-UA" dirty="0" smtClean="0"/>
              <a:t>Можливість переходу на альтернативні плани:</a:t>
            </a:r>
          </a:p>
          <a:p>
            <a:pPr lvl="0"/>
            <a:r>
              <a:rPr lang="uk-UA" dirty="0"/>
              <a:t>• альтернативні плани на підприємстві регулярно розробляються та коригуються;</a:t>
            </a:r>
            <a:endParaRPr lang="en-US" dirty="0"/>
          </a:p>
          <a:p>
            <a:pPr lvl="0"/>
            <a:r>
              <a:rPr lang="uk-UA" dirty="0"/>
              <a:t>• постійно відстежується взаємозв'язок між діючими та альтернативними планами;</a:t>
            </a:r>
            <a:endParaRPr lang="en-US" dirty="0"/>
          </a:p>
          <a:p>
            <a:pPr lvl="0"/>
            <a:r>
              <a:rPr lang="uk-UA" dirty="0"/>
              <a:t>• механізми реалізації основних та альтернативних планів однакові або дуже близькі;</a:t>
            </a:r>
            <a:endParaRPr lang="en-US" dirty="0"/>
          </a:p>
          <a:p>
            <a:pPr lvl="0"/>
            <a:r>
              <a:rPr lang="uk-UA" dirty="0"/>
              <a:t>• персонал підприємства бере участь у розробці та коригуванні альтернативних планів і готовий їх реалізувати;</a:t>
            </a:r>
            <a:endParaRPr lang="en-US" dirty="0"/>
          </a:p>
          <a:p>
            <a:pPr lvl="0"/>
            <a:r>
              <a:rPr lang="uk-UA" dirty="0"/>
              <a:t>• альтернативні плани погоджень із зацікавленими організаціями та спеціалістами, а перехід до їхнього виконання не сприймається працівниками негативно.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579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Процес розробки альтернативного плану містить такі етапи</a:t>
            </a:r>
            <a:r>
              <a:rPr lang="uk-UA" b="1" dirty="0" smtClean="0"/>
              <a:t>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0321" y="2230395"/>
            <a:ext cx="10846394" cy="4233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uk-UA" dirty="0" smtClean="0"/>
              <a:t>1</a:t>
            </a:r>
            <a:r>
              <a:rPr lang="uk-UA" dirty="0"/>
              <a:t>. </a:t>
            </a:r>
            <a:r>
              <a:rPr lang="uk-UA" dirty="0"/>
              <a:t>Розробка (вибір) методики формування альтернативних планів.</a:t>
            </a:r>
            <a:endParaRPr lang="en-US" dirty="0"/>
          </a:p>
          <a:p>
            <a:pPr lvl="0">
              <a:lnSpc>
                <a:spcPct val="115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uk-UA" dirty="0"/>
              <a:t>2. Ідентифікація можливих подій (оцінка ймовірності їхнього настання), що впливають на зміст і часові характеристики плану.</a:t>
            </a:r>
            <a:endParaRPr lang="en-US" dirty="0"/>
          </a:p>
          <a:p>
            <a:pPr lvl="0">
              <a:lnSpc>
                <a:spcPct val="115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uk-UA" dirty="0"/>
              <a:t>3. Розрахунки техніко-економічних показників, які б характеризували параметри можливих подій для кожного з випадків, які мають високу ймовірність.</a:t>
            </a:r>
            <a:endParaRPr lang="en-US" dirty="0"/>
          </a:p>
          <a:p>
            <a:pPr lvl="0">
              <a:lnSpc>
                <a:spcPct val="115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uk-UA" dirty="0"/>
              <a:t>4. Оцінка результатів, отриманих після закінчення плану або перехід до альтернативного плану.</a:t>
            </a:r>
            <a:endParaRPr lang="en-US" dirty="0"/>
          </a:p>
          <a:p>
            <a:pPr lvl="0">
              <a:lnSpc>
                <a:spcPct val="115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uk-UA" dirty="0"/>
              <a:t>5. </a:t>
            </a:r>
            <a:r>
              <a:rPr lang="uk-UA" dirty="0"/>
              <a:t>Моніторинг ситуації, контролінг діючих планів та, в разі потреби, введення альтернативного плану</a:t>
            </a:r>
            <a:r>
              <a:rPr lang="uk-UA" dirty="0" smtClean="0"/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uk-UA" dirty="0"/>
          </a:p>
          <a:p>
            <a:pPr>
              <a:lnSpc>
                <a:spcPct val="115000"/>
              </a:lnSpc>
              <a:buSzPts val="1000"/>
              <a:tabLst>
                <a:tab pos="457200" algn="l"/>
              </a:tabLst>
            </a:pPr>
            <a:r>
              <a:rPr lang="uk-UA" dirty="0"/>
              <a:t> </a:t>
            </a:r>
            <a:r>
              <a:rPr lang="uk-UA" i="1" dirty="0"/>
              <a:t>Альтернативні плани існують на кожному з рівнів: стратегічному, тактичному, поточному та операційному. Ознакою цих планів є те, що вони намагаються дати відповідь на запитання: "Що буде, якщо...?"</a:t>
            </a:r>
            <a:endParaRPr lang="en-US" i="1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542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Найпоширеніші</a:t>
            </a:r>
            <a:r>
              <a:rPr lang="uk-UA" dirty="0"/>
              <a:t> </a:t>
            </a:r>
            <a:r>
              <a:rPr lang="uk-UA" i="1" dirty="0" smtClean="0"/>
              <a:t>моделі </a:t>
            </a:r>
            <a:r>
              <a:rPr lang="uk-UA" i="1" dirty="0"/>
              <a:t>стратегічного </a:t>
            </a:r>
            <a:r>
              <a:rPr lang="uk-UA" i="1" dirty="0" smtClean="0"/>
              <a:t>планування</a:t>
            </a:r>
            <a:r>
              <a:rPr lang="uk-UA" dirty="0" smtClean="0"/>
              <a:t>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6331" y="3105835"/>
            <a:ext cx="860766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uk-UA" dirty="0" smtClean="0"/>
              <a:t>Модель </a:t>
            </a:r>
            <a:r>
              <a:rPr lang="uk-UA" dirty="0"/>
              <a:t>стратегічного планування на основі "стратегічної прогалини</a:t>
            </a:r>
            <a:r>
              <a:rPr lang="uk-UA" dirty="0" smtClean="0"/>
              <a:t>".</a:t>
            </a:r>
          </a:p>
          <a:p>
            <a:pPr marL="342900" indent="-342900">
              <a:buAutoNum type="arabicPeriod"/>
            </a:pPr>
            <a:r>
              <a:rPr lang="uk-UA" b="1" i="1" dirty="0" smtClean="0"/>
              <a:t>Модель </a:t>
            </a:r>
            <a:r>
              <a:rPr lang="uk-UA" b="1" i="1" dirty="0"/>
              <a:t>стратегічного планування, що базується на врахуванні ринкових пере-ваг</a:t>
            </a:r>
            <a:r>
              <a:rPr lang="uk-UA" b="1" i="1" dirty="0" smtClean="0"/>
              <a:t>.</a:t>
            </a:r>
          </a:p>
          <a:p>
            <a:pPr marL="342900" indent="-342900">
              <a:buAutoNum type="arabicPeriod"/>
            </a:pPr>
            <a:r>
              <a:rPr lang="uk-UA" b="1" i="1" dirty="0"/>
              <a:t>Модель стратегічного планування, орієнтована на створення та підтримку конкурентоспроможності підприємства</a:t>
            </a:r>
            <a:r>
              <a:rPr lang="uk-UA" b="1" i="1" dirty="0" smtClean="0"/>
              <a:t>.</a:t>
            </a:r>
          </a:p>
          <a:p>
            <a:pPr marL="342900" indent="-342900">
              <a:buFontTx/>
              <a:buAutoNum type="arabicPeriod"/>
            </a:pPr>
            <a:r>
              <a:rPr lang="uk-UA" b="1" i="1" dirty="0"/>
              <a:t>Модель стратегічного планування, орієнтована на створення позитивного іміджу</a:t>
            </a:r>
            <a:r>
              <a:rPr lang="uk-UA" b="1" i="1" dirty="0" smtClean="0"/>
              <a:t>.</a:t>
            </a:r>
            <a:endParaRPr lang="uk-UA" dirty="0" smtClean="0"/>
          </a:p>
          <a:p>
            <a:pPr marL="342900" indent="-342900">
              <a:buAutoNum type="arabicPeriod"/>
            </a:pPr>
            <a:r>
              <a:rPr lang="uk-UA" b="1" i="1" dirty="0"/>
              <a:t>Моделі стратегічного планування, що враховують розміри підприємств</a:t>
            </a:r>
            <a:r>
              <a:rPr lang="uk-UA" b="1" i="1" dirty="0" smtClean="0"/>
              <a:t>.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937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Типові операції та процедури прийняття рішень у галузі стратегічного планування </a:t>
            </a: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724015"/>
              </p:ext>
            </p:extLst>
          </p:nvPr>
        </p:nvGraphicFramePr>
        <p:xfrm>
          <a:off x="404445" y="2051617"/>
          <a:ext cx="11183816" cy="48468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715005989"/>
                    </a:ext>
                  </a:extLst>
                </a:gridCol>
                <a:gridCol w="9126415">
                  <a:extLst>
                    <a:ext uri="{9D8B030D-6E8A-4147-A177-3AD203B41FA5}">
                      <a16:colId xmlns:a16="http://schemas.microsoft.com/office/drawing/2014/main" val="2433739849"/>
                    </a:ext>
                  </a:extLst>
                </a:gridCol>
              </a:tblGrid>
              <a:tr h="260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50">
                          <a:effectLst/>
                        </a:rPr>
                        <a:t>Операції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50" dirty="0">
                          <a:effectLst/>
                        </a:rPr>
                        <a:t>Процедури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extLst>
                  <a:ext uri="{0D108BD9-81ED-4DB2-BD59-A6C34878D82A}">
                    <a16:rowId xmlns:a16="http://schemas.microsoft.com/office/drawing/2014/main" val="3076633663"/>
                  </a:ext>
                </a:extLst>
              </a:tr>
              <a:tr h="342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50" dirty="0">
                          <a:effectLst/>
                        </a:rPr>
                        <a:t>1 Підготовка до роботи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Аналіз рівня </a:t>
                      </a:r>
                      <a:r>
                        <a:rPr lang="uk-UA" sz="1050" dirty="0" smtClean="0">
                          <a:effectLst/>
                        </a:rPr>
                        <a:t>планової роботи</a:t>
                      </a:r>
                      <a:r>
                        <a:rPr lang="uk-UA" sz="1050" dirty="0">
                          <a:effectLst/>
                        </a:rPr>
                        <a:t>. Встановлення </a:t>
                      </a:r>
                      <a:r>
                        <a:rPr lang="uk-UA" sz="1050" dirty="0" err="1" smtClean="0">
                          <a:effectLst/>
                        </a:rPr>
                        <a:t>проблемВизначення</a:t>
                      </a:r>
                      <a:r>
                        <a:rPr lang="uk-UA" sz="1050" dirty="0" smtClean="0">
                          <a:effectLst/>
                        </a:rPr>
                        <a:t> </a:t>
                      </a:r>
                      <a:r>
                        <a:rPr lang="uk-UA" sz="1050" dirty="0">
                          <a:effectLst/>
                        </a:rPr>
                        <a:t>кола завдань по </a:t>
                      </a:r>
                      <a:r>
                        <a:rPr lang="uk-UA" sz="1050" dirty="0" smtClean="0">
                          <a:effectLst/>
                        </a:rPr>
                        <a:t>плануванню; Формування </a:t>
                      </a:r>
                      <a:r>
                        <a:rPr lang="uk-UA" sz="1050" dirty="0">
                          <a:effectLst/>
                        </a:rPr>
                        <a:t>групи для виконання планових </a:t>
                      </a:r>
                      <a:r>
                        <a:rPr lang="uk-UA" sz="1050" dirty="0" smtClean="0">
                          <a:effectLst/>
                        </a:rPr>
                        <a:t>робіт; Навчання кадрів; Видання </a:t>
                      </a:r>
                      <a:r>
                        <a:rPr lang="uk-UA" sz="1050" dirty="0">
                          <a:effectLst/>
                        </a:rPr>
                        <a:t>документа (програми, наказу) на виконання роботи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extLst>
                  <a:ext uri="{0D108BD9-81ED-4DB2-BD59-A6C34878D82A}">
                    <a16:rowId xmlns:a16="http://schemas.microsoft.com/office/drawing/2014/main" val="2315207671"/>
                  </a:ext>
                </a:extLst>
              </a:tr>
              <a:tr h="468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50" dirty="0">
                          <a:effectLst/>
                        </a:rPr>
                        <a:t>2 Виявлення проблеми </a:t>
                      </a:r>
                      <a:r>
                        <a:rPr lang="uk-UA" sz="1050" dirty="0" smtClean="0">
                          <a:effectLst/>
                        </a:rPr>
                        <a:t>підвищення конкурентоспроможності </a:t>
                      </a:r>
                      <a:r>
                        <a:rPr lang="uk-UA" sz="1050" dirty="0">
                          <a:effectLst/>
                        </a:rPr>
                        <a:t>товару та формування цілей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Дослідження ринку та визначення ступеня задоволення потреб у даному </a:t>
                      </a:r>
                      <a:r>
                        <a:rPr lang="uk-UA" sz="1050" dirty="0" smtClean="0">
                          <a:effectLst/>
                        </a:rPr>
                        <a:t>товарі; Визначення </a:t>
                      </a:r>
                      <a:r>
                        <a:rPr lang="uk-UA" sz="1050" dirty="0">
                          <a:effectLst/>
                        </a:rPr>
                        <a:t>тенденції розвитку техніко-економічного рівня товару і виробництва на 5-10 </a:t>
                      </a:r>
                      <a:r>
                        <a:rPr lang="uk-UA" sz="1050" dirty="0" smtClean="0">
                          <a:effectLst/>
                        </a:rPr>
                        <a:t>років; Виявлення </a:t>
                      </a:r>
                      <a:r>
                        <a:rPr lang="uk-UA" sz="1050" dirty="0">
                          <a:effectLst/>
                        </a:rPr>
                        <a:t>факторів, які впливають на конкурентоспроможність товару. Сегментація </a:t>
                      </a:r>
                      <a:r>
                        <a:rPr lang="uk-UA" sz="1050" dirty="0" smtClean="0">
                          <a:effectLst/>
                        </a:rPr>
                        <a:t>ринку;</a:t>
                      </a:r>
                      <a:r>
                        <a:rPr lang="uk-UA" sz="1050" baseline="0" dirty="0" smtClean="0">
                          <a:effectLst/>
                        </a:rPr>
                        <a:t> </a:t>
                      </a:r>
                      <a:r>
                        <a:rPr lang="uk-UA" sz="1050" dirty="0" smtClean="0">
                          <a:effectLst/>
                        </a:rPr>
                        <a:t>Побудова </a:t>
                      </a:r>
                      <a:r>
                        <a:rPr lang="uk-UA" sz="1050" dirty="0">
                          <a:effectLst/>
                        </a:rPr>
                        <a:t>"дерева" показників конкурентоспроможності нового </a:t>
                      </a:r>
                      <a:r>
                        <a:rPr lang="uk-UA" sz="1050" dirty="0" smtClean="0">
                          <a:effectLst/>
                        </a:rPr>
                        <a:t>товару; Визначення </a:t>
                      </a:r>
                      <a:r>
                        <a:rPr lang="uk-UA" sz="1050" dirty="0">
                          <a:effectLst/>
                        </a:rPr>
                        <a:t>ресурсних можливостей підприємства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extLst>
                  <a:ext uri="{0D108BD9-81ED-4DB2-BD59-A6C34878D82A}">
                    <a16:rowId xmlns:a16="http://schemas.microsoft.com/office/drawing/2014/main" val="4268087666"/>
                  </a:ext>
                </a:extLst>
              </a:tr>
              <a:tr h="4776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50">
                          <a:effectLst/>
                        </a:rPr>
                        <a:t>3 Пошук інформації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Визначення вимог до </a:t>
                      </a:r>
                      <a:r>
                        <a:rPr lang="uk-UA" sz="1050" dirty="0" smtClean="0">
                          <a:effectLst/>
                        </a:rPr>
                        <a:t>інформації; Визначення </a:t>
                      </a:r>
                      <a:r>
                        <a:rPr lang="uk-UA" sz="1050" dirty="0">
                          <a:effectLst/>
                        </a:rPr>
                        <a:t>джерел </a:t>
                      </a:r>
                      <a:r>
                        <a:rPr lang="uk-UA" sz="1050" dirty="0" smtClean="0">
                          <a:effectLst/>
                        </a:rPr>
                        <a:t>інформації; Визначення </a:t>
                      </a:r>
                      <a:r>
                        <a:rPr lang="uk-UA" sz="1050" dirty="0">
                          <a:effectLst/>
                        </a:rPr>
                        <a:t>каналів отримання </a:t>
                      </a:r>
                      <a:r>
                        <a:rPr lang="uk-UA" sz="1050" dirty="0" smtClean="0">
                          <a:effectLst/>
                        </a:rPr>
                        <a:t>інформації; Оформлення </a:t>
                      </a:r>
                      <a:r>
                        <a:rPr lang="uk-UA" sz="1050" dirty="0">
                          <a:effectLst/>
                        </a:rPr>
                        <a:t>доступу до </a:t>
                      </a:r>
                      <a:r>
                        <a:rPr lang="uk-UA" sz="1050" dirty="0" smtClean="0">
                          <a:effectLst/>
                        </a:rPr>
                        <a:t>інформації; Визначення </a:t>
                      </a:r>
                      <a:r>
                        <a:rPr lang="uk-UA" sz="1050" dirty="0">
                          <a:effectLst/>
                        </a:rPr>
                        <a:t>переліку та виду </a:t>
                      </a:r>
                      <a:r>
                        <a:rPr lang="uk-UA" sz="1050" dirty="0" smtClean="0">
                          <a:effectLst/>
                        </a:rPr>
                        <a:t>інформації; Первинна </a:t>
                      </a:r>
                      <a:r>
                        <a:rPr lang="uk-UA" sz="1050" dirty="0">
                          <a:effectLst/>
                        </a:rPr>
                        <a:t>ідентифікація </a:t>
                      </a:r>
                      <a:r>
                        <a:rPr lang="uk-UA" sz="1050" dirty="0" smtClean="0">
                          <a:effectLst/>
                        </a:rPr>
                        <a:t>інформації; Збір </a:t>
                      </a:r>
                      <a:r>
                        <a:rPr lang="uk-UA" sz="1050" dirty="0">
                          <a:effectLst/>
                        </a:rPr>
                        <a:t>та кодування інформації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extLst>
                  <a:ext uri="{0D108BD9-81ED-4DB2-BD59-A6C34878D82A}">
                    <a16:rowId xmlns:a16="http://schemas.microsoft.com/office/drawing/2014/main" val="724688083"/>
                  </a:ext>
                </a:extLst>
              </a:tr>
              <a:tr h="342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50">
                          <a:effectLst/>
                        </a:rPr>
                        <a:t>4 Обробка інформації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Перевірка повноти </a:t>
                      </a:r>
                      <a:r>
                        <a:rPr lang="uk-UA" sz="1050" dirty="0" smtClean="0">
                          <a:effectLst/>
                        </a:rPr>
                        <a:t>інформації; Перевірка </a:t>
                      </a:r>
                      <a:r>
                        <a:rPr lang="uk-UA" sz="1050" dirty="0">
                          <a:effectLst/>
                        </a:rPr>
                        <a:t>достовірності </a:t>
                      </a:r>
                      <a:r>
                        <a:rPr lang="uk-UA" sz="1050" dirty="0" smtClean="0">
                          <a:effectLst/>
                        </a:rPr>
                        <a:t>інформації; Групування інформації; Якісний </a:t>
                      </a:r>
                      <a:r>
                        <a:rPr lang="uk-UA" sz="1050" dirty="0">
                          <a:effectLst/>
                        </a:rPr>
                        <a:t>аналіз </a:t>
                      </a:r>
                      <a:r>
                        <a:rPr lang="uk-UA" sz="1050" dirty="0" smtClean="0">
                          <a:effectLst/>
                        </a:rPr>
                        <a:t>інформації; Селекція </a:t>
                      </a:r>
                      <a:r>
                        <a:rPr lang="uk-UA" sz="1050" dirty="0">
                          <a:effectLst/>
                        </a:rPr>
                        <a:t>та фільтрація інформації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extLst>
                  <a:ext uri="{0D108BD9-81ED-4DB2-BD59-A6C34878D82A}">
                    <a16:rowId xmlns:a16="http://schemas.microsoft.com/office/drawing/2014/main" val="1662223388"/>
                  </a:ext>
                </a:extLst>
              </a:tr>
              <a:tr h="2496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50">
                          <a:effectLst/>
                        </a:rPr>
                        <a:t>5 Встановлення можливостей ресурсного забезпечення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Аналіз умов реалізації </a:t>
                      </a:r>
                      <a:r>
                        <a:rPr lang="uk-UA" sz="1050" dirty="0" smtClean="0">
                          <a:effectLst/>
                        </a:rPr>
                        <a:t>цілей; Прогнозування </a:t>
                      </a:r>
                      <a:r>
                        <a:rPr lang="uk-UA" sz="1050" dirty="0">
                          <a:effectLst/>
                        </a:rPr>
                        <a:t>потреб у різних видах </a:t>
                      </a:r>
                      <a:r>
                        <a:rPr lang="uk-UA" sz="1050" dirty="0" smtClean="0">
                          <a:effectLst/>
                        </a:rPr>
                        <a:t>ресурсів; Прогнозування </a:t>
                      </a:r>
                      <a:r>
                        <a:rPr lang="uk-UA" sz="1050" dirty="0">
                          <a:effectLst/>
                        </a:rPr>
                        <a:t>організаційно-технічного розвитку виробника та споживача товару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extLst>
                  <a:ext uri="{0D108BD9-81ED-4DB2-BD59-A6C34878D82A}">
                    <a16:rowId xmlns:a16="http://schemas.microsoft.com/office/drawing/2014/main" val="1694703324"/>
                  </a:ext>
                </a:extLst>
              </a:tr>
              <a:tr h="4268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50">
                          <a:effectLst/>
                        </a:rPr>
                        <a:t>6 Ранжування цілей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Побудова "дерева" кінцевих </a:t>
                      </a:r>
                      <a:r>
                        <a:rPr lang="uk-UA" sz="1050" dirty="0" smtClean="0">
                          <a:effectLst/>
                        </a:rPr>
                        <a:t>цілей; Визначення </a:t>
                      </a:r>
                      <a:r>
                        <a:rPr lang="uk-UA" sz="1050" dirty="0">
                          <a:effectLst/>
                        </a:rPr>
                        <a:t>наукової новизни та практичної цінності реалізації </a:t>
                      </a:r>
                      <a:r>
                        <a:rPr lang="uk-UA" sz="1050" dirty="0" smtClean="0">
                          <a:effectLst/>
                        </a:rPr>
                        <a:t>цілей; Визначення </a:t>
                      </a:r>
                      <a:r>
                        <a:rPr lang="uk-UA" sz="1050" dirty="0" err="1">
                          <a:effectLst/>
                        </a:rPr>
                        <a:t>ресурсомісткості</a:t>
                      </a:r>
                      <a:r>
                        <a:rPr lang="uk-UA" sz="1050" dirty="0">
                          <a:effectLst/>
                        </a:rPr>
                        <a:t> товару та її оптимізації з використанням методу функціонально-вартісного аналізу Визначення пріоритетів та послідовності реалізації </a:t>
                      </a:r>
                      <a:r>
                        <a:rPr lang="uk-UA" sz="1050" dirty="0" smtClean="0">
                          <a:effectLst/>
                        </a:rPr>
                        <a:t>цілей; Впорядкування </a:t>
                      </a:r>
                      <a:r>
                        <a:rPr lang="uk-UA" sz="1050" dirty="0">
                          <a:effectLst/>
                        </a:rPr>
                        <a:t>цілей за рівнями </a:t>
                      </a:r>
                      <a:r>
                        <a:rPr lang="uk-UA" sz="1050" dirty="0" smtClean="0">
                          <a:effectLst/>
                        </a:rPr>
                        <a:t>ієрархії; Розробка </a:t>
                      </a:r>
                      <a:r>
                        <a:rPr lang="uk-UA" sz="1050" dirty="0">
                          <a:effectLst/>
                        </a:rPr>
                        <a:t>організаційного проекту забезпечення "дерева" цілей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extLst>
                  <a:ext uri="{0D108BD9-81ED-4DB2-BD59-A6C34878D82A}">
                    <a16:rowId xmlns:a16="http://schemas.microsoft.com/office/drawing/2014/main" val="3871131915"/>
                  </a:ext>
                </a:extLst>
              </a:tr>
              <a:tr h="275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50">
                          <a:effectLst/>
                        </a:rPr>
                        <a:t>7 Формулювання планових завдань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Уточнення складу виконавців планових </a:t>
                      </a:r>
                      <a:r>
                        <a:rPr lang="uk-UA" sz="1050" dirty="0" smtClean="0">
                          <a:effectLst/>
                        </a:rPr>
                        <a:t>завдань; Формулювання </a:t>
                      </a:r>
                      <a:r>
                        <a:rPr lang="uk-UA" sz="1050" dirty="0">
                          <a:effectLst/>
                        </a:rPr>
                        <a:t>завдань конкретним </a:t>
                      </a:r>
                      <a:r>
                        <a:rPr lang="uk-UA" sz="1050" dirty="0" smtClean="0">
                          <a:effectLst/>
                        </a:rPr>
                        <a:t>виконавцям; Оптимізація </a:t>
                      </a:r>
                      <a:r>
                        <a:rPr lang="uk-UA" sz="1050" dirty="0">
                          <a:effectLst/>
                        </a:rPr>
                        <a:t>строків виконання завдань</a:t>
                      </a:r>
                      <a:endParaRPr lang="en-US" sz="105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Побудова </a:t>
                      </a:r>
                      <a:r>
                        <a:rPr lang="uk-UA" sz="1050" dirty="0" err="1">
                          <a:effectLst/>
                        </a:rPr>
                        <a:t>оперограми</a:t>
                      </a:r>
                      <a:r>
                        <a:rPr lang="uk-UA" sz="1050" dirty="0">
                          <a:effectLst/>
                        </a:rPr>
                        <a:t> та стрічкового графіку виконання завдань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extLst>
                  <a:ext uri="{0D108BD9-81ED-4DB2-BD59-A6C34878D82A}">
                    <a16:rowId xmlns:a16="http://schemas.microsoft.com/office/drawing/2014/main" val="3291204035"/>
                  </a:ext>
                </a:extLst>
              </a:tr>
              <a:tr h="4013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8 Оформлення планових документів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Вибір форми планового документу (програма, технічне завдання, план та ін</a:t>
                      </a:r>
                      <a:r>
                        <a:rPr lang="uk-UA" sz="1050" dirty="0" smtClean="0">
                          <a:effectLst/>
                        </a:rPr>
                        <a:t>..); Виконання </a:t>
                      </a:r>
                      <a:r>
                        <a:rPr lang="uk-UA" sz="1050" dirty="0">
                          <a:effectLst/>
                        </a:rPr>
                        <a:t>додаткових розрахунків, їх техніко-економічне </a:t>
                      </a:r>
                      <a:r>
                        <a:rPr lang="uk-UA" sz="1050" dirty="0" err="1" smtClean="0">
                          <a:effectLst/>
                        </a:rPr>
                        <a:t>обгрунтування</a:t>
                      </a:r>
                      <a:r>
                        <a:rPr lang="uk-UA" sz="1050" dirty="0" smtClean="0">
                          <a:effectLst/>
                        </a:rPr>
                        <a:t>; Оформлення </a:t>
                      </a:r>
                      <a:r>
                        <a:rPr lang="uk-UA" sz="1050" dirty="0">
                          <a:effectLst/>
                        </a:rPr>
                        <a:t>проекту планового документу, його узгодження та </a:t>
                      </a:r>
                      <a:r>
                        <a:rPr lang="uk-UA" sz="1050" dirty="0" smtClean="0">
                          <a:effectLst/>
                        </a:rPr>
                        <a:t>затвердження; Тиражування </a:t>
                      </a:r>
                      <a:r>
                        <a:rPr lang="uk-UA" sz="1050" dirty="0">
                          <a:effectLst/>
                        </a:rPr>
                        <a:t>та доведення планового документа до виконавця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extLst>
                  <a:ext uri="{0D108BD9-81ED-4DB2-BD59-A6C34878D82A}">
                    <a16:rowId xmlns:a16="http://schemas.microsoft.com/office/drawing/2014/main" val="3750459580"/>
                  </a:ext>
                </a:extLst>
              </a:tr>
              <a:tr h="468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9 Реалізація рішень, контроль за їх виконанням, мотивація виконання планових завдань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Видання наказу про виконання планового документу та доведення його до </a:t>
                      </a:r>
                      <a:r>
                        <a:rPr lang="uk-UA" sz="1050" dirty="0" smtClean="0">
                          <a:effectLst/>
                        </a:rPr>
                        <a:t>виконавця; Організація </a:t>
                      </a:r>
                      <a:r>
                        <a:rPr lang="uk-UA" sz="1050" dirty="0">
                          <a:effectLst/>
                        </a:rPr>
                        <a:t>виконання планових завдань</a:t>
                      </a:r>
                      <a:endParaRPr lang="en-US" sz="105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Облік та контроль виконання планових </a:t>
                      </a:r>
                      <a:r>
                        <a:rPr lang="uk-UA" sz="1050" dirty="0" smtClean="0">
                          <a:effectLst/>
                        </a:rPr>
                        <a:t>завдань; Мотивація </a:t>
                      </a:r>
                      <a:r>
                        <a:rPr lang="uk-UA" sz="1050" dirty="0">
                          <a:effectLst/>
                        </a:rPr>
                        <a:t>виконання планових завдань якісно і в необхідний </a:t>
                      </a:r>
                      <a:r>
                        <a:rPr lang="uk-UA" sz="1050" dirty="0" smtClean="0">
                          <a:effectLst/>
                        </a:rPr>
                        <a:t>термін; Організація </a:t>
                      </a:r>
                      <a:r>
                        <a:rPr lang="uk-UA" sz="1050" dirty="0">
                          <a:effectLst/>
                        </a:rPr>
                        <a:t>регулювання (зворотний зв'язок) планових завдань на вимогу споживачів або згідно з новинами науково-технічного прогресу в даній галузі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5250" marR="15250" marT="15250" marB="15250" anchor="ctr"/>
                </a:tc>
                <a:extLst>
                  <a:ext uri="{0D108BD9-81ED-4DB2-BD59-A6C34878D82A}">
                    <a16:rowId xmlns:a16="http://schemas.microsoft.com/office/drawing/2014/main" val="724456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0339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Процес </a:t>
            </a:r>
            <a:r>
              <a:rPr lang="uk-UA" dirty="0"/>
              <a:t>бюджетування складається з таких </a:t>
            </a:r>
            <a:r>
              <a:rPr lang="uk-UA" dirty="0" smtClean="0"/>
              <a:t>етапів: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03739" y="2011923"/>
            <a:ext cx="11588261" cy="421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 smtClean="0"/>
              <a:t>• </a:t>
            </a:r>
            <a:r>
              <a:rPr lang="uk-UA" dirty="0"/>
              <a:t>загальні цілі;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/>
              <a:t>• підготовка відділами та підрозділами оперативних кошторисів;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/>
              <a:t>• аналіз, перевірка кошторисів, розподіл ресурсів, опрацювання пропозицій у відділах;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/>
              <a:t>• підготовка загальних бюджетів з постатейним урахуванням ресурсів і </a:t>
            </a:r>
            <a:r>
              <a:rPr lang="uk-UA" dirty="0" err="1"/>
              <a:t>використа-нням</a:t>
            </a:r>
            <a:r>
              <a:rPr lang="uk-UA" dirty="0"/>
              <a:t> фондів</a:t>
            </a:r>
            <a:r>
              <a:rPr lang="uk-UA" dirty="0" smtClean="0"/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uk-UA" dirty="0"/>
          </a:p>
          <a:p>
            <a:r>
              <a:rPr lang="uk-UA" b="1" i="1" dirty="0"/>
              <a:t>Виділяють кілька основних типів оперативних бюджетів:</a:t>
            </a:r>
            <a:endParaRPr lang="en-US" dirty="0"/>
          </a:p>
          <a:p>
            <a:r>
              <a:rPr lang="uk-UA" i="1" dirty="0"/>
              <a:t>- матеріальний бюджет</a:t>
            </a:r>
            <a:r>
              <a:rPr lang="uk-UA" dirty="0"/>
              <a:t> (визначає види, кількість сировини та матеріалів, необхідних для реалізації плану);</a:t>
            </a:r>
            <a:endParaRPr lang="en-US" dirty="0"/>
          </a:p>
          <a:p>
            <a:r>
              <a:rPr lang="uk-UA" i="1" dirty="0"/>
              <a:t>- бюджет </a:t>
            </a:r>
            <a:r>
              <a:rPr lang="uk-UA" i="1" dirty="0" err="1"/>
              <a:t>закупівель</a:t>
            </a:r>
            <a:r>
              <a:rPr lang="uk-UA" dirty="0"/>
              <a:t> (конкретизує витрати на закупівлю матеріалів, необхідних для здійснення планів);</a:t>
            </a:r>
            <a:endParaRPr lang="en-US" dirty="0"/>
          </a:p>
          <a:p>
            <a:r>
              <a:rPr lang="uk-UA" i="1" dirty="0"/>
              <a:t>- трудовий бюджет</a:t>
            </a:r>
            <a:r>
              <a:rPr lang="uk-UA" dirty="0"/>
              <a:t> (веде облік прямих витрат праці, що виникають при впровадженні наміченої програми дій);</a:t>
            </a:r>
            <a:endParaRPr lang="en-US" dirty="0"/>
          </a:p>
          <a:p>
            <a:r>
              <a:rPr lang="uk-UA" i="1" dirty="0"/>
              <a:t>- бюджет адміністративних витрат</a:t>
            </a:r>
            <a:r>
              <a:rPr lang="uk-UA" dirty="0"/>
              <a:t> (включає витрати на виконання основних управлінських функцій: заробітну плату керівників, витрати на відрядження, гонорари, витрати на утримання офісів тощо).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767507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725</TotalTime>
  <Words>856</Words>
  <Application>Microsoft Office PowerPoint</Application>
  <PresentationFormat>Широкоэкранный</PresentationFormat>
  <Paragraphs>65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Symbol</vt:lpstr>
      <vt:lpstr>Times New Roman</vt:lpstr>
      <vt:lpstr>Trebuchet MS</vt:lpstr>
      <vt:lpstr>Берлин</vt:lpstr>
      <vt:lpstr>Стратегічне планування</vt:lpstr>
      <vt:lpstr>План</vt:lpstr>
      <vt:lpstr>Альтернативні плани </vt:lpstr>
      <vt:lpstr>Процес розробки альтернативного плану містить такі етапи:</vt:lpstr>
      <vt:lpstr>Найпоширеніші моделі стратегічного планування:</vt:lpstr>
      <vt:lpstr>Типові операції та процедури прийняття рішень у галузі стратегічного планування </vt:lpstr>
      <vt:lpstr>Процес бюджетування складається з таких етапів: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Стратегічне планування</dc:title>
  <dc:creator>Света</dc:creator>
  <cp:lastModifiedBy>Света</cp:lastModifiedBy>
  <cp:revision>6</cp:revision>
  <dcterms:created xsi:type="dcterms:W3CDTF">2023-10-04T21:37:15Z</dcterms:created>
  <dcterms:modified xsi:type="dcterms:W3CDTF">2023-10-05T09:42:54Z</dcterms:modified>
</cp:coreProperties>
</file>