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93" r:id="rId11"/>
    <p:sldId id="281" r:id="rId12"/>
    <p:sldId id="282" r:id="rId13"/>
    <p:sldId id="283" r:id="rId14"/>
    <p:sldId id="284" r:id="rId15"/>
    <p:sldId id="285" r:id="rId16"/>
    <p:sldId id="288" r:id="rId17"/>
    <p:sldId id="289" r:id="rId18"/>
    <p:sldId id="290" r:id="rId19"/>
    <p:sldId id="291" r:id="rId20"/>
    <p:sldId id="292" r:id="rId21"/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86" r:id="rId30"/>
    <p:sldId id="287" r:id="rId31"/>
    <p:sldId id="264" r:id="rId32"/>
    <p:sldId id="265" r:id="rId33"/>
    <p:sldId id="266" r:id="rId34"/>
    <p:sldId id="267" r:id="rId35"/>
    <p:sldId id="268" r:id="rId36"/>
    <p:sldId id="269" r:id="rId37"/>
    <p:sldId id="270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6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8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8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4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3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04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20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9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81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7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9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9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F3F0-921B-47CC-A45D-0DF98D6C6020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A8F59-7E17-4B72-9A38-59B3DAA11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0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3140" y="504968"/>
            <a:ext cx="76563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 характеристики безпеки та небезпеки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37" y="2401894"/>
            <a:ext cx="8946958" cy="404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5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9509" y="158097"/>
            <a:ext cx="4996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Класифікації небезпек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011" y="1221523"/>
            <a:ext cx="108204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галуззю прояву небезпек: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дорожньо-транспортні;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військові.</a:t>
            </a:r>
          </a:p>
          <a:p>
            <a:pPr algn="just"/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структурою (будовою):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кладні.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231" y="1424799"/>
            <a:ext cx="6221329" cy="464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94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096" y="627503"/>
            <a:ext cx="115824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розповсюдженою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оцінкою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небезпеки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відношення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небажаними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наслідками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a-Lat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максимально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можливої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a-Lat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N)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конкретний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часу</a:t>
            </a:r>
          </a:p>
          <a:p>
            <a:pPr algn="ctr"/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 n/N</a:t>
            </a:r>
            <a:endParaRPr lang="uk-UA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формула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і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професією,віком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30633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68573" y="128601"/>
                <a:ext cx="11159320" cy="5991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Під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час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аналізу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індивідуального</a:t>
                </a:r>
                <a:r>
                  <a:rPr lang="ru-RU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ризику</a:t>
                </a:r>
                <a:r>
                  <a:rPr lang="ru-RU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необхідно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враховувати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 </a:t>
                </a:r>
                <a:r>
                  <a:rPr lang="ru-RU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знаходження</a:t>
                </a:r>
                <a:r>
                  <a:rPr lang="ru-RU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зоні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ризику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та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статистичні</a:t>
                </a:r>
                <a:r>
                  <a:rPr lang="ru-RU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дані</a:t>
                </a:r>
                <a:r>
                  <a:rPr lang="ru-RU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endParaRPr lang="uk-UA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sz="4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den>
                    </m:f>
                  </m:oMath>
                </a14:m>
                <a:endParaRPr lang="uk-UA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uk-UA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:r>
                  <a:rPr lang="la-Lat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–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потерпілих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чол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.; </a:t>
                </a:r>
                <a:r>
                  <a:rPr lang="la-Lat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–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загальна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чол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.; </a:t>
                </a:r>
                <a:r>
                  <a:rPr lang="la-Lat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la-Lat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тижнів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коли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людина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знаходиться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небезпеці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тижд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.; </a:t>
                </a:r>
                <a:r>
                  <a:rPr lang="la-Lat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–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тижнів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</a:t>
                </a:r>
                <a:r>
                  <a:rPr lang="ru-RU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рік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(52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тижня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r>
                  <a:rPr lang="la-Lat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–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годин на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тиждень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коли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людина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знаходиться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 </a:t>
                </a:r>
                <a:r>
                  <a:rPr lang="ru-RU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небезпеці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година; Т –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годин на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тиждень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(7∙24=168 год.); </a:t>
                </a:r>
                <a:r>
                  <a:rPr lang="la-Lat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– </a:t>
                </a:r>
                <a:r>
                  <a:rPr lang="ru-RU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років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обліку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статистичних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даних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рік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73" y="128601"/>
                <a:ext cx="11159320" cy="5991961"/>
              </a:xfrm>
              <a:prstGeom prst="rect">
                <a:avLst/>
              </a:prstGeom>
              <a:blipFill rotWithShape="0">
                <a:blip r:embed="rId2"/>
                <a:stretch>
                  <a:fillRect l="-1694" t="-1628" r="-1694" b="-21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29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971" y="179148"/>
            <a:ext cx="116506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небажаних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техногенний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обумовлюють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2333685"/>
            <a:ext cx="65782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Техногенний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техносфери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ймовірність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машин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222" y="1890498"/>
            <a:ext cx="5613778" cy="491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177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26" y="261034"/>
            <a:ext cx="60863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техногенного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дослідно-конструкторських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серійний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370" y="1214650"/>
            <a:ext cx="5858085" cy="504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508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техногенного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помилковий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критеріями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 і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помилки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визначенні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експлуатаційних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навантажень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неправильний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конструкційних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недостатній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міцності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проектах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неякісне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документації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критеріями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точність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розмірів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термічної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хіміко-термічної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монтажу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по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призначенню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несвоєчасні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профілактичні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огляди й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ремонти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транспортування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64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/>
              <p:cNvSpPr/>
              <p:nvPr/>
            </p:nvSpPr>
            <p:spPr>
              <a:xfrm>
                <a:off x="236560" y="231717"/>
                <a:ext cx="11323093" cy="6249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Соціальний </a:t>
                </a:r>
                <a:r>
                  <a:rPr lang="ru-RU" sz="3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</a:t>
                </a:r>
                <a:r>
                  <a:rPr lang="ru-RU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для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групи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або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співтовариства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людей,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що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характеризується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масштабами й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важкістю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негативних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наслідків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надзвичайних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ситуацій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явищ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і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перетворень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що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знижують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якість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життя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людей.</a:t>
                </a:r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32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en-US" sz="3200" b="1" i="1" baseline="-25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en-US" sz="3200" b="1" i="1" baseline="-25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den>
                    </m:f>
                  </m:oMath>
                </a14:m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·(t)</a:t>
                </a:r>
              </a:p>
              <a:p>
                <a:pPr algn="just"/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соціальний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С</a:t>
                </a:r>
                <a:r>
                  <a:rPr lang="ru-RU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С</a:t>
                </a:r>
                <a:r>
                  <a:rPr lang="ru-RU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число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померлих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смертність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в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одиницю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часу 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досліджуваній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групі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відповідно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 початку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періоду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спостереження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розвитку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надзвичайних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подій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та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наприкінці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періоду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загальна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чисельність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досліджуваної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групи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60" y="231717"/>
                <a:ext cx="11323093" cy="6249211"/>
              </a:xfrm>
              <a:prstGeom prst="rect">
                <a:avLst/>
              </a:prstGeom>
              <a:blipFill rotWithShape="0">
                <a:blip r:embed="rId2"/>
                <a:stretch>
                  <a:fillRect l="-1400" t="-1366" r="-1346" b="-18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51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50125" y="354842"/>
                <a:ext cx="11341290" cy="378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Економічний</a:t>
                </a:r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</a:t>
                </a:r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співвідношення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користі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й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шкоди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одержуваних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суспільством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від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діяльності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що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розглядається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32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В</m:t>
                        </m:r>
                      </m:num>
                      <m:den>
                        <m:r>
                          <a:rPr lang="uk-UA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П</m:t>
                        </m:r>
                      </m:den>
                    </m:f>
                  </m:oMath>
                </a14:m>
                <a:r>
                  <a:rPr lang="uk-UA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· 100%</a:t>
                </a:r>
                <a:endPara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економічний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%; В – шкода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суспільству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від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розглянутого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виду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діяльності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грн.; П 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користь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грн.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5" y="354842"/>
                <a:ext cx="11341290" cy="3786999"/>
              </a:xfrm>
              <a:prstGeom prst="rect">
                <a:avLst/>
              </a:prstGeom>
              <a:blipFill rotWithShape="0">
                <a:blip r:embed="rId2"/>
                <a:stretch>
                  <a:fillRect l="-1398" t="-2254" r="-1344" b="-33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76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026" y="155896"/>
            <a:ext cx="119508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серйозності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насідків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</a:p>
          <a:p>
            <a:pPr algn="just"/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586918"/>
              </p:ext>
            </p:extLst>
          </p:nvPr>
        </p:nvGraphicFramePr>
        <p:xfrm>
          <a:off x="844645" y="1925611"/>
          <a:ext cx="10824190" cy="4555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89945"/>
                <a:gridCol w="1783768"/>
                <a:gridCol w="6550477"/>
              </a:tblGrid>
              <a:tr h="50613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Категорія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нещасного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випадку</a:t>
                      </a:r>
                      <a:endParaRPr lang="ru-RU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613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Катастрофічна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Смерть,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зруйнування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</a:t>
                      </a:r>
                    </a:p>
                  </a:txBody>
                  <a:tcPr/>
                </a:tc>
              </a:tr>
              <a:tr h="9110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Критична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a-Lat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Серйозна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травма,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суттєве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пошкодження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системі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1595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Гранична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a-Lat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Незначна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травма,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короткочасне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захворювання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пошкодження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системі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1595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Незначна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a-Lat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Менш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значні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ніж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категорії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ІІІ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пошкодження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349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138205"/>
            <a:ext cx="11759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ймовірності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відносної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відбудеться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небажана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непідконтрольної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6520"/>
              </p:ext>
            </p:extLst>
          </p:nvPr>
        </p:nvGraphicFramePr>
        <p:xfrm>
          <a:off x="427629" y="1912581"/>
          <a:ext cx="11636991" cy="39955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20790"/>
                <a:gridCol w="1583140"/>
                <a:gridCol w="6933061"/>
              </a:tblGrid>
              <a:tr h="61225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наслідки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Часта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ймовірність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того,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подія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відбудеться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Можлива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трапитися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декілька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разів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життєвий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цикл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Випадкова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Іноді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відбутися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життєвий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цикл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Віддалена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a-Lat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Малоймовірна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але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можлива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подія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протягом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життєвого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циклу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Неймовірна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Настільки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малоймовірно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припустити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небезпека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ніколи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відбудеться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04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ідентифікації небезпек необхідно виходити з принципу «все впливає на все», тобто джерелом небезпеки може бути все живе і неживе, а підлягати небезпеці також може все живе і неживе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674" y="1764298"/>
            <a:ext cx="7774676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збалансований стан людини, соціуму, держави, природних і антропогенних систем тощо.</a:t>
            </a:r>
          </a:p>
          <a:p>
            <a:pPr algn="just"/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людини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невід’ємна складова характеристика стратегічного напряму людства, що визначений ООН як «сталий людський розвиток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la-Lat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такий розвиток, який веде не тільки до економічного, а й до соціального, культурного, духовного зростання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гуманізації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менталітету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збагаченню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загальнолюдського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природа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завдавати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здоров’ю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побічно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небажані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350" y="1569660"/>
            <a:ext cx="4244453" cy="511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540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3212" y="0"/>
            <a:ext cx="8335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Матриця оцінки ризику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659473"/>
              </p:ext>
            </p:extLst>
          </p:nvPr>
        </p:nvGraphicFramePr>
        <p:xfrm>
          <a:off x="1" y="646331"/>
          <a:ext cx="12192000" cy="630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49318"/>
                <a:gridCol w="1627482"/>
                <a:gridCol w="1212137"/>
                <a:gridCol w="2161501"/>
                <a:gridCol w="2020227"/>
                <a:gridCol w="1921335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Частка</a:t>
                      </a:r>
                      <a:r>
                        <a:rPr lang="uk-UA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я якою відбувається подія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Категорія</a:t>
                      </a:r>
                      <a:r>
                        <a:rPr lang="uk-UA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небезпеки (наслідки)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</a:t>
                      </a:r>
                    </a:p>
                    <a:p>
                      <a:pPr algn="ctr"/>
                      <a:r>
                        <a:rPr lang="uk-UA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катастрофічна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</a:t>
                      </a:r>
                    </a:p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критична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</a:t>
                      </a:r>
                    </a:p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гранична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uk-UA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незначна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893"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(А)</a:t>
                      </a:r>
                      <a:r>
                        <a:rPr lang="uk-UA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часто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240"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(В) вірогідно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240"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(С) час від часу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240"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(Д) віддалено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1672"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(Е) неймовірно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9317">
                <a:tc gridSpan="6">
                  <a:txBody>
                    <a:bodyPr/>
                    <a:lstStyle/>
                    <a:p>
                      <a:pPr algn="ctr"/>
                      <a:r>
                        <a:rPr lang="uk-UA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Індекс</a:t>
                      </a:r>
                      <a:r>
                        <a:rPr lang="uk-UA" sz="24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ризику небезпеки</a:t>
                      </a:r>
                      <a:endParaRPr lang="ru-RU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4843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Класифікація ризику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Критерії ризику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8240">
                <a:tc gridSpan="2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1А, 1В, 1С, 2А, 2В, 3А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Неприпустимий (надмірний)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8240">
                <a:tc gridSpan="2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1Д, 2С, 2Д,</a:t>
                      </a:r>
                      <a:r>
                        <a:rPr lang="uk-UA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3В, 3С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Небажаний (максимально</a:t>
                      </a:r>
                      <a:r>
                        <a:rPr lang="uk-UA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припустимий)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240">
                <a:tc gridSpan="2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1Е, 2Е, 3Д, 4А, 4В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Припустимий з перевіркою (прийнятний)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240">
                <a:tc gridSpan="2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4С, 4Д. 4Е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Припустимий без перевірки (знехтуваний)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51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2602" y="1563973"/>
            <a:ext cx="9144000" cy="3515042"/>
          </a:xfrm>
        </p:spPr>
        <p:txBody>
          <a:bodyPr>
            <a:noAutofit/>
          </a:bodyPr>
          <a:lstStyle/>
          <a:p>
            <a:r>
              <a:rPr lang="uk-UA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 РИЗИК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58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271144"/>
            <a:ext cx="5974080" cy="55962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 ризик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оцінка на всіх рівнях – від локального до глобального – вірогідності появи негативних змін у довкіллі, викликаних антропогенним чи іншим впливом,  або можливу міру небезпеки заподіяння шкоди довкілля у вигляді можливих втрат за зазначений час.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465" y="748665"/>
            <a:ext cx="5118734" cy="511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8437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 ризик часто розглядають у двох аспектах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3840" y="1048385"/>
            <a:ext cx="6080760" cy="30664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Потенційний екологічний ризик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явище небезпеки порушення стосунків живих організмів з навколишнім середовищем внаслідок її природних чи антропогенних чинників.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141356"/>
            <a:ext cx="5608320" cy="25011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Реальний екологічний ризик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утворюється з потенційним з урахуванням ймовірної частоти його реалізації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9333"/>
          <a:stretch/>
        </p:blipFill>
        <p:spPr>
          <a:xfrm>
            <a:off x="243840" y="3826670"/>
            <a:ext cx="11689080" cy="29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87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835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характером прояву ризик буває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2480" y="1043306"/>
            <a:ext cx="1950720" cy="625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Раптовий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458200" y="876301"/>
            <a:ext cx="2651760" cy="62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Повільний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491439"/>
            <a:ext cx="4488748" cy="336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098"/>
            <a:ext cx="4241098" cy="28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246" y="1043306"/>
            <a:ext cx="3577422" cy="267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816" y="1546545"/>
            <a:ext cx="3939008" cy="2659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348" y="4144854"/>
            <a:ext cx="4064022" cy="268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911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285"/>
            <a:ext cx="7513320" cy="1325563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екологічного ризику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" y="1446848"/>
            <a:ext cx="6888480" cy="3460432"/>
          </a:xfrm>
        </p:spPr>
        <p:txBody>
          <a:bodyPr>
            <a:noAutofit/>
          </a:bodyPr>
          <a:lstStyle/>
          <a:p>
            <a:pPr algn="just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рийнятний екологічний ризик;</a:t>
            </a:r>
          </a:p>
          <a:p>
            <a:pPr algn="just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допустимий екологічний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ризик;</a:t>
            </a:r>
          </a:p>
          <a:p>
            <a:pPr algn="just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незначущий екологічний ризик;</a:t>
            </a:r>
          </a:p>
          <a:p>
            <a:pPr algn="just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екологічний ризик;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40" y="825465"/>
            <a:ext cx="4983479" cy="506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969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" y="210185"/>
            <a:ext cx="569976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Прийнятний екологічний ризик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ризик, рівень якого виправданий з точки зору як екологічних, так і економічних, соціальних та інших проблем у конкретному суспільстві і в конкретний час.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3160" y="1048384"/>
            <a:ext cx="5852160" cy="5367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 допустимий екологічний ризик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максимальний рівень прийнятного екологічного ризику. Він визначається за всією сукупності несприятливих екологічних ефектів і не повинен перевищувати допустимі рівні незалежно від інтересів економічних або соціальних систем.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07182"/>
            <a:ext cx="4149110" cy="316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807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" y="374650"/>
            <a:ext cx="5471160" cy="28682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Незначущий екологічний ризик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мінімальний рівень прийнятного екологічного ризику. Визначається як 1% від гранично допустимого екологічного ризику.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28360" y="301625"/>
            <a:ext cx="6126480" cy="32950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екологічний ризик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ризик, який зазвичай ототожнюється з імовірністю того, що людина в ході своєї життєдіяльності зазнає несприятливого екологічного впливу.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3352800"/>
            <a:ext cx="707136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448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 три складові екологічного ризику:</a:t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307465"/>
            <a:ext cx="11247120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стану здоров’я людини і можливого числа жертв;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стану біоти за біологічними інтегральними показниками;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впливу забруднюючих речовин на людину і довкілля.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04" y="3373530"/>
            <a:ext cx="6231995" cy="348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0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00334" y="134162"/>
                <a:ext cx="11282150" cy="6016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3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Екологічний</a:t>
                </a:r>
                <a:r>
                  <a:rPr lang="ru-RU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</a:t>
                </a:r>
                <a:r>
                  <a:rPr lang="ru-RU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виражає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ймовірність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екологічного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нещастя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катастрофи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порушення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подальшого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нормального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функціонування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й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існування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екологічних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систем 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об’єктів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результаті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антропогенного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втручання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природне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середовище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або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стихійного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лиха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uk-UA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:r>
                  <a:rPr lang="la-Lat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екологічний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l-G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 – число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антропогенних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екологічних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катастроф 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стихійних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лих в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одиницю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часу 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t; 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 – число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потенційних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джерел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екологічних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руйнувань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даній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території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</a:t>
                </a:r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34" y="134162"/>
                <a:ext cx="11282150" cy="6016712"/>
              </a:xfrm>
              <a:prstGeom prst="rect">
                <a:avLst/>
              </a:prstGeom>
              <a:blipFill rotWithShape="0">
                <a:blip r:embed="rId2"/>
                <a:stretch>
                  <a:fillRect l="-1405" t="-1418" r="-1405" b="-23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17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774" y="204716"/>
            <a:ext cx="672834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Техногенні фактори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фактори, обумовлені господарською діяльністю людей (надмірними викидами й скиданнями в навколишнє середовище відходів господарської діяльності в умовах її нормального функціонування та в аварійних ситуаціях; необґрунтованими </a:t>
            </a:r>
            <a:r>
              <a:rPr lang="uk-UA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відчуженнями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територій під господарську діяльність; надмірним залученням у господарський оборот природних ресурсів; іншими, пов’язаними з господарською діяльністю подібними негативними процесами, актами або рішеннями).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323" y="395786"/>
            <a:ext cx="5401677" cy="636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390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36561" y="124557"/>
                <a:ext cx="11705230" cy="4375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Масштаби</a:t>
                </a:r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екологічного</a:t>
                </a:r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ризику</a:t>
                </a:r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оцінюються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процентним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співвідношенням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площі</a:t>
                </a:r>
                <a:r>
                  <a:rPr lang="ru-RU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кризових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або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катастрофічних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територій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до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загальної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площі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розглянутого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біогеоценозу</a:t>
                </a:r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3200" b="1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 100</a:t>
                </a: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:r>
                  <a:rPr lang="la-Lat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la-Latn" sz="3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la-Lat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масштаби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екологічного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ризику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l-G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площа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кризових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або</a:t>
                </a:r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катастрофічних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територій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la-Lat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–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загальна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площа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біогеоценозу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61" y="124557"/>
                <a:ext cx="11705230" cy="4375365"/>
              </a:xfrm>
              <a:prstGeom prst="rect">
                <a:avLst/>
              </a:prstGeom>
              <a:blipFill rotWithShape="0">
                <a:blip r:embed="rId2"/>
                <a:stretch>
                  <a:fillRect l="-1354" t="-1950" r="-1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0743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1640"/>
          </a:xfrm>
        </p:spPr>
        <p:txBody>
          <a:bodyPr>
            <a:noAutofit/>
          </a:bodyPr>
          <a:lstStyle/>
          <a:p>
            <a:pPr algn="just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ризику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 аналіз причин його виникнення і масштабів прояву в конкретній ситуації. 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691640"/>
            <a:ext cx="12161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Ймовірність виникнення техногенних аварій значною мірою визначається ефективністю природоохоронної діяльності. Вітчизняні експерти вважають, що для України ризик виникнення аварій безпосередньо залежить від трьох груп чинників і описується регресійним рівнянням: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876799"/>
            <a:ext cx="12161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Де: Х</a:t>
            </a:r>
            <a:r>
              <a:rPr lang="uk-UA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ефективність екологічної політики місцевих органів влади; 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капітальні вкладання в ресурсозберігаюче та природоохоронне устаткування; 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ефективність реалізації екологічних державних програм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3734008"/>
            <a:ext cx="9022080" cy="9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47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" y="182245"/>
            <a:ext cx="1208532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ризику оцінюється за семибальною шкалою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850029"/>
              </p:ext>
            </p:extLst>
          </p:nvPr>
        </p:nvGraphicFramePr>
        <p:xfrm>
          <a:off x="0" y="1372394"/>
          <a:ext cx="12192000" cy="172132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860663"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Низький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Незначний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Помірний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Підвищений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Значний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Високий</a:t>
                      </a:r>
                      <a:endParaRPr lang="uk-UA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</a:tr>
              <a:tr h="860663">
                <a:tc>
                  <a:txBody>
                    <a:bodyPr/>
                    <a:lstStyle/>
                    <a:p>
                      <a:pPr algn="l"/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Оцінка</a:t>
                      </a:r>
                      <a:r>
                        <a:rPr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(бали)</a:t>
                      </a:r>
                      <a:endParaRPr lang="ru-RU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3360" y="3315176"/>
            <a:ext cx="11765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оцінкою експертів, ризик виникнення техногенних аварій по регіонах України сильно відрізняється - від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Одеської області до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Чернігівської. В більшості областей він перевищує 4 і лише в Полтавській, Кіровоградській і Чернігівській - трохи менше 3,0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94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" y="213360"/>
            <a:ext cx="1187196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екологічного ризику передбачає: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сценаріїв можливих аварій і їхніх наслідків для навколишнього середовища і населення;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заходів запобігання наслідкам аварій та їх обмеження;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обчислення ймовірних збитків, завданих діяльністю підприємства;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деталізацію засобів зменшення збитків;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впливу на середовище залишкового забруднення;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3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інформування наглядових організацій і громадян про можливу аварію.</a:t>
            </a:r>
            <a:endParaRPr lang="uk-UA" sz="3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482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02436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000" b="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оцінювання екологічного ризику використовують такі основні підходи</a:t>
            </a:r>
            <a:r>
              <a:rPr lang="uk-UA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uk-UA" sz="32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3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нженерний. </a:t>
            </a:r>
            <a:r>
              <a:rPr lang="uk-UA" sz="3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зусилля зосереджують на збиранні статистичних даних про аварії та пов'язані з ними викиди токсичних речовин у навколишнє середовище з метою розрахунку ймовірності </a:t>
            </a:r>
            <a:r>
              <a:rPr lang="uk-UA" sz="3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аварій.</a:t>
            </a:r>
            <a:endParaRPr lang="uk-UA" sz="30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Модельний. </a:t>
            </a:r>
            <a:r>
              <a:rPr lang="uk-UA" sz="3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Розробляють математичні моделі процесів, які призводять до появи небезпек для людини та довкілля внаслідок використання шкідливих хімічних речовин та </a:t>
            </a:r>
            <a:r>
              <a:rPr lang="uk-UA" sz="30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0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Експертний. </a:t>
            </a:r>
            <a:r>
              <a:rPr lang="uk-UA" sz="3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Якщо статистичних даних недостатньо або деякі принципові залежності не з'ясовано, то звертаються по допомогу до експертів, які оцінюють наслідки подій, пов'язаних з аналізом </a:t>
            </a:r>
            <a:r>
              <a:rPr lang="uk-UA" sz="3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ризику.</a:t>
            </a:r>
            <a:endParaRPr lang="uk-UA" sz="30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0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Соціологічний. </a:t>
            </a:r>
            <a:r>
              <a:rPr lang="uk-UA" sz="3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 рівень ризику для різних груп населення.</a:t>
            </a:r>
            <a:endParaRPr lang="uk-UA" sz="3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68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83" y="169543"/>
            <a:ext cx="11828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 за природно-екологічною класифікацією вгасання природи (показник самовідновлення системи) має наступні градації: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391" y="1739203"/>
            <a:ext cx="47585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 стан;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рівноважний стан;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кризовий стан;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критичний стан;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катастрофічний стан;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колапсу.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93" y="1739203"/>
            <a:ext cx="7570178" cy="441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874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85" y="117693"/>
            <a:ext cx="114231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 стан: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 лише фоновий антропогенний вплив; біомаса максимальна, біологічна продуктивність мінімальна.</a:t>
            </a:r>
          </a:p>
          <a:p>
            <a:pPr algn="just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Рівноважний стан: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 відбудовних процесів вище або дорівнює темпові порушення; біологічна продуктивність більше природної, біомаса починає знижуватися.</a:t>
            </a:r>
          </a:p>
          <a:p>
            <a:pPr algn="just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Кризовий стан: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антропогенні порушення перевищують по швидкості природно-відбудовні процеси, але зберігається природний характер екосистем; біомаса знижується, біологічна продуктивність різко підвищена.</a:t>
            </a:r>
          </a:p>
        </p:txBody>
      </p:sp>
    </p:spTree>
    <p:extLst>
      <p:ext uri="{BB962C8B-B14F-4D97-AF65-F5344CB8AC3E}">
        <p14:creationId xmlns:p14="http://schemas.microsoft.com/office/powerpoint/2010/main" val="777309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45" y="682388"/>
            <a:ext cx="117209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Критичний стан: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оборотна заміна раніше існуючих екосистем на менш продуктивні, біомаса мала і, як правило, знижується.</a:t>
            </a:r>
          </a:p>
          <a:p>
            <a:pPr algn="just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Катастрофічний стан: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важко оборотний процес закріплення малопродуктивної екосистеми, біомаса і біологічна продуктивність мінімальні.</a:t>
            </a:r>
          </a:p>
          <a:p>
            <a:pPr algn="just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колапсу: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необоротна втрата біологічної продуктивності, біомаса прагне до нуля.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2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0586" y="254968"/>
            <a:ext cx="102995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 фактори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фактори, обумовлені причинами природного характеру (несприятливими для життя людини, фізико-хімічними характеристиками атмосфери, води, ґрунтів, функціональними характеристиками екосистеми, природними нещастями й катастрофами).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564" y="2563408"/>
            <a:ext cx="6467759" cy="429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296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390" y="4076342"/>
            <a:ext cx="1159604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Соціально-економічні фактори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фактори, обумовлені причинами соціального, економічного, психологічного характеру (недостатнім рівнем харчування, охорони здоров’я, освіти, забезпечення матеріальними благами; порушеними суспільними відносинами, недостатньо розвиненими соціальними структурами).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573" y="128161"/>
            <a:ext cx="5053083" cy="380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79" y="128161"/>
            <a:ext cx="5895835" cy="394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52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3773"/>
            <a:ext cx="1205097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 від наслідків впливу конкретних вражаючих факторів на організм людини вони в деяких випадках поділяються на шкідливі та небезпечні.</a:t>
            </a:r>
          </a:p>
          <a:p>
            <a:pPr algn="just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Небезпечний фактор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природний чи техногенний чинник, вплив якого на людину за певних умов призводить до травм, гострого отруєння або іншого раптового погіршення стану здоров’я або смерті.</a:t>
            </a:r>
          </a:p>
          <a:p>
            <a:pPr algn="just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Шкідливий фактор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природний чи техногенний чинник, вплив якого за певних умов може призвести до захворювання, зниження працездатності і (або) негативного впливу на здоров’я людини чи її нащадків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0" y="3766782"/>
            <a:ext cx="6373504" cy="293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97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250" y="327547"/>
            <a:ext cx="66055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3200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характером і природою </a:t>
            </a:r>
            <a:r>
              <a:rPr lang="uk-UA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 всі небезпечні та шкідливі фактори поділяються на чотири групи:</a:t>
            </a:r>
          </a:p>
          <a:p>
            <a:pPr algn="just"/>
            <a:r>
              <a:rPr lang="uk-UA" sz="36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фізичні;</a:t>
            </a:r>
          </a:p>
          <a:p>
            <a:pPr algn="just"/>
            <a:r>
              <a:rPr lang="uk-UA" sz="36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хімічні;</a:t>
            </a:r>
          </a:p>
          <a:p>
            <a:pPr algn="just"/>
            <a:r>
              <a:rPr lang="uk-UA" sz="36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біологічні;</a:t>
            </a:r>
          </a:p>
          <a:p>
            <a:pPr algn="just"/>
            <a:r>
              <a:rPr lang="uk-UA" sz="36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психофізіологічні.</a:t>
            </a:r>
            <a:endParaRPr lang="uk-UA" sz="36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88" y="3877644"/>
            <a:ext cx="4773730" cy="298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518" y="1460309"/>
            <a:ext cx="5702205" cy="464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382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79720" y="-16042"/>
            <a:ext cx="4996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Класифікації небезпек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" y="323165"/>
            <a:ext cx="1082044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природою походження: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риродні;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ехнічні;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нтропогенні;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комбіновані.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часом виявлення негативних наслідків: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імпульсивні;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кумулятивні.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локалізацією: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тмосфері;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 з космосом.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здатністю людини ідентифікувати небезпеку: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невідчутні.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79" y="969496"/>
            <a:ext cx="5387375" cy="448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09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9509" y="158097"/>
            <a:ext cx="4996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Класифікації небезпек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04428"/>
            <a:ext cx="1082044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завданими збитками: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оціальні.</a:t>
            </a:r>
          </a:p>
          <a:p>
            <a:pPr algn="just"/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спричиненими наслідками: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травми;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аварії;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атальні наслідки.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характером прояву: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активні;</a:t>
            </a:r>
          </a:p>
          <a:p>
            <a:pPr marL="914400" lvl="1" indent="-457200" algn="just"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асивні.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558" y="1203158"/>
            <a:ext cx="6378951" cy="452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49798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1890</Words>
  <Application>Microsoft Office PowerPoint</Application>
  <PresentationFormat>Широкоэкранный</PresentationFormat>
  <Paragraphs>269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Екологічний ризик часто розглядають у двох аспектах</vt:lpstr>
      <vt:lpstr>За характером прояву ризик буває</vt:lpstr>
      <vt:lpstr>Види екологічного ризику</vt:lpstr>
      <vt:lpstr>Презентация PowerPoint</vt:lpstr>
      <vt:lpstr>Презентация PowerPoint</vt:lpstr>
      <vt:lpstr>Розрізняють три складові екологічного ризику: </vt:lpstr>
      <vt:lpstr>Презентация PowerPoint</vt:lpstr>
      <vt:lpstr>Презентация PowerPoint</vt:lpstr>
      <vt:lpstr>Оцінка ризику - це аналіз причин його виникнення і масштабів прояву в конкретній ситуації. </vt:lpstr>
      <vt:lpstr>Оцінка ризику оцінюється за семибальною шкалою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34</cp:revision>
  <dcterms:created xsi:type="dcterms:W3CDTF">2019-10-19T17:46:49Z</dcterms:created>
  <dcterms:modified xsi:type="dcterms:W3CDTF">2019-11-30T17:33:39Z</dcterms:modified>
</cp:coreProperties>
</file>