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7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15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8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5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844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746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0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01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70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1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02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47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37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6250" y="1482570"/>
            <a:ext cx="8361229" cy="3300754"/>
          </a:xfrm>
        </p:spPr>
        <p:txBody>
          <a:bodyPr anchor="ctr"/>
          <a:lstStyle/>
          <a:p>
            <a:pPr algn="ctr"/>
            <a:r>
              <a:rPr lang="ru-RU" sz="6600" b="1" dirty="0" err="1" smtClean="0"/>
              <a:t>Психологія</a:t>
            </a:r>
            <a:r>
              <a:rPr lang="ru-RU" sz="6600" b="1" dirty="0" smtClean="0"/>
              <a:t> і </a:t>
            </a:r>
            <a:r>
              <a:rPr lang="ru-RU" sz="6600" b="1" dirty="0" err="1" smtClean="0"/>
              <a:t>педагогіка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3239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Опис навчальної дисципліни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743791"/>
              </p:ext>
            </p:extLst>
          </p:nvPr>
        </p:nvGraphicFramePr>
        <p:xfrm>
          <a:off x="2331341" y="2423572"/>
          <a:ext cx="7096754" cy="4341213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3279266"/>
                <a:gridCol w="3817488"/>
              </a:tblGrid>
              <a:tr h="875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Найменування показників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Характеристика навчальної дисципліни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32085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Кількість кредитів – 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Нормативна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4807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Цикл дисциплін професійної підготовки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28738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Розділів – 2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Рік підготовки: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219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2-й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3204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Загальна кількість годин – 90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Лекції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320478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Тижневих аудиторних годин для денної форми навчання – 2 год.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14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219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Практичні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32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14 год.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2190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Самостійна робота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320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62  год.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  <a:tr h="438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Вид контролю: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Залік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7463" marR="2746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39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3844" y="1165194"/>
            <a:ext cx="9601200" cy="761260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/>
              <a:t>МЕТА КУРСУ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291" y="2535315"/>
            <a:ext cx="9601200" cy="4322685"/>
          </a:xfrm>
        </p:spPr>
        <p:txBody>
          <a:bodyPr>
            <a:normAutofit/>
          </a:bodyPr>
          <a:lstStyle/>
          <a:p>
            <a:pPr indent="376238" algn="just">
              <a:buNone/>
            </a:pPr>
            <a:r>
              <a:rPr lang="uk-UA" sz="2800" b="1" dirty="0">
                <a:solidFill>
                  <a:srgbClr val="000000"/>
                </a:solidFill>
                <a:latin typeface="Times New Roman"/>
              </a:rPr>
              <a:t>Метою </a:t>
            </a:r>
            <a:r>
              <a:rPr lang="uk-UA" sz="2800" dirty="0">
                <a:solidFill>
                  <a:srgbClr val="000000"/>
                </a:solidFill>
                <a:latin typeface="Times New Roman"/>
              </a:rPr>
              <a:t>вивчення навчальної дисципліни “Педагогіка” є забезпечення теоретичної і практичної підготовки студентів до виконання функціональних обов’язків вчителя, вихователя, викладача в закладах освіти України; створити умови, наближені до практичної професійної діяльності; забезпечити творчий розвиток особистості студента </a:t>
            </a:r>
            <a:r>
              <a:rPr lang="uk-UA" sz="2800" dirty="0" smtClean="0"/>
              <a:t>. 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018" y="1009179"/>
            <a:ext cx="8761413" cy="706964"/>
          </a:xfrm>
        </p:spPr>
        <p:txBody>
          <a:bodyPr/>
          <a:lstStyle/>
          <a:p>
            <a:pPr algn="ctr"/>
            <a:r>
              <a:rPr lang="uk-UA" sz="4800" b="1" dirty="0" smtClean="0"/>
              <a:t>Завдання курсу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8018" y="2459115"/>
            <a:ext cx="9205287" cy="4287913"/>
          </a:xfrm>
        </p:spPr>
        <p:txBody>
          <a:bodyPr>
            <a:normAutofit fontScale="85000" lnSpcReduction="20000"/>
          </a:bodyPr>
          <a:lstStyle/>
          <a:p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засвоїти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основні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категорії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педагогіки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оволодіти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науковою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термінологією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усвідомити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сутність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практичне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значення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вивченого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матеріалу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виділяти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головне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другорядне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вивченому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матеріалі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використовувати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засвоєні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знання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типових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нестандартних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ситуаціях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сприяти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розвитку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педагогічного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мислення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формувати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уміння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аналізувати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систематизувати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узагальнювати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вивчений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матеріал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виховувати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позитивне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ставлення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майбутньої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педагогічної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, потребу у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самовдосконаленні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>
              <a:spcBef>
                <a:spcPts val="0"/>
              </a:spcBef>
            </a:pPr>
            <a:endParaRPr lang="uk-UA" sz="2000" dirty="0">
              <a:solidFill>
                <a:srgbClr val="000000"/>
              </a:solidFill>
              <a:latin typeface="Times New Roman"/>
            </a:endParaRPr>
          </a:p>
          <a:p>
            <a:pPr>
              <a:spcBef>
                <a:spcPts val="0"/>
              </a:spcBef>
            </a:pP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прищепити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студентам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навички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використання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цифрових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пошукових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систем для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одержання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педагогічної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інформації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подальшої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її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обробки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використання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професійній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78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523" y="1562470"/>
            <a:ext cx="4979516" cy="3478898"/>
          </a:xfrm>
        </p:spPr>
        <p:txBody>
          <a:bodyPr/>
          <a:lstStyle/>
          <a:p>
            <a:r>
              <a:rPr lang="uk-UA" b="1" dirty="0"/>
              <a:t>У разі успішного завершення курсу студент </a:t>
            </a:r>
            <a:r>
              <a:rPr lang="uk-UA" b="1" u="sng" dirty="0"/>
              <a:t>зможе</a:t>
            </a:r>
            <a:r>
              <a:rPr lang="uk-UA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6484682" y="1355096"/>
            <a:ext cx="5337870" cy="5502904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Розуміти і враховувати соціальні, етичні, економічні аспекти, вимоги охорони праці, виробничої санітарії, пожежної безпеки під час професійної діяльності;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</a:rPr>
              <a:t>Застосовувати </a:t>
            </a:r>
            <a:r>
              <a:rPr lang="uk-UA" dirty="0">
                <a:solidFill>
                  <a:schemeClr val="tx1"/>
                </a:solidFill>
              </a:rPr>
              <a:t>соціальні комунікації в процесі спілкування з фахівцями та нефахівцями в галузі комп’ютерних наук, пояснювати та аргументувати свою думку з питань, що стосуються комп’ютерних наук з метою досягнення взаєморозуміння й згоди;; </a:t>
            </a:r>
            <a:endParaRPr lang="ru-RU" dirty="0">
              <a:solidFill>
                <a:schemeClr val="tx1"/>
              </a:solidFill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орієнтуватися в чинному законодавстві з питань освіти; </a:t>
            </a:r>
            <a:endParaRPr lang="ru-RU" dirty="0">
              <a:solidFill>
                <a:schemeClr val="tx1"/>
              </a:solidFill>
            </a:endParaRP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застосовувати теоретичні знання для розв’язання практичних завдань.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2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618561"/>
            <a:ext cx="8761413" cy="1307893"/>
          </a:xfrm>
        </p:spPr>
        <p:txBody>
          <a:bodyPr/>
          <a:lstStyle/>
          <a:p>
            <a:pPr algn="ctr"/>
            <a:r>
              <a:rPr lang="uk-UA" b="1" dirty="0"/>
              <a:t>Відвідування занять. 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Регуляція пропусків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5257" y="2452579"/>
            <a:ext cx="10279485" cy="4081385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i="1" dirty="0"/>
              <a:t>Відвідування усіх занять є </a:t>
            </a:r>
            <a:r>
              <a:rPr lang="uk-UA" sz="2400" b="1" i="1" dirty="0"/>
              <a:t>обов’язковим</a:t>
            </a:r>
            <a:r>
              <a:rPr lang="uk-UA" sz="2400" i="1" dirty="0"/>
              <a:t>. Студенти, які за певних обставин не можуть відвідувати практичні заняття регулярно, мусять впродовж тижня узгодити із викладачем графік індивідуального відпрацювання пропущених занять.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Окремі </a:t>
            </a:r>
            <a:r>
              <a:rPr lang="uk-UA" sz="2400" i="1" dirty="0"/>
              <a:t>пропущенні завдання мають бути відпрацьовані на найближчій консультації впродовж тижня після пропуску. </a:t>
            </a:r>
            <a:endParaRPr lang="uk-UA" sz="2400" i="1" dirty="0" smtClean="0"/>
          </a:p>
          <a:p>
            <a:pPr marL="0" indent="355600" algn="just">
              <a:buNone/>
            </a:pPr>
            <a:r>
              <a:rPr lang="uk-UA" sz="2400" i="1" dirty="0" smtClean="0"/>
              <a:t>Відпрацювання </a:t>
            </a:r>
            <a:r>
              <a:rPr lang="uk-UA" sz="2400" i="1" dirty="0"/>
              <a:t>практичних занять здійснюється шляхом виконання студентом усіх завдань відповідно до плану заняття та їх презентація на співбесіді.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6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Політика академічної </a:t>
            </a:r>
            <a:r>
              <a:rPr lang="uk-UA" b="1" dirty="0" smtClean="0"/>
              <a:t>доброчесності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835601" cy="3416300"/>
          </a:xfrm>
        </p:spPr>
        <p:txBody>
          <a:bodyPr>
            <a:noAutofit/>
          </a:bodyPr>
          <a:lstStyle/>
          <a:p>
            <a:pPr marL="0" indent="355600" algn="just">
              <a:buNone/>
            </a:pPr>
            <a:r>
              <a:rPr lang="uk-UA" sz="2000" i="1" dirty="0"/>
              <a:t>Кожний студент </a:t>
            </a:r>
            <a:r>
              <a:rPr lang="uk-UA" sz="2000" b="1" i="1" dirty="0"/>
              <a:t>зобов’язаний</a:t>
            </a:r>
            <a:r>
              <a:rPr lang="uk-UA" sz="2000" i="1" dirty="0"/>
              <a:t> дотримуватися принципів академічної доброчесності.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Письмові </a:t>
            </a:r>
            <a:r>
              <a:rPr lang="uk-UA" sz="2000" i="1" dirty="0"/>
              <a:t>завдання з використанням часткових або повнотекстових запозичень з інших робіт без зазначення авторства – це плагіат. Використання будь-якої інформації (текст, фото, ілюстрації тощо) мають бути правильно процитовані з посиланням на першоджерела. </a:t>
            </a:r>
            <a:endParaRPr lang="uk-UA" sz="2000" i="1" dirty="0" smtClean="0"/>
          </a:p>
          <a:p>
            <a:pPr marL="0" indent="355600" algn="just">
              <a:buNone/>
            </a:pPr>
            <a:r>
              <a:rPr lang="uk-UA" sz="2000" i="1" dirty="0" smtClean="0"/>
              <a:t>До </a:t>
            </a:r>
            <a:r>
              <a:rPr lang="uk-UA" sz="2000" i="1" dirty="0"/>
              <a:t>студентів, у роботах яких буде виявлено списування, плагіат чи інші прояви недоброчесної поведінки можуть бути застосовані різні дисциплінарні </a:t>
            </a:r>
            <a:r>
              <a:rPr lang="uk-UA" sz="2000" i="1" dirty="0" smtClean="0"/>
              <a:t>заходи. </a:t>
            </a:r>
          </a:p>
          <a:p>
            <a:pPr marL="0" indent="355600" algn="just">
              <a:buNone/>
            </a:pPr>
            <a:r>
              <a:rPr lang="uk-UA" sz="2000" i="1" dirty="0" smtClean="0"/>
              <a:t>Роботи</a:t>
            </a:r>
            <a:r>
              <a:rPr lang="uk-UA" sz="2000" i="1" dirty="0"/>
              <a:t>, у яких виявлено ознаки плагіату, до розгляду не приймаються і відхиляються без права перескладання.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3050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28</TotalTime>
  <Words>419</Words>
  <Application>Microsoft Office PowerPoint</Application>
  <PresentationFormat>Произвольный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 (конференц-зал)</vt:lpstr>
      <vt:lpstr>Психологія і педагогіка</vt:lpstr>
      <vt:lpstr>Опис навчальної дисципліни</vt:lpstr>
      <vt:lpstr>МЕТА КУРСУ </vt:lpstr>
      <vt:lpstr>Завдання курсу</vt:lpstr>
      <vt:lpstr>У разі успішного завершення курсу студент зможе: </vt:lpstr>
      <vt:lpstr>Відвідування занять.  Регуляція пропусків</vt:lpstr>
      <vt:lpstr>Політика академічної доброчесності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Педагогіка та психологія вищої школи</dc:title>
  <dc:creator>Home-PC</dc:creator>
  <cp:lastModifiedBy>User</cp:lastModifiedBy>
  <cp:revision>8</cp:revision>
  <dcterms:created xsi:type="dcterms:W3CDTF">2020-08-26T11:19:41Z</dcterms:created>
  <dcterms:modified xsi:type="dcterms:W3CDTF">2023-03-02T17:49:43Z</dcterms:modified>
</cp:coreProperties>
</file>