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250" y="1482570"/>
            <a:ext cx="8361229" cy="3300754"/>
          </a:xfrm>
        </p:spPr>
        <p:txBody>
          <a:bodyPr anchor="ctr"/>
          <a:lstStyle/>
          <a:p>
            <a:pPr algn="ctr"/>
            <a:r>
              <a:rPr lang="ru-RU" sz="6600" b="1" dirty="0" err="1" smtClean="0"/>
              <a:t>Психологія</a:t>
            </a:r>
            <a:r>
              <a:rPr lang="ru-RU" sz="6600" b="1" dirty="0" smtClean="0"/>
              <a:t> і </a:t>
            </a:r>
            <a:r>
              <a:rPr lang="ru-RU" sz="6600" b="1" dirty="0" err="1" smtClean="0"/>
              <a:t>педагогіка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Опис навчальної дисципліни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743791"/>
              </p:ext>
            </p:extLst>
          </p:nvPr>
        </p:nvGraphicFramePr>
        <p:xfrm>
          <a:off x="2331341" y="2423572"/>
          <a:ext cx="7096754" cy="4341213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3279266"/>
                <a:gridCol w="3817488"/>
              </a:tblGrid>
              <a:tr h="87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Найменування показників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Характеристика навчальної дисципліни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32085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кредитів – 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Нормативна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4807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Цикл дисциплін професійної підготовки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28738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Розділів – 2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Рік підготовки: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219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2-й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320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Загальна кількість годин – 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Лекції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320478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Тижневих аудиторних годин для денної форми навчання – 2 год.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219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Практичні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32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14 год.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2190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Самостійна робота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320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62  год.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  <a:tr h="438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Вид контролю: 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Залік 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7463" marR="2746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3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291" y="2535315"/>
            <a:ext cx="9601200" cy="4322685"/>
          </a:xfrm>
        </p:spPr>
        <p:txBody>
          <a:bodyPr>
            <a:normAutofit/>
          </a:bodyPr>
          <a:lstStyle/>
          <a:p>
            <a:pPr indent="376238" algn="just">
              <a:buNone/>
            </a:pPr>
            <a:r>
              <a:rPr lang="uk-UA" sz="2800" b="1" dirty="0">
                <a:solidFill>
                  <a:srgbClr val="000000"/>
                </a:solidFill>
                <a:latin typeface="Times New Roman"/>
              </a:rPr>
              <a:t>Метою </a:t>
            </a:r>
            <a:r>
              <a:rPr lang="uk-UA" sz="2800" dirty="0">
                <a:solidFill>
                  <a:srgbClr val="000000"/>
                </a:solidFill>
                <a:latin typeface="Times New Roman"/>
              </a:rPr>
              <a:t>вивчення навчальної дисципліни “Педагогіка” є забезпечення теоретичної і практичної підготовки студентів до виконання функціональних обов’язків вчителя, вихователя, викладача в закладах освіти України; створити умови, наближені до практичної професійної діяльності; забезпечити творчий розвиток особистості студента </a:t>
            </a:r>
            <a:r>
              <a:rPr lang="uk-UA" sz="2800" dirty="0" smtClean="0"/>
              <a:t>.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4800" b="1" dirty="0" smtClean="0"/>
              <a:t>Завдання курсу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8018" y="2459115"/>
            <a:ext cx="9205287" cy="4287913"/>
          </a:xfrm>
        </p:spPr>
        <p:txBody>
          <a:bodyPr>
            <a:normAutofit fontScale="85000" lnSpcReduction="20000"/>
          </a:bodyPr>
          <a:lstStyle/>
          <a:p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засвоїти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основні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категорії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педагогіки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оволодіти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науковою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термінологією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spcBef>
                <a:spcPts val="0"/>
              </a:spcBef>
            </a:pPr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усвідомити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сутність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практичне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значення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вивченого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матеріалу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spcBef>
                <a:spcPts val="0"/>
              </a:spcBef>
            </a:pPr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виділяти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головне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другорядне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вивченому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матеріалі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spcBef>
                <a:spcPts val="0"/>
              </a:spcBef>
            </a:pPr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використовувати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засвоєні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знання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типових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нестандартних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ситуаціях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spcBef>
                <a:spcPts val="0"/>
              </a:spcBef>
            </a:pPr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сприяти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розвитку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педагогічного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мислення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формувати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уміння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аналізувати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систематизувати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узагальнювати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вивчений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матеріал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spcBef>
                <a:spcPts val="0"/>
              </a:spcBef>
            </a:pPr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виховувати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позитивне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ставлення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до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майбутньої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педагогічної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, потребу 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самовдосконаленні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>
              <a:spcBef>
                <a:spcPts val="0"/>
              </a:spcBef>
            </a:pPr>
            <a:endParaRPr lang="uk-UA" sz="2000" dirty="0">
              <a:solidFill>
                <a:srgbClr val="000000"/>
              </a:solidFill>
              <a:latin typeface="Times New Roman"/>
            </a:endParaRPr>
          </a:p>
          <a:p>
            <a:pPr>
              <a:spcBef>
                <a:spcPts val="0"/>
              </a:spcBef>
            </a:pP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прищепити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студентам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навички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використання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цифрових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пошукових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систем для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одержання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педагогічної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інформації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подальшої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її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обробки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та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використання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у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професійній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Times New Roman"/>
              </a:rPr>
              <a:t>діяльності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523" y="1562470"/>
            <a:ext cx="4979516" cy="3478898"/>
          </a:xfrm>
        </p:spPr>
        <p:txBody>
          <a:bodyPr/>
          <a:lstStyle/>
          <a:p>
            <a:r>
              <a:rPr lang="uk-UA" b="1" dirty="0"/>
              <a:t>У 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484682" y="1355096"/>
            <a:ext cx="5337870" cy="5502904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Розуміти і враховувати соціальні, етичні, економічні аспекти, вимоги охорони праці, виробничої санітарії, пожежної безпеки під час професійної діяльності;</a:t>
            </a: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 smtClean="0">
                <a:solidFill>
                  <a:schemeClr val="tx1"/>
                </a:solidFill>
              </a:rPr>
              <a:t>Застосовувати </a:t>
            </a:r>
            <a:r>
              <a:rPr lang="uk-UA" dirty="0">
                <a:solidFill>
                  <a:schemeClr val="tx1"/>
                </a:solidFill>
              </a:rPr>
              <a:t>соціальні комунікації в процесі спілкування з фахівцями та нефахівцями в галузі комп’ютерних наук, пояснювати та аргументувати свою думку з питань, що стосуються комп’ютерних наук з метою досягнення взаєморозуміння й згоди;; </a:t>
            </a:r>
            <a:endParaRPr lang="ru-RU" dirty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орієнтуватися в чинному законодавстві з питань освіти; </a:t>
            </a:r>
            <a:endParaRPr lang="ru-RU" dirty="0">
              <a:solidFill>
                <a:schemeClr val="tx1"/>
              </a:solidFill>
            </a:endParaRPr>
          </a:p>
          <a:p>
            <a:pPr marL="342900" lvl="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</a:rPr>
              <a:t>застосовувати теоретичні знання для розв’язання практичних завдань.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2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28</TotalTime>
  <Words>419</Words>
  <Application>Microsoft Office PowerPoint</Application>
  <PresentationFormat>Произвольный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 (конференц-зал)</vt:lpstr>
      <vt:lpstr>Психологія і педагогіка</vt:lpstr>
      <vt:lpstr>Опис навчальної дисципліни</vt:lpstr>
      <vt:lpstr>МЕТА КУРСУ </vt:lpstr>
      <vt:lpstr>Завдання курсу</vt:lpstr>
      <vt:lpstr>У разі успішного завершення курсу студент зможе: 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User</cp:lastModifiedBy>
  <cp:revision>8</cp:revision>
  <dcterms:created xsi:type="dcterms:W3CDTF">2020-08-26T11:19:41Z</dcterms:created>
  <dcterms:modified xsi:type="dcterms:W3CDTF">2023-03-02T17:49:43Z</dcterms:modified>
</cp:coreProperties>
</file>