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1E8"/>
    <a:srgbClr val="D3F0F3"/>
    <a:srgbClr val="FF99CC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96" d="100"/>
          <a:sy n="96" d="100"/>
        </p:scale>
        <p:origin x="6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052736"/>
            <a:ext cx="7056784" cy="280831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uk-UA" sz="2800" b="1" dirty="0"/>
              <a:t>Презентація навчальної </a:t>
            </a:r>
            <a:br>
              <a:rPr lang="uk-UA" sz="2800" b="1" dirty="0"/>
            </a:br>
            <a:r>
              <a:rPr lang="uk-UA" sz="2800" b="1" dirty="0"/>
              <a:t>дисципліни </a:t>
            </a:r>
            <a:br>
              <a:rPr lang="uk-UA" sz="4000" b="1" dirty="0"/>
            </a:br>
            <a:r>
              <a:rPr lang="uk-UA" b="1" dirty="0">
                <a:solidFill>
                  <a:srgbClr val="7030A0"/>
                </a:solidFill>
                <a:latin typeface="+mn-lt"/>
              </a:rPr>
              <a:t>«</a:t>
            </a:r>
            <a:r>
              <a:rPr lang="ru-RU" sz="36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Професійна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етика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та </a:t>
            </a:r>
            <a:r>
              <a:rPr lang="ru-RU" sz="36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педагогічна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майстерність</a:t>
            </a:r>
            <a:r>
              <a:rPr lang="uk-UA" b="1" dirty="0">
                <a:solidFill>
                  <a:srgbClr val="7030A0"/>
                </a:solidFill>
                <a:latin typeface="+mn-lt"/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221088"/>
            <a:ext cx="4968552" cy="103953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Для </a:t>
            </a:r>
            <a:r>
              <a:rPr lang="ru-RU" sz="2000" dirty="0" err="1">
                <a:solidFill>
                  <a:schemeClr val="tx1"/>
                </a:solidFill>
              </a:rPr>
              <a:t>підготовки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магістрів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спеціальності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Освітні</a:t>
            </a:r>
            <a:r>
              <a:rPr lang="ru-RU" sz="2000" dirty="0">
                <a:solidFill>
                  <a:schemeClr val="tx1"/>
                </a:solidFill>
              </a:rPr>
              <a:t> науки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Освітня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програма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освітнього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середовища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816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5762B-942A-7443-8710-DC6AD5877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DADAE17-9ECC-6AE0-B1C4-719848B10053}"/>
              </a:ext>
            </a:extLst>
          </p:cNvPr>
          <p:cNvSpPr/>
          <p:nvPr/>
        </p:nvSpPr>
        <p:spPr>
          <a:xfrm>
            <a:off x="827584" y="764704"/>
            <a:ext cx="74705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 err="1"/>
              <a:t>Зайченко</a:t>
            </a:r>
            <a:r>
              <a:rPr lang="uk-UA" dirty="0"/>
              <a:t> І. В., </a:t>
            </a:r>
            <a:r>
              <a:rPr lang="uk-UA" dirty="0" err="1"/>
              <a:t>Теслюк</a:t>
            </a:r>
            <a:r>
              <a:rPr lang="uk-UA" dirty="0"/>
              <a:t> В. М., </a:t>
            </a:r>
            <a:r>
              <a:rPr lang="uk-UA" dirty="0" err="1"/>
              <a:t>Каленський</a:t>
            </a:r>
            <a:r>
              <a:rPr lang="uk-UA" dirty="0"/>
              <a:t> А. А.  Основи педагогічної майстерності та етика викладача вищої школи : підручник. Київ : Ліра-К, 2018. 484 с.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 err="1"/>
              <a:t>Кайдалова</a:t>
            </a:r>
            <a:r>
              <a:rPr lang="uk-UA" dirty="0"/>
              <a:t> Л. Г., </a:t>
            </a:r>
            <a:r>
              <a:rPr lang="uk-UA" dirty="0" err="1"/>
              <a:t>Щокіна</a:t>
            </a:r>
            <a:r>
              <a:rPr lang="uk-UA" dirty="0"/>
              <a:t> Н. Б., </a:t>
            </a:r>
            <a:r>
              <a:rPr lang="uk-UA" dirty="0" err="1"/>
              <a:t>Вахрушева</a:t>
            </a:r>
            <a:r>
              <a:rPr lang="uk-UA" dirty="0"/>
              <a:t> Т. Ю.  Педагогічна майстерність викладача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Харків : Вид-во </a:t>
            </a:r>
            <a:r>
              <a:rPr lang="uk-UA" dirty="0" err="1"/>
              <a:t>НФаУ</a:t>
            </a:r>
            <a:r>
              <a:rPr lang="uk-UA" dirty="0"/>
              <a:t>, 2009. 140 с.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/>
              <a:t>Ковальчук Л. О.  Основи педагогічної майстерності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Львів : ЛНУ, 2007. 608 с.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 err="1"/>
              <a:t>Колупаєва</a:t>
            </a:r>
            <a:r>
              <a:rPr lang="uk-UA" dirty="0"/>
              <a:t> Т. Є., Третяк О. М.  Педагогічна етика викладача вищої школи : метод. </a:t>
            </a:r>
            <a:r>
              <a:rPr lang="uk-UA" dirty="0" err="1"/>
              <a:t>рек</a:t>
            </a:r>
            <a:r>
              <a:rPr lang="uk-UA" dirty="0"/>
              <a:t>. до </a:t>
            </a:r>
            <a:r>
              <a:rPr lang="uk-UA" dirty="0" err="1"/>
              <a:t>практ</a:t>
            </a:r>
            <a:r>
              <a:rPr lang="uk-UA" dirty="0"/>
              <a:t>. та </a:t>
            </a:r>
            <a:r>
              <a:rPr lang="uk-UA" dirty="0" err="1"/>
              <a:t>лаб</a:t>
            </a:r>
            <a:r>
              <a:rPr lang="uk-UA" dirty="0"/>
              <a:t>. занять (для здобувачів </a:t>
            </a:r>
            <a:r>
              <a:rPr lang="uk-UA" dirty="0" err="1"/>
              <a:t>вищ</a:t>
            </a:r>
            <a:r>
              <a:rPr lang="uk-UA" dirty="0"/>
              <a:t>. освіти спец. Освітні, педагогічні науки). Рівне : РДГУ, 2020. 22 с.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 err="1"/>
              <a:t>Лавріненко</a:t>
            </a:r>
            <a:r>
              <a:rPr lang="uk-UA" dirty="0"/>
              <a:t> О. А.  Розвиток педагогічної майстерності викладачів закладів вищої освіти в цифровому освітньому середовищі у повоєнний час : </a:t>
            </a:r>
            <a:r>
              <a:rPr lang="uk-UA" dirty="0" err="1"/>
              <a:t>практич</a:t>
            </a:r>
            <a:r>
              <a:rPr lang="uk-UA" dirty="0"/>
              <a:t>. порадник. Київ : Вид-во ТОВ "Юрка Любченка", 2024. 125 с.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uk-UA" dirty="0" err="1"/>
              <a:t>Мачинська</a:t>
            </a:r>
            <a:r>
              <a:rPr lang="uk-UA" dirty="0"/>
              <a:t> Н., Федорович А., Яремчук Н.  Основи педагогічної майстерності. </a:t>
            </a:r>
            <a:r>
              <a:rPr lang="uk-UA" dirty="0" err="1"/>
              <a:t>навч</a:t>
            </a:r>
            <a:r>
              <a:rPr lang="uk-UA" dirty="0"/>
              <a:t>. метод. посібник. Львів : ЛНУ ім. І. Франка, 2020. 286 с. </a:t>
            </a:r>
            <a:endParaRPr lang="uk-UA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8854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994AA-D116-54B1-73F8-281FD48CE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25DB310-7A3E-BBE3-D2CB-00FBF864980A}"/>
              </a:ext>
            </a:extLst>
          </p:cNvPr>
          <p:cNvSpPr/>
          <p:nvPr/>
        </p:nvSpPr>
        <p:spPr>
          <a:xfrm>
            <a:off x="827584" y="764704"/>
            <a:ext cx="74705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Academic</a:t>
            </a:r>
            <a:r>
              <a:rPr lang="uk-UA" dirty="0"/>
              <a:t> </a:t>
            </a:r>
            <a:r>
              <a:rPr lang="uk-UA" dirty="0" err="1"/>
              <a:t>Advising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Tutoring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Student</a:t>
            </a:r>
            <a:r>
              <a:rPr lang="uk-UA" dirty="0"/>
              <a:t> </a:t>
            </a:r>
            <a:r>
              <a:rPr lang="uk-UA" dirty="0" err="1"/>
              <a:t>Success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Higher</a:t>
            </a:r>
            <a:r>
              <a:rPr lang="uk-UA" dirty="0"/>
              <a:t> </a:t>
            </a:r>
            <a:r>
              <a:rPr lang="uk-UA" dirty="0" err="1"/>
              <a:t>Education</a:t>
            </a:r>
            <a:r>
              <a:rPr lang="uk-UA" dirty="0"/>
              <a:t>: 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Perspectives</a:t>
            </a:r>
            <a:r>
              <a:rPr lang="uk-UA" dirty="0"/>
              <a:t> / </a:t>
            </a:r>
            <a:r>
              <a:rPr lang="uk-UA" dirty="0" err="1"/>
              <a:t>edited</a:t>
            </a:r>
            <a:r>
              <a:rPr lang="uk-UA" dirty="0"/>
              <a:t> </a:t>
            </a:r>
            <a:r>
              <a:rPr lang="uk-UA" dirty="0" err="1"/>
              <a:t>by</a:t>
            </a:r>
            <a:r>
              <a:rPr lang="uk-UA" dirty="0"/>
              <a:t> E. A. </a:t>
            </a:r>
            <a:r>
              <a:rPr lang="uk-UA" dirty="0" err="1"/>
              <a:t>McIntosh</a:t>
            </a:r>
            <a:r>
              <a:rPr lang="uk-UA" dirty="0"/>
              <a:t> [</a:t>
            </a:r>
            <a:r>
              <a:rPr lang="uk-UA" dirty="0" err="1"/>
              <a:t>et</a:t>
            </a:r>
            <a:r>
              <a:rPr lang="uk-UA" dirty="0"/>
              <a:t> </a:t>
            </a:r>
            <a:r>
              <a:rPr lang="uk-UA" dirty="0" err="1"/>
              <a:t>al</a:t>
            </a:r>
            <a:r>
              <a:rPr lang="uk-UA" dirty="0"/>
              <a:t>.]. </a:t>
            </a:r>
            <a:r>
              <a:rPr lang="uk-UA" dirty="0" err="1"/>
              <a:t>Lausanne</a:t>
            </a:r>
            <a:r>
              <a:rPr lang="uk-UA" dirty="0"/>
              <a:t> : </a:t>
            </a:r>
            <a:r>
              <a:rPr lang="uk-UA" dirty="0" err="1"/>
              <a:t>Frontiers</a:t>
            </a:r>
            <a:r>
              <a:rPr lang="uk-UA" dirty="0"/>
              <a:t> </a:t>
            </a:r>
            <a:r>
              <a:rPr lang="uk-UA" dirty="0" err="1"/>
              <a:t>Media</a:t>
            </a:r>
            <a:r>
              <a:rPr lang="uk-UA" dirty="0"/>
              <a:t> SA, 2021. 144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Beasley</a:t>
            </a:r>
            <a:r>
              <a:rPr lang="uk-UA" dirty="0"/>
              <a:t> J., </a:t>
            </a:r>
            <a:r>
              <a:rPr lang="uk-UA" dirty="0" err="1"/>
              <a:t>Haulmark</a:t>
            </a:r>
            <a:r>
              <a:rPr lang="uk-UA" dirty="0"/>
              <a:t> M.  </a:t>
            </a:r>
            <a:r>
              <a:rPr lang="uk-UA" dirty="0" err="1"/>
              <a:t>Introduction</a:t>
            </a:r>
            <a:r>
              <a:rPr lang="uk-UA" dirty="0"/>
              <a:t> </a:t>
            </a:r>
            <a:r>
              <a:rPr lang="uk-UA" dirty="0" err="1"/>
              <a:t>to</a:t>
            </a:r>
            <a:r>
              <a:rPr lang="uk-UA" dirty="0"/>
              <a:t> </a:t>
            </a:r>
            <a:r>
              <a:rPr lang="uk-UA" dirty="0" err="1"/>
              <a:t>Education</a:t>
            </a:r>
            <a:r>
              <a:rPr lang="uk-UA" dirty="0"/>
              <a:t>: </a:t>
            </a:r>
            <a:r>
              <a:rPr lang="uk-UA" dirty="0" err="1"/>
              <a:t>Becoming</a:t>
            </a:r>
            <a:r>
              <a:rPr lang="uk-UA" dirty="0"/>
              <a:t> a Professional. </a:t>
            </a:r>
            <a:r>
              <a:rPr lang="uk-UA" dirty="0" err="1"/>
              <a:t>Fayetteville</a:t>
            </a:r>
            <a:r>
              <a:rPr lang="uk-UA" dirty="0"/>
              <a:t> : </a:t>
            </a:r>
            <a:r>
              <a:rPr lang="uk-UA" dirty="0" err="1"/>
              <a:t>University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Arkansas</a:t>
            </a:r>
            <a:r>
              <a:rPr lang="uk-UA" dirty="0"/>
              <a:t>, 2021. 197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Becoming</a:t>
            </a:r>
            <a:r>
              <a:rPr lang="uk-UA" dirty="0"/>
              <a:t> a </a:t>
            </a:r>
            <a:r>
              <a:rPr lang="uk-UA" dirty="0" err="1"/>
              <a:t>Teacher</a:t>
            </a:r>
            <a:r>
              <a:rPr lang="uk-UA" dirty="0"/>
              <a:t>: </a:t>
            </a:r>
            <a:r>
              <a:rPr lang="uk-UA" dirty="0" err="1"/>
              <a:t>Research</a:t>
            </a:r>
            <a:r>
              <a:rPr lang="uk-UA" dirty="0"/>
              <a:t> </a:t>
            </a:r>
            <a:r>
              <a:rPr lang="uk-UA" dirty="0" err="1"/>
              <a:t>on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Work-Integrated</a:t>
            </a:r>
            <a:r>
              <a:rPr lang="uk-UA" dirty="0"/>
              <a:t> </a:t>
            </a:r>
            <a:r>
              <a:rPr lang="uk-UA" dirty="0" err="1"/>
              <a:t>Learning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Student</a:t>
            </a:r>
            <a:r>
              <a:rPr lang="uk-UA" dirty="0"/>
              <a:t> </a:t>
            </a:r>
            <a:r>
              <a:rPr lang="uk-UA" dirty="0" err="1"/>
              <a:t>Teachers</a:t>
            </a:r>
            <a:r>
              <a:rPr lang="uk-UA" dirty="0"/>
              <a:t> / J. </a:t>
            </a:r>
            <a:r>
              <a:rPr lang="uk-UA" dirty="0" err="1"/>
              <a:t>de</a:t>
            </a:r>
            <a:r>
              <a:rPr lang="uk-UA" dirty="0"/>
              <a:t> </a:t>
            </a:r>
            <a:r>
              <a:rPr lang="uk-UA" dirty="0" err="1"/>
              <a:t>Beer</a:t>
            </a:r>
            <a:r>
              <a:rPr lang="uk-UA" dirty="0"/>
              <a:t>, N. </a:t>
            </a:r>
            <a:r>
              <a:rPr lang="uk-UA" dirty="0" err="1"/>
              <a:t>Petersen</a:t>
            </a:r>
            <a:r>
              <a:rPr lang="uk-UA" dirty="0"/>
              <a:t>, H. J. </a:t>
            </a:r>
            <a:r>
              <a:rPr lang="uk-UA" dirty="0" err="1"/>
              <a:t>van</a:t>
            </a:r>
            <a:r>
              <a:rPr lang="uk-UA" dirty="0"/>
              <a:t> </a:t>
            </a:r>
            <a:r>
              <a:rPr lang="uk-UA" dirty="0" err="1"/>
              <a:t>Vuuren</a:t>
            </a:r>
            <a:r>
              <a:rPr lang="uk-UA" dirty="0"/>
              <a:t>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Cape</a:t>
            </a:r>
            <a:r>
              <a:rPr lang="uk-UA" dirty="0"/>
              <a:t> </a:t>
            </a:r>
            <a:r>
              <a:rPr lang="uk-UA" dirty="0" err="1"/>
              <a:t>Town</a:t>
            </a:r>
            <a:r>
              <a:rPr lang="uk-UA" dirty="0"/>
              <a:t> : AOSIS, 2020. 431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Cultivating</a:t>
            </a:r>
            <a:r>
              <a:rPr lang="uk-UA" dirty="0"/>
              <a:t> </a:t>
            </a:r>
            <a:r>
              <a:rPr lang="uk-UA" dirty="0" err="1"/>
              <a:t>Teacher</a:t>
            </a:r>
            <a:r>
              <a:rPr lang="uk-UA" dirty="0"/>
              <a:t> </a:t>
            </a:r>
            <a:r>
              <a:rPr lang="uk-UA" dirty="0" err="1"/>
              <a:t>Resilience</a:t>
            </a:r>
            <a:r>
              <a:rPr lang="uk-UA" dirty="0"/>
              <a:t>: 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Approaches</a:t>
            </a:r>
            <a:r>
              <a:rPr lang="uk-UA" dirty="0"/>
              <a:t>, </a:t>
            </a:r>
            <a:r>
              <a:rPr lang="uk-UA" dirty="0" err="1"/>
              <a:t>Applications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Impact</a:t>
            </a:r>
            <a:r>
              <a:rPr lang="uk-UA" dirty="0"/>
              <a:t> / C. F. </a:t>
            </a:r>
            <a:r>
              <a:rPr lang="uk-UA" dirty="0" err="1"/>
              <a:t>Mansfield</a:t>
            </a:r>
            <a:r>
              <a:rPr lang="uk-UA" dirty="0"/>
              <a:t> (</a:t>
            </a:r>
            <a:r>
              <a:rPr lang="uk-UA" dirty="0" err="1"/>
              <a:t>ed</a:t>
            </a:r>
            <a:r>
              <a:rPr lang="uk-UA" dirty="0"/>
              <a:t>.).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2021. 307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Handbook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Teaching</a:t>
            </a:r>
            <a:r>
              <a:rPr lang="uk-UA" dirty="0"/>
              <a:t> </a:t>
            </a:r>
            <a:r>
              <a:rPr lang="uk-UA" dirty="0" err="1"/>
              <a:t>Competency</a:t>
            </a:r>
            <a:r>
              <a:rPr lang="uk-UA" dirty="0"/>
              <a:t> </a:t>
            </a:r>
            <a:r>
              <a:rPr lang="uk-UA" dirty="0" err="1"/>
              <a:t>Development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Higher</a:t>
            </a:r>
            <a:r>
              <a:rPr lang="uk-UA" dirty="0"/>
              <a:t> </a:t>
            </a:r>
            <a:r>
              <a:rPr lang="uk-UA" dirty="0" err="1"/>
              <a:t>Education</a:t>
            </a:r>
            <a:r>
              <a:rPr lang="uk-UA" dirty="0"/>
              <a:t> / J. </a:t>
            </a:r>
            <a:r>
              <a:rPr lang="uk-UA" dirty="0" err="1"/>
              <a:t>Cheng</a:t>
            </a:r>
            <a:r>
              <a:rPr lang="uk-UA" dirty="0"/>
              <a:t>, W. </a:t>
            </a:r>
            <a:r>
              <a:rPr lang="uk-UA" dirty="0" err="1"/>
              <a:t>Han</a:t>
            </a:r>
            <a:r>
              <a:rPr lang="uk-UA" dirty="0"/>
              <a:t>, Q. </a:t>
            </a:r>
            <a:r>
              <a:rPr lang="uk-UA" dirty="0" err="1"/>
              <a:t>Zhou</a:t>
            </a:r>
            <a:r>
              <a:rPr lang="uk-UA" dirty="0"/>
              <a:t> [</a:t>
            </a:r>
            <a:r>
              <a:rPr lang="uk-UA" dirty="0" err="1"/>
              <a:t>et</a:t>
            </a:r>
            <a:r>
              <a:rPr lang="uk-UA" dirty="0"/>
              <a:t> </a:t>
            </a:r>
            <a:r>
              <a:rPr lang="uk-UA" dirty="0" err="1"/>
              <a:t>al</a:t>
            </a:r>
            <a:r>
              <a:rPr lang="uk-UA" dirty="0"/>
              <a:t>.]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2024. 158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Handbook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Technical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Vocational</a:t>
            </a:r>
            <a:r>
              <a:rPr lang="uk-UA" dirty="0"/>
              <a:t> </a:t>
            </a:r>
            <a:r>
              <a:rPr lang="uk-UA" dirty="0" err="1"/>
              <a:t>Teacher</a:t>
            </a:r>
            <a:r>
              <a:rPr lang="uk-UA" dirty="0"/>
              <a:t> Professional </a:t>
            </a:r>
            <a:r>
              <a:rPr lang="uk-UA" dirty="0" err="1"/>
              <a:t>Development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Digital</a:t>
            </a:r>
            <a:r>
              <a:rPr lang="uk-UA" dirty="0"/>
              <a:t> </a:t>
            </a:r>
            <a:r>
              <a:rPr lang="uk-UA" dirty="0" err="1"/>
              <a:t>Age</a:t>
            </a:r>
            <a:r>
              <a:rPr lang="uk-UA" dirty="0"/>
              <a:t> / X. </a:t>
            </a:r>
            <a:r>
              <a:rPr lang="uk-UA" dirty="0" err="1"/>
              <a:t>Han</a:t>
            </a:r>
            <a:r>
              <a:rPr lang="uk-UA" dirty="0"/>
              <a:t>, Q. </a:t>
            </a:r>
            <a:r>
              <a:rPr lang="uk-UA" dirty="0" err="1"/>
              <a:t>Zhou</a:t>
            </a:r>
            <a:r>
              <a:rPr lang="uk-UA" dirty="0"/>
              <a:t>, M. </a:t>
            </a:r>
            <a:r>
              <a:rPr lang="uk-UA" dirty="0" err="1"/>
              <a:t>Li</a:t>
            </a:r>
            <a:r>
              <a:rPr lang="uk-UA" dirty="0"/>
              <a:t>, Y. </a:t>
            </a:r>
            <a:r>
              <a:rPr lang="uk-UA" dirty="0" err="1"/>
              <a:t>Wang</a:t>
            </a:r>
            <a:r>
              <a:rPr lang="uk-UA" dirty="0"/>
              <a:t>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2024. 125 p. </a:t>
            </a:r>
          </a:p>
        </p:txBody>
      </p:sp>
    </p:spTree>
    <p:extLst>
      <p:ext uri="{BB962C8B-B14F-4D97-AF65-F5344CB8AC3E}">
        <p14:creationId xmlns:p14="http://schemas.microsoft.com/office/powerpoint/2010/main" val="4215488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AD5D6-FB01-BD75-F4E8-60754C4F6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CC0F7BE-91E9-87B0-B72A-9C809DF294DC}"/>
              </a:ext>
            </a:extLst>
          </p:cNvPr>
          <p:cNvSpPr/>
          <p:nvPr/>
        </p:nvSpPr>
        <p:spPr>
          <a:xfrm>
            <a:off x="836712" y="1124744"/>
            <a:ext cx="74705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Kullberg</a:t>
            </a:r>
            <a:r>
              <a:rPr lang="uk-UA" dirty="0"/>
              <a:t> A., </a:t>
            </a:r>
            <a:r>
              <a:rPr lang="uk-UA" dirty="0" err="1"/>
              <a:t>Ingerman</a:t>
            </a:r>
            <a:r>
              <a:rPr lang="uk-UA" dirty="0"/>
              <a:t> A., </a:t>
            </a:r>
            <a:r>
              <a:rPr lang="uk-UA" dirty="0" err="1"/>
              <a:t>Marton</a:t>
            </a:r>
            <a:r>
              <a:rPr lang="uk-UA" dirty="0"/>
              <a:t> F.  </a:t>
            </a:r>
            <a:r>
              <a:rPr lang="uk-UA" dirty="0" err="1"/>
              <a:t>Planning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Analyzing</a:t>
            </a:r>
            <a:r>
              <a:rPr lang="uk-UA" dirty="0"/>
              <a:t> </a:t>
            </a:r>
            <a:r>
              <a:rPr lang="uk-UA" dirty="0" err="1"/>
              <a:t>Teaching</a:t>
            </a:r>
            <a:r>
              <a:rPr lang="uk-UA" dirty="0"/>
              <a:t>: </a:t>
            </a:r>
            <a:r>
              <a:rPr lang="uk-UA" dirty="0" err="1"/>
              <a:t>Using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Variation</a:t>
            </a:r>
            <a:r>
              <a:rPr lang="uk-UA" dirty="0"/>
              <a:t> </a:t>
            </a:r>
            <a:r>
              <a:rPr lang="uk-UA" dirty="0" err="1"/>
              <a:t>Theory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Learning</a:t>
            </a:r>
            <a:r>
              <a:rPr lang="uk-UA" dirty="0"/>
              <a:t>. </a:t>
            </a:r>
            <a:r>
              <a:rPr lang="uk-UA" dirty="0" err="1"/>
              <a:t>London</a:t>
            </a:r>
            <a:r>
              <a:rPr lang="uk-UA" dirty="0"/>
              <a:t> : </a:t>
            </a:r>
            <a:r>
              <a:rPr lang="uk-UA" dirty="0" err="1"/>
              <a:t>Routledge</a:t>
            </a:r>
            <a:r>
              <a:rPr lang="uk-UA" dirty="0"/>
              <a:t>, 2024. 103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Peterson</a:t>
            </a:r>
            <a:r>
              <a:rPr lang="uk-UA" dirty="0"/>
              <a:t> A., </a:t>
            </a:r>
            <a:r>
              <a:rPr lang="uk-UA" dirty="0" err="1"/>
              <a:t>Arthur</a:t>
            </a:r>
            <a:r>
              <a:rPr lang="uk-UA" dirty="0"/>
              <a:t> J.  </a:t>
            </a:r>
            <a:r>
              <a:rPr lang="uk-UA" dirty="0" err="1"/>
              <a:t>Ethics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Good</a:t>
            </a:r>
            <a:r>
              <a:rPr lang="uk-UA" dirty="0"/>
              <a:t> </a:t>
            </a:r>
            <a:r>
              <a:rPr lang="uk-UA" dirty="0" err="1"/>
              <a:t>Teacher</a:t>
            </a:r>
            <a:r>
              <a:rPr lang="uk-UA" dirty="0"/>
              <a:t>: </a:t>
            </a:r>
            <a:r>
              <a:rPr lang="uk-UA" dirty="0" err="1"/>
              <a:t>Character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Professional </a:t>
            </a:r>
            <a:r>
              <a:rPr lang="uk-UA" dirty="0" err="1"/>
              <a:t>Domain</a:t>
            </a:r>
            <a:r>
              <a:rPr lang="uk-UA" dirty="0"/>
              <a:t>. </a:t>
            </a:r>
            <a:r>
              <a:rPr lang="uk-UA" dirty="0" err="1"/>
              <a:t>London</a:t>
            </a:r>
            <a:r>
              <a:rPr lang="uk-UA" dirty="0"/>
              <a:t> : </a:t>
            </a:r>
            <a:r>
              <a:rPr lang="uk-UA" dirty="0" err="1"/>
              <a:t>Routledge</a:t>
            </a:r>
            <a:r>
              <a:rPr lang="uk-UA" dirty="0"/>
              <a:t>, 2021. 97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/>
              <a:t>Professional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Support</a:t>
            </a:r>
            <a:r>
              <a:rPr lang="uk-UA" dirty="0"/>
              <a:t> </a:t>
            </a:r>
            <a:r>
              <a:rPr lang="uk-UA" dirty="0" err="1"/>
              <a:t>Staff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Higher</a:t>
            </a:r>
            <a:r>
              <a:rPr lang="uk-UA" dirty="0"/>
              <a:t> </a:t>
            </a:r>
            <a:r>
              <a:rPr lang="uk-UA" dirty="0" err="1"/>
              <a:t>Education</a:t>
            </a:r>
            <a:r>
              <a:rPr lang="uk-UA" dirty="0"/>
              <a:t> / C. </a:t>
            </a:r>
            <a:r>
              <a:rPr lang="uk-UA" dirty="0" err="1"/>
              <a:t>Bossu</a:t>
            </a:r>
            <a:r>
              <a:rPr lang="uk-UA" dirty="0"/>
              <a:t>, N. </a:t>
            </a:r>
            <a:r>
              <a:rPr lang="uk-UA" dirty="0" err="1"/>
              <a:t>Brown</a:t>
            </a:r>
            <a:r>
              <a:rPr lang="uk-UA" dirty="0"/>
              <a:t>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2018. 471 p. URL: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Smith</a:t>
            </a:r>
            <a:r>
              <a:rPr lang="uk-UA" dirty="0"/>
              <a:t> K.  </a:t>
            </a:r>
            <a:r>
              <a:rPr lang="uk-UA" dirty="0" err="1"/>
              <a:t>Teachers</a:t>
            </a:r>
            <a:r>
              <a:rPr lang="uk-UA" dirty="0"/>
              <a:t> </a:t>
            </a:r>
            <a:r>
              <a:rPr lang="uk-UA" dirty="0" err="1"/>
              <a:t>as</a:t>
            </a:r>
            <a:r>
              <a:rPr lang="uk-UA" dirty="0"/>
              <a:t> </a:t>
            </a:r>
            <a:r>
              <a:rPr lang="uk-UA" dirty="0" err="1"/>
              <a:t>Self-directed</a:t>
            </a:r>
            <a:r>
              <a:rPr lang="uk-UA" dirty="0"/>
              <a:t> </a:t>
            </a:r>
            <a:r>
              <a:rPr lang="uk-UA" dirty="0" err="1"/>
              <a:t>Learners</a:t>
            </a:r>
            <a:r>
              <a:rPr lang="uk-UA" dirty="0"/>
              <a:t>: </a:t>
            </a:r>
            <a:r>
              <a:rPr lang="uk-UA" dirty="0" err="1"/>
              <a:t>Active</a:t>
            </a:r>
            <a:r>
              <a:rPr lang="uk-UA" dirty="0"/>
              <a:t> </a:t>
            </a:r>
            <a:r>
              <a:rPr lang="uk-UA" dirty="0" err="1"/>
              <a:t>Positioning</a:t>
            </a:r>
            <a:r>
              <a:rPr lang="uk-UA" dirty="0"/>
              <a:t> </a:t>
            </a:r>
            <a:r>
              <a:rPr lang="uk-UA" dirty="0" err="1"/>
              <a:t>through</a:t>
            </a:r>
            <a:r>
              <a:rPr lang="uk-UA" dirty="0"/>
              <a:t> Professional </a:t>
            </a:r>
            <a:r>
              <a:rPr lang="uk-UA" dirty="0" err="1"/>
              <a:t>Learning</a:t>
            </a:r>
            <a:r>
              <a:rPr lang="uk-UA" dirty="0"/>
              <a:t>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2017. 183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Teacher</a:t>
            </a:r>
            <a:r>
              <a:rPr lang="uk-UA" dirty="0"/>
              <a:t> </a:t>
            </a:r>
            <a:r>
              <a:rPr lang="uk-UA" dirty="0" err="1"/>
              <a:t>Empowerment</a:t>
            </a:r>
            <a:r>
              <a:rPr lang="uk-UA" dirty="0"/>
              <a:t> </a:t>
            </a:r>
            <a:r>
              <a:rPr lang="uk-UA" dirty="0" err="1"/>
              <a:t>Toward</a:t>
            </a:r>
            <a:r>
              <a:rPr lang="uk-UA" dirty="0"/>
              <a:t> Professional </a:t>
            </a:r>
            <a:r>
              <a:rPr lang="uk-UA" dirty="0" err="1"/>
              <a:t>Development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Practices</a:t>
            </a:r>
            <a:r>
              <a:rPr lang="uk-UA" dirty="0"/>
              <a:t>: </a:t>
            </a:r>
            <a:r>
              <a:rPr lang="uk-UA" dirty="0" err="1"/>
              <a:t>Perspectives</a:t>
            </a:r>
            <a:r>
              <a:rPr lang="uk-UA" dirty="0"/>
              <a:t> </a:t>
            </a:r>
            <a:r>
              <a:rPr lang="uk-UA" dirty="0" err="1"/>
              <a:t>Across</a:t>
            </a:r>
            <a:r>
              <a:rPr lang="uk-UA" dirty="0"/>
              <a:t> </a:t>
            </a:r>
            <a:r>
              <a:rPr lang="uk-UA" dirty="0" err="1"/>
              <a:t>Borders</a:t>
            </a:r>
            <a:r>
              <a:rPr lang="uk-UA" dirty="0"/>
              <a:t> / </a:t>
            </a:r>
            <a:r>
              <a:rPr lang="uk-UA" dirty="0" err="1"/>
              <a:t>edited</a:t>
            </a:r>
            <a:r>
              <a:rPr lang="uk-UA" dirty="0"/>
              <a:t> </a:t>
            </a:r>
            <a:r>
              <a:rPr lang="uk-UA" dirty="0" err="1"/>
              <a:t>by</a:t>
            </a:r>
            <a:r>
              <a:rPr lang="uk-UA" dirty="0"/>
              <a:t> I. </a:t>
            </a:r>
            <a:r>
              <a:rPr lang="uk-UA" dirty="0" err="1"/>
              <a:t>Hussein</a:t>
            </a:r>
            <a:r>
              <a:rPr lang="uk-UA" dirty="0"/>
              <a:t> </a:t>
            </a:r>
            <a:r>
              <a:rPr lang="uk-UA" dirty="0" err="1"/>
              <a:t>Amzat</a:t>
            </a:r>
            <a:r>
              <a:rPr lang="uk-UA" dirty="0"/>
              <a:t>, N. P. </a:t>
            </a:r>
            <a:r>
              <a:rPr lang="uk-UA" dirty="0" err="1"/>
              <a:t>Valdez</a:t>
            </a:r>
            <a:r>
              <a:rPr lang="uk-UA" dirty="0"/>
              <a:t>. </a:t>
            </a:r>
            <a:r>
              <a:rPr lang="uk-UA" dirty="0" err="1"/>
              <a:t>Singapore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2017. 307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Teaching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Excellence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Equity</a:t>
            </a:r>
            <a:r>
              <a:rPr lang="uk-UA" dirty="0"/>
              <a:t>: </a:t>
            </a:r>
            <a:r>
              <a:rPr lang="uk-UA" dirty="0" err="1"/>
              <a:t>Analyzing</a:t>
            </a:r>
            <a:r>
              <a:rPr lang="uk-UA" dirty="0"/>
              <a:t> </a:t>
            </a:r>
            <a:r>
              <a:rPr lang="uk-UA" dirty="0" err="1"/>
              <a:t>Teacher</a:t>
            </a:r>
            <a:r>
              <a:rPr lang="uk-UA" dirty="0"/>
              <a:t> </a:t>
            </a:r>
            <a:r>
              <a:rPr lang="uk-UA" dirty="0" err="1"/>
              <a:t>Characteristics</a:t>
            </a:r>
            <a:r>
              <a:rPr lang="uk-UA" dirty="0"/>
              <a:t>, </a:t>
            </a:r>
            <a:r>
              <a:rPr lang="uk-UA" dirty="0" err="1"/>
              <a:t>Behaviors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Student</a:t>
            </a:r>
            <a:r>
              <a:rPr lang="uk-UA" dirty="0"/>
              <a:t> </a:t>
            </a:r>
            <a:r>
              <a:rPr lang="uk-UA" dirty="0" err="1"/>
              <a:t>Outcomes</a:t>
            </a:r>
            <a:r>
              <a:rPr lang="uk-UA" dirty="0"/>
              <a:t> </a:t>
            </a:r>
            <a:r>
              <a:rPr lang="uk-UA" dirty="0" err="1"/>
              <a:t>with</a:t>
            </a:r>
            <a:r>
              <a:rPr lang="uk-UA" dirty="0"/>
              <a:t> TIMSS / N. </a:t>
            </a:r>
            <a:r>
              <a:rPr lang="uk-UA" dirty="0" err="1"/>
              <a:t>Burroughs</a:t>
            </a:r>
            <a:r>
              <a:rPr lang="uk-UA" dirty="0"/>
              <a:t>, J. </a:t>
            </a:r>
            <a:r>
              <a:rPr lang="uk-UA" dirty="0" err="1"/>
              <a:t>Gardner</a:t>
            </a:r>
            <a:r>
              <a:rPr lang="uk-UA" dirty="0"/>
              <a:t>, Y. </a:t>
            </a:r>
            <a:r>
              <a:rPr lang="uk-UA" dirty="0" err="1"/>
              <a:t>Lee</a:t>
            </a:r>
            <a:r>
              <a:rPr lang="uk-UA" dirty="0"/>
              <a:t> [</a:t>
            </a:r>
            <a:r>
              <a:rPr lang="uk-UA" dirty="0" err="1"/>
              <a:t>et</a:t>
            </a:r>
            <a:r>
              <a:rPr lang="uk-UA" dirty="0"/>
              <a:t> </a:t>
            </a:r>
            <a:r>
              <a:rPr lang="uk-UA" dirty="0" err="1"/>
              <a:t>al</a:t>
            </a:r>
            <a:r>
              <a:rPr lang="uk-UA" dirty="0"/>
              <a:t>.]. </a:t>
            </a:r>
            <a:r>
              <a:rPr lang="uk-UA" dirty="0" err="1"/>
              <a:t>Cham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2019. 212 p. </a:t>
            </a:r>
          </a:p>
        </p:txBody>
      </p:sp>
    </p:spTree>
    <p:extLst>
      <p:ext uri="{BB962C8B-B14F-4D97-AF65-F5344CB8AC3E}">
        <p14:creationId xmlns:p14="http://schemas.microsoft.com/office/powerpoint/2010/main" val="3241673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F91D2-5D8D-D069-6D61-659A690A4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3CFD88A-18B6-3F9D-006C-558CDC012B19}"/>
              </a:ext>
            </a:extLst>
          </p:cNvPr>
          <p:cNvSpPr/>
          <p:nvPr/>
        </p:nvSpPr>
        <p:spPr>
          <a:xfrm>
            <a:off x="827584" y="764704"/>
            <a:ext cx="74705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uk-U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Teaching</a:t>
            </a:r>
            <a:r>
              <a:rPr lang="uk-UA" dirty="0"/>
              <a:t>, </a:t>
            </a:r>
            <a:r>
              <a:rPr lang="uk-UA" dirty="0" err="1"/>
              <a:t>Research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Academic</a:t>
            </a:r>
            <a:r>
              <a:rPr lang="uk-UA" dirty="0"/>
              <a:t> </a:t>
            </a:r>
            <a:r>
              <a:rPr lang="uk-UA" dirty="0" err="1"/>
              <a:t>Careers</a:t>
            </a:r>
            <a:r>
              <a:rPr lang="uk-UA" dirty="0"/>
              <a:t>: </a:t>
            </a:r>
            <a:r>
              <a:rPr lang="uk-UA" dirty="0" err="1"/>
              <a:t>An</a:t>
            </a:r>
            <a:r>
              <a:rPr lang="uk-UA" dirty="0"/>
              <a:t> </a:t>
            </a:r>
            <a:r>
              <a:rPr lang="uk-UA" dirty="0" err="1"/>
              <a:t>Analysis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Interrelations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Impacts</a:t>
            </a:r>
            <a:r>
              <a:rPr lang="uk-UA" dirty="0"/>
              <a:t> / D. </a:t>
            </a:r>
            <a:r>
              <a:rPr lang="uk-UA" dirty="0" err="1"/>
              <a:t>Checchi</a:t>
            </a:r>
            <a:r>
              <a:rPr lang="uk-UA" dirty="0"/>
              <a:t>, T. </a:t>
            </a:r>
            <a:r>
              <a:rPr lang="uk-UA" dirty="0" err="1"/>
              <a:t>Jappelli</a:t>
            </a:r>
            <a:r>
              <a:rPr lang="uk-UA" dirty="0"/>
              <a:t>, A. </a:t>
            </a:r>
            <a:r>
              <a:rPr lang="uk-UA" dirty="0" err="1"/>
              <a:t>Uricchio</a:t>
            </a:r>
            <a:r>
              <a:rPr lang="uk-UA" dirty="0"/>
              <a:t>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Cham</a:t>
            </a:r>
            <a:r>
              <a:rPr lang="uk-UA" dirty="0"/>
              <a:t> : </a:t>
            </a:r>
            <a:r>
              <a:rPr lang="uk-UA" dirty="0" err="1"/>
              <a:t>Springer</a:t>
            </a:r>
            <a:r>
              <a:rPr lang="uk-UA" dirty="0"/>
              <a:t>, 2022. 358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Terletska</a:t>
            </a:r>
            <a:r>
              <a:rPr lang="uk-UA" dirty="0"/>
              <a:t> Y. M.  </a:t>
            </a:r>
            <a:r>
              <a:rPr lang="uk-UA" dirty="0" err="1"/>
              <a:t>Psychological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pedagogical</a:t>
            </a:r>
            <a:r>
              <a:rPr lang="uk-UA" dirty="0"/>
              <a:t> </a:t>
            </a:r>
            <a:r>
              <a:rPr lang="uk-UA" dirty="0" err="1"/>
              <a:t>components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quality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professional</a:t>
            </a:r>
            <a:r>
              <a:rPr lang="uk-UA" dirty="0"/>
              <a:t> </a:t>
            </a:r>
            <a:r>
              <a:rPr lang="uk-UA" dirty="0" err="1"/>
              <a:t>activity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scientific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pedagogical</a:t>
            </a:r>
            <a:r>
              <a:rPr lang="uk-UA" dirty="0"/>
              <a:t> </a:t>
            </a:r>
            <a:r>
              <a:rPr lang="uk-UA" dirty="0" err="1"/>
              <a:t>workers</a:t>
            </a:r>
            <a:r>
              <a:rPr lang="uk-UA" dirty="0"/>
              <a:t> : </a:t>
            </a:r>
            <a:r>
              <a:rPr lang="uk-UA" dirty="0" err="1"/>
              <a:t>monograph</a:t>
            </a:r>
            <a:r>
              <a:rPr lang="uk-UA" dirty="0"/>
              <a:t>. </a:t>
            </a:r>
            <a:r>
              <a:rPr lang="uk-UA" dirty="0" err="1"/>
              <a:t>Boston</a:t>
            </a:r>
            <a:r>
              <a:rPr lang="uk-UA" dirty="0"/>
              <a:t> : </a:t>
            </a:r>
            <a:r>
              <a:rPr lang="uk-UA" dirty="0" err="1"/>
              <a:t>Primedia</a:t>
            </a:r>
            <a:r>
              <a:rPr lang="uk-UA" dirty="0"/>
              <a:t> </a:t>
            </a:r>
            <a:r>
              <a:rPr lang="uk-UA" dirty="0" err="1"/>
              <a:t>eLaunch</a:t>
            </a:r>
            <a:r>
              <a:rPr lang="uk-UA" dirty="0"/>
              <a:t>, 2022. 148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Role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Teacher</a:t>
            </a:r>
            <a:r>
              <a:rPr lang="uk-UA" dirty="0"/>
              <a:t> </a:t>
            </a:r>
            <a:r>
              <a:rPr lang="uk-UA" dirty="0" err="1"/>
              <a:t>Interpersonal</a:t>
            </a:r>
            <a:r>
              <a:rPr lang="uk-UA" dirty="0"/>
              <a:t> </a:t>
            </a:r>
            <a:r>
              <a:rPr lang="uk-UA" dirty="0" err="1"/>
              <a:t>Variables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Students</a:t>
            </a:r>
            <a:r>
              <a:rPr lang="uk-UA" dirty="0"/>
              <a:t>' </a:t>
            </a:r>
            <a:r>
              <a:rPr lang="uk-UA" dirty="0" err="1"/>
              <a:t>Academic</a:t>
            </a:r>
            <a:r>
              <a:rPr lang="uk-UA" dirty="0"/>
              <a:t> </a:t>
            </a:r>
            <a:r>
              <a:rPr lang="uk-UA" dirty="0" err="1"/>
              <a:t>Engagement</a:t>
            </a:r>
            <a:r>
              <a:rPr lang="uk-UA" dirty="0"/>
              <a:t>, </a:t>
            </a:r>
            <a:r>
              <a:rPr lang="uk-UA" dirty="0" err="1"/>
              <a:t>Success</a:t>
            </a:r>
            <a:r>
              <a:rPr lang="uk-UA" dirty="0"/>
              <a:t>,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Motivation</a:t>
            </a:r>
            <a:r>
              <a:rPr lang="uk-UA" dirty="0"/>
              <a:t> / A. </a:t>
            </a:r>
            <a:r>
              <a:rPr lang="uk-UA" dirty="0" err="1"/>
              <a:t>Derakhshan</a:t>
            </a:r>
            <a:r>
              <a:rPr lang="uk-UA" dirty="0"/>
              <a:t>, R. </a:t>
            </a:r>
            <a:r>
              <a:rPr lang="uk-UA" dirty="0" err="1"/>
              <a:t>Pishghadam</a:t>
            </a:r>
            <a:r>
              <a:rPr lang="uk-UA" dirty="0"/>
              <a:t>, A. </a:t>
            </a:r>
            <a:r>
              <a:rPr lang="uk-UA" dirty="0" err="1"/>
              <a:t>Mystkowska-Wiertelak</a:t>
            </a:r>
            <a:r>
              <a:rPr lang="uk-UA" dirty="0"/>
              <a:t> (</a:t>
            </a:r>
            <a:r>
              <a:rPr lang="uk-UA" dirty="0" err="1"/>
              <a:t>eds</a:t>
            </a:r>
            <a:r>
              <a:rPr lang="uk-UA" dirty="0"/>
              <a:t>.). </a:t>
            </a:r>
            <a:r>
              <a:rPr lang="uk-UA" dirty="0" err="1"/>
              <a:t>Lausanne</a:t>
            </a:r>
            <a:r>
              <a:rPr lang="uk-UA" dirty="0"/>
              <a:t> : </a:t>
            </a:r>
            <a:r>
              <a:rPr lang="uk-UA" dirty="0" err="1"/>
              <a:t>Frontiers</a:t>
            </a:r>
            <a:r>
              <a:rPr lang="uk-UA" dirty="0"/>
              <a:t> </a:t>
            </a:r>
            <a:r>
              <a:rPr lang="uk-UA" dirty="0" err="1"/>
              <a:t>Media</a:t>
            </a:r>
            <a:r>
              <a:rPr lang="uk-UA" dirty="0"/>
              <a:t> SA, 2022. 634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Zydziunaite</a:t>
            </a:r>
            <a:r>
              <a:rPr lang="uk-UA" dirty="0"/>
              <a:t> V.  </a:t>
            </a:r>
            <a:r>
              <a:rPr lang="uk-UA" dirty="0" err="1"/>
              <a:t>Teacher</a:t>
            </a:r>
            <a:r>
              <a:rPr lang="uk-UA" dirty="0"/>
              <a:t> </a:t>
            </a:r>
            <a:r>
              <a:rPr lang="uk-UA" dirty="0" err="1"/>
              <a:t>Leadership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School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Student</a:t>
            </a:r>
            <a:r>
              <a:rPr lang="uk-UA" dirty="0"/>
              <a:t> </a:t>
            </a:r>
            <a:r>
              <a:rPr lang="uk-UA" dirty="0" err="1"/>
              <a:t>Learning</a:t>
            </a:r>
            <a:r>
              <a:rPr lang="uk-UA" dirty="0"/>
              <a:t>: </a:t>
            </a:r>
            <a:r>
              <a:rPr lang="uk-UA" dirty="0" err="1"/>
              <a:t>Experiences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Lithuanian</a:t>
            </a:r>
            <a:r>
              <a:rPr lang="uk-UA" dirty="0"/>
              <a:t> </a:t>
            </a:r>
            <a:r>
              <a:rPr lang="uk-UA" dirty="0" err="1"/>
              <a:t>Teachers</a:t>
            </a:r>
            <a:r>
              <a:rPr lang="uk-UA" dirty="0"/>
              <a:t>. </a:t>
            </a:r>
            <a:r>
              <a:rPr lang="uk-UA" dirty="0" err="1"/>
              <a:t>Bad</a:t>
            </a:r>
            <a:r>
              <a:rPr lang="uk-UA" dirty="0"/>
              <a:t> </a:t>
            </a:r>
            <a:r>
              <a:rPr lang="uk-UA" dirty="0" err="1"/>
              <a:t>Heilbrunn</a:t>
            </a:r>
            <a:r>
              <a:rPr lang="uk-UA" dirty="0"/>
              <a:t> : </a:t>
            </a:r>
            <a:r>
              <a:rPr lang="uk-UA" dirty="0" err="1"/>
              <a:t>Verlag</a:t>
            </a:r>
            <a:r>
              <a:rPr lang="uk-UA" dirty="0"/>
              <a:t> </a:t>
            </a:r>
            <a:r>
              <a:rPr lang="uk-UA" dirty="0" err="1"/>
              <a:t>Julius</a:t>
            </a:r>
            <a:r>
              <a:rPr lang="uk-UA" dirty="0"/>
              <a:t> </a:t>
            </a:r>
            <a:r>
              <a:rPr lang="uk-UA" dirty="0" err="1"/>
              <a:t>Klinkhardt</a:t>
            </a:r>
            <a:r>
              <a:rPr lang="uk-UA" dirty="0"/>
              <a:t>, 2025. 217 p.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dirty="0" err="1"/>
              <a:t>Teaching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University</a:t>
            </a:r>
            <a:r>
              <a:rPr lang="uk-UA" dirty="0"/>
              <a:t>: </a:t>
            </a:r>
            <a:r>
              <a:rPr lang="uk-UA" dirty="0" err="1"/>
              <a:t>Learning</a:t>
            </a:r>
            <a:r>
              <a:rPr lang="uk-UA" dirty="0"/>
              <a:t> </a:t>
            </a:r>
            <a:r>
              <a:rPr lang="uk-UA" dirty="0" err="1"/>
              <a:t>from</a:t>
            </a:r>
            <a:r>
              <a:rPr lang="uk-UA" dirty="0"/>
              <a:t> </a:t>
            </a:r>
            <a:r>
              <a:rPr lang="uk-UA" dirty="0" err="1"/>
              <a:t>Graduate</a:t>
            </a:r>
            <a:r>
              <a:rPr lang="uk-UA" dirty="0"/>
              <a:t> </a:t>
            </a:r>
            <a:r>
              <a:rPr lang="uk-UA" dirty="0" err="1"/>
              <a:t>Students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Early</a:t>
            </a:r>
            <a:r>
              <a:rPr lang="uk-UA" dirty="0"/>
              <a:t> </a:t>
            </a:r>
            <a:r>
              <a:rPr lang="uk-UA" dirty="0" err="1"/>
              <a:t>Career</a:t>
            </a:r>
            <a:r>
              <a:rPr lang="uk-UA" dirty="0"/>
              <a:t> </a:t>
            </a:r>
            <a:r>
              <a:rPr lang="uk-UA" dirty="0" err="1"/>
              <a:t>Faculty</a:t>
            </a:r>
            <a:r>
              <a:rPr lang="uk-UA" dirty="0"/>
              <a:t> / D. </a:t>
            </a:r>
            <a:r>
              <a:rPr lang="uk-UA" dirty="0" err="1"/>
              <a:t>Westfall-Rudd</a:t>
            </a:r>
            <a:r>
              <a:rPr lang="uk-UA" dirty="0"/>
              <a:t>, C. </a:t>
            </a:r>
            <a:r>
              <a:rPr lang="uk-UA" dirty="0" err="1"/>
              <a:t>Vengrin</a:t>
            </a:r>
            <a:r>
              <a:rPr lang="uk-UA" dirty="0"/>
              <a:t>, J. </a:t>
            </a:r>
            <a:r>
              <a:rPr lang="uk-UA" dirty="0" err="1"/>
              <a:t>Elliott-Engel</a:t>
            </a:r>
            <a:r>
              <a:rPr lang="uk-UA" dirty="0"/>
              <a:t>. </a:t>
            </a:r>
            <a:r>
              <a:rPr lang="uk-UA" dirty="0" err="1"/>
              <a:t>Blacksburg</a:t>
            </a:r>
            <a:r>
              <a:rPr lang="uk-UA" dirty="0"/>
              <a:t> : </a:t>
            </a:r>
            <a:r>
              <a:rPr lang="uk-UA" dirty="0" err="1"/>
              <a:t>Virginia</a:t>
            </a:r>
            <a:r>
              <a:rPr lang="uk-UA" dirty="0"/>
              <a:t> </a:t>
            </a:r>
            <a:r>
              <a:rPr lang="uk-UA" dirty="0" err="1"/>
              <a:t>Tech</a:t>
            </a:r>
            <a:r>
              <a:rPr lang="uk-UA" dirty="0"/>
              <a:t> </a:t>
            </a:r>
            <a:r>
              <a:rPr lang="uk-UA" dirty="0" err="1"/>
              <a:t>College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Agriculture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Life</a:t>
            </a:r>
            <a:r>
              <a:rPr lang="uk-UA" dirty="0"/>
              <a:t> </a:t>
            </a:r>
            <a:r>
              <a:rPr lang="uk-UA" dirty="0" err="1"/>
              <a:t>Sciences</a:t>
            </a:r>
            <a:r>
              <a:rPr lang="uk-UA" dirty="0"/>
              <a:t>, 2022. 295 p. </a:t>
            </a:r>
          </a:p>
          <a:p>
            <a:pPr lvl="0"/>
            <a:endParaRPr lang="uk-UA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611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/>
              <a:t>Мета </a:t>
            </a:r>
            <a:r>
              <a:rPr lang="ru-RU" sz="3200" b="1" dirty="0" err="1"/>
              <a:t>викладання</a:t>
            </a:r>
            <a:r>
              <a:rPr lang="ru-RU" sz="3200" b="1" dirty="0"/>
              <a:t> </a:t>
            </a:r>
            <a:r>
              <a:rPr lang="ru-RU" sz="3200" b="1" dirty="0" err="1"/>
              <a:t>навчальної</a:t>
            </a:r>
            <a:r>
              <a:rPr lang="ru-RU" sz="3200" b="1" dirty="0"/>
              <a:t> </a:t>
            </a:r>
            <a:r>
              <a:rPr lang="ru-RU" sz="3200" b="1" dirty="0" err="1"/>
              <a:t>дисципліни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3068960"/>
            <a:ext cx="6192688" cy="28803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/>
              <a:t>усвідомити</a:t>
            </a:r>
            <a:r>
              <a:rPr lang="ru-RU" sz="2000" dirty="0"/>
              <a:t> суть </a:t>
            </a:r>
            <a:r>
              <a:rPr lang="ru-RU" sz="2000" dirty="0" err="1"/>
              <a:t>педагогічної</a:t>
            </a:r>
            <a:r>
              <a:rPr lang="ru-RU" sz="2000" dirty="0"/>
              <a:t> </a:t>
            </a:r>
            <a:r>
              <a:rPr lang="ru-RU" sz="2000" dirty="0" err="1"/>
              <a:t>майстерності</a:t>
            </a:r>
            <a:r>
              <a:rPr lang="ru-RU" sz="2000" dirty="0"/>
              <a:t>, </a:t>
            </a:r>
            <a:r>
              <a:rPr lang="ru-RU" sz="2000" dirty="0" err="1"/>
              <a:t>професіоналізму</a:t>
            </a:r>
            <a:r>
              <a:rPr lang="ru-RU" sz="2000" dirty="0"/>
              <a:t> (</a:t>
            </a:r>
            <a:r>
              <a:rPr lang="ru-RU" sz="2000" dirty="0" err="1"/>
              <a:t>професіоналізму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та </a:t>
            </a:r>
            <a:r>
              <a:rPr lang="ru-RU" sz="2000" dirty="0" err="1"/>
              <a:t>особистості</a:t>
            </a:r>
            <a:r>
              <a:rPr lang="ru-RU" sz="2000" dirty="0"/>
              <a:t>), </a:t>
            </a:r>
            <a:r>
              <a:rPr lang="ru-RU" sz="2000" dirty="0" err="1"/>
              <a:t>професійної</a:t>
            </a:r>
            <a:r>
              <a:rPr lang="ru-RU" sz="2000" dirty="0"/>
              <a:t> </a:t>
            </a:r>
            <a:r>
              <a:rPr lang="ru-RU" sz="2000" dirty="0" err="1"/>
              <a:t>етики</a:t>
            </a:r>
            <a:r>
              <a:rPr lang="ru-RU" sz="2000" dirty="0"/>
              <a:t> та </a:t>
            </a:r>
            <a:r>
              <a:rPr lang="ru-RU" sz="2000" dirty="0" err="1"/>
              <a:t>стимулюванні</a:t>
            </a:r>
            <a:r>
              <a:rPr lang="ru-RU" sz="2000" dirty="0"/>
              <a:t> потреби </a:t>
            </a:r>
            <a:r>
              <a:rPr lang="ru-RU" sz="2000" dirty="0" err="1"/>
              <a:t>професійного</a:t>
            </a:r>
            <a:r>
              <a:rPr lang="ru-RU" sz="2000" dirty="0"/>
              <a:t> </a:t>
            </a:r>
            <a:r>
              <a:rPr lang="ru-RU" sz="2000" dirty="0" err="1"/>
              <a:t>саморозвитку</a:t>
            </a:r>
            <a:r>
              <a:rPr lang="ru-RU" sz="2000" dirty="0"/>
              <a:t> в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досягненні</a:t>
            </a:r>
            <a:r>
              <a:rPr lang="ru-RU" sz="2000" dirty="0"/>
              <a:t>, </a:t>
            </a:r>
            <a:r>
              <a:rPr lang="ru-RU" sz="2000" dirty="0" err="1"/>
              <a:t>формування</a:t>
            </a:r>
            <a:r>
              <a:rPr lang="ru-RU" sz="2000" dirty="0"/>
              <a:t> </a:t>
            </a:r>
            <a:r>
              <a:rPr lang="ru-RU" sz="2000" dirty="0" err="1"/>
              <a:t>готовності</a:t>
            </a:r>
            <a:r>
              <a:rPr lang="ru-RU" sz="2000" dirty="0"/>
              <a:t> до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майстерної</a:t>
            </a:r>
            <a:r>
              <a:rPr lang="ru-RU" sz="2000" dirty="0"/>
              <a:t> </a:t>
            </a:r>
            <a:r>
              <a:rPr lang="ru-RU" sz="2000" dirty="0" err="1"/>
              <a:t>педагогічної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у закладах </a:t>
            </a:r>
            <a:r>
              <a:rPr lang="ru-RU" sz="2000" dirty="0" err="1"/>
              <a:t>освіти</a:t>
            </a:r>
            <a:r>
              <a:rPr lang="uk-UA" sz="2000" dirty="0"/>
              <a:t>.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923928" y="2348005"/>
            <a:ext cx="1296144" cy="72008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232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060847"/>
            <a:ext cx="7056784" cy="3744417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 розвиток професійно-педагогічного мислення педагогів;</a:t>
            </a:r>
          </a:p>
          <a:p>
            <a:pPr marL="0" indent="0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розкрити структуру, складові частини педагогічної майстерності;</a:t>
            </a:r>
          </a:p>
          <a:p>
            <a:pPr marL="0" indent="0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розглянути сучасні методи і засоби педагогічного впливу в кожній конкретній педагогічній ситуації;</a:t>
            </a:r>
          </a:p>
          <a:p>
            <a:pPr marL="0" indent="0"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поглиблення, розширення, інтеграція знань з педагогіки, психології, навчальних технологій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91429" y="908720"/>
            <a:ext cx="6624736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/>
                <a:ea typeface="Times New Roman"/>
              </a:rPr>
              <a:t>Завдання курсу:</a:t>
            </a:r>
            <a:endParaRPr lang="uk-U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4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908720"/>
            <a:ext cx="7200800" cy="792088"/>
          </a:xfrm>
          <a:solidFill>
            <a:srgbClr val="D3F0F3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dirty="0"/>
              <a:t>   У результаті вивчення навчальної дисципліни студент повинен </a:t>
            </a:r>
            <a:r>
              <a:rPr lang="uk-UA" b="1" dirty="0"/>
              <a:t>знати: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99592" y="1988840"/>
            <a:ext cx="7344816" cy="37444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професійної діяльності педагога;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форми і методи сучасного навчально-виховного процесу;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стандарти освіти в Україні;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педагогічної майстерності;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формування творчої  особистості вчителя;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педагогічного спілкування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uk-UA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8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50093"/>
            <a:ext cx="7632848" cy="1008112"/>
          </a:xfr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   </a:t>
            </a:r>
            <a:r>
              <a:rPr lang="uk-UA" dirty="0">
                <a:solidFill>
                  <a:srgbClr val="000000"/>
                </a:solidFill>
              </a:rPr>
              <a:t>У результаті вивчення навчальної дисципліни студент повинен </a:t>
            </a:r>
            <a:r>
              <a:rPr lang="uk-UA" b="1" dirty="0">
                <a:solidFill>
                  <a:srgbClr val="000000"/>
                </a:solidFill>
              </a:rPr>
              <a:t>вміти: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55576" y="1988840"/>
            <a:ext cx="7632848" cy="43204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розкрити зміст педагогічної майстерності;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проводити психолого-педагогічні дослідження та запроваджувати їх результати у професійну діяльність педагога;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540385" algn="l"/>
                <a:tab pos="2349500" algn="l"/>
              </a:tabLst>
            </a:pP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застосовувати сучасні технології навчання й виховання використовувати тести для виявлення рівня знань, вмінь та навичок</a:t>
            </a:r>
          </a:p>
        </p:txBody>
      </p:sp>
    </p:spTree>
    <p:extLst>
      <p:ext uri="{BB962C8B-B14F-4D97-AF65-F5344CB8AC3E}">
        <p14:creationId xmlns:p14="http://schemas.microsoft.com/office/powerpoint/2010/main" val="1023959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лекційних занять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315006"/>
              </p:ext>
            </p:extLst>
          </p:nvPr>
        </p:nvGraphicFramePr>
        <p:xfrm>
          <a:off x="755577" y="1628803"/>
          <a:ext cx="7632846" cy="41086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8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1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179">
                <a:tc rowSpan="2">
                  <a:txBody>
                    <a:bodyPr/>
                    <a:lstStyle/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№ з/п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Назва теми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Кількість годин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1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денне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заочне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Педагогічна діяльність педагога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Педагогічна майстерність і особистість педагога.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Педагогічна техніка педагога.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Мовлення педагога як засіб педагогічної праці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Структура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специфіка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професійної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етики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педагога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8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Майстерність взаємодії в педагогічному спілкуванні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Технології педагогічної взаємодії у навчанні.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Разом 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33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практичних занять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249959"/>
              </p:ext>
            </p:extLst>
          </p:nvPr>
        </p:nvGraphicFramePr>
        <p:xfrm>
          <a:off x="755575" y="1556789"/>
          <a:ext cx="7632848" cy="416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71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1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7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4323">
                <a:tc rowSpan="2">
                  <a:txBody>
                    <a:bodyPr/>
                    <a:lstStyle/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№ з/п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Назва теми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Кількість годин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3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денне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заочне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Сутність педагогічної діяльності педагога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Педагогічна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майстерність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і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особистість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педагога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Педагогічна техніка педагога.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Мовлення педагога як засіб педагогічної праці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Структура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специфіка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професійної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етики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педагога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86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Майстерність взаємодії в педагогічному спілкуванні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Технології педагогічної взаємодії у навчанні.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uk-UA" sz="16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43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Разом 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14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1992" y="908720"/>
            <a:ext cx="7560840" cy="50783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0170" indent="-90170" algn="ctr">
              <a:spcAft>
                <a:spcPts val="0"/>
              </a:spcAft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Індивідуальне завдання</a:t>
            </a:r>
            <a:endParaRPr lang="uk-UA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Індивідуальне практичне завдання передбачає проведення науково-дослідницької роботи, яка містить в собі: визначення теми дослідження, добір методів та методик дослідження, збір фактичного матеріалу з його обробкою, аналізом і інтерпретацією. Робота здається викладачеві до екзамену. Максимальна кількість балів, які студент може отримати за виконання завдання, - 10.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Теми на вибір: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1.	Феномен педагогічної майстерності у сучасній психолого-педагогічній науці.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2.	Типові моделі спілкування педагогів і їх вплив на продуктивність навчальної діяльності.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3.	Порівняльна характеристика стилів спілкування педагогів.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4.	Побудова педагогічної взаємодії на принципах педагогіки толерантності.</a:t>
            </a:r>
          </a:p>
          <a:p>
            <a:pPr algn="just"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/>
                <a:ea typeface="Times New Roman"/>
              </a:rPr>
              <a:t>5.	Шляхи розвитку прогностичних якостей педагога.</a:t>
            </a:r>
          </a:p>
        </p:txBody>
      </p:sp>
    </p:spTree>
    <p:extLst>
      <p:ext uri="{BB962C8B-B14F-4D97-AF65-F5344CB8AC3E}">
        <p14:creationId xmlns:p14="http://schemas.microsoft.com/office/powerpoint/2010/main" val="1562558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3A02-31FF-B8EE-4558-D23E81837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5D1ECE7-A2F8-91E4-AAB0-E902CC43A352}"/>
              </a:ext>
            </a:extLst>
          </p:cNvPr>
          <p:cNvSpPr/>
          <p:nvPr/>
        </p:nvSpPr>
        <p:spPr>
          <a:xfrm>
            <a:off x="827584" y="764704"/>
            <a:ext cx="74705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Бібліографічний список</a:t>
            </a:r>
            <a:endParaRPr lang="uk-UA" dirty="0"/>
          </a:p>
          <a:p>
            <a:pPr algn="ctr"/>
            <a:r>
              <a:rPr lang="uk-UA" b="1" dirty="0"/>
              <a:t>база даних: електронний каталог Наукової бібліотеки ЗНУ</a:t>
            </a:r>
            <a:endParaRPr lang="uk-UA" dirty="0"/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/>
              <a:t>Актуальні питання сучасної педагогіки: творчість, майстерність, професіоналізм : матеріали ІІ </a:t>
            </a:r>
            <a:r>
              <a:rPr lang="uk-UA" dirty="0" err="1"/>
              <a:t>Міжнар</a:t>
            </a:r>
            <a:r>
              <a:rPr lang="uk-UA" dirty="0"/>
              <a:t>. наук.-</a:t>
            </a:r>
            <a:r>
              <a:rPr lang="uk-UA" dirty="0" err="1"/>
              <a:t>практ</a:t>
            </a:r>
            <a:r>
              <a:rPr lang="uk-UA" dirty="0"/>
              <a:t>. </a:t>
            </a:r>
            <a:r>
              <a:rPr lang="uk-UA" dirty="0" err="1"/>
              <a:t>конф</a:t>
            </a:r>
            <a:r>
              <a:rPr lang="uk-UA" dirty="0"/>
              <a:t>. (м. Кременчук, 19 березня 2021 р.). Кременчук : Методичний кабінет, 2021. 960 с.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/>
              <a:t>Базалук О. О., Кравченко О. П., Харченко Л. М.  Професійна та педагогічна етика : </a:t>
            </a:r>
            <a:r>
              <a:rPr lang="uk-UA" dirty="0" err="1"/>
              <a:t>навч</a:t>
            </a:r>
            <a:r>
              <a:rPr lang="uk-UA" dirty="0"/>
              <a:t>.-метод. </a:t>
            </a:r>
            <a:r>
              <a:rPr lang="uk-UA" dirty="0" err="1"/>
              <a:t>посіб</a:t>
            </a:r>
            <a:r>
              <a:rPr lang="uk-UA" dirty="0"/>
              <a:t>. Переяслав-Хмельницький : КСВ, 2019. 825 с. </a:t>
            </a:r>
          </a:p>
          <a:p>
            <a:pPr marL="342900" lvl="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 err="1"/>
              <a:t>Бралатан</a:t>
            </a:r>
            <a:r>
              <a:rPr lang="uk-UA" dirty="0"/>
              <a:t> В. П., </a:t>
            </a:r>
            <a:r>
              <a:rPr lang="uk-UA" dirty="0" err="1"/>
              <a:t>Гуцаленко</a:t>
            </a:r>
            <a:r>
              <a:rPr lang="uk-UA" dirty="0"/>
              <a:t> Л. В., </a:t>
            </a:r>
            <a:r>
              <a:rPr lang="uk-UA" dirty="0" err="1"/>
              <a:t>Здирко</a:t>
            </a:r>
            <a:r>
              <a:rPr lang="uk-UA" dirty="0"/>
              <a:t> Н. Г.  Професійна етика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Київ : Центр учбової літератури, 2011. 252 с.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 err="1"/>
              <a:t>Васянович</a:t>
            </a:r>
            <a:r>
              <a:rPr lang="uk-UA" dirty="0"/>
              <a:t> Г. П.  Педагогічна етика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Київ : </a:t>
            </a:r>
            <a:r>
              <a:rPr lang="uk-UA" dirty="0" err="1"/>
              <a:t>Академвидав</a:t>
            </a:r>
            <a:r>
              <a:rPr lang="uk-UA" dirty="0"/>
              <a:t>, 2011. 256 с. </a:t>
            </a:r>
          </a:p>
          <a:p>
            <a:pPr marL="342900" lvl="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/>
              <a:t>Горенко М. В.  Психологія спілкування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Умань : Візаві, 2024. 109 с.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dirty="0"/>
              <a:t>Загородня Л. П., </a:t>
            </a:r>
            <a:r>
              <a:rPr lang="uk-UA" dirty="0" err="1"/>
              <a:t>Тітаренко</a:t>
            </a:r>
            <a:r>
              <a:rPr lang="uk-UA" dirty="0"/>
              <a:t> С. А.  Педагогічна майстерність вихователя дошкільного закладу :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2-ге вид. Суми : Університетська книга, 2010. 320 с.</a:t>
            </a:r>
          </a:p>
          <a:p>
            <a:pPr algn="just">
              <a:spcBef>
                <a:spcPts val="600"/>
              </a:spcBef>
            </a:pPr>
            <a:endParaRPr lang="uk-UA" dirty="0"/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endParaRPr lang="uk-UA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45540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5">
      <a:dk1>
        <a:srgbClr val="000000"/>
      </a:dk1>
      <a:lt1>
        <a:srgbClr val="F2EEE8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119</TotalTime>
  <Words>1439</Words>
  <Application>Microsoft Office PowerPoint</Application>
  <PresentationFormat>Екран (4:3)</PresentationFormat>
  <Paragraphs>140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1" baseType="lpstr">
      <vt:lpstr>Arial</vt:lpstr>
      <vt:lpstr>Brush Script MT</vt:lpstr>
      <vt:lpstr>Constantia</vt:lpstr>
      <vt:lpstr>Franklin Gothic Book</vt:lpstr>
      <vt:lpstr>Rage Italic</vt:lpstr>
      <vt:lpstr>Times New Roman</vt:lpstr>
      <vt:lpstr>Wingdings</vt:lpstr>
      <vt:lpstr>Кнопка</vt:lpstr>
      <vt:lpstr>Презентація навчальної  дисципліни  «Професійна етика та педагогічна майстерність»</vt:lpstr>
      <vt:lpstr>Мета викладання навчальної дисципліни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навчальної дисципліни  «Основи вікової психології та педагогіки середньої школи»</dc:title>
  <dc:creator>userznu</dc:creator>
  <cp:lastModifiedBy>Dmitry Taran</cp:lastModifiedBy>
  <cp:revision>17</cp:revision>
  <dcterms:created xsi:type="dcterms:W3CDTF">2020-08-27T09:38:11Z</dcterms:created>
  <dcterms:modified xsi:type="dcterms:W3CDTF">2025-10-11T19:17:21Z</dcterms:modified>
</cp:coreProperties>
</file>