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96" r:id="rId1"/>
  </p:sldMasterIdLst>
  <p:notesMasterIdLst>
    <p:notesMasterId r:id="rId24"/>
  </p:notesMasterIdLst>
  <p:handoutMasterIdLst>
    <p:handoutMasterId r:id="rId25"/>
  </p:handoutMasterIdLst>
  <p:sldIdLst>
    <p:sldId id="256" r:id="rId2"/>
    <p:sldId id="270" r:id="rId3"/>
    <p:sldId id="258" r:id="rId4"/>
    <p:sldId id="261" r:id="rId5"/>
    <p:sldId id="259" r:id="rId6"/>
    <p:sldId id="260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1" r:id="rId15"/>
    <p:sldId id="272" r:id="rId16"/>
    <p:sldId id="273" r:id="rId17"/>
    <p:sldId id="275" r:id="rId18"/>
    <p:sldId id="277" r:id="rId19"/>
    <p:sldId id="278" r:id="rId20"/>
    <p:sldId id="279" r:id="rId21"/>
    <p:sldId id="280" r:id="rId22"/>
    <p:sldId id="281" r:id="rId23"/>
  </p:sldIdLst>
  <p:sldSz cx="12192000" cy="6858000"/>
  <p:notesSz cx="6858000" cy="9144000"/>
  <p:defaultTextStyle>
    <a:defPPr rtl="0"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5" autoAdjust="0"/>
    <p:restoredTop sz="96623" autoAdjust="0"/>
  </p:normalViewPr>
  <p:slideViewPr>
    <p:cSldViewPr snapToGrid="0">
      <p:cViewPr varScale="1">
        <p:scale>
          <a:sx n="116" d="100"/>
          <a:sy n="116" d="100"/>
        </p:scale>
        <p:origin x="22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3" d="100"/>
          <a:sy n="93" d="100"/>
        </p:scale>
        <p:origin x="3708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692AA1-6EA3-4348-B362-200CE2F01F51}" type="doc">
      <dgm:prSet loTypeId="urn:microsoft.com/office/officeart/2005/8/layout/vList2" loCatId="list" qsTypeId="urn:microsoft.com/office/officeart/2005/8/quickstyle/simple4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45C8CC0C-FAE2-4486-B2DD-FED26C4BDFFA}">
      <dgm:prSet/>
      <dgm:spPr/>
      <dgm:t>
        <a:bodyPr/>
        <a:lstStyle/>
        <a:p>
          <a:r>
            <a:rPr lang="uk-UA" b="1" dirty="0">
              <a:solidFill>
                <a:schemeClr val="accent1">
                  <a:lumMod val="60000"/>
                  <a:lumOff val="40000"/>
                </a:schemeClr>
              </a:solidFill>
              <a:latin typeface="Bookman Old Style" panose="02050604050505020204" pitchFamily="18" charset="0"/>
            </a:rPr>
            <a:t>Ознаки політичної партії</a:t>
          </a:r>
          <a:endParaRPr lang="en-US" b="1" dirty="0">
            <a:solidFill>
              <a:schemeClr val="accent1">
                <a:lumMod val="60000"/>
                <a:lumOff val="40000"/>
              </a:schemeClr>
            </a:solidFill>
            <a:latin typeface="Bookman Old Style" panose="02050604050505020204" pitchFamily="18" charset="0"/>
          </a:endParaRPr>
        </a:p>
      </dgm:t>
    </dgm:pt>
    <dgm:pt modelId="{7855C81E-3865-47E7-85FE-8683BFD25564}" type="parTrans" cxnId="{5A761919-B0A7-4D55-9FD2-FBE8998406ED}">
      <dgm:prSet/>
      <dgm:spPr/>
      <dgm:t>
        <a:bodyPr/>
        <a:lstStyle/>
        <a:p>
          <a:endParaRPr lang="en-US"/>
        </a:p>
      </dgm:t>
    </dgm:pt>
    <dgm:pt modelId="{A410991A-44F2-499B-84AE-44F21F5A9BBC}" type="sibTrans" cxnId="{5A761919-B0A7-4D55-9FD2-FBE8998406ED}">
      <dgm:prSet/>
      <dgm:spPr/>
      <dgm:t>
        <a:bodyPr/>
        <a:lstStyle/>
        <a:p>
          <a:endParaRPr lang="en-US"/>
        </a:p>
      </dgm:t>
    </dgm:pt>
    <dgm:pt modelId="{F6D1CF99-D630-4716-A2A7-40F49A678A45}">
      <dgm:prSet/>
      <dgm:spPr/>
      <dgm:t>
        <a:bodyPr/>
        <a:lstStyle/>
        <a:p>
          <a:r>
            <a:rPr lang="uk-UA" b="1" dirty="0">
              <a:solidFill>
                <a:srgbClr val="00B0F0"/>
              </a:solidFill>
              <a:latin typeface="Bookman Old Style" panose="02050604050505020204" pitchFamily="18" charset="0"/>
            </a:rPr>
            <a:t>Функції політичних партій</a:t>
          </a:r>
          <a:endParaRPr lang="en-US" dirty="0">
            <a:solidFill>
              <a:srgbClr val="00B0F0"/>
            </a:solidFill>
            <a:latin typeface="Bookman Old Style" panose="02050604050505020204" pitchFamily="18" charset="0"/>
          </a:endParaRPr>
        </a:p>
      </dgm:t>
    </dgm:pt>
    <dgm:pt modelId="{FA16056D-55EA-43DB-ADF7-BFF55BCC7417}" type="parTrans" cxnId="{6B1FFD9D-BB99-47CB-97A1-D51CE65702FA}">
      <dgm:prSet/>
      <dgm:spPr/>
      <dgm:t>
        <a:bodyPr/>
        <a:lstStyle/>
        <a:p>
          <a:endParaRPr lang="en-US"/>
        </a:p>
      </dgm:t>
    </dgm:pt>
    <dgm:pt modelId="{80A940EF-B61C-467E-9E16-6DE34D1E5214}" type="sibTrans" cxnId="{6B1FFD9D-BB99-47CB-97A1-D51CE65702FA}">
      <dgm:prSet/>
      <dgm:spPr/>
      <dgm:t>
        <a:bodyPr/>
        <a:lstStyle/>
        <a:p>
          <a:endParaRPr lang="en-US"/>
        </a:p>
      </dgm:t>
    </dgm:pt>
    <dgm:pt modelId="{179E96E4-A090-41E2-AACA-66968AD5AE76}" type="pres">
      <dgm:prSet presAssocID="{21692AA1-6EA3-4348-B362-200CE2F01F51}" presName="linear" presStyleCnt="0">
        <dgm:presLayoutVars>
          <dgm:animLvl val="lvl"/>
          <dgm:resizeHandles val="exact"/>
        </dgm:presLayoutVars>
      </dgm:prSet>
      <dgm:spPr/>
    </dgm:pt>
    <dgm:pt modelId="{F3ADB696-29B2-477C-B0C2-8BBFEF5858D0}" type="pres">
      <dgm:prSet presAssocID="{45C8CC0C-FAE2-4486-B2DD-FED26C4BDFFA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9F15D80D-1B9F-4557-9318-547D78FE8C2D}" type="pres">
      <dgm:prSet presAssocID="{A410991A-44F2-499B-84AE-44F21F5A9BBC}" presName="spacer" presStyleCnt="0"/>
      <dgm:spPr/>
    </dgm:pt>
    <dgm:pt modelId="{8E00EC56-94C5-4C49-9F48-E908BC7CCBC5}" type="pres">
      <dgm:prSet presAssocID="{F6D1CF99-D630-4716-A2A7-40F49A678A45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5A761919-B0A7-4D55-9FD2-FBE8998406ED}" srcId="{21692AA1-6EA3-4348-B362-200CE2F01F51}" destId="{45C8CC0C-FAE2-4486-B2DD-FED26C4BDFFA}" srcOrd="0" destOrd="0" parTransId="{7855C81E-3865-47E7-85FE-8683BFD25564}" sibTransId="{A410991A-44F2-499B-84AE-44F21F5A9BBC}"/>
    <dgm:cxn modelId="{6B1FFD9D-BB99-47CB-97A1-D51CE65702FA}" srcId="{21692AA1-6EA3-4348-B362-200CE2F01F51}" destId="{F6D1CF99-D630-4716-A2A7-40F49A678A45}" srcOrd="1" destOrd="0" parTransId="{FA16056D-55EA-43DB-ADF7-BFF55BCC7417}" sibTransId="{80A940EF-B61C-467E-9E16-6DE34D1E5214}"/>
    <dgm:cxn modelId="{AB897FA8-5954-4980-A19D-F7C86F00005F}" type="presOf" srcId="{21692AA1-6EA3-4348-B362-200CE2F01F51}" destId="{179E96E4-A090-41E2-AACA-66968AD5AE76}" srcOrd="0" destOrd="0" presId="urn:microsoft.com/office/officeart/2005/8/layout/vList2"/>
    <dgm:cxn modelId="{3CE35FAC-0C80-4BBC-8D1D-3DF18801A1B7}" type="presOf" srcId="{45C8CC0C-FAE2-4486-B2DD-FED26C4BDFFA}" destId="{F3ADB696-29B2-477C-B0C2-8BBFEF5858D0}" srcOrd="0" destOrd="0" presId="urn:microsoft.com/office/officeart/2005/8/layout/vList2"/>
    <dgm:cxn modelId="{D3CA01DB-3B36-4E31-8219-4D4569A37DF1}" type="presOf" srcId="{F6D1CF99-D630-4716-A2A7-40F49A678A45}" destId="{8E00EC56-94C5-4C49-9F48-E908BC7CCBC5}" srcOrd="0" destOrd="0" presId="urn:microsoft.com/office/officeart/2005/8/layout/vList2"/>
    <dgm:cxn modelId="{7E1AF4DE-FB62-42A5-87F1-8BB30F074E34}" type="presParOf" srcId="{179E96E4-A090-41E2-AACA-66968AD5AE76}" destId="{F3ADB696-29B2-477C-B0C2-8BBFEF5858D0}" srcOrd="0" destOrd="0" presId="urn:microsoft.com/office/officeart/2005/8/layout/vList2"/>
    <dgm:cxn modelId="{56494AA5-9CAD-47A6-B9F3-176794F641F7}" type="presParOf" srcId="{179E96E4-A090-41E2-AACA-66968AD5AE76}" destId="{9F15D80D-1B9F-4557-9318-547D78FE8C2D}" srcOrd="1" destOrd="0" presId="urn:microsoft.com/office/officeart/2005/8/layout/vList2"/>
    <dgm:cxn modelId="{65F0A57E-7A99-4F14-9640-5DAFA2CDED80}" type="presParOf" srcId="{179E96E4-A090-41E2-AACA-66968AD5AE76}" destId="{8E00EC56-94C5-4C49-9F48-E908BC7CCBC5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ADB696-29B2-477C-B0C2-8BBFEF5858D0}">
      <dsp:nvSpPr>
        <dsp:cNvPr id="0" name=""/>
        <dsp:cNvSpPr/>
      </dsp:nvSpPr>
      <dsp:spPr>
        <a:xfrm>
          <a:off x="0" y="32359"/>
          <a:ext cx="5607050" cy="236808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shade val="80000"/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4400" b="1" kern="1200" dirty="0">
              <a:solidFill>
                <a:schemeClr val="accent1">
                  <a:lumMod val="60000"/>
                  <a:lumOff val="40000"/>
                </a:schemeClr>
              </a:solidFill>
              <a:latin typeface="Bookman Old Style" panose="02050604050505020204" pitchFamily="18" charset="0"/>
            </a:rPr>
            <a:t>Ознаки політичної партії</a:t>
          </a:r>
          <a:endParaRPr lang="en-US" sz="4400" b="1" kern="1200" dirty="0">
            <a:solidFill>
              <a:schemeClr val="accent1">
                <a:lumMod val="60000"/>
                <a:lumOff val="40000"/>
              </a:schemeClr>
            </a:solidFill>
            <a:latin typeface="Bookman Old Style" panose="02050604050505020204" pitchFamily="18" charset="0"/>
          </a:endParaRPr>
        </a:p>
      </dsp:txBody>
      <dsp:txXfrm>
        <a:off x="115600" y="147959"/>
        <a:ext cx="5375850" cy="2136880"/>
      </dsp:txXfrm>
    </dsp:sp>
    <dsp:sp modelId="{8E00EC56-94C5-4C49-9F48-E908BC7CCBC5}">
      <dsp:nvSpPr>
        <dsp:cNvPr id="0" name=""/>
        <dsp:cNvSpPr/>
      </dsp:nvSpPr>
      <dsp:spPr>
        <a:xfrm>
          <a:off x="0" y="2527159"/>
          <a:ext cx="5607050" cy="236808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33157"/>
                <a:satOff val="1658"/>
                <a:lumOff val="18751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shade val="80000"/>
                <a:hueOff val="33157"/>
                <a:satOff val="1658"/>
                <a:lumOff val="18751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shade val="80000"/>
                <a:hueOff val="33157"/>
                <a:satOff val="1658"/>
                <a:lumOff val="18751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4400" b="1" kern="1200" dirty="0">
              <a:solidFill>
                <a:srgbClr val="00B0F0"/>
              </a:solidFill>
              <a:latin typeface="Bookman Old Style" panose="02050604050505020204" pitchFamily="18" charset="0"/>
            </a:rPr>
            <a:t>Функції політичних партій</a:t>
          </a:r>
          <a:endParaRPr lang="en-US" sz="4400" kern="1200" dirty="0">
            <a:solidFill>
              <a:srgbClr val="00B0F0"/>
            </a:solidFill>
            <a:latin typeface="Bookman Old Style" panose="02050604050505020204" pitchFamily="18" charset="0"/>
          </a:endParaRPr>
        </a:p>
      </dsp:txBody>
      <dsp:txXfrm>
        <a:off x="115600" y="2642759"/>
        <a:ext cx="5375850" cy="21368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18F4DFC5-E278-45BD-8C86-73EFA730B66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716496A-7374-4DA6-9B5D-E2BB0AC3CF7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9DFA32-3086-456A-908E-517273C9B9CF}" type="datetime1">
              <a:rPr lang="ru-RU" smtClean="0"/>
              <a:t>16.12.2024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B18F4BD-F1C3-4A35-8D73-CD5398895F5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ED9A6A4-5386-4A58-A887-D0FA63008E5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A0D45F-9DBE-4332-992B-8E59AFFEBD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4464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CFCF5-89C6-4F5F-83E2-3B94554EBFAF}" type="datetime1">
              <a:rPr lang="ru-RU" smtClean="0"/>
              <a:pPr/>
              <a:t>16.12.2024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Щелкните, чтобы изменить стили текста образца слайда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AC3529-9EB8-4093-9B6B-A4685D336D3A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2025273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3529-9EB8-4093-9B6B-A4685D336D3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03899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rtlCol="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 rtlCol="0"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2F8595B-9DBD-4041-8F66-AB8726308C58}" type="datetime1">
              <a:rPr lang="ru-RU" noProof="0" smtClean="0"/>
              <a:t>16.12.2024</a:t>
            </a:fld>
            <a:endParaRPr lang="ru-RU" noProof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A7A6979-0714-4377-B894-6BE4C2D6E202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>
            <a:lvl5pPr>
              <a:defRPr>
                <a:latin typeface="Calibri" panose="020F0502020204030204" pitchFamily="34" charset="0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85CA10B-1F12-4617-BEB4-C0A9411D9269}" type="datetime1">
              <a:rPr lang="ru-RU" noProof="0" smtClean="0"/>
              <a:t>16.12.2024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A7A6979-0714-4377-B894-6BE4C2D6E202}" type="slidenum">
              <a:rPr lang="ru-RU" noProof="0" smtClean="0"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 hasCustomPrompt="1"/>
          </p:nvPr>
        </p:nvSpPr>
        <p:spPr>
          <a:xfrm>
            <a:off x="2231136" y="937260"/>
            <a:ext cx="6198489" cy="4983480"/>
          </a:xfrm>
        </p:spPr>
        <p:txBody>
          <a:bodyPr vert="eaVert" rtlCol="0"/>
          <a:lstStyle>
            <a:lvl5pPr>
              <a:defRPr>
                <a:latin typeface="Calibri" panose="020F0502020204030204" pitchFamily="34" charset="0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CAA6825-6127-4637-B72C-C3AC3780FAD8}" type="datetime1">
              <a:rPr lang="ru-RU" noProof="0" smtClean="0"/>
              <a:t>16.12.2024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A7A6979-0714-4377-B894-6BE4C2D6E202}" type="slidenum">
              <a:rPr lang="ru-RU" noProof="0" smtClean="0"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5pPr>
              <a:defRPr>
                <a:latin typeface="Calibri" panose="020F0502020204030204" pitchFamily="34" charset="0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8BD59A8-C393-4E06-9D1B-19B8D088A842}" type="datetime1">
              <a:rPr lang="ru-RU" noProof="0" smtClean="0"/>
              <a:t>16.12.2024</a:t>
            </a:fld>
            <a:endParaRPr lang="ru-RU" noProof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A7A6979-0714-4377-B894-6BE4C2D6E202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rtlCol="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2695194" y="4352465"/>
            <a:ext cx="6801612" cy="1265082"/>
          </a:xfrm>
        </p:spPr>
        <p:txBody>
          <a:bodyPr rtlCol="0"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5DE9FE7-6980-43A5-BE22-FDED6FC28500}" type="datetime1">
              <a:rPr lang="ru-RU" noProof="0" smtClean="0"/>
              <a:t>16.12.2024</a:t>
            </a:fld>
            <a:endParaRPr lang="ru-RU" noProof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A7A6979-0714-4377-B894-6BE4C2D6E202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 hasCustomPrompt="1"/>
          </p:nvPr>
        </p:nvSpPr>
        <p:spPr>
          <a:xfrm>
            <a:off x="1581912" y="2638044"/>
            <a:ext cx="4271771" cy="3101982"/>
          </a:xfrm>
        </p:spPr>
        <p:txBody>
          <a:bodyPr rtlCol="0"/>
          <a:lstStyle>
            <a:lvl5pPr>
              <a:defRPr>
                <a:latin typeface="Calibri" panose="020F0502020204030204" pitchFamily="34" charset="0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6338315" y="2638044"/>
            <a:ext cx="4270247" cy="3101982"/>
          </a:xfrm>
        </p:spPr>
        <p:txBody>
          <a:bodyPr rtlCol="0"/>
          <a:lstStyle>
            <a:lvl5pPr>
              <a:defRPr>
                <a:latin typeface="Calibri" panose="020F0502020204030204" pitchFamily="34" charset="0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139DC04-ED46-4F0C-BDB2-900C3B1935FE}" type="datetime1">
              <a:rPr lang="ru-RU" noProof="0" smtClean="0"/>
              <a:t>16.12.2024</a:t>
            </a:fld>
            <a:endParaRPr lang="ru-RU" noProof="0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A7A6979-0714-4377-B894-6BE4C2D6E202}" type="slidenum">
              <a:rPr lang="ru-RU" noProof="0" smtClean="0"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1583436" y="2313433"/>
            <a:ext cx="4270248" cy="704087"/>
          </a:xfrm>
        </p:spPr>
        <p:txBody>
          <a:bodyPr rtlCol="0"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1583436" y="3143250"/>
            <a:ext cx="4270248" cy="2596776"/>
          </a:xfrm>
        </p:spPr>
        <p:txBody>
          <a:bodyPr rtlCol="0"/>
          <a:lstStyle>
            <a:lvl5pPr>
              <a:defRPr>
                <a:latin typeface="Calibri" panose="020F0502020204030204" pitchFamily="34" charset="0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 hasCustomPrompt="1"/>
          </p:nvPr>
        </p:nvSpPr>
        <p:spPr>
          <a:xfrm>
            <a:off x="6338316" y="3143250"/>
            <a:ext cx="4253484" cy="2596776"/>
          </a:xfrm>
        </p:spPr>
        <p:txBody>
          <a:bodyPr rtlCol="0"/>
          <a:lstStyle>
            <a:lvl5pPr>
              <a:defRPr>
                <a:latin typeface="Calibri" panose="020F0502020204030204" pitchFamily="34" charset="0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1" name="Текст 4"/>
          <p:cNvSpPr>
            <a:spLocks noGrp="1"/>
          </p:cNvSpPr>
          <p:nvPr>
            <p:ph type="body" sz="quarter" idx="13" hasCustomPrompt="1"/>
          </p:nvPr>
        </p:nvSpPr>
        <p:spPr>
          <a:xfrm>
            <a:off x="6338316" y="2313433"/>
            <a:ext cx="4270248" cy="704087"/>
          </a:xfrm>
        </p:spPr>
        <p:txBody>
          <a:bodyPr rtlCol="0"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17AE27B-C495-4283-9A22-AF05A51B5C75}" type="datetime1">
              <a:rPr lang="ru-RU" noProof="0" smtClean="0"/>
              <a:t>16.12.2024</a:t>
            </a:fld>
            <a:endParaRPr lang="ru-RU" noProof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A7A6979-0714-4377-B894-6BE4C2D6E20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08C3238-EA94-4F40-BF92-EA531A5C9AB8}" type="datetime1">
              <a:rPr lang="ru-RU" noProof="0" smtClean="0"/>
              <a:t>16.12.2024</a:t>
            </a:fld>
            <a:endParaRPr lang="ru-RU" noProof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A7A6979-0714-4377-B894-6BE4C2D6E202}" type="slidenum">
              <a:rPr lang="ru-RU" noProof="0" smtClean="0"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CEC7307-608D-43BB-8E86-8627538EC8E9}" type="datetime1">
              <a:rPr lang="ru-RU" noProof="0" smtClean="0"/>
              <a:t>16.12.2024</a:t>
            </a:fld>
            <a:endParaRPr lang="ru-RU" noProof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A7A6979-0714-4377-B894-6BE4C2D6E202}" type="slidenum">
              <a:rPr lang="ru-RU" noProof="0" smtClean="0"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rtlCol="0"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6736080" y="804672"/>
            <a:ext cx="4815840" cy="5248656"/>
          </a:xfrm>
        </p:spPr>
        <p:txBody>
          <a:bodyPr rtlCol="0"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1115568" y="3549918"/>
            <a:ext cx="3794760" cy="2194036"/>
          </a:xfrm>
        </p:spPr>
        <p:txBody>
          <a:bodyPr rtlCol="0"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749A6E7-F24F-4D27-B663-4B9BA50104C1}" type="datetime1">
              <a:rPr lang="ru-RU" noProof="0" smtClean="0"/>
              <a:t>16.12.2024</a:t>
            </a:fld>
            <a:endParaRPr lang="ru-RU" noProof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 rtlCol="0"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A7A6979-0714-4377-B894-6BE4C2D6E202}" type="slidenum">
              <a:rPr lang="ru-RU" noProof="0" smtClean="0"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rtlCol="0"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Рисунок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rtlCol="0"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1115568" y="3549918"/>
            <a:ext cx="3794760" cy="2194037"/>
          </a:xfrm>
        </p:spPr>
        <p:txBody>
          <a:bodyPr rtlCol="0"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pPr rtl="0"/>
            <a:fld id="{DD8657C7-5D29-4D96-BBB0-A7486626B51E}" type="datetime1">
              <a:rPr lang="ru-RU" noProof="0" smtClean="0"/>
              <a:t>16.12.2024</a:t>
            </a:fld>
            <a:endParaRPr lang="ru-RU" noProof="0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 rtlCol="0"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A7A6979-0714-4377-B894-6BE4C2D6E202}" type="slidenum">
              <a:rPr lang="ru-RU" noProof="0" smtClean="0"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EF2B85EF-ACCE-4117-9ED7-05147DBC5241}" type="datetime1">
              <a:rPr lang="ru-RU" noProof="0" smtClean="0"/>
              <a:t>16.12.2024</a:t>
            </a:fld>
            <a:endParaRPr lang="ru-RU" noProof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ru-RU" noProof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8A7A6979-0714-4377-B894-6BE4C2D6E202}" type="slidenum">
              <a:rPr lang="ru-RU" noProof="0" smtClean="0"/>
              <a:pPr/>
              <a:t>‹#›</a:t>
            </a:fld>
            <a:endParaRPr lang="ru-RU" noProof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854390" y="1189463"/>
            <a:ext cx="6480808" cy="4880518"/>
          </a:xfrm>
          <a:noFill/>
          <a:ln>
            <a:noFill/>
          </a:ln>
        </p:spPr>
        <p:txBody>
          <a:bodyPr wrap="square" rtlCol="0">
            <a:normAutofit/>
          </a:bodyPr>
          <a:lstStyle/>
          <a:p>
            <a:r>
              <a:rPr lang="uk-UA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Тема 4. Засадничі ОЗНАКИ ТА ФУНКЦІЇ політичної партії </a:t>
            </a:r>
            <a:br>
              <a:rPr lang="uk-UA" b="1" dirty="0">
                <a:solidFill>
                  <a:srgbClr val="00B0F0"/>
                </a:solidFill>
                <a:latin typeface="Bookman Old Style" panose="02050604050505020204" pitchFamily="18" charset="0"/>
              </a:rPr>
            </a:br>
            <a:br>
              <a:rPr lang="ru-UA" dirty="0">
                <a:latin typeface="Bookman Old Style" panose="02050604050505020204" pitchFamily="18" charset="0"/>
              </a:rPr>
            </a:br>
            <a:r>
              <a:rPr lang="ru-UA" sz="20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к.політ.н</a:t>
            </a:r>
            <a:r>
              <a:rPr lang="ru-UA" sz="24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. </a:t>
            </a:r>
            <a:r>
              <a:rPr lang="ru-UA" sz="28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Н.ЛЕПСЬКА</a:t>
            </a:r>
            <a:endParaRPr lang="ru-RU" sz="2800" b="1" dirty="0" err="1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E5BD17F-C95C-40ED-8D04-03295D46FD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438656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203DEB5-0B19-4F8E-84E2-00F5861C96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38656" y="0"/>
            <a:ext cx="321564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Як ужитися з великою кількістю людей - поради психолога">
            <a:extLst>
              <a:ext uri="{FF2B5EF4-FFF2-40B4-BE49-F238E27FC236}">
                <a16:creationId xmlns:a16="http://schemas.microsoft.com/office/drawing/2014/main" id="{7903FDFE-9FDF-7142-A9D6-6A8BA80CBA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02" y="1189463"/>
            <a:ext cx="5983577" cy="44071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4440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CD80295-FF1C-448F-C141-B464360B5C8A}"/>
              </a:ext>
            </a:extLst>
          </p:cNvPr>
          <p:cNvSpPr txBox="1"/>
          <p:nvPr/>
        </p:nvSpPr>
        <p:spPr>
          <a:xfrm>
            <a:off x="6096001" y="-346236"/>
            <a:ext cx="5926110" cy="6857990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br>
              <a:rPr lang="ru-RU" sz="2000" dirty="0">
                <a:effectLst/>
                <a:latin typeface="Book Antiqua" panose="02040602050305030304" pitchFamily="18" charset="0"/>
              </a:rPr>
            </a:br>
            <a:endParaRPr lang="ru-RU" sz="2400" dirty="0">
              <a:solidFill>
                <a:srgbClr val="002060"/>
              </a:solidFill>
              <a:effectLst/>
              <a:latin typeface="Book Antiqua" panose="02040602050305030304" pitchFamily="18" charset="0"/>
            </a:endParaRPr>
          </a:p>
          <a:p>
            <a:r>
              <a:rPr lang="ru-RU" sz="2400" b="1" dirty="0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Дж. </a:t>
            </a:r>
            <a:r>
              <a:rPr lang="ru-RU" sz="2400" b="1" dirty="0" err="1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Сарторі</a:t>
            </a:r>
            <a:r>
              <a:rPr lang="ru-RU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 :</a:t>
            </a:r>
            <a:r>
              <a:rPr lang="ru-RU" sz="2400" b="1" dirty="0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дисципліна</a:t>
            </a:r>
            <a:r>
              <a:rPr lang="ru-RU" sz="2400" b="1" dirty="0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голосування</a:t>
            </a:r>
            <a:r>
              <a:rPr lang="ru-RU" sz="2400" b="1" dirty="0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 не повинна бути результатом примусу та </a:t>
            </a:r>
            <a:r>
              <a:rPr lang="ru-RU" sz="2400" b="1" dirty="0" err="1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покарання</a:t>
            </a:r>
            <a:r>
              <a:rPr lang="ru-RU" sz="24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.</a:t>
            </a:r>
          </a:p>
          <a:p>
            <a:r>
              <a:rPr lang="ru-RU" sz="24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Виділяє</a:t>
            </a:r>
            <a:r>
              <a:rPr lang="ru-RU" sz="24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400" b="1" i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4 </a:t>
            </a:r>
            <a:r>
              <a:rPr lang="ru-RU" sz="2400" b="1" i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групи</a:t>
            </a:r>
            <a:r>
              <a:rPr lang="ru-RU" sz="2400" b="1" i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факторів</a:t>
            </a:r>
            <a:r>
              <a:rPr lang="ru-RU" sz="2400" b="1" i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, </a:t>
            </a:r>
            <a:r>
              <a:rPr lang="ru-RU" sz="2400" b="1" i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що</a:t>
            </a:r>
            <a:r>
              <a:rPr lang="ru-RU" sz="2400" b="1" i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можуть</a:t>
            </a:r>
            <a:r>
              <a:rPr lang="ru-RU" sz="2400" b="1" i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сприяти</a:t>
            </a:r>
            <a:r>
              <a:rPr lang="ru-RU" sz="2400" b="1" i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організованому</a:t>
            </a:r>
            <a:r>
              <a:rPr lang="ru-RU" sz="2400" b="1" i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голосуванню</a:t>
            </a:r>
            <a:r>
              <a:rPr lang="ru-RU" sz="2400" b="1" i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в </a:t>
            </a:r>
            <a:r>
              <a:rPr lang="ru-RU" sz="2400" b="1" i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партійних</a:t>
            </a:r>
            <a:r>
              <a:rPr lang="ru-RU" sz="2400" b="1" i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фракціях</a:t>
            </a:r>
            <a:r>
              <a:rPr lang="ru-RU" sz="2400" b="1" i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парламенту: </a:t>
            </a:r>
            <a:endParaRPr lang="ru-RU" sz="2400" b="1" dirty="0">
              <a:solidFill>
                <a:srgbClr val="002060"/>
              </a:solidFill>
              <a:effectLst/>
              <a:latin typeface="Book Antiqua" panose="02040602050305030304" pitchFamily="18" charset="0"/>
            </a:endParaRPr>
          </a:p>
          <a:p>
            <a:r>
              <a:rPr lang="ru-RU" sz="24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1. </a:t>
            </a:r>
            <a:r>
              <a:rPr lang="ru-RU" sz="2400" b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Вплив</a:t>
            </a:r>
            <a:r>
              <a:rPr lang="ru-RU" sz="24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з боку </a:t>
            </a:r>
            <a:r>
              <a:rPr lang="ru-RU" sz="2400" b="1" i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центрального органа </a:t>
            </a:r>
            <a:r>
              <a:rPr lang="ru-RU" sz="2400" b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партії</a:t>
            </a:r>
            <a:r>
              <a:rPr lang="ru-RU" sz="24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. </a:t>
            </a:r>
          </a:p>
          <a:p>
            <a:r>
              <a:rPr lang="ru-RU" sz="24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2. </a:t>
            </a:r>
            <a:r>
              <a:rPr lang="ru-RU" sz="2400" b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Соціально-політична</a:t>
            </a:r>
            <a:r>
              <a:rPr lang="ru-RU" sz="24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, </a:t>
            </a:r>
            <a:r>
              <a:rPr lang="ru-RU" sz="2400" b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ідеологічна</a:t>
            </a:r>
            <a:r>
              <a:rPr lang="ru-RU" sz="24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згуртованість</a:t>
            </a:r>
            <a:r>
              <a:rPr lang="ru-RU" sz="2400" b="1" i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членів</a:t>
            </a:r>
            <a:r>
              <a:rPr lang="ru-RU" sz="2400" b="1" i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партії</a:t>
            </a:r>
            <a:r>
              <a:rPr lang="ru-RU" sz="24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. </a:t>
            </a:r>
          </a:p>
          <a:p>
            <a:r>
              <a:rPr lang="ru-RU" sz="24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3. </a:t>
            </a:r>
            <a:r>
              <a:rPr lang="ru-RU" sz="2400" b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Особиста</a:t>
            </a:r>
            <a:r>
              <a:rPr lang="ru-RU" sz="24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зацікавленість</a:t>
            </a:r>
            <a:r>
              <a:rPr lang="ru-RU" sz="2400" b="1" i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парламентарів</a:t>
            </a:r>
            <a:r>
              <a:rPr lang="ru-RU" sz="24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, </a:t>
            </a:r>
            <a:r>
              <a:rPr lang="ru-RU" sz="2400" b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наприклад</a:t>
            </a:r>
            <a:r>
              <a:rPr lang="ru-RU" sz="24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, у </a:t>
            </a:r>
            <a:r>
              <a:rPr lang="ru-RU" sz="2400" b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підтримці</a:t>
            </a:r>
            <a:r>
              <a:rPr lang="ru-RU" sz="24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власного</a:t>
            </a:r>
            <a:r>
              <a:rPr lang="ru-RU" sz="24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однопартійного</a:t>
            </a:r>
            <a:r>
              <a:rPr lang="ru-RU" sz="24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уряду. </a:t>
            </a:r>
          </a:p>
          <a:p>
            <a:r>
              <a:rPr lang="ru-RU" sz="24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4. </a:t>
            </a:r>
            <a:r>
              <a:rPr lang="ru-RU" sz="2400" b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Наявність</a:t>
            </a:r>
            <a:r>
              <a:rPr lang="ru-RU" sz="24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шкідливого</a:t>
            </a:r>
            <a:r>
              <a:rPr lang="ru-RU" sz="24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впливу</a:t>
            </a:r>
            <a:r>
              <a:rPr lang="ru-RU" sz="24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дисциплінованої</a:t>
            </a:r>
            <a:r>
              <a:rPr lang="ru-RU" sz="24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партії</a:t>
            </a:r>
            <a:r>
              <a:rPr lang="ru-RU" sz="2400" b="1" i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-конкурента</a:t>
            </a:r>
            <a:r>
              <a:rPr lang="ru-RU" sz="24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 </a:t>
            </a:r>
          </a:p>
        </p:txBody>
      </p:sp>
      <p:pic>
        <p:nvPicPr>
          <p:cNvPr id="9218" name="Picture 2" descr="The Enduring Two Party System | The Heavy Laden Bookshelf">
            <a:extLst>
              <a:ext uri="{FF2B5EF4-FFF2-40B4-BE49-F238E27FC236}">
                <a16:creationId xmlns:a16="http://schemas.microsoft.com/office/drawing/2014/main" id="{D86CEB79-15E7-DA42-9488-FEF1671049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96" y="538432"/>
            <a:ext cx="5241769" cy="5550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52858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4F2551B-DE1E-D196-20E8-A53DE238BC4B}"/>
              </a:ext>
            </a:extLst>
          </p:cNvPr>
          <p:cNvSpPr txBox="1"/>
          <p:nvPr/>
        </p:nvSpPr>
        <p:spPr>
          <a:xfrm>
            <a:off x="6326144" y="-260133"/>
            <a:ext cx="5730923" cy="6668428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ru-RU" sz="2400" dirty="0">
              <a:effectLst/>
              <a:latin typeface="Times New Roman" panose="02020603050405020304" pitchFamily="18" charset="0"/>
            </a:endParaRPr>
          </a:p>
          <a:p>
            <a:r>
              <a:rPr lang="ru-RU" sz="24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Політичні</a:t>
            </a:r>
            <a:r>
              <a:rPr lang="ru-RU" sz="24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партії</a:t>
            </a:r>
            <a:r>
              <a:rPr lang="ru-RU" sz="24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повинні</a:t>
            </a:r>
            <a:r>
              <a:rPr lang="ru-RU" sz="24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складати</a:t>
            </a:r>
            <a:r>
              <a:rPr lang="ru-RU" sz="24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гармонійну</a:t>
            </a:r>
            <a:r>
              <a:rPr lang="ru-RU" sz="2400" dirty="0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цілісність</a:t>
            </a:r>
            <a:r>
              <a:rPr lang="ru-RU" sz="2400" dirty="0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як у </a:t>
            </a:r>
            <a:r>
              <a:rPr lang="ru-RU" sz="24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власних</a:t>
            </a:r>
            <a:r>
              <a:rPr lang="ru-RU" sz="24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межах, так і у </a:t>
            </a:r>
            <a:r>
              <a:rPr lang="ru-RU" sz="24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зв’язках</a:t>
            </a:r>
            <a:r>
              <a:rPr lang="ru-RU" sz="24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з </a:t>
            </a:r>
            <a:r>
              <a:rPr lang="ru-RU" sz="24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електоратом</a:t>
            </a:r>
            <a:r>
              <a:rPr lang="ru-RU" sz="24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та </a:t>
            </a:r>
            <a:r>
              <a:rPr lang="ru-RU" sz="24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владою</a:t>
            </a:r>
            <a:r>
              <a:rPr lang="ru-RU" sz="24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. </a:t>
            </a:r>
          </a:p>
          <a:p>
            <a:endParaRPr lang="ru-RU" sz="2400" dirty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r>
              <a:rPr lang="ru-RU" sz="2400" i="1" dirty="0" err="1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Життєздатність</a:t>
            </a:r>
            <a:r>
              <a:rPr lang="ru-RU" sz="2400" i="1" dirty="0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400" i="1" dirty="0" err="1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політичних</a:t>
            </a:r>
            <a:r>
              <a:rPr lang="ru-RU" sz="2400" i="1" dirty="0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400" i="1" dirty="0" err="1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партій</a:t>
            </a:r>
            <a:r>
              <a:rPr lang="ru-RU" sz="2400" i="1" dirty="0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400" i="1" dirty="0" err="1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визначається</a:t>
            </a:r>
            <a:r>
              <a:rPr lang="ru-RU" sz="2400" i="1" dirty="0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 (1) </a:t>
            </a:r>
            <a:r>
              <a:rPr lang="ru-RU" sz="2400" i="1" dirty="0" err="1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якісними</a:t>
            </a:r>
            <a:r>
              <a:rPr lang="ru-RU" sz="2400" i="1" dirty="0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 і </a:t>
            </a:r>
            <a:r>
              <a:rPr lang="ru-RU" sz="2400" i="1" dirty="0" err="1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кількісними</a:t>
            </a:r>
            <a:r>
              <a:rPr lang="ru-RU" sz="2400" i="1" dirty="0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 характеристиками </a:t>
            </a:r>
            <a:r>
              <a:rPr lang="ru-RU" sz="2400" i="1" dirty="0" err="1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зв’язку</a:t>
            </a:r>
            <a:r>
              <a:rPr lang="ru-RU" sz="2400" i="1" dirty="0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400" i="1" dirty="0" err="1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електорату</a:t>
            </a:r>
            <a:r>
              <a:rPr lang="ru-RU" sz="2400" i="1" dirty="0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 з </a:t>
            </a:r>
            <a:r>
              <a:rPr lang="ru-RU" sz="2400" i="1" dirty="0" err="1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партійним</a:t>
            </a:r>
            <a:r>
              <a:rPr lang="ru-RU" sz="2400" i="1" dirty="0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400" i="1" dirty="0" err="1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лідером</a:t>
            </a:r>
            <a:r>
              <a:rPr lang="ru-RU" sz="2400" i="1" dirty="0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, (2) </a:t>
            </a:r>
            <a:r>
              <a:rPr lang="ru-RU" sz="2400" i="1" dirty="0" err="1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партійною</a:t>
            </a:r>
            <a:r>
              <a:rPr lang="ru-RU" sz="2400" i="1" dirty="0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 структурою та (3) </a:t>
            </a:r>
            <a:r>
              <a:rPr lang="ru-RU" sz="2400" i="1" dirty="0" err="1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усвідомленням</a:t>
            </a:r>
            <a:r>
              <a:rPr lang="ru-RU" sz="2400" i="1" dirty="0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400" i="1" dirty="0" err="1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потенційними</a:t>
            </a:r>
            <a:r>
              <a:rPr lang="ru-RU" sz="2400" i="1" dirty="0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400" i="1" dirty="0" err="1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виборцями</a:t>
            </a:r>
            <a:r>
              <a:rPr lang="ru-RU" sz="2400" i="1" dirty="0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400" i="1" dirty="0" err="1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партійної</a:t>
            </a:r>
            <a:r>
              <a:rPr lang="ru-RU" sz="2400" i="1" dirty="0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400" i="1" dirty="0" err="1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програми</a:t>
            </a:r>
            <a:endParaRPr lang="ru-RU" sz="2400" i="1" dirty="0">
              <a:solidFill>
                <a:srgbClr val="FF0000"/>
              </a:solidFill>
              <a:effectLst/>
              <a:latin typeface="Book Antiqua" panose="02040602050305030304" pitchFamily="18" charset="0"/>
            </a:endParaRPr>
          </a:p>
          <a:p>
            <a:endParaRPr lang="ru-RU" sz="2400" dirty="0">
              <a:solidFill>
                <a:srgbClr val="002060"/>
              </a:solidFill>
              <a:effectLst/>
              <a:latin typeface="Book Antiqua" panose="02040602050305030304" pitchFamily="18" charset="0"/>
            </a:endParaRPr>
          </a:p>
          <a:p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</a:t>
            </a:r>
            <a:r>
              <a:rPr lang="ru-RU" sz="24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ровідна</a:t>
            </a:r>
            <a:r>
              <a:rPr lang="ru-RU" sz="24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роль – </a:t>
            </a:r>
            <a:r>
              <a:rPr lang="ru-RU" sz="2400" dirty="0" err="1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партійне</a:t>
            </a:r>
            <a:r>
              <a:rPr lang="ru-RU" sz="2400" dirty="0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лідерство</a:t>
            </a:r>
            <a:r>
              <a:rPr lang="ru-RU" sz="24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здатне</a:t>
            </a:r>
            <a:r>
              <a:rPr lang="ru-RU" sz="24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компенсувати</a:t>
            </a:r>
            <a:r>
              <a:rPr lang="ru-RU" sz="24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низьку</a:t>
            </a:r>
            <a:r>
              <a:rPr lang="ru-RU" sz="24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ефективність</a:t>
            </a:r>
            <a:r>
              <a:rPr lang="ru-RU" sz="24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  </a:t>
            </a:r>
            <a:r>
              <a:rPr lang="ru-RU" sz="24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організаційних</a:t>
            </a:r>
            <a:r>
              <a:rPr lang="ru-RU" sz="24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кадрових</a:t>
            </a:r>
            <a:r>
              <a:rPr lang="ru-RU" sz="24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і </a:t>
            </a:r>
            <a:r>
              <a:rPr lang="ru-RU" sz="24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програмно-цільових</a:t>
            </a:r>
            <a:r>
              <a:rPr lang="ru-RU" sz="24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ресурсів</a:t>
            </a:r>
            <a:r>
              <a:rPr lang="ru-RU" sz="24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партії</a:t>
            </a:r>
            <a:r>
              <a:rPr lang="ru-RU" sz="24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. </a:t>
            </a:r>
          </a:p>
          <a:p>
            <a:r>
              <a:rPr lang="ru-RU" sz="2400" dirty="0">
                <a:effectLst/>
                <a:latin typeface="Times New Roman" panose="02020603050405020304" pitchFamily="18" charset="0"/>
              </a:rPr>
              <a:t> </a:t>
            </a:r>
          </a:p>
        </p:txBody>
      </p:sp>
      <p:pic>
        <p:nvPicPr>
          <p:cNvPr id="10242" name="Picture 2" descr="Політичні партії картинки, стокові Політичні партії фотографії, зображення  | Скачати з Depositphotos">
            <a:extLst>
              <a:ext uri="{FF2B5EF4-FFF2-40B4-BE49-F238E27FC236}">
                <a16:creationId xmlns:a16="http://schemas.microsoft.com/office/drawing/2014/main" id="{D3962448-2C97-2849-95AA-A4A91BF445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79" y="882574"/>
            <a:ext cx="5891221" cy="46338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31922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EC7115C-51D5-5BA2-80DE-A6DF801230CB}"/>
              </a:ext>
            </a:extLst>
          </p:cNvPr>
          <p:cNvSpPr txBox="1"/>
          <p:nvPr/>
        </p:nvSpPr>
        <p:spPr>
          <a:xfrm>
            <a:off x="6069980" y="-44605"/>
            <a:ext cx="6122020" cy="6947209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ru-RU" sz="2000" dirty="0">
              <a:effectLst/>
              <a:latin typeface="Times New Roman" panose="02020603050405020304" pitchFamily="18" charset="0"/>
            </a:endParaRPr>
          </a:p>
          <a:p>
            <a:pPr algn="ctr"/>
            <a:r>
              <a:rPr lang="ru-RU" sz="2200" b="1" dirty="0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Причини </a:t>
            </a:r>
            <a:r>
              <a:rPr lang="ru-RU" sz="2200" b="1" dirty="0" err="1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посилення</a:t>
            </a:r>
            <a:r>
              <a:rPr lang="ru-RU" sz="2200" b="1" dirty="0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200" b="1" dirty="0" err="1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ролі</a:t>
            </a:r>
            <a:r>
              <a:rPr lang="ru-RU" sz="2200" b="1" dirty="0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200" b="1" dirty="0" err="1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партій</a:t>
            </a:r>
            <a:r>
              <a:rPr lang="ru-RU" sz="2200" b="1" dirty="0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 у </a:t>
            </a:r>
            <a:r>
              <a:rPr lang="ru-RU" sz="2200" b="1" dirty="0" err="1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політичному</a:t>
            </a:r>
            <a:r>
              <a:rPr lang="ru-RU" sz="2200" b="1" dirty="0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200" b="1" dirty="0" err="1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процесі</a:t>
            </a:r>
            <a:r>
              <a:rPr lang="ru-RU" sz="2200" b="1" dirty="0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 в </a:t>
            </a:r>
            <a:r>
              <a:rPr lang="en-US" sz="2200" b="1" dirty="0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XIX-XX </a:t>
            </a:r>
            <a:r>
              <a:rPr lang="ru-RU" sz="2200" b="1" dirty="0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ст. :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2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формування</a:t>
            </a:r>
            <a:r>
              <a:rPr lang="ru-RU" sz="22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200" i="1" dirty="0" err="1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елементів</a:t>
            </a:r>
            <a:r>
              <a:rPr lang="ru-RU" sz="2200" i="1" dirty="0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 демократизму </a:t>
            </a:r>
            <a:r>
              <a:rPr lang="ru-RU" sz="22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у </a:t>
            </a:r>
            <a:r>
              <a:rPr lang="ru-RU" sz="22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сфері</a:t>
            </a:r>
            <a:r>
              <a:rPr lang="ru-RU" sz="22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суспільного</a:t>
            </a:r>
            <a:r>
              <a:rPr lang="ru-RU" sz="22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управління</a:t>
            </a:r>
            <a:r>
              <a:rPr lang="ru-RU" sz="22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; 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2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виникнення</a:t>
            </a:r>
            <a:r>
              <a:rPr lang="ru-RU" sz="22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200" i="1" dirty="0" err="1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нових</a:t>
            </a:r>
            <a:r>
              <a:rPr lang="ru-RU" sz="2200" i="1" dirty="0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200" i="1" dirty="0" err="1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соціальних</a:t>
            </a:r>
            <a:r>
              <a:rPr lang="ru-RU" sz="2200" i="1" dirty="0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200" i="1" dirty="0" err="1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класів</a:t>
            </a:r>
            <a:r>
              <a:rPr lang="ru-RU" sz="22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, </a:t>
            </a:r>
            <a:r>
              <a:rPr lang="ru-RU" sz="22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притаманних</a:t>
            </a:r>
            <a:r>
              <a:rPr lang="ru-RU" sz="22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індустріальному</a:t>
            </a:r>
            <a:r>
              <a:rPr lang="ru-RU" sz="22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суспільству</a:t>
            </a:r>
            <a:r>
              <a:rPr lang="ru-RU" sz="22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; 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2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усвідомлення</a:t>
            </a:r>
            <a:r>
              <a:rPr lang="ru-RU" sz="22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великими </a:t>
            </a:r>
            <a:r>
              <a:rPr lang="ru-RU" sz="22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соціальними</a:t>
            </a:r>
            <a:r>
              <a:rPr lang="ru-RU" sz="22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групами</a:t>
            </a:r>
            <a:r>
              <a:rPr lang="ru-RU" sz="22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(</a:t>
            </a:r>
            <a:r>
              <a:rPr lang="ru-RU" sz="22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буржуазія</a:t>
            </a:r>
            <a:r>
              <a:rPr lang="ru-RU" sz="22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, </a:t>
            </a:r>
            <a:r>
              <a:rPr lang="ru-RU" sz="22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пролетаріат</a:t>
            </a:r>
            <a:r>
              <a:rPr lang="ru-RU" sz="22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, селянство, </a:t>
            </a:r>
            <a:r>
              <a:rPr lang="ru-RU" sz="22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інтелігенція</a:t>
            </a:r>
            <a:r>
              <a:rPr lang="ru-RU" sz="22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, </a:t>
            </a:r>
            <a:r>
              <a:rPr lang="ru-RU" sz="22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жителі</a:t>
            </a:r>
            <a:r>
              <a:rPr lang="ru-RU" sz="22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колоній</a:t>
            </a:r>
            <a:r>
              <a:rPr lang="ru-RU" sz="22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, </a:t>
            </a:r>
            <a:r>
              <a:rPr lang="ru-RU" sz="22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нації</a:t>
            </a:r>
            <a:r>
              <a:rPr lang="ru-RU" sz="22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тощо</a:t>
            </a:r>
            <a:r>
              <a:rPr lang="ru-RU" sz="22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) </a:t>
            </a:r>
            <a:r>
              <a:rPr lang="ru-RU" sz="2200" i="1" dirty="0" err="1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спільності</a:t>
            </a:r>
            <a:r>
              <a:rPr lang="ru-RU" sz="2200" i="1" dirty="0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200" i="1" dirty="0" err="1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своїх</a:t>
            </a:r>
            <a:r>
              <a:rPr lang="ru-RU" sz="2200" i="1" dirty="0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200" i="1" dirty="0" err="1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внутрішніх</a:t>
            </a:r>
            <a:r>
              <a:rPr lang="ru-RU" sz="2200" i="1" dirty="0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200" i="1" dirty="0" err="1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інтересів</a:t>
            </a:r>
            <a:r>
              <a:rPr lang="ru-RU" sz="2200" i="1" dirty="0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 і </a:t>
            </a:r>
            <a:r>
              <a:rPr lang="ru-RU" sz="2200" i="1" dirty="0" err="1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бажання</a:t>
            </a:r>
            <a:r>
              <a:rPr lang="ru-RU" sz="2200" i="1" dirty="0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200" i="1" dirty="0" err="1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їх</a:t>
            </a:r>
            <a:r>
              <a:rPr lang="ru-RU" sz="2200" i="1" dirty="0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200" i="1" dirty="0" err="1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реалізувати</a:t>
            </a:r>
            <a:r>
              <a:rPr lang="ru-RU" sz="22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; 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2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поява</a:t>
            </a:r>
            <a:r>
              <a:rPr lang="ru-RU" sz="22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200" i="1" dirty="0" err="1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інститутів</a:t>
            </a:r>
            <a:r>
              <a:rPr lang="ru-RU" sz="2200" i="1" dirty="0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200" i="1" dirty="0" err="1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представницького</a:t>
            </a:r>
            <a:r>
              <a:rPr lang="ru-RU" sz="2200" i="1" dirty="0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200" i="1" dirty="0" err="1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правління</a:t>
            </a:r>
            <a:r>
              <a:rPr lang="ru-RU" sz="2200" i="1" dirty="0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2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та </a:t>
            </a:r>
            <a:r>
              <a:rPr lang="ru-RU" sz="22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надання</a:t>
            </a:r>
            <a:r>
              <a:rPr lang="ru-RU" sz="22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їм</a:t>
            </a:r>
            <a:r>
              <a:rPr lang="ru-RU" sz="22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реальних</a:t>
            </a:r>
            <a:r>
              <a:rPr lang="ru-RU" sz="22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повноважень</a:t>
            </a:r>
            <a:r>
              <a:rPr lang="ru-RU" sz="22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в </a:t>
            </a:r>
            <a:r>
              <a:rPr lang="ru-RU" sz="22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державі</a:t>
            </a:r>
            <a:r>
              <a:rPr lang="ru-RU" sz="22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; 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2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розширення</a:t>
            </a:r>
            <a:r>
              <a:rPr lang="ru-RU" sz="22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200" i="1" dirty="0" err="1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виборчих</a:t>
            </a:r>
            <a:r>
              <a:rPr lang="ru-RU" sz="2200" i="1" dirty="0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 прав </a:t>
            </a:r>
            <a:r>
              <a:rPr lang="ru-RU" sz="22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громадян</a:t>
            </a:r>
            <a:r>
              <a:rPr lang="ru-RU" sz="22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, </a:t>
            </a:r>
            <a:r>
              <a:rPr lang="ru-RU" sz="22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оформлення</a:t>
            </a:r>
            <a:r>
              <a:rPr lang="ru-RU" sz="22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політичного </a:t>
            </a:r>
            <a:r>
              <a:rPr lang="ru-RU" sz="22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плюралізму</a:t>
            </a:r>
            <a:r>
              <a:rPr lang="ru-RU" sz="22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; 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2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підвищення</a:t>
            </a:r>
            <a:r>
              <a:rPr lang="ru-RU" sz="22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рівня</a:t>
            </a:r>
            <a:r>
              <a:rPr lang="ru-RU" sz="22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200" i="1" dirty="0" err="1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політичної</a:t>
            </a:r>
            <a:r>
              <a:rPr lang="ru-RU" sz="2200" i="1" dirty="0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200" i="1" dirty="0" err="1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соціалізації</a:t>
            </a:r>
            <a:r>
              <a:rPr lang="ru-RU" sz="2200" i="1" dirty="0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200" i="1" dirty="0" err="1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громадян</a:t>
            </a:r>
            <a:r>
              <a:rPr lang="ru-RU" sz="22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, </a:t>
            </a:r>
            <a:r>
              <a:rPr lang="ru-RU" sz="22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рівня</a:t>
            </a:r>
            <a:r>
              <a:rPr lang="ru-RU" sz="22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їх</a:t>
            </a:r>
            <a:r>
              <a:rPr lang="ru-RU" sz="22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освіченості</a:t>
            </a:r>
            <a:r>
              <a:rPr lang="ru-RU" sz="2200" dirty="0">
                <a:solidFill>
                  <a:srgbClr val="002060"/>
                </a:solidFill>
                <a:latin typeface="Book Antiqua" panose="02040602050305030304" pitchFamily="18" charset="0"/>
              </a:rPr>
              <a:t>. </a:t>
            </a:r>
            <a:endParaRPr lang="ru-RU" sz="2200" dirty="0">
              <a:solidFill>
                <a:srgbClr val="002060"/>
              </a:solidFill>
              <a:effectLst/>
              <a:latin typeface="Book Antiqua" panose="02040602050305030304" pitchFamily="18" charset="0"/>
            </a:endParaRPr>
          </a:p>
        </p:txBody>
      </p:sp>
      <p:pic>
        <p:nvPicPr>
          <p:cNvPr id="11266" name="Picture 2" descr="В Україні весь час панує одна партія - «партія влади», а 350 зареєстрованих  - це спосіб приховати злодійство">
            <a:extLst>
              <a:ext uri="{FF2B5EF4-FFF2-40B4-BE49-F238E27FC236}">
                <a16:creationId xmlns:a16="http://schemas.microsoft.com/office/drawing/2014/main" id="{F9DA7196-B505-7E4F-955E-910F1484C5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892" y="1407350"/>
            <a:ext cx="5785166" cy="404329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0940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5BD7870-D317-D139-70C0-C0941F4CA074}"/>
              </a:ext>
            </a:extLst>
          </p:cNvPr>
          <p:cNvSpPr txBox="1"/>
          <p:nvPr/>
        </p:nvSpPr>
        <p:spPr>
          <a:xfrm>
            <a:off x="6835515" y="1116692"/>
            <a:ext cx="5141626" cy="3890252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br>
              <a:rPr lang="ru-RU" sz="3200" dirty="0">
                <a:effectLst/>
                <a:latin typeface="Times New Roman" panose="02020603050405020304" pitchFamily="18" charset="0"/>
              </a:rPr>
            </a:br>
            <a:endParaRPr lang="ru-RU" sz="3200" dirty="0">
              <a:effectLst/>
              <a:latin typeface="Times New Roman" panose="02020603050405020304" pitchFamily="18" charset="0"/>
            </a:endParaRPr>
          </a:p>
          <a:p>
            <a:r>
              <a:rPr lang="ru-RU" sz="3200" dirty="0" err="1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Ознаки</a:t>
            </a:r>
            <a:r>
              <a:rPr lang="ru-RU" sz="3200" dirty="0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 ПП: </a:t>
            </a:r>
          </a:p>
          <a:p>
            <a:r>
              <a:rPr lang="ru-RU" sz="3200" dirty="0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Дж. </a:t>
            </a:r>
            <a:r>
              <a:rPr lang="ru-RU" sz="3200" dirty="0" err="1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Лапаломбара</a:t>
            </a:r>
            <a:r>
              <a:rPr lang="ru-RU" sz="3200" dirty="0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 і </a:t>
            </a:r>
          </a:p>
          <a:p>
            <a:r>
              <a:rPr lang="ru-RU" sz="3200" dirty="0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М. </a:t>
            </a:r>
            <a:r>
              <a:rPr lang="ru-RU" sz="3200" dirty="0" err="1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Вейнер</a:t>
            </a:r>
            <a:r>
              <a:rPr lang="ru-RU" sz="3200" dirty="0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 у </a:t>
            </a:r>
            <a:r>
              <a:rPr lang="ru-RU" sz="3200" dirty="0" err="1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роботі</a:t>
            </a:r>
            <a:r>
              <a:rPr lang="ru-RU" sz="3200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sz="3200" dirty="0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«</a:t>
            </a:r>
            <a:r>
              <a:rPr lang="ru-RU" sz="3200" dirty="0" err="1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Політичні</a:t>
            </a:r>
            <a:r>
              <a:rPr lang="ru-RU" sz="3200" dirty="0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3200" dirty="0" err="1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партії</a:t>
            </a:r>
            <a:r>
              <a:rPr lang="ru-RU" sz="3200" dirty="0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 і </a:t>
            </a:r>
            <a:r>
              <a:rPr lang="ru-RU" sz="3200" dirty="0" err="1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політичний</a:t>
            </a:r>
            <a:r>
              <a:rPr lang="ru-RU" sz="3200" dirty="0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3200" dirty="0" err="1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розвиток</a:t>
            </a:r>
            <a:r>
              <a:rPr lang="ru-RU" sz="3200" dirty="0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»</a:t>
            </a:r>
          </a:p>
        </p:txBody>
      </p:sp>
      <p:pic>
        <p:nvPicPr>
          <p:cNvPr id="12290" name="Picture 2" descr="Political party: векторна графіка, зображення, Political party малюнки |  Скачати з Depositphotos">
            <a:extLst>
              <a:ext uri="{FF2B5EF4-FFF2-40B4-BE49-F238E27FC236}">
                <a16:creationId xmlns:a16="http://schemas.microsoft.com/office/drawing/2014/main" id="{A25739A0-7EF8-3649-B7E5-7E9ED58649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138" y="713847"/>
            <a:ext cx="5141626" cy="51187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1912106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5BD7870-D317-D139-70C0-C0941F4CA074}"/>
              </a:ext>
            </a:extLst>
          </p:cNvPr>
          <p:cNvSpPr txBox="1"/>
          <p:nvPr/>
        </p:nvSpPr>
        <p:spPr>
          <a:xfrm>
            <a:off x="5919895" y="-356839"/>
            <a:ext cx="6272105" cy="4247091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ru-RU" sz="2400" dirty="0">
              <a:effectLst/>
              <a:latin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ru-RU" sz="24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Першою</a:t>
            </a:r>
            <a:r>
              <a:rPr lang="ru-RU" sz="24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ознакою</a:t>
            </a:r>
            <a:r>
              <a:rPr lang="ru-RU" sz="24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політичної</a:t>
            </a:r>
            <a:r>
              <a:rPr lang="ru-RU" sz="24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партії</a:t>
            </a:r>
            <a:r>
              <a:rPr lang="ru-RU" sz="24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є</a:t>
            </a:r>
            <a:r>
              <a:rPr lang="ru-RU" sz="24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те, </a:t>
            </a:r>
            <a:r>
              <a:rPr lang="ru-RU" sz="24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що</a:t>
            </a:r>
            <a:r>
              <a:rPr lang="ru-RU" sz="24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це</a:t>
            </a:r>
            <a:r>
              <a:rPr lang="ru-RU" sz="24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400" dirty="0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організація, </a:t>
            </a:r>
            <a:r>
              <a:rPr lang="ru-RU" sz="2400" dirty="0" err="1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тобто</a:t>
            </a:r>
            <a:r>
              <a:rPr lang="ru-RU" sz="2400" dirty="0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досить</a:t>
            </a:r>
            <a:r>
              <a:rPr lang="ru-RU" sz="2400" dirty="0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стійке</a:t>
            </a:r>
            <a:r>
              <a:rPr lang="ru-RU" sz="2400" dirty="0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 у </a:t>
            </a:r>
            <a:r>
              <a:rPr lang="ru-RU" sz="2400" dirty="0" err="1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часі</a:t>
            </a:r>
            <a:r>
              <a:rPr lang="ru-RU" sz="2400" dirty="0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об’єднання</a:t>
            </a:r>
            <a:r>
              <a:rPr lang="ru-RU" sz="24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людей. </a:t>
            </a:r>
          </a:p>
          <a:p>
            <a:pPr marL="457200" indent="-457200">
              <a:buAutoNum type="arabicPeriod"/>
            </a:pPr>
            <a:r>
              <a:rPr lang="ru-RU" sz="24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Друга </a:t>
            </a:r>
            <a:r>
              <a:rPr lang="ru-RU" sz="24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ознака</a:t>
            </a:r>
            <a:r>
              <a:rPr lang="ru-RU" sz="24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– </a:t>
            </a:r>
            <a:r>
              <a:rPr lang="ru-RU" sz="24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наявність</a:t>
            </a:r>
            <a:r>
              <a:rPr lang="ru-RU" sz="24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стійких</a:t>
            </a:r>
            <a:r>
              <a:rPr lang="ru-RU" sz="2400" dirty="0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місцевих</a:t>
            </a:r>
            <a:r>
              <a:rPr lang="ru-RU" sz="2400" dirty="0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організацій</a:t>
            </a:r>
            <a:r>
              <a:rPr lang="ru-RU" sz="2400" dirty="0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що</a:t>
            </a:r>
            <a:r>
              <a:rPr lang="ru-RU" sz="24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підтримують</a:t>
            </a:r>
            <a:r>
              <a:rPr lang="ru-RU" sz="24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регулярні</a:t>
            </a:r>
            <a:r>
              <a:rPr lang="ru-RU" sz="24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зв’язки</a:t>
            </a:r>
            <a:r>
              <a:rPr lang="ru-RU" sz="24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з </a:t>
            </a:r>
            <a:r>
              <a:rPr lang="ru-RU" sz="24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національним</a:t>
            </a:r>
            <a:r>
              <a:rPr lang="ru-RU" sz="24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керівництвом</a:t>
            </a:r>
            <a:r>
              <a:rPr lang="ru-RU" sz="24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. </a:t>
            </a:r>
          </a:p>
          <a:p>
            <a:pPr marL="457200" indent="-457200">
              <a:buAutoNum type="arabicPeriod"/>
            </a:pPr>
            <a:r>
              <a:rPr lang="ru-RU" sz="24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Третя</a:t>
            </a:r>
            <a:r>
              <a:rPr lang="ru-RU" sz="24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ознака</a:t>
            </a:r>
            <a:r>
              <a:rPr lang="ru-RU" sz="24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– </a:t>
            </a:r>
            <a:r>
              <a:rPr lang="ru-RU" sz="24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існування</a:t>
            </a:r>
            <a:r>
              <a:rPr lang="ru-RU" sz="24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конкретної</a:t>
            </a:r>
            <a:r>
              <a:rPr lang="ru-RU" sz="2400" dirty="0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 мети</a:t>
            </a:r>
            <a:r>
              <a:rPr lang="ru-RU" sz="24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– </a:t>
            </a:r>
            <a:r>
              <a:rPr lang="ru-RU" sz="24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завоювання</a:t>
            </a:r>
            <a:r>
              <a:rPr lang="ru-RU" sz="24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і </a:t>
            </a:r>
            <a:r>
              <a:rPr lang="ru-RU" sz="24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здійснення</a:t>
            </a:r>
            <a:r>
              <a:rPr lang="ru-RU" sz="24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влади</a:t>
            </a:r>
            <a:r>
              <a:rPr lang="ru-RU" sz="24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. </a:t>
            </a:r>
          </a:p>
          <a:p>
            <a:pPr marL="457200" indent="-457200">
              <a:buAutoNum type="arabicPeriod"/>
            </a:pPr>
            <a:r>
              <a:rPr lang="ru-RU" sz="24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Четверта</a:t>
            </a:r>
            <a:r>
              <a:rPr lang="ru-RU" sz="24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ознака</a:t>
            </a:r>
            <a:r>
              <a:rPr lang="ru-RU" sz="24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– </a:t>
            </a:r>
            <a:r>
              <a:rPr lang="ru-RU" sz="24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забезпечення</a:t>
            </a:r>
            <a:r>
              <a:rPr lang="ru-RU" sz="24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народної</a:t>
            </a:r>
            <a:r>
              <a:rPr lang="ru-RU" sz="2400" dirty="0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підтримки</a:t>
            </a:r>
            <a:r>
              <a:rPr lang="ru-RU" sz="24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починаючи</a:t>
            </a:r>
            <a:r>
              <a:rPr lang="ru-RU" sz="24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від</a:t>
            </a:r>
            <a:r>
              <a:rPr lang="ru-RU" sz="24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голосування</a:t>
            </a:r>
            <a:r>
              <a:rPr lang="ru-RU" sz="24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і </a:t>
            </a:r>
            <a:r>
              <a:rPr lang="ru-RU" sz="24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закінчуючи</a:t>
            </a:r>
            <a:r>
              <a:rPr lang="ru-RU" sz="24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активним</a:t>
            </a:r>
            <a:r>
              <a:rPr lang="ru-RU" sz="24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членством в </a:t>
            </a:r>
            <a:r>
              <a:rPr lang="ru-RU" sz="24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партії</a:t>
            </a:r>
            <a:r>
              <a:rPr lang="ru-RU" sz="24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. </a:t>
            </a:r>
            <a:endParaRPr lang="ru-RU" sz="2400" dirty="0">
              <a:effectLst/>
              <a:latin typeface="Book Antiqua" panose="02040602050305030304" pitchFamily="18" charset="0"/>
            </a:endParaRPr>
          </a:p>
          <a:p>
            <a:endParaRPr lang="ru-RU" sz="2400" dirty="0">
              <a:effectLst/>
              <a:latin typeface="Book Antiqua" panose="02040602050305030304" pitchFamily="18" charset="0"/>
            </a:endParaRPr>
          </a:p>
          <a:p>
            <a:r>
              <a:rPr lang="ru-RU" sz="24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Сучасні</a:t>
            </a:r>
            <a:r>
              <a:rPr lang="ru-RU" sz="24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політологи</a:t>
            </a:r>
            <a:r>
              <a:rPr lang="ru-RU" sz="24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також</a:t>
            </a:r>
            <a:r>
              <a:rPr lang="ru-RU" sz="24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доповнюють</a:t>
            </a:r>
            <a:r>
              <a:rPr lang="ru-RU" sz="24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дані</a:t>
            </a:r>
            <a:r>
              <a:rPr lang="ru-RU" sz="24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ознаки</a:t>
            </a:r>
            <a:r>
              <a:rPr lang="ru-RU" sz="24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ідеологічним</a:t>
            </a:r>
            <a:r>
              <a:rPr lang="ru-RU" sz="24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критерієм</a:t>
            </a:r>
            <a:r>
              <a:rPr lang="ru-RU" sz="24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: </a:t>
            </a:r>
            <a:r>
              <a:rPr lang="ru-RU" sz="24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партія</a:t>
            </a:r>
            <a:r>
              <a:rPr lang="ru-RU" sz="24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є</a:t>
            </a:r>
            <a:r>
              <a:rPr lang="ru-RU" sz="24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носієм</a:t>
            </a:r>
            <a:r>
              <a:rPr lang="ru-RU" sz="2400" dirty="0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певної</a:t>
            </a:r>
            <a:r>
              <a:rPr lang="ru-RU" sz="2400" dirty="0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ідеології</a:t>
            </a:r>
            <a:r>
              <a:rPr lang="ru-RU" sz="24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світосприйняття</a:t>
            </a:r>
            <a:r>
              <a:rPr lang="ru-RU" sz="24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 </a:t>
            </a:r>
          </a:p>
          <a:p>
            <a:endParaRPr lang="ru-RU" sz="2400" dirty="0">
              <a:solidFill>
                <a:srgbClr val="002060"/>
              </a:solidFill>
              <a:effectLst/>
              <a:latin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endParaRPr lang="ru-RU" sz="2400" dirty="0">
              <a:effectLst/>
              <a:latin typeface="Times New Roman" panose="02020603050405020304" pitchFamily="18" charset="0"/>
            </a:endParaRPr>
          </a:p>
        </p:txBody>
      </p:sp>
      <p:pic>
        <p:nvPicPr>
          <p:cNvPr id="13314" name="Picture 2" descr="Should political parties really let anyone run for president?">
            <a:extLst>
              <a:ext uri="{FF2B5EF4-FFF2-40B4-BE49-F238E27FC236}">
                <a16:creationId xmlns:a16="http://schemas.microsoft.com/office/drawing/2014/main" id="{3F038FC2-043C-2441-B9CF-FED98BCD6A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473" y="954495"/>
            <a:ext cx="5787422" cy="424709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6517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B403EBD-907E-4D59-98D4-A72CD1063C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15061" y="-2"/>
            <a:ext cx="6876939" cy="6858002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1AE222F-17A6-2708-6E86-D8B1B4334F37}"/>
              </a:ext>
            </a:extLst>
          </p:cNvPr>
          <p:cNvSpPr txBox="1"/>
          <p:nvPr/>
        </p:nvSpPr>
        <p:spPr>
          <a:xfrm>
            <a:off x="6194146" y="-122664"/>
            <a:ext cx="5759959" cy="6858002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85000" lnSpcReduction="20000"/>
          </a:bodyPr>
          <a:lstStyle/>
          <a:p>
            <a:endParaRPr lang="ru-RU" sz="3200" dirty="0">
              <a:latin typeface="Book Antiqua" panose="02040602050305030304" pitchFamily="18" charset="0"/>
            </a:endParaRPr>
          </a:p>
          <a:p>
            <a:r>
              <a:rPr lang="ru-RU" sz="3200" dirty="0">
                <a:solidFill>
                  <a:srgbClr val="FF0000"/>
                </a:solidFill>
                <a:latin typeface="Book Antiqua" panose="02040602050305030304" pitchFamily="18" charset="0"/>
              </a:rPr>
              <a:t>М. </a:t>
            </a:r>
            <a:r>
              <a:rPr lang="ru-RU" sz="3200" dirty="0" err="1">
                <a:solidFill>
                  <a:srgbClr val="FF0000"/>
                </a:solidFill>
                <a:latin typeface="Book Antiqua" panose="02040602050305030304" pitchFamily="18" charset="0"/>
              </a:rPr>
              <a:t>Дюверже</a:t>
            </a:r>
            <a:r>
              <a:rPr lang="ru-RU" sz="3200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sz="3200" dirty="0">
                <a:solidFill>
                  <a:srgbClr val="002060"/>
                </a:solidFill>
                <a:latin typeface="Book Antiqua" panose="02040602050305030304" pitchFamily="18" charset="0"/>
              </a:rPr>
              <a:t>в </a:t>
            </a:r>
            <a:r>
              <a:rPr lang="ru-RU" sz="32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праці</a:t>
            </a:r>
            <a:r>
              <a:rPr lang="ru-RU" sz="3200" dirty="0">
                <a:solidFill>
                  <a:srgbClr val="002060"/>
                </a:solidFill>
                <a:latin typeface="Book Antiqua" panose="02040602050305030304" pitchFamily="18" charset="0"/>
              </a:rPr>
              <a:t> «</a:t>
            </a:r>
            <a:r>
              <a:rPr lang="ru-RU" sz="32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Політичні</a:t>
            </a:r>
            <a:r>
              <a:rPr lang="ru-RU" sz="3200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інститути</a:t>
            </a:r>
            <a:r>
              <a:rPr lang="ru-RU" sz="3200" dirty="0">
                <a:solidFill>
                  <a:srgbClr val="002060"/>
                </a:solidFill>
                <a:latin typeface="Book Antiqua" panose="02040602050305030304" pitchFamily="18" charset="0"/>
              </a:rPr>
              <a:t> та </a:t>
            </a:r>
            <a:r>
              <a:rPr lang="ru-RU" sz="32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конституційне</a:t>
            </a:r>
            <a:r>
              <a:rPr lang="ru-RU" sz="3200" dirty="0">
                <a:solidFill>
                  <a:srgbClr val="002060"/>
                </a:solidFill>
                <a:latin typeface="Book Antiqua" panose="02040602050305030304" pitchFamily="18" charset="0"/>
              </a:rPr>
              <a:t> право» </a:t>
            </a:r>
            <a:r>
              <a:rPr lang="ru-RU" sz="32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визначає</a:t>
            </a:r>
            <a:r>
              <a:rPr lang="ru-RU" sz="3200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сутність</a:t>
            </a:r>
            <a:r>
              <a:rPr lang="ru-RU" sz="3200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політичних</a:t>
            </a:r>
            <a:r>
              <a:rPr lang="ru-RU" sz="3200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інститутів</a:t>
            </a:r>
            <a:r>
              <a:rPr lang="ru-RU" sz="3200" dirty="0">
                <a:solidFill>
                  <a:srgbClr val="002060"/>
                </a:solidFill>
                <a:latin typeface="Book Antiqua" panose="02040602050305030304" pitchFamily="18" charset="0"/>
              </a:rPr>
              <a:t> на </a:t>
            </a:r>
            <a:r>
              <a:rPr lang="ru-RU" sz="32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відміну</a:t>
            </a:r>
            <a:r>
              <a:rPr lang="ru-RU" sz="3200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від</a:t>
            </a:r>
            <a:r>
              <a:rPr lang="ru-RU" sz="3200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юридичних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: </a:t>
            </a:r>
          </a:p>
          <a:p>
            <a:endParaRPr lang="ru-RU" sz="3200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r>
              <a:rPr lang="ru-RU" sz="32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«</a:t>
            </a:r>
            <a:r>
              <a:rPr lang="ru-RU" sz="32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політичні</a:t>
            </a:r>
            <a:r>
              <a:rPr lang="ru-RU" sz="32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ru-RU" sz="32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інститути</a:t>
            </a:r>
            <a:r>
              <a:rPr lang="ru-RU" sz="32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ru-RU" sz="32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роблять</a:t>
            </a:r>
            <a:r>
              <a:rPr lang="ru-RU" sz="32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акцент на </a:t>
            </a:r>
            <a:r>
              <a:rPr lang="ru-RU" sz="32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реальну</a:t>
            </a:r>
            <a:r>
              <a:rPr lang="ru-RU" sz="32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та </a:t>
            </a:r>
            <a:r>
              <a:rPr lang="ru-RU" sz="32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конкретну</a:t>
            </a:r>
            <a:r>
              <a:rPr lang="ru-RU" sz="32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ru-RU" sz="32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організацію</a:t>
            </a:r>
            <a:r>
              <a:rPr lang="ru-RU" sz="32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ru-RU" sz="32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суспільств</a:t>
            </a:r>
            <a:r>
              <a:rPr lang="ru-RU" sz="32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, а не на </a:t>
            </a:r>
            <a:r>
              <a:rPr lang="ru-RU" sz="32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юридичні</a:t>
            </a:r>
            <a:r>
              <a:rPr lang="ru-RU" sz="32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ru-RU" sz="32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настанови</a:t>
            </a:r>
            <a:r>
              <a:rPr lang="ru-RU" sz="32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ru-RU" sz="32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які</a:t>
            </a:r>
            <a:r>
              <a:rPr lang="ru-RU" sz="32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ми </a:t>
            </a:r>
            <a:r>
              <a:rPr lang="ru-RU" sz="32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намагаємося</a:t>
            </a:r>
            <a:r>
              <a:rPr lang="ru-RU" sz="32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на них </a:t>
            </a:r>
            <a:r>
              <a:rPr lang="ru-RU" sz="32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покласти</a:t>
            </a:r>
            <a:r>
              <a:rPr lang="ru-RU" sz="32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». «Закон, </a:t>
            </a:r>
            <a:r>
              <a:rPr lang="ru-RU" sz="32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юридичне</a:t>
            </a:r>
            <a:r>
              <a:rPr lang="ru-RU" sz="32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ru-RU" sz="32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установлення</a:t>
            </a:r>
            <a:r>
              <a:rPr lang="ru-RU" sz="32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ru-RU" sz="32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Конституція</a:t>
            </a:r>
            <a:r>
              <a:rPr lang="ru-RU" sz="32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ru-RU" sz="32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є</a:t>
            </a:r>
            <a:r>
              <a:rPr lang="ru-RU" sz="32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не </a:t>
            </a:r>
            <a:r>
              <a:rPr lang="ru-RU" sz="32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вираженням</a:t>
            </a:r>
            <a:r>
              <a:rPr lang="ru-RU" sz="32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реального, але </a:t>
            </a:r>
            <a:r>
              <a:rPr lang="ru-RU" sz="32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спробою</a:t>
            </a:r>
            <a:r>
              <a:rPr lang="ru-RU" sz="32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ru-RU" sz="32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упорядкування</a:t>
            </a:r>
            <a:r>
              <a:rPr lang="ru-RU" sz="32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реального, </a:t>
            </a:r>
            <a:r>
              <a:rPr lang="ru-RU" sz="32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спробою</a:t>
            </a:r>
            <a:r>
              <a:rPr lang="ru-RU" sz="32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, яка </a:t>
            </a:r>
            <a:r>
              <a:rPr lang="ru-RU" sz="32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ніколи</a:t>
            </a:r>
            <a:r>
              <a:rPr lang="ru-RU" sz="32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не </a:t>
            </a:r>
            <a:r>
              <a:rPr lang="ru-RU" sz="32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вдається</a:t>
            </a:r>
            <a:r>
              <a:rPr lang="ru-RU" sz="32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ru-RU" sz="32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повністю</a:t>
            </a:r>
            <a:r>
              <a:rPr lang="ru-RU" sz="32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»</a:t>
            </a:r>
          </a:p>
          <a:p>
            <a:br>
              <a:rPr lang="ru-RU" sz="3200" dirty="0">
                <a:effectLst/>
                <a:latin typeface="Times New Roman" panose="02020603050405020304" pitchFamily="18" charset="0"/>
              </a:rPr>
            </a:br>
            <a:endParaRPr lang="ru-RU" sz="3800" i="1" dirty="0">
              <a:solidFill>
                <a:srgbClr val="FF0000"/>
              </a:solidFill>
              <a:effectLst/>
              <a:latin typeface="Times New Roman" panose="02020603050405020304" pitchFamily="18" charset="0"/>
            </a:endParaRPr>
          </a:p>
        </p:txBody>
      </p:sp>
      <p:pic>
        <p:nvPicPr>
          <p:cNvPr id="14338" name="Picture 2" descr="The Death of the Modern Political Party | Libertarianism.org">
            <a:extLst>
              <a:ext uri="{FF2B5EF4-FFF2-40B4-BE49-F238E27FC236}">
                <a16:creationId xmlns:a16="http://schemas.microsoft.com/office/drawing/2014/main" id="{DDA826EB-2C6E-5343-AA46-50DC23DC8C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49" y="1430069"/>
            <a:ext cx="5956251" cy="3591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19340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B403EBD-907E-4D59-98D4-A72CD1063C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15061" y="-2"/>
            <a:ext cx="6876939" cy="6858002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1AE222F-17A6-2708-6E86-D8B1B4334F37}"/>
              </a:ext>
            </a:extLst>
          </p:cNvPr>
          <p:cNvSpPr txBox="1"/>
          <p:nvPr/>
        </p:nvSpPr>
        <p:spPr>
          <a:xfrm>
            <a:off x="6096000" y="-2"/>
            <a:ext cx="5982677" cy="6858002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2500" lnSpcReduction="20000"/>
          </a:bodyPr>
          <a:lstStyle/>
          <a:p>
            <a:endParaRPr lang="ru-RU" sz="3200" dirty="0">
              <a:effectLst/>
              <a:latin typeface="Times New Roman" panose="02020603050405020304" pitchFamily="18" charset="0"/>
            </a:endParaRPr>
          </a:p>
          <a:p>
            <a:pPr algn="ctr"/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5</a:t>
            </a:r>
            <a:r>
              <a:rPr lang="ru-RU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основних</a:t>
            </a:r>
            <a:r>
              <a:rPr lang="ru-RU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ознак</a:t>
            </a:r>
            <a:r>
              <a:rPr lang="ru-RU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політичної</a:t>
            </a:r>
            <a:r>
              <a:rPr lang="ru-RU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партії</a:t>
            </a:r>
            <a:r>
              <a:rPr lang="ru-RU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які</a:t>
            </a:r>
            <a:r>
              <a:rPr lang="ru-RU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відрізняють</a:t>
            </a:r>
            <a:r>
              <a:rPr lang="ru-RU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політичні</a:t>
            </a:r>
            <a:r>
              <a:rPr lang="ru-RU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партії</a:t>
            </a:r>
            <a:r>
              <a:rPr lang="ru-RU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від</a:t>
            </a:r>
            <a:r>
              <a:rPr lang="ru-RU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інших</a:t>
            </a:r>
            <a:r>
              <a:rPr lang="ru-RU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суспільно-політичних</a:t>
            </a:r>
            <a:r>
              <a:rPr lang="ru-RU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організацій</a:t>
            </a:r>
            <a:r>
              <a:rPr lang="ru-RU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груп</a:t>
            </a:r>
            <a:r>
              <a:rPr lang="ru-RU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тиску</a:t>
            </a:r>
            <a:r>
              <a:rPr lang="ru-RU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: </a:t>
            </a:r>
          </a:p>
          <a:p>
            <a:pPr marL="514350" indent="-514350">
              <a:buAutoNum type="arabicPeriod"/>
            </a:pPr>
            <a:r>
              <a:rPr lang="ru-RU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Організаційна</a:t>
            </a:r>
            <a:r>
              <a:rPr lang="ru-RU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оформленість</a:t>
            </a:r>
            <a:endParaRPr lang="ru-RU" sz="3200" dirty="0">
              <a:solidFill>
                <a:srgbClr val="002060"/>
              </a:solidFill>
              <a:effectLst/>
              <a:latin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ru-RU" sz="31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Відкрита</a:t>
            </a:r>
            <a:r>
              <a:rPr lang="ru-RU" sz="31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31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налаштованість</a:t>
            </a:r>
            <a:r>
              <a:rPr lang="ru-RU" sz="3100" dirty="0">
                <a:solidFill>
                  <a:srgbClr val="002060"/>
                </a:solidFill>
                <a:latin typeface="Times New Roman" panose="02020603050405020304" pitchFamily="18" charset="0"/>
              </a:rPr>
              <a:t> на </a:t>
            </a:r>
            <a:r>
              <a:rPr lang="ru-RU" sz="31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владу</a:t>
            </a:r>
            <a:r>
              <a:rPr lang="ru-RU" sz="3100" dirty="0">
                <a:solidFill>
                  <a:srgbClr val="002060"/>
                </a:solidFill>
                <a:latin typeface="Times New Roman" panose="02020603050405020304" pitchFamily="18" charset="0"/>
              </a:rPr>
              <a:t>. </a:t>
            </a:r>
            <a:endParaRPr lang="ru-RU" sz="3200" dirty="0">
              <a:solidFill>
                <a:srgbClr val="002060"/>
              </a:solidFill>
              <a:effectLst/>
              <a:latin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Пошук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масової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опори: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безпосередньо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активних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членів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і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виборців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. </a:t>
            </a:r>
          </a:p>
          <a:p>
            <a:pPr marL="514350" indent="-514350">
              <a:buAutoNum type="arabicPeriod"/>
            </a:pP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Ідеологічність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партійних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доктрин (але у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сучасній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практиці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поширений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феномен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електоральних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партій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)</a:t>
            </a:r>
          </a:p>
          <a:p>
            <a:pPr marL="514350" indent="-514350">
              <a:buAutoNum type="arabicPeriod"/>
            </a:pPr>
            <a:r>
              <a:rPr lang="ru-RU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Наявність</a:t>
            </a:r>
            <a:r>
              <a:rPr lang="ru-RU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програмної</a:t>
            </a:r>
            <a:r>
              <a:rPr lang="ru-RU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мети – </a:t>
            </a:r>
            <a:r>
              <a:rPr lang="ru-RU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певного</a:t>
            </a:r>
            <a:r>
              <a:rPr lang="ru-RU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проєкту </a:t>
            </a:r>
            <a:r>
              <a:rPr lang="ru-RU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розвитку</a:t>
            </a:r>
            <a:r>
              <a:rPr lang="ru-RU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суспільства</a:t>
            </a:r>
            <a:r>
              <a:rPr lang="ru-RU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 </a:t>
            </a:r>
          </a:p>
          <a:p>
            <a:pPr marL="514350" indent="-514350">
              <a:buAutoNum type="arabicPeriod"/>
            </a:pP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endParaRPr lang="ru-RU" sz="3200" dirty="0">
              <a:solidFill>
                <a:srgbClr val="002060"/>
              </a:solidFill>
              <a:effectLst/>
              <a:latin typeface="Times New Roman" panose="02020603050405020304" pitchFamily="18" charset="0"/>
            </a:endParaRPr>
          </a:p>
          <a:p>
            <a:endParaRPr lang="ru-RU" sz="3200" dirty="0">
              <a:solidFill>
                <a:srgbClr val="002060"/>
              </a:solidFill>
              <a:effectLst/>
              <a:latin typeface="Times New Roman" panose="02020603050405020304" pitchFamily="18" charset="0"/>
            </a:endParaRPr>
          </a:p>
        </p:txBody>
      </p:sp>
      <p:pic>
        <p:nvPicPr>
          <p:cNvPr id="15362" name="Picture 2" descr="Political Parties Vectors &amp; Illustrations for Free Download | Freepik">
            <a:extLst>
              <a:ext uri="{FF2B5EF4-FFF2-40B4-BE49-F238E27FC236}">
                <a16:creationId xmlns:a16="http://schemas.microsoft.com/office/drawing/2014/main" id="{137BEB87-677B-7F4A-9518-2578D21F5D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880" y="464694"/>
            <a:ext cx="5643797" cy="5643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15366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B403EBD-907E-4D59-98D4-A72CD1063C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15061" y="-2"/>
            <a:ext cx="6876939" cy="6858002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1AE222F-17A6-2708-6E86-D8B1B4334F37}"/>
              </a:ext>
            </a:extLst>
          </p:cNvPr>
          <p:cNvSpPr txBox="1"/>
          <p:nvPr/>
        </p:nvSpPr>
        <p:spPr>
          <a:xfrm>
            <a:off x="6152662" y="-914401"/>
            <a:ext cx="5759959" cy="6858002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br>
              <a:rPr lang="ru-RU" sz="2800" dirty="0">
                <a:effectLst/>
                <a:latin typeface="Times New Roman" panose="02020603050405020304" pitchFamily="18" charset="0"/>
              </a:rPr>
            </a:br>
            <a:endParaRPr lang="ru-RU" sz="2800" dirty="0">
              <a:effectLst/>
              <a:latin typeface="Times New Roman" panose="02020603050405020304" pitchFamily="18" charset="0"/>
            </a:endParaRPr>
          </a:p>
          <a:p>
            <a:r>
              <a:rPr lang="ru-RU" sz="280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Ф</a:t>
            </a:r>
            <a:r>
              <a:rPr lang="ru-RU" sz="2800" b="1" dirty="0" err="1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ункція</a:t>
            </a:r>
            <a:r>
              <a:rPr lang="ru-RU" sz="2800" b="1" dirty="0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політичної</a:t>
            </a:r>
            <a:r>
              <a:rPr lang="ru-RU" sz="2800" b="1" dirty="0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партії</a:t>
            </a:r>
            <a:r>
              <a:rPr lang="ru-RU" sz="2800" b="1" dirty="0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 – </a:t>
            </a:r>
            <a:r>
              <a:rPr lang="ru-RU" sz="2800" b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основні</a:t>
            </a:r>
            <a:r>
              <a:rPr lang="ru-RU" sz="28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напрями</a:t>
            </a:r>
            <a:r>
              <a:rPr lang="ru-RU" sz="28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діяльності</a:t>
            </a:r>
            <a:r>
              <a:rPr lang="ru-RU" sz="28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, </a:t>
            </a:r>
            <a:r>
              <a:rPr lang="ru-RU" sz="2800" b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що</a:t>
            </a:r>
            <a:r>
              <a:rPr lang="ru-RU" sz="28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випливають</a:t>
            </a:r>
            <a:r>
              <a:rPr lang="ru-RU" sz="28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із</a:t>
            </a:r>
            <a:r>
              <a:rPr lang="ru-RU" sz="28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цілей</a:t>
            </a:r>
            <a:r>
              <a:rPr lang="ru-RU" sz="28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і </a:t>
            </a:r>
            <a:r>
              <a:rPr lang="ru-RU" sz="2800" b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завдань</a:t>
            </a:r>
            <a:r>
              <a:rPr lang="ru-RU" sz="28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партій</a:t>
            </a:r>
            <a:r>
              <a:rPr lang="ru-RU" sz="28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, </a:t>
            </a:r>
            <a:r>
              <a:rPr lang="ru-RU" sz="2800" b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визначають</a:t>
            </a:r>
            <a:r>
              <a:rPr lang="ru-RU" sz="28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сутність</a:t>
            </a:r>
            <a:r>
              <a:rPr lang="ru-RU" sz="28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і </a:t>
            </a:r>
            <a:r>
              <a:rPr lang="ru-RU" sz="2800" b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соціальне</a:t>
            </a:r>
            <a:r>
              <a:rPr lang="ru-RU" sz="28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призначення</a:t>
            </a:r>
            <a:r>
              <a:rPr lang="ru-RU" sz="28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цього</a:t>
            </a:r>
            <a:r>
              <a:rPr lang="ru-RU" sz="28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політичного </a:t>
            </a:r>
            <a:r>
              <a:rPr lang="ru-RU" sz="2800" b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інституту</a:t>
            </a:r>
            <a:r>
              <a:rPr lang="ru-RU" sz="28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та </a:t>
            </a:r>
            <a:r>
              <a:rPr lang="ru-RU" sz="2800" b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реалізуються</a:t>
            </a:r>
            <a:r>
              <a:rPr lang="ru-RU" sz="28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в </a:t>
            </a:r>
            <a:r>
              <a:rPr lang="ru-RU" sz="2800" b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передбачених</a:t>
            </a:r>
            <a:r>
              <a:rPr lang="ru-RU" sz="28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чинним</a:t>
            </a:r>
            <a:r>
              <a:rPr lang="ru-RU" sz="28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законодавством</a:t>
            </a:r>
            <a:r>
              <a:rPr lang="ru-RU" sz="28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формах і методах </a:t>
            </a:r>
          </a:p>
          <a:p>
            <a:endParaRPr lang="ru-RU" sz="3200" dirty="0">
              <a:solidFill>
                <a:srgbClr val="002060"/>
              </a:solidFill>
              <a:effectLst/>
              <a:latin typeface="Times New Roman" panose="02020603050405020304" pitchFamily="18" charset="0"/>
            </a:endParaRPr>
          </a:p>
        </p:txBody>
      </p:sp>
      <p:pic>
        <p:nvPicPr>
          <p:cNvPr id="16388" name="Picture 4" descr="Political Party Vectors &amp; Illustrations for Free Download | Freepik">
            <a:extLst>
              <a:ext uri="{FF2B5EF4-FFF2-40B4-BE49-F238E27FC236}">
                <a16:creationId xmlns:a16="http://schemas.microsoft.com/office/drawing/2014/main" id="{81986231-15D1-9C43-B9BC-F89933400D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63" y="1488137"/>
            <a:ext cx="5554220" cy="36703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786C83F-458B-CC42-8F84-CCB24F4E6BAA}"/>
              </a:ext>
            </a:extLst>
          </p:cNvPr>
          <p:cNvSpPr txBox="1"/>
          <p:nvPr/>
        </p:nvSpPr>
        <p:spPr>
          <a:xfrm>
            <a:off x="6096000" y="5251103"/>
            <a:ext cx="615346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Book Antiqua" panose="02040602050305030304" pitchFamily="18" charset="0"/>
              </a:rPr>
              <a:t>!!! </a:t>
            </a:r>
            <a:r>
              <a:rPr lang="ru-RU" sz="28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Сучасні</a:t>
            </a:r>
            <a:r>
              <a:rPr lang="ru-RU" sz="28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політичні</a:t>
            </a:r>
            <a:r>
              <a:rPr lang="ru-RU" sz="28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партії</a:t>
            </a:r>
            <a:r>
              <a:rPr lang="ru-RU" sz="28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є</a:t>
            </a:r>
            <a:r>
              <a:rPr lang="ru-RU" sz="28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поліфункціональними</a:t>
            </a:r>
            <a:r>
              <a:rPr lang="ru-RU" sz="28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організаціями</a:t>
            </a:r>
            <a:r>
              <a:rPr lang="ru-RU" sz="2800" b="1" dirty="0">
                <a:solidFill>
                  <a:srgbClr val="002060"/>
                </a:solidFill>
                <a:latin typeface="Book Antiqua" panose="0204060205030503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2044569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B403EBD-907E-4D59-98D4-A72CD1063C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15061" y="-2"/>
            <a:ext cx="6876939" cy="6858002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1AE222F-17A6-2708-6E86-D8B1B4334F37}"/>
              </a:ext>
            </a:extLst>
          </p:cNvPr>
          <p:cNvSpPr txBox="1"/>
          <p:nvPr/>
        </p:nvSpPr>
        <p:spPr>
          <a:xfrm>
            <a:off x="6054806" y="245326"/>
            <a:ext cx="6023871" cy="6367346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85000" lnSpcReduction="20000"/>
          </a:bodyPr>
          <a:lstStyle/>
          <a:p>
            <a:endParaRPr lang="ru-RU" sz="2800" dirty="0">
              <a:effectLst/>
              <a:latin typeface="Book Antiqua" panose="02040602050305030304" pitchFamily="18" charset="0"/>
            </a:endParaRPr>
          </a:p>
          <a:p>
            <a:r>
              <a:rPr lang="ru-RU" sz="28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Англійський</a:t>
            </a:r>
            <a:r>
              <a:rPr lang="ru-RU" sz="28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політолог</a:t>
            </a:r>
            <a:r>
              <a:rPr lang="ru-RU" sz="28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Дж. </a:t>
            </a:r>
            <a:r>
              <a:rPr lang="ru-RU" sz="28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Брайс</a:t>
            </a:r>
            <a:r>
              <a:rPr lang="ru-RU" sz="28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, </a:t>
            </a:r>
            <a:r>
              <a:rPr lang="ru-RU" sz="28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проаналізувавши</a:t>
            </a:r>
            <a:r>
              <a:rPr lang="ru-RU" sz="28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діяльність</a:t>
            </a:r>
            <a:r>
              <a:rPr lang="ru-RU" sz="28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політичних</a:t>
            </a:r>
            <a:r>
              <a:rPr lang="ru-RU" sz="28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партій</a:t>
            </a:r>
            <a:r>
              <a:rPr lang="ru-RU" sz="28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США початку ХХ ст., </a:t>
            </a:r>
            <a:r>
              <a:rPr lang="ru-RU" sz="28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дійшов</a:t>
            </a:r>
            <a:r>
              <a:rPr lang="ru-RU" sz="28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до </a:t>
            </a:r>
            <a:r>
              <a:rPr lang="ru-RU" sz="28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висновку</a:t>
            </a:r>
            <a:r>
              <a:rPr lang="ru-RU" sz="28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, </a:t>
            </a:r>
            <a:r>
              <a:rPr lang="ru-RU" sz="28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що</a:t>
            </a:r>
            <a:r>
              <a:rPr lang="ru-RU" sz="28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вони </a:t>
            </a:r>
            <a:r>
              <a:rPr lang="ru-RU" sz="28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виконують</a:t>
            </a:r>
            <a:r>
              <a:rPr lang="ru-RU" sz="28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наступні</a:t>
            </a:r>
            <a:r>
              <a:rPr lang="ru-RU" sz="28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функції</a:t>
            </a:r>
            <a:r>
              <a:rPr lang="ru-RU" sz="28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: </a:t>
            </a:r>
          </a:p>
          <a:p>
            <a:endParaRPr lang="ru-RU" sz="2800" dirty="0">
              <a:solidFill>
                <a:srgbClr val="002060"/>
              </a:solidFill>
              <a:effectLst/>
              <a:latin typeface="Book Antiqua" panose="02040602050305030304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ru-RU" sz="28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підтримка</a:t>
            </a:r>
            <a:r>
              <a:rPr lang="ru-RU" sz="28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800" dirty="0" err="1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одностайності</a:t>
            </a:r>
            <a:r>
              <a:rPr lang="ru-RU" sz="28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між</a:t>
            </a:r>
            <a:r>
              <a:rPr lang="ru-RU" sz="28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членами </a:t>
            </a:r>
            <a:r>
              <a:rPr lang="ru-RU" sz="28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політичної</a:t>
            </a:r>
            <a:r>
              <a:rPr lang="ru-RU" sz="28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партії</a:t>
            </a:r>
            <a:r>
              <a:rPr lang="ru-RU" sz="28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; 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sz="28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набір</a:t>
            </a:r>
            <a:r>
              <a:rPr lang="ru-RU" sz="28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в </a:t>
            </a:r>
            <a:r>
              <a:rPr lang="ru-RU" sz="28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партію</a:t>
            </a:r>
            <a:r>
              <a:rPr lang="ru-RU" sz="28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800" dirty="0" err="1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нових</a:t>
            </a:r>
            <a:r>
              <a:rPr lang="ru-RU" sz="2800" dirty="0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800" dirty="0" err="1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членів</a:t>
            </a:r>
            <a:r>
              <a:rPr lang="ru-RU" sz="28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, у тому </a:t>
            </a:r>
            <a:r>
              <a:rPr lang="ru-RU" sz="28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числі</a:t>
            </a:r>
            <a:r>
              <a:rPr lang="ru-RU" sz="28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з </a:t>
            </a:r>
            <a:r>
              <a:rPr lang="ru-RU" sz="28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осіб</a:t>
            </a:r>
            <a:r>
              <a:rPr lang="ru-RU" sz="28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, </a:t>
            </a:r>
            <a:r>
              <a:rPr lang="ru-RU" sz="28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що</a:t>
            </a:r>
            <a:r>
              <a:rPr lang="ru-RU" sz="28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нещодавно</a:t>
            </a:r>
            <a:r>
              <a:rPr lang="ru-RU" sz="28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отримали</a:t>
            </a:r>
            <a:r>
              <a:rPr lang="ru-RU" sz="28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політичні</a:t>
            </a:r>
            <a:r>
              <a:rPr lang="ru-RU" sz="28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права; 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sz="28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пробудження</a:t>
            </a:r>
            <a:r>
              <a:rPr lang="ru-RU" sz="28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800" dirty="0" err="1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ентузіазму</a:t>
            </a:r>
            <a:r>
              <a:rPr lang="ru-RU" sz="2800" dirty="0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 у </a:t>
            </a:r>
            <a:r>
              <a:rPr lang="ru-RU" sz="2800" dirty="0" err="1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виборцях</a:t>
            </a:r>
            <a:r>
              <a:rPr lang="ru-RU" sz="28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, </a:t>
            </a:r>
            <a:r>
              <a:rPr lang="ru-RU" sz="28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вказівка</a:t>
            </a:r>
            <a:r>
              <a:rPr lang="ru-RU" sz="28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в </a:t>
            </a:r>
            <a:r>
              <a:rPr lang="ru-RU" sz="28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програмах</a:t>
            </a:r>
            <a:r>
              <a:rPr lang="ru-RU" sz="28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і </a:t>
            </a:r>
            <a:r>
              <a:rPr lang="ru-RU" sz="28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публічних</a:t>
            </a:r>
            <a:r>
              <a:rPr lang="ru-RU" sz="28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промовах</a:t>
            </a:r>
            <a:r>
              <a:rPr lang="ru-RU" sz="28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на </a:t>
            </a:r>
            <a:r>
              <a:rPr lang="ru-RU" sz="28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численність</a:t>
            </a:r>
            <a:r>
              <a:rPr lang="ru-RU" sz="28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партії</a:t>
            </a:r>
            <a:r>
              <a:rPr lang="ru-RU" sz="28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і </a:t>
            </a:r>
            <a:r>
              <a:rPr lang="ru-RU" sz="28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важливість</a:t>
            </a:r>
            <a:r>
              <a:rPr lang="ru-RU" sz="28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спільної</a:t>
            </a:r>
            <a:r>
              <a:rPr lang="ru-RU" sz="28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мети; 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sz="28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повідомлення</a:t>
            </a:r>
            <a:r>
              <a:rPr lang="ru-RU" sz="28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виборцям</a:t>
            </a:r>
            <a:r>
              <a:rPr lang="ru-RU" sz="28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відомостей</a:t>
            </a:r>
            <a:r>
              <a:rPr lang="ru-RU" sz="28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800" dirty="0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про </a:t>
            </a:r>
            <a:r>
              <a:rPr lang="ru-RU" sz="2800" dirty="0" err="1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політичні</a:t>
            </a:r>
            <a:r>
              <a:rPr lang="ru-RU" sz="2800" dirty="0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800" dirty="0" err="1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питання</a:t>
            </a:r>
            <a:r>
              <a:rPr lang="ru-RU" sz="2800" dirty="0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, </a:t>
            </a:r>
            <a:r>
              <a:rPr lang="ru-RU" sz="2800" dirty="0" err="1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що</a:t>
            </a:r>
            <a:r>
              <a:rPr lang="ru-RU" sz="2800" dirty="0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800" dirty="0" err="1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вимагають</a:t>
            </a:r>
            <a:r>
              <a:rPr lang="ru-RU" sz="2800" dirty="0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800" dirty="0" err="1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рішення</a:t>
            </a:r>
            <a:r>
              <a:rPr lang="ru-RU" sz="28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, про </a:t>
            </a:r>
            <a:r>
              <a:rPr lang="ru-RU" sz="28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переваги</a:t>
            </a:r>
            <a:r>
              <a:rPr lang="ru-RU" sz="28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партійних</a:t>
            </a:r>
            <a:r>
              <a:rPr lang="ru-RU" sz="28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лідерів</a:t>
            </a:r>
            <a:r>
              <a:rPr lang="ru-RU" sz="28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і </a:t>
            </a:r>
            <a:r>
              <a:rPr lang="ru-RU" sz="28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недоліки</a:t>
            </a:r>
            <a:r>
              <a:rPr lang="ru-RU" sz="28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їхніх</a:t>
            </a:r>
            <a:r>
              <a:rPr lang="ru-RU" sz="28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конкурентів</a:t>
            </a:r>
            <a:r>
              <a:rPr lang="ru-RU" sz="28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. </a:t>
            </a:r>
          </a:p>
          <a:p>
            <a:endParaRPr lang="ru-RU" sz="2800" dirty="0">
              <a:solidFill>
                <a:srgbClr val="002060"/>
              </a:solidFill>
              <a:effectLst/>
              <a:latin typeface="Times New Roman" panose="02020603050405020304" pitchFamily="18" charset="0"/>
            </a:endParaRPr>
          </a:p>
          <a:p>
            <a:endParaRPr lang="ru-RU" sz="3200" dirty="0">
              <a:solidFill>
                <a:srgbClr val="002060"/>
              </a:solidFill>
              <a:effectLst/>
              <a:latin typeface="Times New Roman" panose="02020603050405020304" pitchFamily="18" charset="0"/>
            </a:endParaRPr>
          </a:p>
        </p:txBody>
      </p:sp>
      <p:pic>
        <p:nvPicPr>
          <p:cNvPr id="17410" name="Picture 2" descr="Democracy Vectors &amp; Illustrations for Free Download | Freepik">
            <a:extLst>
              <a:ext uri="{FF2B5EF4-FFF2-40B4-BE49-F238E27FC236}">
                <a16:creationId xmlns:a16="http://schemas.microsoft.com/office/drawing/2014/main" id="{2A89F0EB-CA13-A44E-9FD2-07AF022BE5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744" y="487475"/>
            <a:ext cx="5295189" cy="529518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5018183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B403EBD-907E-4D59-98D4-A72CD1063C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15061" y="-2"/>
            <a:ext cx="6876939" cy="6858002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1AE222F-17A6-2708-6E86-D8B1B4334F37}"/>
              </a:ext>
            </a:extLst>
          </p:cNvPr>
          <p:cNvSpPr txBox="1"/>
          <p:nvPr/>
        </p:nvSpPr>
        <p:spPr>
          <a:xfrm>
            <a:off x="6445770" y="-2"/>
            <a:ext cx="5410189" cy="6858002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77500" lnSpcReduction="20000"/>
          </a:bodyPr>
          <a:lstStyle/>
          <a:p>
            <a:br>
              <a:rPr lang="ru-RU" sz="2800" dirty="0">
                <a:effectLst/>
                <a:latin typeface="Times New Roman" panose="02020603050405020304" pitchFamily="18" charset="0"/>
              </a:rPr>
            </a:br>
            <a:endParaRPr lang="ru-RU" sz="2800" dirty="0">
              <a:effectLst/>
              <a:latin typeface="Times New Roman" panose="02020603050405020304" pitchFamily="18" charset="0"/>
            </a:endParaRPr>
          </a:p>
          <a:p>
            <a:r>
              <a:rPr lang="ru-RU" sz="3300" b="1" dirty="0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Г. </a:t>
            </a:r>
            <a:r>
              <a:rPr lang="ru-RU" sz="3300" b="1" dirty="0" err="1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Алмонд</a:t>
            </a:r>
            <a:r>
              <a:rPr lang="ru-RU" sz="33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: </a:t>
            </a:r>
            <a:r>
              <a:rPr lang="ru-RU" sz="3300" i="1" dirty="0" err="1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об’єднання</a:t>
            </a:r>
            <a:r>
              <a:rPr lang="ru-RU" sz="3300" i="1" dirty="0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3300" i="1" dirty="0" err="1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політичних</a:t>
            </a:r>
            <a:r>
              <a:rPr lang="ru-RU" sz="3300" i="1" dirty="0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3300" i="1" dirty="0" err="1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інтересів</a:t>
            </a:r>
            <a:r>
              <a:rPr lang="ru-RU" sz="3300" i="1" dirty="0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3300" i="1" dirty="0" err="1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стає</a:t>
            </a:r>
            <a:r>
              <a:rPr lang="ru-RU" sz="3300" i="1" dirty="0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3300" i="1" dirty="0" err="1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найпершою</a:t>
            </a:r>
            <a:r>
              <a:rPr lang="ru-RU" sz="3300" i="1" dirty="0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 і </a:t>
            </a:r>
            <a:r>
              <a:rPr lang="ru-RU" sz="3300" i="1" dirty="0" err="1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специфічною</a:t>
            </a:r>
            <a:r>
              <a:rPr lang="ru-RU" sz="3300" i="1" dirty="0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3300" i="1" dirty="0" err="1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функцією</a:t>
            </a:r>
            <a:r>
              <a:rPr lang="ru-RU" sz="3300" i="1" dirty="0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 ПП</a:t>
            </a:r>
            <a:r>
              <a:rPr lang="ru-RU" sz="3300" dirty="0">
                <a:solidFill>
                  <a:srgbClr val="002060"/>
                </a:solidFill>
                <a:latin typeface="Book Antiqua" panose="02040602050305030304" pitchFamily="18" charset="0"/>
              </a:rPr>
              <a:t>, і</a:t>
            </a:r>
            <a:r>
              <a:rPr lang="ru-RU" sz="33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33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ця</a:t>
            </a:r>
            <a:r>
              <a:rPr lang="ru-RU" sz="33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33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функція</a:t>
            </a:r>
            <a:r>
              <a:rPr lang="ru-RU" sz="33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33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є</a:t>
            </a:r>
            <a:r>
              <a:rPr lang="ru-RU" sz="33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«</a:t>
            </a:r>
            <a:r>
              <a:rPr lang="ru-RU" sz="33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середньою</a:t>
            </a:r>
            <a:r>
              <a:rPr lang="ru-RU" sz="33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33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стадією</a:t>
            </a:r>
            <a:r>
              <a:rPr lang="ru-RU" sz="33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(політичного) </a:t>
            </a:r>
            <a:r>
              <a:rPr lang="ru-RU" sz="33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процесу</a:t>
            </a:r>
            <a:r>
              <a:rPr lang="ru-RU" sz="33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», яка покликана </a:t>
            </a:r>
            <a:r>
              <a:rPr lang="ru-RU" sz="33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перетворити</a:t>
            </a:r>
            <a:r>
              <a:rPr lang="ru-RU" sz="33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33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усвідомлені</a:t>
            </a:r>
            <a:r>
              <a:rPr lang="ru-RU" sz="33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33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інтереси</a:t>
            </a:r>
            <a:r>
              <a:rPr lang="ru-RU" sz="33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у «</a:t>
            </a:r>
            <a:r>
              <a:rPr lang="ru-RU" sz="33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відносно</a:t>
            </a:r>
            <a:r>
              <a:rPr lang="ru-RU" sz="33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невеликий </a:t>
            </a:r>
            <a:r>
              <a:rPr lang="ru-RU" sz="33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набір</a:t>
            </a:r>
            <a:r>
              <a:rPr lang="ru-RU" sz="33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альтернатив </a:t>
            </a:r>
            <a:r>
              <a:rPr lang="ru-RU" sz="33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політики</a:t>
            </a:r>
            <a:r>
              <a:rPr lang="ru-RU" sz="33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»</a:t>
            </a:r>
          </a:p>
          <a:p>
            <a:endParaRPr lang="ru-RU" sz="3300" dirty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r>
              <a:rPr lang="ru-RU" sz="3300" dirty="0">
                <a:solidFill>
                  <a:srgbClr val="002060"/>
                </a:solidFill>
                <a:latin typeface="Book Antiqua" panose="02040602050305030304" pitchFamily="18" charset="0"/>
              </a:rPr>
              <a:t>В рамках </a:t>
            </a:r>
            <a:r>
              <a:rPr lang="ru-RU" sz="33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демократичних</a:t>
            </a:r>
            <a:r>
              <a:rPr lang="ru-RU" sz="3300" dirty="0">
                <a:solidFill>
                  <a:srgbClr val="002060"/>
                </a:solidFill>
                <a:latin typeface="Book Antiqua" panose="02040602050305030304" pitchFamily="18" charset="0"/>
              </a:rPr>
              <a:t> систем ПП </a:t>
            </a:r>
            <a:r>
              <a:rPr lang="ru-RU" sz="33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виконують</a:t>
            </a:r>
            <a:r>
              <a:rPr lang="ru-RU" sz="3300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3300" i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функції</a:t>
            </a:r>
            <a:r>
              <a:rPr lang="ru-RU" sz="3300" i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sz="3300" i="1" dirty="0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політичного </a:t>
            </a:r>
            <a:r>
              <a:rPr lang="ru-RU" sz="3300" i="1" dirty="0" err="1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рекрутування</a:t>
            </a:r>
            <a:r>
              <a:rPr lang="ru-RU" sz="3300" i="1" dirty="0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, </a:t>
            </a:r>
            <a:r>
              <a:rPr lang="ru-RU" sz="3300" i="1" dirty="0" err="1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артикуляції</a:t>
            </a:r>
            <a:r>
              <a:rPr lang="ru-RU" sz="3300" i="1" dirty="0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3300" i="1" dirty="0" err="1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політичних</a:t>
            </a:r>
            <a:r>
              <a:rPr lang="ru-RU" sz="3300" i="1" dirty="0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3300" i="1" dirty="0" err="1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інтересів</a:t>
            </a:r>
            <a:r>
              <a:rPr lang="ru-RU" sz="3300" i="1" dirty="0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 та </a:t>
            </a:r>
            <a:r>
              <a:rPr lang="ru-RU" sz="3300" i="1" dirty="0" err="1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їх</a:t>
            </a:r>
            <a:r>
              <a:rPr lang="ru-RU" sz="3300" i="1" dirty="0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3300" i="1" dirty="0" err="1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агрегації</a:t>
            </a:r>
            <a:r>
              <a:rPr lang="ru-RU" sz="3300" i="1" dirty="0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 </a:t>
            </a:r>
          </a:p>
          <a:p>
            <a:endParaRPr lang="ru-RU" sz="3300" dirty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r>
              <a:rPr lang="ru-RU" sz="33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ПП як </a:t>
            </a:r>
            <a:r>
              <a:rPr lang="ru-RU" sz="3300" i="1" dirty="0" err="1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посередник</a:t>
            </a:r>
            <a:r>
              <a:rPr lang="ru-RU" sz="33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33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між</a:t>
            </a:r>
            <a:r>
              <a:rPr lang="ru-RU" sz="33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33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громадянським</a:t>
            </a:r>
            <a:r>
              <a:rPr lang="ru-RU" sz="33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33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суспільством</a:t>
            </a:r>
            <a:r>
              <a:rPr lang="ru-RU" sz="33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та державою</a:t>
            </a:r>
          </a:p>
          <a:p>
            <a:endParaRPr lang="ru-RU" sz="2800" dirty="0">
              <a:solidFill>
                <a:srgbClr val="002060"/>
              </a:solidFill>
              <a:effectLst/>
              <a:latin typeface="Times New Roman" panose="02020603050405020304" pitchFamily="18" charset="0"/>
            </a:endParaRPr>
          </a:p>
          <a:p>
            <a:endParaRPr lang="ru-RU" sz="2800" dirty="0">
              <a:solidFill>
                <a:srgbClr val="002060"/>
              </a:solidFill>
              <a:effectLst/>
              <a:latin typeface="Times New Roman" panose="02020603050405020304" pitchFamily="18" charset="0"/>
            </a:endParaRPr>
          </a:p>
          <a:p>
            <a:endParaRPr lang="ru-RU" sz="3200" dirty="0">
              <a:solidFill>
                <a:srgbClr val="002060"/>
              </a:solidFill>
              <a:effectLst/>
              <a:latin typeface="Times New Roman" panose="02020603050405020304" pitchFamily="18" charset="0"/>
            </a:endParaRPr>
          </a:p>
        </p:txBody>
      </p:sp>
      <p:pic>
        <p:nvPicPr>
          <p:cNvPr id="18436" name="Picture 4" descr="Difference between Pressure Groups and Political Parties - GeeksforGeeks">
            <a:extLst>
              <a:ext uri="{FF2B5EF4-FFF2-40B4-BE49-F238E27FC236}">
                <a16:creationId xmlns:a16="http://schemas.microsoft.com/office/drawing/2014/main" id="{40BB00A9-085E-2D48-B049-C42D655DA5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41" y="1622684"/>
            <a:ext cx="5969924" cy="3612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79757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0" name="Rectangle 69">
            <a:extLst>
              <a:ext uri="{FF2B5EF4-FFF2-40B4-BE49-F238E27FC236}">
                <a16:creationId xmlns:a16="http://schemas.microsoft.com/office/drawing/2014/main" id="{93F0ADB5-A0B4-4B01-A8C4-FDC34CE22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AA6D0FDE-0241-4C21-A720-A694753582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6CE9B56A-06C3-57F1-0FE8-98E0B43B58BC}"/>
              </a:ext>
            </a:extLst>
          </p:cNvPr>
          <p:cNvSpPr txBox="1"/>
          <p:nvPr/>
        </p:nvSpPr>
        <p:spPr>
          <a:xfrm>
            <a:off x="643467" y="2612718"/>
            <a:ext cx="3363974" cy="149579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uk-UA" sz="5400" b="1" cap="all" spc="200" dirty="0">
                <a:solidFill>
                  <a:srgbClr val="FF0000"/>
                </a:solidFill>
                <a:latin typeface="Bookman Old Style" panose="02050604050505020204" pitchFamily="18" charset="0"/>
                <a:ea typeface="+mj-ea"/>
                <a:cs typeface="+mj-cs"/>
              </a:rPr>
              <a:t>план</a:t>
            </a:r>
            <a:endParaRPr lang="en-US" sz="5400" cap="all" spc="200" dirty="0">
              <a:solidFill>
                <a:srgbClr val="FF0000"/>
              </a:solidFill>
              <a:latin typeface="Bookman Old Style" panose="02050604050505020204" pitchFamily="18" charset="0"/>
              <a:ea typeface="+mj-ea"/>
              <a:cs typeface="+mj-cs"/>
            </a:endParaRPr>
          </a:p>
        </p:txBody>
      </p:sp>
      <p:graphicFrame>
        <p:nvGraphicFramePr>
          <p:cNvPr id="4" name="TextBox 1">
            <a:extLst>
              <a:ext uri="{FF2B5EF4-FFF2-40B4-BE49-F238E27FC236}">
                <a16:creationId xmlns:a16="http://schemas.microsoft.com/office/drawing/2014/main" id="{4D43076B-141A-F352-D195-9E1D7B0D31E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59622771"/>
              </p:ext>
            </p:extLst>
          </p:nvPr>
        </p:nvGraphicFramePr>
        <p:xfrm>
          <a:off x="5619750" y="965200"/>
          <a:ext cx="5607050" cy="492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242453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B403EBD-907E-4D59-98D4-A72CD1063C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15061" y="-2"/>
            <a:ext cx="6876939" cy="6858002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1AE222F-17A6-2708-6E86-D8B1B4334F37}"/>
              </a:ext>
            </a:extLst>
          </p:cNvPr>
          <p:cNvSpPr txBox="1"/>
          <p:nvPr/>
        </p:nvSpPr>
        <p:spPr>
          <a:xfrm>
            <a:off x="6450407" y="377883"/>
            <a:ext cx="5431069" cy="6367346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55000" lnSpcReduction="20000"/>
          </a:bodyPr>
          <a:lstStyle/>
          <a:p>
            <a:endParaRPr lang="ru-RU" sz="3400" dirty="0">
              <a:solidFill>
                <a:srgbClr val="002060"/>
              </a:solidFill>
              <a:effectLst/>
              <a:latin typeface="Times New Roman" panose="02020603050405020304" pitchFamily="18" charset="0"/>
            </a:endParaRPr>
          </a:p>
          <a:p>
            <a:r>
              <a:rPr lang="ru-RU" sz="3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С. М. </a:t>
            </a:r>
            <a:r>
              <a:rPr lang="ru-RU" sz="3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Ліпсет</a:t>
            </a:r>
            <a:r>
              <a:rPr lang="ru-RU" sz="3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3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та </a:t>
            </a:r>
            <a:r>
              <a:rPr lang="ru-RU" sz="3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С. </a:t>
            </a:r>
            <a:r>
              <a:rPr lang="ru-RU" sz="3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Роккан</a:t>
            </a:r>
            <a:r>
              <a:rPr lang="ru-RU" sz="3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380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дали </a:t>
            </a:r>
            <a:r>
              <a:rPr lang="ru-RU" sz="3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переконливе</a:t>
            </a:r>
            <a:r>
              <a:rPr lang="ru-RU" sz="380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3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політологічне</a:t>
            </a:r>
            <a:r>
              <a:rPr lang="ru-RU" sz="380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3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обґрунтування</a:t>
            </a:r>
            <a:r>
              <a:rPr lang="ru-RU" sz="380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3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функцій</a:t>
            </a:r>
            <a:r>
              <a:rPr lang="ru-RU" sz="380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3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європейських</a:t>
            </a:r>
            <a:r>
              <a:rPr lang="ru-RU" sz="380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3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партій</a:t>
            </a:r>
            <a:r>
              <a:rPr lang="ru-RU" sz="380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як </a:t>
            </a:r>
            <a:r>
              <a:rPr lang="ru-RU" sz="3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політичних</a:t>
            </a:r>
            <a:r>
              <a:rPr lang="ru-RU" sz="380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3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виразників</a:t>
            </a:r>
            <a:r>
              <a:rPr lang="ru-RU" sz="380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3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глобальних</a:t>
            </a:r>
            <a:r>
              <a:rPr lang="ru-RU" sz="380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3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соціальних</a:t>
            </a:r>
            <a:r>
              <a:rPr lang="ru-RU" sz="380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3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розколів</a:t>
            </a:r>
            <a:r>
              <a:rPr lang="ru-RU" sz="380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endParaRPr lang="ru-RU" sz="3800" dirty="0">
              <a:solidFill>
                <a:srgbClr val="FF0000"/>
              </a:solidFill>
              <a:effectLst/>
              <a:latin typeface="Times New Roman" panose="02020603050405020304" pitchFamily="18" charset="0"/>
            </a:endParaRPr>
          </a:p>
          <a:p>
            <a:r>
              <a:rPr lang="ru-RU" sz="380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380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4 «</a:t>
            </a:r>
            <a:r>
              <a:rPr lang="ru-RU" sz="3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критичні</a:t>
            </a:r>
            <a:r>
              <a:rPr lang="ru-RU" sz="380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точки» – </a:t>
            </a:r>
            <a:r>
              <a:rPr lang="ru-RU" sz="3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вирішальні</a:t>
            </a:r>
            <a:r>
              <a:rPr lang="ru-RU" sz="380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3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історичні</a:t>
            </a:r>
            <a:r>
              <a:rPr lang="ru-RU" sz="380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3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події</a:t>
            </a:r>
            <a:r>
              <a:rPr lang="ru-RU" sz="380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3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sz="380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стали </a:t>
            </a:r>
            <a:r>
              <a:rPr lang="ru-RU" sz="3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певними</a:t>
            </a:r>
            <a:r>
              <a:rPr lang="ru-RU" sz="380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межами в </a:t>
            </a:r>
            <a:r>
              <a:rPr lang="ru-RU" sz="3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політичній</a:t>
            </a:r>
            <a:r>
              <a:rPr lang="ru-RU" sz="380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3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історії</a:t>
            </a:r>
            <a:r>
              <a:rPr lang="ru-RU" sz="380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3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Європи</a:t>
            </a:r>
            <a:r>
              <a:rPr lang="ru-RU" sz="380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: (1) </a:t>
            </a:r>
            <a:r>
              <a:rPr lang="ru-RU" sz="3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Реформація</a:t>
            </a:r>
            <a:r>
              <a:rPr lang="ru-RU" sz="380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(</a:t>
            </a:r>
            <a:r>
              <a:rPr lang="en-US" sz="380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VIX-VIIX </a:t>
            </a:r>
            <a:r>
              <a:rPr lang="ru-RU" sz="380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ст.); (2) </a:t>
            </a:r>
            <a:r>
              <a:rPr lang="ru-RU" sz="3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національні</a:t>
            </a:r>
            <a:r>
              <a:rPr lang="ru-RU" sz="380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3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революції</a:t>
            </a:r>
            <a:r>
              <a:rPr lang="ru-RU" sz="380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(</a:t>
            </a:r>
            <a:r>
              <a:rPr lang="ru-RU" sz="3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період</a:t>
            </a:r>
            <a:r>
              <a:rPr lang="ru-RU" sz="380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3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починаючи</a:t>
            </a:r>
            <a:r>
              <a:rPr lang="ru-RU" sz="380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з 1789 р.); (3) </a:t>
            </a:r>
            <a:r>
              <a:rPr lang="ru-RU" sz="3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промислова</a:t>
            </a:r>
            <a:r>
              <a:rPr lang="ru-RU" sz="380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3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революція</a:t>
            </a:r>
            <a:r>
              <a:rPr lang="ru-RU" sz="380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(</a:t>
            </a:r>
            <a:r>
              <a:rPr lang="en-US" sz="380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XIX-XX </a:t>
            </a:r>
            <a:r>
              <a:rPr lang="ru-RU" sz="380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ст.); (4) </a:t>
            </a:r>
            <a:r>
              <a:rPr lang="ru-RU" sz="3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революція</a:t>
            </a:r>
            <a:r>
              <a:rPr lang="ru-RU" sz="380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sz="3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Росії</a:t>
            </a:r>
            <a:r>
              <a:rPr lang="ru-RU" sz="380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(1917 р.), </a:t>
            </a:r>
          </a:p>
          <a:p>
            <a:endParaRPr lang="ru-RU" sz="3800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r>
              <a:rPr lang="ru-RU" sz="380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4 </a:t>
            </a:r>
            <a:r>
              <a:rPr lang="ru-RU" sz="3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лінії</a:t>
            </a:r>
            <a:r>
              <a:rPr lang="ru-RU" sz="380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3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основних</a:t>
            </a:r>
            <a:r>
              <a:rPr lang="ru-RU" sz="380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3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розколів</a:t>
            </a:r>
            <a:r>
              <a:rPr lang="ru-RU" sz="380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3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які</a:t>
            </a:r>
            <a:r>
              <a:rPr lang="ru-RU" sz="380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3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означають</a:t>
            </a:r>
            <a:r>
              <a:rPr lang="ru-RU" sz="380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3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серйозні</a:t>
            </a:r>
            <a:r>
              <a:rPr lang="ru-RU" sz="380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3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конфлікти</a:t>
            </a:r>
            <a:r>
              <a:rPr lang="ru-RU" sz="380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3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інтересів</a:t>
            </a:r>
            <a:r>
              <a:rPr lang="ru-RU" sz="380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3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усередині</a:t>
            </a:r>
            <a:r>
              <a:rPr lang="ru-RU" sz="380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3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кожної</a:t>
            </a:r>
            <a:r>
              <a:rPr lang="ru-RU" sz="380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3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політичної</a:t>
            </a:r>
            <a:r>
              <a:rPr lang="ru-RU" sz="380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3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системи</a:t>
            </a:r>
            <a:r>
              <a:rPr lang="ru-RU" sz="380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sz="3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критичних</a:t>
            </a:r>
            <a:r>
              <a:rPr lang="ru-RU" sz="380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3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точок</a:t>
            </a:r>
            <a:r>
              <a:rPr lang="ru-RU" sz="380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3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sz="380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3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виникають</a:t>
            </a:r>
            <a:r>
              <a:rPr lang="ru-RU" sz="380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як результат </a:t>
            </a:r>
            <a:r>
              <a:rPr lang="ru-RU" sz="3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появи</a:t>
            </a:r>
            <a:r>
              <a:rPr lang="ru-RU" sz="380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, в </a:t>
            </a:r>
            <a:r>
              <a:rPr lang="ru-RU" sz="3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європейській</a:t>
            </a:r>
            <a:r>
              <a:rPr lang="ru-RU" sz="380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3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історії</a:t>
            </a:r>
            <a:r>
              <a:rPr lang="ru-RU" sz="380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: 1 – </a:t>
            </a:r>
            <a:r>
              <a:rPr lang="ru-RU" sz="3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між</a:t>
            </a:r>
            <a:r>
              <a:rPr lang="ru-RU" sz="380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центром і </a:t>
            </a:r>
            <a:r>
              <a:rPr lang="ru-RU" sz="3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периферією</a:t>
            </a:r>
            <a:r>
              <a:rPr lang="ru-RU" sz="380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; 2 – </a:t>
            </a:r>
            <a:r>
              <a:rPr lang="ru-RU" sz="3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між</a:t>
            </a:r>
            <a:r>
              <a:rPr lang="ru-RU" sz="380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державою і </a:t>
            </a:r>
            <a:r>
              <a:rPr lang="ru-RU" sz="3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церквою</a:t>
            </a:r>
            <a:r>
              <a:rPr lang="ru-RU" sz="380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; 3 – </a:t>
            </a:r>
            <a:r>
              <a:rPr lang="ru-RU" sz="3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між</a:t>
            </a:r>
            <a:r>
              <a:rPr lang="ru-RU" sz="380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3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містом</a:t>
            </a:r>
            <a:r>
              <a:rPr lang="ru-RU" sz="380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і селом; 4 – </a:t>
            </a:r>
            <a:r>
              <a:rPr lang="ru-RU" sz="3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між</a:t>
            </a:r>
            <a:r>
              <a:rPr lang="ru-RU" sz="380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3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працедавцями</a:t>
            </a:r>
            <a:r>
              <a:rPr lang="ru-RU" sz="380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sz="3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робітниками</a:t>
            </a:r>
            <a:r>
              <a:rPr lang="ru-RU" sz="380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. </a:t>
            </a:r>
          </a:p>
          <a:p>
            <a:endParaRPr lang="ru-RU" sz="2800" dirty="0">
              <a:solidFill>
                <a:srgbClr val="002060"/>
              </a:solidFill>
              <a:effectLst/>
              <a:latin typeface="Times New Roman" panose="02020603050405020304" pitchFamily="18" charset="0"/>
            </a:endParaRPr>
          </a:p>
          <a:p>
            <a:endParaRPr lang="ru-RU" sz="2800" dirty="0">
              <a:solidFill>
                <a:srgbClr val="002060"/>
              </a:solidFill>
              <a:effectLst/>
              <a:latin typeface="Times New Roman" panose="02020603050405020304" pitchFamily="18" charset="0"/>
            </a:endParaRPr>
          </a:p>
          <a:p>
            <a:endParaRPr lang="ru-RU" sz="3200" dirty="0">
              <a:solidFill>
                <a:srgbClr val="002060"/>
              </a:solidFill>
              <a:effectLst/>
              <a:latin typeface="Times New Roman" panose="02020603050405020304" pitchFamily="18" charset="0"/>
            </a:endParaRPr>
          </a:p>
        </p:txBody>
      </p:sp>
      <p:pic>
        <p:nvPicPr>
          <p:cNvPr id="19458" name="Picture 2" descr="Political party - Wikipedia">
            <a:extLst>
              <a:ext uri="{FF2B5EF4-FFF2-40B4-BE49-F238E27FC236}">
                <a16:creationId xmlns:a16="http://schemas.microsoft.com/office/drawing/2014/main" id="{9612E3EF-D49B-F545-855B-B36F95D6B2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66" y="1300260"/>
            <a:ext cx="5964417" cy="39762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13100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B403EBD-907E-4D59-98D4-A72CD1063C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15061" y="-2"/>
            <a:ext cx="6876939" cy="6858002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1AE222F-17A6-2708-6E86-D8B1B4334F37}"/>
              </a:ext>
            </a:extLst>
          </p:cNvPr>
          <p:cNvSpPr txBox="1"/>
          <p:nvPr/>
        </p:nvSpPr>
        <p:spPr>
          <a:xfrm>
            <a:off x="6450407" y="377882"/>
            <a:ext cx="5566127" cy="6480117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55000" lnSpcReduction="20000"/>
          </a:bodyPr>
          <a:lstStyle/>
          <a:p>
            <a:r>
              <a:rPr lang="ru-RU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Дж. </a:t>
            </a:r>
            <a:r>
              <a:rPr lang="ru-RU" sz="4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Сарторі</a:t>
            </a:r>
            <a:r>
              <a:rPr lang="ru-RU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про </a:t>
            </a:r>
            <a:r>
              <a:rPr lang="ru-RU" sz="4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функції</a:t>
            </a:r>
            <a:r>
              <a:rPr lang="ru-RU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ПП:</a:t>
            </a:r>
            <a:endParaRPr lang="ru-RU" sz="4400" b="1" dirty="0">
              <a:solidFill>
                <a:srgbClr val="FF0000"/>
              </a:solidFill>
              <a:effectLst/>
              <a:latin typeface="Times New Roman" panose="02020603050405020304" pitchFamily="18" charset="0"/>
            </a:endParaRPr>
          </a:p>
          <a:p>
            <a:pPr marL="571500" indent="-571500">
              <a:buFont typeface="Wingdings" pitchFamily="2" charset="2"/>
              <a:buChar char="Ø"/>
            </a:pPr>
            <a:r>
              <a:rPr lang="ru-RU" sz="4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здійснення</a:t>
            </a:r>
            <a:r>
              <a:rPr lang="ru-RU" sz="440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4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добровільної</a:t>
            </a:r>
            <a:r>
              <a:rPr lang="ru-RU" sz="440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4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участі</a:t>
            </a:r>
            <a:r>
              <a:rPr lang="ru-RU" sz="440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4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громадян</a:t>
            </a:r>
            <a:r>
              <a:rPr lang="ru-RU" sz="440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у </a:t>
            </a:r>
            <a:r>
              <a:rPr lang="ru-RU" sz="4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політичному</a:t>
            </a:r>
            <a:r>
              <a:rPr lang="ru-RU" sz="440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4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житті</a:t>
            </a:r>
            <a:r>
              <a:rPr lang="ru-RU" sz="440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і особливо у </a:t>
            </a:r>
            <a:r>
              <a:rPr lang="ru-RU" sz="4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виборах</a:t>
            </a:r>
            <a:r>
              <a:rPr lang="ru-RU" sz="440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; 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ru-RU" sz="4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соціальна</a:t>
            </a:r>
            <a:r>
              <a:rPr lang="ru-RU" sz="440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та </a:t>
            </a:r>
            <a:r>
              <a:rPr lang="ru-RU" sz="4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політична</a:t>
            </a:r>
            <a:r>
              <a:rPr lang="ru-RU" sz="440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4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інтеграція</a:t>
            </a:r>
            <a:r>
              <a:rPr lang="ru-RU" sz="440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4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різних</a:t>
            </a:r>
            <a:r>
              <a:rPr lang="ru-RU" sz="440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4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верств</a:t>
            </a:r>
            <a:r>
              <a:rPr lang="ru-RU" sz="440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4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суспільства</a:t>
            </a:r>
            <a:r>
              <a:rPr lang="ru-RU" sz="440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для </a:t>
            </a:r>
            <a:r>
              <a:rPr lang="ru-RU" sz="4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досягнення</a:t>
            </a:r>
            <a:r>
              <a:rPr lang="ru-RU" sz="440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4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спільної</a:t>
            </a:r>
            <a:r>
              <a:rPr lang="ru-RU" sz="440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мети; 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ru-RU" sz="4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посередництво</a:t>
            </a:r>
            <a:r>
              <a:rPr lang="ru-RU" sz="440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sz="4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представленні</a:t>
            </a:r>
            <a:r>
              <a:rPr lang="ru-RU" sz="440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4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інтересів</a:t>
            </a:r>
            <a:r>
              <a:rPr lang="ru-RU" sz="440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4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соціальних</a:t>
            </a:r>
            <a:r>
              <a:rPr lang="ru-RU" sz="440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4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груп</a:t>
            </a:r>
            <a:r>
              <a:rPr lang="ru-RU" sz="440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4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прагнення</a:t>
            </a:r>
            <a:r>
              <a:rPr lang="ru-RU" sz="440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4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домогтися</a:t>
            </a:r>
            <a:r>
              <a:rPr lang="ru-RU" sz="440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4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їхнього</a:t>
            </a:r>
            <a:r>
              <a:rPr lang="ru-RU" sz="440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балансу; 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ru-RU" sz="4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залагодження</a:t>
            </a:r>
            <a:r>
              <a:rPr lang="ru-RU" sz="440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4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конфліктів</a:t>
            </a:r>
            <a:r>
              <a:rPr lang="ru-RU" sz="440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4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або</a:t>
            </a:r>
            <a:r>
              <a:rPr lang="ru-RU" sz="440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4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виявлення</a:t>
            </a:r>
            <a:r>
              <a:rPr lang="ru-RU" sz="440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4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схильності</a:t>
            </a:r>
            <a:r>
              <a:rPr lang="ru-RU" sz="440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до них, </a:t>
            </a:r>
            <a:r>
              <a:rPr lang="ru-RU" sz="4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їхня</a:t>
            </a:r>
            <a:r>
              <a:rPr lang="ru-RU" sz="440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4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відповідна</a:t>
            </a:r>
            <a:r>
              <a:rPr lang="ru-RU" sz="440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4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нейтралізація</a:t>
            </a:r>
            <a:r>
              <a:rPr lang="ru-RU" sz="440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; 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ru-RU" sz="4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вираження</a:t>
            </a:r>
            <a:r>
              <a:rPr lang="ru-RU" sz="440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4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волі</a:t>
            </a:r>
            <a:r>
              <a:rPr lang="ru-RU" sz="440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4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більшості</a:t>
            </a:r>
            <a:r>
              <a:rPr lang="ru-RU" sz="440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4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громадян</a:t>
            </a:r>
            <a:r>
              <a:rPr lang="ru-RU" sz="440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; 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ru-RU" sz="4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розробка</a:t>
            </a:r>
            <a:r>
              <a:rPr lang="ru-RU" sz="440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4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політики</a:t>
            </a:r>
            <a:r>
              <a:rPr lang="ru-RU" sz="440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та </a:t>
            </a:r>
            <a:r>
              <a:rPr lang="ru-RU" sz="4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відповідних</a:t>
            </a:r>
            <a:r>
              <a:rPr lang="ru-RU" sz="440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4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політичних</a:t>
            </a:r>
            <a:r>
              <a:rPr lang="ru-RU" sz="440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4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рішень</a:t>
            </a:r>
            <a:r>
              <a:rPr lang="ru-RU" sz="440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; 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ru-RU" sz="4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підбір</a:t>
            </a:r>
            <a:r>
              <a:rPr lang="ru-RU" sz="440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sz="4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формування</a:t>
            </a:r>
            <a:r>
              <a:rPr lang="ru-RU" sz="440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4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політичних</a:t>
            </a:r>
            <a:r>
              <a:rPr lang="ru-RU" sz="440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4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лідерів</a:t>
            </a:r>
            <a:r>
              <a:rPr lang="ru-RU" sz="440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. </a:t>
            </a:r>
          </a:p>
          <a:p>
            <a:pPr marL="457200" indent="-457200">
              <a:buFont typeface="Wingdings" pitchFamily="2" charset="2"/>
              <a:buChar char="Ø"/>
            </a:pPr>
            <a:endParaRPr lang="ru-RU" sz="2800" dirty="0">
              <a:solidFill>
                <a:srgbClr val="002060"/>
              </a:solidFill>
              <a:effectLst/>
              <a:latin typeface="Times New Roman" panose="02020603050405020304" pitchFamily="18" charset="0"/>
            </a:endParaRPr>
          </a:p>
          <a:p>
            <a:endParaRPr lang="ru-RU" sz="2800" dirty="0">
              <a:solidFill>
                <a:srgbClr val="002060"/>
              </a:solidFill>
              <a:effectLst/>
              <a:latin typeface="Times New Roman" panose="02020603050405020304" pitchFamily="18" charset="0"/>
            </a:endParaRPr>
          </a:p>
          <a:p>
            <a:endParaRPr lang="ru-RU" sz="3200" dirty="0">
              <a:solidFill>
                <a:srgbClr val="002060"/>
              </a:solidFill>
              <a:effectLst/>
              <a:latin typeface="Times New Roman" panose="02020603050405020304" pitchFamily="18" charset="0"/>
            </a:endParaRPr>
          </a:p>
        </p:txBody>
      </p:sp>
      <p:pic>
        <p:nvPicPr>
          <p:cNvPr id="21506" name="Picture 2" descr="Всі запитання ЗНО з історії України онлайн із відповідями, починаючи з 1550  – сайт ЗНО.Освіта.UA">
            <a:extLst>
              <a:ext uri="{FF2B5EF4-FFF2-40B4-BE49-F238E27FC236}">
                <a16:creationId xmlns:a16="http://schemas.microsoft.com/office/drawing/2014/main" id="{61621E9B-E3A4-4C4B-B777-B48C805833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715" y="-39371"/>
            <a:ext cx="4437088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02684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B403EBD-907E-4D59-98D4-A72CD1063C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15061" y="-2"/>
            <a:ext cx="6876939" cy="6858002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1AE222F-17A6-2708-6E86-D8B1B4334F37}"/>
              </a:ext>
            </a:extLst>
          </p:cNvPr>
          <p:cNvSpPr txBox="1"/>
          <p:nvPr/>
        </p:nvSpPr>
        <p:spPr>
          <a:xfrm>
            <a:off x="5870544" y="299823"/>
            <a:ext cx="5566127" cy="6480117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r>
              <a:rPr lang="ru-RU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ДЯКУЮ ЗА УВАГУ!</a:t>
            </a:r>
            <a:endParaRPr lang="ru-RU" sz="4400" dirty="0">
              <a:solidFill>
                <a:srgbClr val="002060"/>
              </a:solidFill>
              <a:effectLst/>
              <a:latin typeface="Times New Roman" panose="02020603050405020304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endParaRPr lang="ru-RU" sz="2800" dirty="0">
              <a:solidFill>
                <a:srgbClr val="002060"/>
              </a:solidFill>
              <a:effectLst/>
              <a:latin typeface="Times New Roman" panose="02020603050405020304" pitchFamily="18" charset="0"/>
            </a:endParaRPr>
          </a:p>
          <a:p>
            <a:endParaRPr lang="ru-RU" sz="2800" dirty="0">
              <a:solidFill>
                <a:srgbClr val="002060"/>
              </a:solidFill>
              <a:effectLst/>
              <a:latin typeface="Times New Roman" panose="02020603050405020304" pitchFamily="18" charset="0"/>
            </a:endParaRPr>
          </a:p>
          <a:p>
            <a:endParaRPr lang="ru-RU" sz="3200" dirty="0">
              <a:solidFill>
                <a:srgbClr val="002060"/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84385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B403EBD-907E-4D59-98D4-A72CD1063C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15061" y="-2"/>
            <a:ext cx="6876939" cy="6858002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1AE222F-17A6-2708-6E86-D8B1B4334F37}"/>
              </a:ext>
            </a:extLst>
          </p:cNvPr>
          <p:cNvSpPr txBox="1"/>
          <p:nvPr/>
        </p:nvSpPr>
        <p:spPr>
          <a:xfrm>
            <a:off x="6049182" y="104931"/>
            <a:ext cx="5688116" cy="5950429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2500" lnSpcReduction="20000"/>
          </a:bodyPr>
          <a:lstStyle/>
          <a:p>
            <a:br>
              <a:rPr lang="ru-RU" sz="3200" dirty="0">
                <a:effectLst/>
                <a:latin typeface="Times New Roman" panose="02020603050405020304" pitchFamily="18" charset="0"/>
              </a:rPr>
            </a:br>
            <a:endParaRPr lang="ru-RU" sz="3200" dirty="0">
              <a:effectLst/>
              <a:latin typeface="Times New Roman" panose="02020603050405020304" pitchFamily="18" charset="0"/>
            </a:endParaRPr>
          </a:p>
          <a:p>
            <a:r>
              <a:rPr lang="ru-RU" sz="3300" b="1" dirty="0" err="1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Політична</a:t>
            </a:r>
            <a:r>
              <a:rPr lang="ru-RU" sz="3300" b="1" dirty="0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3300" b="1" dirty="0" err="1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партія</a:t>
            </a:r>
            <a:r>
              <a:rPr lang="ru-RU" sz="3300" b="1" dirty="0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33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(</a:t>
            </a:r>
            <a:r>
              <a:rPr lang="ru-RU" sz="3300" b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від</a:t>
            </a:r>
            <a:r>
              <a:rPr lang="ru-RU" sz="33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лат. р</a:t>
            </a:r>
            <a:r>
              <a:rPr lang="en-US" sz="3300" b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ars</a:t>
            </a:r>
            <a:r>
              <a:rPr lang="en-US" sz="33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– </a:t>
            </a:r>
            <a:r>
              <a:rPr lang="ru-RU" sz="3300" b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частина</a:t>
            </a:r>
            <a:r>
              <a:rPr lang="ru-RU" sz="33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, </a:t>
            </a:r>
            <a:r>
              <a:rPr lang="ru-RU" sz="3300" b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група</a:t>
            </a:r>
            <a:r>
              <a:rPr lang="ru-RU" sz="33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, </a:t>
            </a:r>
            <a:r>
              <a:rPr lang="ru-RU" sz="3300" b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відділ</a:t>
            </a:r>
            <a:r>
              <a:rPr lang="ru-RU" sz="33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) – </a:t>
            </a:r>
            <a:r>
              <a:rPr lang="ru-RU" sz="3300" b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політичний</a:t>
            </a:r>
            <a:r>
              <a:rPr lang="ru-RU" sz="33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3300" b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інститут</a:t>
            </a:r>
            <a:r>
              <a:rPr lang="ru-RU" sz="33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, </a:t>
            </a:r>
            <a:r>
              <a:rPr lang="ru-RU" sz="3300" b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що</a:t>
            </a:r>
            <a:r>
              <a:rPr lang="ru-RU" sz="33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3300" b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представляє</a:t>
            </a:r>
            <a:r>
              <a:rPr lang="ru-RU" sz="33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3300" b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інтереси</a:t>
            </a:r>
            <a:r>
              <a:rPr lang="ru-RU" sz="33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та </a:t>
            </a:r>
            <a:r>
              <a:rPr lang="ru-RU" sz="3300" b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цілі</a:t>
            </a:r>
            <a:r>
              <a:rPr lang="ru-RU" sz="33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3300" b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різноманітних</a:t>
            </a:r>
            <a:r>
              <a:rPr lang="ru-RU" sz="33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3300" b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суспільних</a:t>
            </a:r>
            <a:r>
              <a:rPr lang="ru-RU" sz="33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3300" b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груп</a:t>
            </a:r>
            <a:r>
              <a:rPr lang="ru-RU" sz="33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. </a:t>
            </a:r>
          </a:p>
          <a:p>
            <a:endParaRPr lang="ru-RU" sz="3300" b="1" dirty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r>
              <a:rPr lang="ru-RU" sz="33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Через </a:t>
            </a:r>
            <a:r>
              <a:rPr lang="ru-RU" sz="3300" b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цей</a:t>
            </a:r>
            <a:r>
              <a:rPr lang="ru-RU" sz="33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3300" b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інститут</a:t>
            </a:r>
            <a:r>
              <a:rPr lang="ru-RU" sz="33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люди </a:t>
            </a:r>
            <a:r>
              <a:rPr lang="ru-RU" sz="3300" b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висловлюють</a:t>
            </a:r>
            <a:r>
              <a:rPr lang="ru-RU" sz="33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3300" b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свої</a:t>
            </a:r>
            <a:r>
              <a:rPr lang="ru-RU" sz="33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3300" b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групові</a:t>
            </a:r>
            <a:r>
              <a:rPr lang="ru-RU" sz="33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3300" b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вимоги</a:t>
            </a:r>
            <a:r>
              <a:rPr lang="ru-RU" sz="33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до </a:t>
            </a:r>
            <a:r>
              <a:rPr lang="ru-RU" sz="3300" b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держави</a:t>
            </a:r>
            <a:r>
              <a:rPr lang="ru-RU" sz="33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, </a:t>
            </a:r>
            <a:r>
              <a:rPr lang="ru-RU" sz="3300" b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спілкуються</a:t>
            </a:r>
            <a:r>
              <a:rPr lang="ru-RU" sz="33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та </a:t>
            </a:r>
            <a:r>
              <a:rPr lang="ru-RU" sz="3300" b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взаємодіють</a:t>
            </a:r>
            <a:r>
              <a:rPr lang="ru-RU" sz="33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з нею</a:t>
            </a:r>
          </a:p>
        </p:txBody>
      </p:sp>
      <p:pic>
        <p:nvPicPr>
          <p:cNvPr id="2050" name="Picture 2" descr="Я есмь путь, истина и жизнь… — Жизни — ДА!">
            <a:extLst>
              <a:ext uri="{FF2B5EF4-FFF2-40B4-BE49-F238E27FC236}">
                <a16:creationId xmlns:a16="http://schemas.microsoft.com/office/drawing/2014/main" id="{32FB1F9A-54F0-434C-A335-CF829FA32E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94" y="776074"/>
            <a:ext cx="5400598" cy="53058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62001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B403EBD-907E-4D59-98D4-A72CD1063C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15061" y="-2"/>
            <a:ext cx="6876939" cy="6858002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1725C5D-FF8F-00EC-FBB1-D4DECDC61B1F}"/>
              </a:ext>
            </a:extLst>
          </p:cNvPr>
          <p:cNvSpPr txBox="1"/>
          <p:nvPr/>
        </p:nvSpPr>
        <p:spPr>
          <a:xfrm>
            <a:off x="6640985" y="194872"/>
            <a:ext cx="5336155" cy="6221949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endParaRPr lang="ru-RU" sz="3200" b="1" dirty="0">
              <a:effectLst/>
              <a:latin typeface="Book Antiqua" panose="02040602050305030304" pitchFamily="18" charset="0"/>
            </a:endParaRPr>
          </a:p>
          <a:p>
            <a:pPr algn="ctr"/>
            <a:r>
              <a:rPr lang="ru-RU" sz="3200" b="1" dirty="0" err="1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Політична</a:t>
            </a:r>
            <a:r>
              <a:rPr lang="ru-RU" sz="3200" b="1" dirty="0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3200" b="1" dirty="0" err="1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партія</a:t>
            </a:r>
            <a:r>
              <a:rPr lang="ru-RU" sz="3200" b="1" dirty="0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32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– </a:t>
            </a:r>
            <a:r>
              <a:rPr lang="ru-RU" sz="3200" b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це</a:t>
            </a:r>
            <a:r>
              <a:rPr lang="ru-RU" sz="32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3200" b="1" i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добровільне</a:t>
            </a:r>
            <a:r>
              <a:rPr lang="ru-RU" sz="32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3200" b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об’єднання</a:t>
            </a:r>
            <a:r>
              <a:rPr lang="ru-RU" sz="32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людей на </a:t>
            </a:r>
            <a:r>
              <a:rPr lang="ru-RU" sz="3200" b="1" i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ідеологічному</a:t>
            </a:r>
            <a:r>
              <a:rPr lang="ru-RU" sz="3200" b="1" i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та </a:t>
            </a:r>
            <a:r>
              <a:rPr lang="ru-RU" sz="3200" b="1" i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організаційному</a:t>
            </a:r>
            <a:r>
              <a:rPr lang="ru-RU" sz="32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3200" b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ґрунті</a:t>
            </a:r>
            <a:r>
              <a:rPr lang="ru-RU" sz="32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з метою </a:t>
            </a:r>
            <a:r>
              <a:rPr lang="ru-RU" sz="3200" b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завоювання</a:t>
            </a:r>
            <a:r>
              <a:rPr lang="ru-RU" sz="32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, </a:t>
            </a:r>
            <a:r>
              <a:rPr lang="ru-RU" sz="3200" b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утримання</a:t>
            </a:r>
            <a:r>
              <a:rPr lang="ru-RU" sz="32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та </a:t>
            </a:r>
            <a:r>
              <a:rPr lang="ru-RU" sz="3200" b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використання</a:t>
            </a:r>
            <a:r>
              <a:rPr lang="ru-RU" sz="32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3200" b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державної</a:t>
            </a:r>
            <a:r>
              <a:rPr lang="ru-RU" sz="32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3200" b="1" i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влади</a:t>
            </a:r>
            <a:r>
              <a:rPr lang="ru-RU" sz="32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для </a:t>
            </a:r>
            <a:r>
              <a:rPr lang="ru-RU" sz="3200" b="1" i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реалізації</a:t>
            </a:r>
            <a:r>
              <a:rPr lang="ru-RU" sz="3200" b="1" i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3200" b="1" i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інтересів</a:t>
            </a:r>
            <a:r>
              <a:rPr lang="ru-RU" sz="3200" b="1" i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3200" b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певних</a:t>
            </a:r>
            <a:r>
              <a:rPr lang="ru-RU" sz="32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3200" b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соціальних</a:t>
            </a:r>
            <a:r>
              <a:rPr lang="ru-RU" sz="32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 </a:t>
            </a:r>
            <a:r>
              <a:rPr lang="ru-RU" sz="3200" b="1" i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груп</a:t>
            </a:r>
            <a:r>
              <a:rPr lang="ru-RU" sz="32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. </a:t>
            </a:r>
          </a:p>
        </p:txBody>
      </p:sp>
      <p:pic>
        <p:nvPicPr>
          <p:cNvPr id="3074" name="Picture 2" descr="Політична карикатура (2015 рік)">
            <a:extLst>
              <a:ext uri="{FF2B5EF4-FFF2-40B4-BE49-F238E27FC236}">
                <a16:creationId xmlns:a16="http://schemas.microsoft.com/office/drawing/2014/main" id="{3B1797F5-4503-9F40-80FE-CCC2FB4E08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52"/>
          <a:stretch/>
        </p:blipFill>
        <p:spPr bwMode="auto">
          <a:xfrm>
            <a:off x="214860" y="1334891"/>
            <a:ext cx="6309410" cy="445804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91945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B403EBD-907E-4D59-98D4-A72CD1063C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15061" y="-2"/>
            <a:ext cx="6876939" cy="6858002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A937F92-177F-58E9-7DAF-6C423CCF1BD6}"/>
              </a:ext>
            </a:extLst>
          </p:cNvPr>
          <p:cNvSpPr txBox="1"/>
          <p:nvPr/>
        </p:nvSpPr>
        <p:spPr>
          <a:xfrm>
            <a:off x="6542981" y="196467"/>
            <a:ext cx="5408696" cy="5815517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lnSpcReduction="10000"/>
          </a:bodyPr>
          <a:lstStyle/>
          <a:p>
            <a:br>
              <a:rPr lang="ru-RU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</a:br>
            <a:endParaRPr lang="ru-RU" sz="3200" dirty="0">
              <a:solidFill>
                <a:srgbClr val="002060"/>
              </a:solidFill>
              <a:effectLst/>
              <a:latin typeface="Times New Roman" panose="02020603050405020304" pitchFamily="18" charset="0"/>
            </a:endParaRPr>
          </a:p>
          <a:p>
            <a:r>
              <a:rPr lang="ru-RU" sz="3200" b="1" dirty="0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М. Вебер </a:t>
            </a:r>
            <a:r>
              <a:rPr lang="ru-RU" sz="3200" b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під</a:t>
            </a:r>
            <a:r>
              <a:rPr lang="ru-RU" sz="32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3200" b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політичною</a:t>
            </a:r>
            <a:r>
              <a:rPr lang="ru-RU" sz="32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3200" b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партією</a:t>
            </a:r>
            <a:r>
              <a:rPr lang="ru-RU" sz="32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3200" b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розумів</a:t>
            </a:r>
            <a:r>
              <a:rPr lang="ru-RU" sz="32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3200" b="1" i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громадські</a:t>
            </a:r>
            <a:r>
              <a:rPr lang="ru-RU" sz="3200" b="1" i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3200" b="1" i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організації</a:t>
            </a:r>
            <a:r>
              <a:rPr lang="ru-RU" sz="32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, </a:t>
            </a:r>
            <a:r>
              <a:rPr lang="ru-RU" sz="3200" b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що</a:t>
            </a:r>
            <a:r>
              <a:rPr lang="ru-RU" sz="32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3200" b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спираються</a:t>
            </a:r>
            <a:r>
              <a:rPr lang="ru-RU" sz="32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на </a:t>
            </a:r>
            <a:r>
              <a:rPr lang="ru-RU" sz="3200" b="1" i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добровільне</a:t>
            </a:r>
            <a:r>
              <a:rPr lang="ru-RU" sz="3200" b="1" i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3200" b="1" i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прийняття</a:t>
            </a:r>
            <a:r>
              <a:rPr lang="ru-RU" sz="3200" b="1" i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3200" b="1" i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членів</a:t>
            </a:r>
            <a:r>
              <a:rPr lang="ru-RU" sz="32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, </a:t>
            </a:r>
            <a:r>
              <a:rPr lang="ru-RU" sz="3200" b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які</a:t>
            </a:r>
            <a:r>
              <a:rPr lang="ru-RU" sz="32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3200" b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прагнуть</a:t>
            </a:r>
            <a:r>
              <a:rPr lang="ru-RU" sz="32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3200" b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завоювати</a:t>
            </a:r>
            <a:r>
              <a:rPr lang="ru-RU" sz="32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3200" b="1" i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владу</a:t>
            </a:r>
            <a:r>
              <a:rPr lang="ru-RU" sz="3200" b="1" i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для </a:t>
            </a:r>
            <a:r>
              <a:rPr lang="ru-RU" sz="3200" b="1" i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свого</a:t>
            </a:r>
            <a:r>
              <a:rPr lang="ru-RU" sz="3200" b="1" i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3200" b="1" i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керівництва</a:t>
            </a:r>
            <a:r>
              <a:rPr lang="ru-RU" sz="3200" b="1" i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32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і </a:t>
            </a:r>
            <a:r>
              <a:rPr lang="ru-RU" sz="3200" b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забезпечити</a:t>
            </a:r>
            <a:r>
              <a:rPr lang="ru-RU" sz="32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3200" b="1" i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активним</a:t>
            </a:r>
            <a:r>
              <a:rPr lang="ru-RU" sz="3200" b="1" i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членам </a:t>
            </a:r>
            <a:r>
              <a:rPr lang="ru-RU" sz="3200" b="1" i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певні</a:t>
            </a:r>
            <a:r>
              <a:rPr lang="ru-RU" sz="3200" b="1" i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3200" b="1" i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вигоди</a:t>
            </a:r>
            <a:r>
              <a:rPr lang="ru-RU" sz="3200" b="1" i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32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(</a:t>
            </a:r>
            <a:r>
              <a:rPr lang="ru-RU" sz="3200" b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духовні</a:t>
            </a:r>
            <a:r>
              <a:rPr lang="ru-RU" sz="32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3200" b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чи</a:t>
            </a:r>
            <a:r>
              <a:rPr lang="ru-RU" sz="32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3200" b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матеріальні</a:t>
            </a:r>
            <a:r>
              <a:rPr lang="ru-RU" sz="32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) </a:t>
            </a:r>
          </a:p>
        </p:txBody>
      </p:sp>
      <p:pic>
        <p:nvPicPr>
          <p:cNvPr id="4098" name="Picture 2" descr="Політична карикатура">
            <a:extLst>
              <a:ext uri="{FF2B5EF4-FFF2-40B4-BE49-F238E27FC236}">
                <a16:creationId xmlns:a16="http://schemas.microsoft.com/office/drawing/2014/main" id="{7B8B0E80-9500-3148-B5F0-B90FD38636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31" y="1204263"/>
            <a:ext cx="6438050" cy="452319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4358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B403EBD-907E-4D59-98D4-A72CD1063C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15061" y="-2"/>
            <a:ext cx="6876939" cy="6858002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87D9A93-B32D-A9B6-E549-524A51A1CC7B}"/>
              </a:ext>
            </a:extLst>
          </p:cNvPr>
          <p:cNvSpPr txBox="1"/>
          <p:nvPr/>
        </p:nvSpPr>
        <p:spPr>
          <a:xfrm>
            <a:off x="6715593" y="-149902"/>
            <a:ext cx="5381469" cy="6281910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lnSpcReduction="10000"/>
          </a:bodyPr>
          <a:lstStyle/>
          <a:p>
            <a:br>
              <a:rPr lang="ru-RU" sz="3200" dirty="0">
                <a:effectLst/>
                <a:latin typeface="Times New Roman" panose="02020603050405020304" pitchFamily="18" charset="0"/>
              </a:rPr>
            </a:br>
            <a:endParaRPr lang="ru-RU" sz="3200" dirty="0">
              <a:solidFill>
                <a:srgbClr val="002060"/>
              </a:solidFill>
              <a:effectLst/>
              <a:latin typeface="Times New Roman" panose="02020603050405020304" pitchFamily="18" charset="0"/>
            </a:endParaRPr>
          </a:p>
          <a:p>
            <a:r>
              <a:rPr lang="ru-RU" sz="32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Франц. </a:t>
            </a:r>
            <a:r>
              <a:rPr lang="ru-RU" sz="3200" b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політолог</a:t>
            </a:r>
            <a:r>
              <a:rPr lang="ru-RU" sz="32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</a:p>
          <a:p>
            <a:r>
              <a:rPr lang="ru-RU" sz="3200" b="1" dirty="0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Р.-Ж. </a:t>
            </a:r>
            <a:r>
              <a:rPr lang="ru-RU" sz="3200" b="1" dirty="0" err="1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Шварценберг</a:t>
            </a:r>
            <a:r>
              <a:rPr lang="ru-RU" sz="3200" b="1" dirty="0">
                <a:solidFill>
                  <a:srgbClr val="002060"/>
                </a:solidFill>
                <a:latin typeface="Book Antiqua" panose="02040602050305030304" pitchFamily="18" charset="0"/>
              </a:rPr>
              <a:t>: </a:t>
            </a:r>
            <a:r>
              <a:rPr lang="ru-RU" sz="3200" b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політична</a:t>
            </a:r>
            <a:r>
              <a:rPr lang="ru-RU" sz="32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3200" b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партія</a:t>
            </a:r>
            <a:r>
              <a:rPr lang="ru-RU" sz="32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– </a:t>
            </a:r>
            <a:r>
              <a:rPr lang="ru-RU" sz="3200" b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це</a:t>
            </a:r>
            <a:r>
              <a:rPr lang="ru-RU" sz="32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3200" b="1" i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постійно</a:t>
            </a:r>
            <a:r>
              <a:rPr lang="ru-RU" sz="3200" b="1" i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3200" b="1" i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діюча</a:t>
            </a:r>
            <a:r>
              <a:rPr lang="ru-RU" sz="3200" b="1" i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організація</a:t>
            </a:r>
            <a:r>
              <a:rPr lang="ru-RU" sz="32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, </a:t>
            </a:r>
            <a:r>
              <a:rPr lang="ru-RU" sz="3200" b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що</a:t>
            </a:r>
            <a:r>
              <a:rPr lang="ru-RU" sz="32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3200" b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існує</a:t>
            </a:r>
            <a:r>
              <a:rPr lang="ru-RU" sz="32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як на </a:t>
            </a:r>
            <a:r>
              <a:rPr lang="ru-RU" sz="3200" b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національному</a:t>
            </a:r>
            <a:r>
              <a:rPr lang="ru-RU" sz="32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, так і на </a:t>
            </a:r>
            <a:r>
              <a:rPr lang="ru-RU" sz="3200" b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місцевому</a:t>
            </a:r>
            <a:r>
              <a:rPr lang="ru-RU" sz="32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3200" b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рівнях</a:t>
            </a:r>
            <a:r>
              <a:rPr lang="ru-RU" sz="32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, </a:t>
            </a:r>
            <a:r>
              <a:rPr lang="ru-RU" sz="3200" b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спрямована</a:t>
            </a:r>
            <a:r>
              <a:rPr lang="ru-RU" sz="32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на </a:t>
            </a:r>
            <a:r>
              <a:rPr lang="ru-RU" sz="3200" b="1" i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отримання</a:t>
            </a:r>
            <a:r>
              <a:rPr lang="ru-RU" sz="3200" b="1" i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та </a:t>
            </a:r>
            <a:r>
              <a:rPr lang="ru-RU" sz="3200" b="1" i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здійснення</a:t>
            </a:r>
            <a:r>
              <a:rPr lang="ru-RU" sz="3200" b="1" i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3200" b="1" i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влади</a:t>
            </a:r>
            <a:r>
              <a:rPr lang="ru-RU" sz="3200" b="1" i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32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шляхом </a:t>
            </a:r>
            <a:r>
              <a:rPr lang="ru-RU" sz="3200" b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використання</a:t>
            </a:r>
            <a:r>
              <a:rPr lang="ru-RU" sz="32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3200" b="1" i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народної</a:t>
            </a:r>
            <a:r>
              <a:rPr lang="ru-RU" sz="3200" b="1" i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3200" b="1" i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підтримки</a:t>
            </a:r>
            <a:r>
              <a:rPr lang="ru-RU" sz="3200" b="1" i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. </a:t>
            </a:r>
          </a:p>
        </p:txBody>
      </p:sp>
      <p:pic>
        <p:nvPicPr>
          <p:cNvPr id="5122" name="Picture 2" descr="Смешные картинки Политические партии 28 фото">
            <a:extLst>
              <a:ext uri="{FF2B5EF4-FFF2-40B4-BE49-F238E27FC236}">
                <a16:creationId xmlns:a16="http://schemas.microsoft.com/office/drawing/2014/main" id="{998F6935-9D2C-2B4F-9C06-34EE21C931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82" y="1255426"/>
            <a:ext cx="6542373" cy="4347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79639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B4DF8C6-5E73-6643-E7A7-15CF3BC4B4F3}"/>
              </a:ext>
            </a:extLst>
          </p:cNvPr>
          <p:cNvSpPr txBox="1"/>
          <p:nvPr/>
        </p:nvSpPr>
        <p:spPr>
          <a:xfrm>
            <a:off x="6694022" y="-139484"/>
            <a:ext cx="5234809" cy="6997484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 fontScale="85000" lnSpcReduction="20000"/>
          </a:bodyPr>
          <a:lstStyle/>
          <a:p>
            <a:br>
              <a:rPr lang="ru-RU" sz="2800" dirty="0">
                <a:effectLst/>
                <a:latin typeface="Times New Roman" panose="02020603050405020304" pitchFamily="18" charset="0"/>
              </a:rPr>
            </a:br>
            <a:endParaRPr lang="ru-RU" sz="2800" dirty="0">
              <a:effectLst/>
              <a:latin typeface="Times New Roman" panose="02020603050405020304" pitchFamily="18" charset="0"/>
            </a:endParaRPr>
          </a:p>
          <a:p>
            <a:r>
              <a:rPr lang="ru-RU" sz="2800" b="1" dirty="0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М. Вебер </a:t>
            </a:r>
            <a:r>
              <a:rPr lang="ru-RU" sz="28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про </a:t>
            </a:r>
            <a:r>
              <a:rPr lang="ru-RU" sz="2800" b="1" i="1" dirty="0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3 </a:t>
            </a:r>
            <a:r>
              <a:rPr lang="ru-RU" sz="2800" b="1" i="1" dirty="0" err="1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основні</a:t>
            </a:r>
            <a:r>
              <a:rPr lang="ru-RU" sz="2800" b="1" i="1" dirty="0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історичні</a:t>
            </a:r>
            <a:r>
              <a:rPr lang="ru-RU" sz="2800" b="1" i="1" dirty="0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етапи</a:t>
            </a:r>
            <a:r>
              <a:rPr lang="ru-RU" sz="2800" b="1" i="1" dirty="0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формування</a:t>
            </a:r>
            <a:r>
              <a:rPr lang="ru-RU" sz="2800" b="1" i="1" dirty="0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політичних</a:t>
            </a:r>
            <a:r>
              <a:rPr lang="ru-RU" sz="2800" b="1" i="1" dirty="0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партій</a:t>
            </a:r>
            <a:r>
              <a:rPr lang="ru-RU" sz="2800" b="1" i="1" dirty="0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: </a:t>
            </a:r>
          </a:p>
          <a:p>
            <a:endParaRPr lang="ru-RU" sz="2800" b="1" dirty="0">
              <a:solidFill>
                <a:srgbClr val="FF0000"/>
              </a:solidFill>
              <a:effectLst/>
              <a:latin typeface="Book Antiqua" panose="02040602050305030304" pitchFamily="18" charset="0"/>
            </a:endParaRPr>
          </a:p>
          <a:p>
            <a:r>
              <a:rPr lang="ru-RU" sz="28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1. </a:t>
            </a:r>
            <a:r>
              <a:rPr lang="ru-RU" sz="2800" b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Виникнення</a:t>
            </a:r>
            <a:r>
              <a:rPr lang="ru-RU" sz="28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аристократичних</a:t>
            </a:r>
            <a:r>
              <a:rPr lang="ru-RU" sz="2800" b="1" i="1" dirty="0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угруповань</a:t>
            </a:r>
            <a:r>
              <a:rPr lang="ru-RU" sz="28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, </a:t>
            </a:r>
            <a:r>
              <a:rPr lang="ru-RU" sz="2800" b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які</a:t>
            </a:r>
            <a:r>
              <a:rPr lang="ru-RU" sz="28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виявляють</a:t>
            </a:r>
            <a:r>
              <a:rPr lang="ru-RU" sz="28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собою </a:t>
            </a:r>
            <a:r>
              <a:rPr lang="ru-RU" sz="2800" b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групи</a:t>
            </a:r>
            <a:r>
              <a:rPr lang="ru-RU" sz="28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привілейованих</a:t>
            </a:r>
            <a:r>
              <a:rPr lang="ru-RU" sz="28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громадян</a:t>
            </a:r>
            <a:r>
              <a:rPr lang="ru-RU" sz="28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, </a:t>
            </a:r>
            <a:r>
              <a:rPr lang="ru-RU" sz="2800" b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що</a:t>
            </a:r>
            <a:r>
              <a:rPr lang="ru-RU" sz="28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борються</a:t>
            </a:r>
            <a:r>
              <a:rPr lang="ru-RU" sz="28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за </a:t>
            </a:r>
            <a:r>
              <a:rPr lang="ru-RU" sz="2800" b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політичну</a:t>
            </a:r>
            <a:r>
              <a:rPr lang="ru-RU" sz="28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владу</a:t>
            </a:r>
            <a:r>
              <a:rPr lang="ru-RU" sz="28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в </a:t>
            </a:r>
            <a:r>
              <a:rPr lang="ru-RU" sz="2800" b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державі</a:t>
            </a:r>
            <a:r>
              <a:rPr lang="ru-RU" sz="28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. </a:t>
            </a:r>
          </a:p>
          <a:p>
            <a:r>
              <a:rPr lang="ru-RU" sz="28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2. </a:t>
            </a:r>
            <a:r>
              <a:rPr lang="ru-RU" sz="2800" b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Створення</a:t>
            </a:r>
            <a:r>
              <a:rPr lang="ru-RU" sz="28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політичних</a:t>
            </a:r>
            <a:r>
              <a:rPr lang="ru-RU" sz="2800" b="1" i="1" dirty="0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клубів</a:t>
            </a:r>
            <a:r>
              <a:rPr lang="ru-RU" sz="28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, </a:t>
            </a:r>
            <a:r>
              <a:rPr lang="ru-RU" sz="2800" b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тобто</a:t>
            </a:r>
            <a:r>
              <a:rPr lang="ru-RU" sz="28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союзів</a:t>
            </a:r>
            <a:r>
              <a:rPr lang="ru-RU" sz="28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однодумців</a:t>
            </a:r>
            <a:r>
              <a:rPr lang="ru-RU" sz="28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, </a:t>
            </a:r>
            <a:r>
              <a:rPr lang="ru-RU" sz="2800" b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які</a:t>
            </a:r>
            <a:r>
              <a:rPr lang="ru-RU" sz="28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захищають</a:t>
            </a:r>
            <a:r>
              <a:rPr lang="ru-RU" sz="28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та </a:t>
            </a:r>
            <a:r>
              <a:rPr lang="ru-RU" sz="2800" b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розповсюджують</a:t>
            </a:r>
            <a:r>
              <a:rPr lang="ru-RU" sz="28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якусь</a:t>
            </a:r>
            <a:r>
              <a:rPr lang="ru-RU" sz="28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політичну</a:t>
            </a:r>
            <a:r>
              <a:rPr lang="ru-RU" sz="28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ідею</a:t>
            </a:r>
            <a:r>
              <a:rPr lang="ru-RU" sz="28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. </a:t>
            </a:r>
          </a:p>
          <a:p>
            <a:r>
              <a:rPr lang="ru-RU" sz="28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3. </a:t>
            </a:r>
            <a:r>
              <a:rPr lang="ru-RU" sz="2800" b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Формування</a:t>
            </a:r>
            <a:r>
              <a:rPr lang="ru-RU" sz="28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масових</a:t>
            </a:r>
            <a:r>
              <a:rPr lang="ru-RU" sz="2800" b="1" i="1" dirty="0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політичних</a:t>
            </a:r>
            <a:r>
              <a:rPr lang="ru-RU" sz="2800" b="1" i="1" dirty="0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партій</a:t>
            </a:r>
            <a:r>
              <a:rPr lang="ru-RU" sz="28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, </a:t>
            </a:r>
            <a:r>
              <a:rPr lang="ru-RU" sz="2800" b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які</a:t>
            </a:r>
            <a:r>
              <a:rPr lang="ru-RU" sz="28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, </a:t>
            </a:r>
            <a:r>
              <a:rPr lang="ru-RU" sz="2800" b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насамперед</a:t>
            </a:r>
            <a:r>
              <a:rPr lang="ru-RU" sz="28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, </a:t>
            </a:r>
            <a:r>
              <a:rPr lang="ru-RU" sz="2800" b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виокремлюються</a:t>
            </a:r>
            <a:r>
              <a:rPr lang="ru-RU" sz="28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наявністю</a:t>
            </a:r>
            <a:r>
              <a:rPr lang="ru-RU" sz="28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соціальної</a:t>
            </a:r>
            <a:r>
              <a:rPr lang="ru-RU" sz="28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бази</a:t>
            </a:r>
            <a:r>
              <a:rPr lang="ru-RU" sz="28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, </a:t>
            </a:r>
            <a:r>
              <a:rPr lang="ru-RU" sz="2800" b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тобто</a:t>
            </a:r>
            <a:r>
              <a:rPr lang="ru-RU" sz="28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частки</a:t>
            </a:r>
            <a:r>
              <a:rPr lang="ru-RU" sz="28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населення</a:t>
            </a:r>
            <a:r>
              <a:rPr lang="ru-RU" sz="28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країни</a:t>
            </a:r>
            <a:r>
              <a:rPr lang="ru-RU" sz="28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, </a:t>
            </a:r>
            <a:r>
              <a:rPr lang="ru-RU" sz="2800" b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що</a:t>
            </a:r>
            <a:r>
              <a:rPr lang="ru-RU" sz="28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підтримує</a:t>
            </a:r>
            <a:r>
              <a:rPr lang="ru-RU" sz="28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програму</a:t>
            </a:r>
            <a:r>
              <a:rPr lang="ru-RU" sz="28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даної</a:t>
            </a:r>
            <a:r>
              <a:rPr lang="ru-RU" sz="28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партії</a:t>
            </a:r>
            <a:r>
              <a:rPr lang="ru-RU" sz="28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та </a:t>
            </a:r>
            <a:r>
              <a:rPr lang="ru-RU" sz="2800" b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голосує</a:t>
            </a:r>
            <a:r>
              <a:rPr lang="ru-RU" sz="28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за </a:t>
            </a:r>
            <a:r>
              <a:rPr lang="ru-RU" sz="2800" b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неї</a:t>
            </a:r>
            <a:r>
              <a:rPr lang="ru-RU" sz="28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на </a:t>
            </a:r>
            <a:r>
              <a:rPr lang="ru-RU" sz="2800" b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виборах</a:t>
            </a:r>
            <a:r>
              <a:rPr lang="ru-RU" sz="28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. </a:t>
            </a:r>
          </a:p>
        </p:txBody>
      </p:sp>
      <p:pic>
        <p:nvPicPr>
          <p:cNvPr id="6148" name="Picture 4" descr="Смешные картинки Партии 28 фото">
            <a:extLst>
              <a:ext uri="{FF2B5EF4-FFF2-40B4-BE49-F238E27FC236}">
                <a16:creationId xmlns:a16="http://schemas.microsoft.com/office/drawing/2014/main" id="{040E6859-059F-1842-B4DD-190944F5A4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413" y="1528997"/>
            <a:ext cx="6047873" cy="37360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6032164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2CA329B-3A4D-B53B-24D7-163F62E0EA29}"/>
              </a:ext>
            </a:extLst>
          </p:cNvPr>
          <p:cNvSpPr txBox="1"/>
          <p:nvPr/>
        </p:nvSpPr>
        <p:spPr>
          <a:xfrm>
            <a:off x="6096000" y="189572"/>
            <a:ext cx="6096000" cy="6668428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 fontScale="55000" lnSpcReduction="20000"/>
          </a:bodyPr>
          <a:lstStyle/>
          <a:p>
            <a:endParaRPr lang="ru-RU" sz="3600" dirty="0">
              <a:solidFill>
                <a:srgbClr val="FF0000"/>
              </a:solidFill>
              <a:effectLst/>
              <a:latin typeface="Book Antiqua" panose="02040602050305030304" pitchFamily="18" charset="0"/>
            </a:endParaRPr>
          </a:p>
          <a:p>
            <a:r>
              <a:rPr lang="ru-RU" sz="3600" b="1" i="1" dirty="0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3 </a:t>
            </a:r>
            <a:r>
              <a:rPr lang="ru-RU" sz="3600" b="1" i="1" dirty="0" err="1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структурні</a:t>
            </a:r>
            <a:r>
              <a:rPr lang="ru-RU" sz="3600" b="1" i="1" dirty="0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3600" b="1" i="1" dirty="0" err="1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рівні</a:t>
            </a:r>
            <a:r>
              <a:rPr lang="ru-RU" sz="3600" b="1" i="1" dirty="0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3600" b="1" i="1" dirty="0" err="1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політичних</a:t>
            </a:r>
            <a:r>
              <a:rPr lang="ru-RU" sz="3600" b="1" i="1" dirty="0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3600" b="1" i="1" dirty="0" err="1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партій</a:t>
            </a:r>
            <a:r>
              <a:rPr lang="ru-RU" sz="36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:</a:t>
            </a:r>
          </a:p>
          <a:p>
            <a:endParaRPr lang="ru-RU" sz="3600" dirty="0">
              <a:solidFill>
                <a:srgbClr val="FF0000"/>
              </a:solidFill>
              <a:effectLst/>
              <a:latin typeface="Book Antiqua" panose="02040602050305030304" pitchFamily="18" charset="0"/>
            </a:endParaRPr>
          </a:p>
          <a:p>
            <a:r>
              <a:rPr lang="ru-RU" sz="3600" b="1" dirty="0">
                <a:solidFill>
                  <a:srgbClr val="002060"/>
                </a:solidFill>
                <a:latin typeface="Book Antiqua" panose="02040602050305030304" pitchFamily="18" charset="0"/>
              </a:rPr>
              <a:t>1</a:t>
            </a:r>
            <a:r>
              <a:rPr lang="ru-RU" sz="36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3600" i="1" dirty="0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– блок </a:t>
            </a:r>
            <a:r>
              <a:rPr lang="ru-RU" sz="3600" i="1" dirty="0" err="1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виборців</a:t>
            </a:r>
            <a:r>
              <a:rPr lang="ru-RU" sz="36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, </a:t>
            </a:r>
            <a:r>
              <a:rPr lang="ru-RU" sz="36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що</a:t>
            </a:r>
            <a:r>
              <a:rPr lang="ru-RU" sz="36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36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підтримує</a:t>
            </a:r>
            <a:r>
              <a:rPr lang="ru-RU" sz="36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36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дану</a:t>
            </a:r>
            <a:r>
              <a:rPr lang="ru-RU" sz="36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36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партію</a:t>
            </a:r>
            <a:r>
              <a:rPr lang="ru-RU" sz="36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та </a:t>
            </a:r>
            <a:r>
              <a:rPr lang="ru-RU" sz="36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голосує</a:t>
            </a:r>
            <a:r>
              <a:rPr lang="ru-RU" sz="36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за </a:t>
            </a:r>
            <a:r>
              <a:rPr lang="ru-RU" sz="36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неї</a:t>
            </a:r>
            <a:r>
              <a:rPr lang="ru-RU" sz="36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на </a:t>
            </a:r>
            <a:r>
              <a:rPr lang="ru-RU" sz="36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виборах</a:t>
            </a:r>
            <a:r>
              <a:rPr lang="ru-RU" sz="36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(</a:t>
            </a:r>
            <a:r>
              <a:rPr lang="ru-RU" sz="36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соціальна</a:t>
            </a:r>
            <a:r>
              <a:rPr lang="ru-RU" sz="36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база </a:t>
            </a:r>
            <a:r>
              <a:rPr lang="ru-RU" sz="36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партії</a:t>
            </a:r>
            <a:r>
              <a:rPr lang="ru-RU" sz="36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)</a:t>
            </a:r>
          </a:p>
          <a:p>
            <a:r>
              <a:rPr lang="ru-RU" sz="3600" b="1" dirty="0">
                <a:solidFill>
                  <a:srgbClr val="002060"/>
                </a:solidFill>
                <a:latin typeface="Book Antiqua" panose="02040602050305030304" pitchFamily="18" charset="0"/>
              </a:rPr>
              <a:t>2</a:t>
            </a:r>
            <a:r>
              <a:rPr lang="ru-RU" sz="36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– </a:t>
            </a:r>
            <a:r>
              <a:rPr lang="ru-RU" sz="3600" i="1" dirty="0" err="1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офіційна</a:t>
            </a:r>
            <a:r>
              <a:rPr lang="ru-RU" sz="3600" i="1" dirty="0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3600" i="1" dirty="0" err="1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партійна</a:t>
            </a:r>
            <a:r>
              <a:rPr lang="ru-RU" sz="3600" i="1" dirty="0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 організація</a:t>
            </a:r>
            <a:r>
              <a:rPr lang="ru-RU" sz="36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, </a:t>
            </a:r>
            <a:r>
              <a:rPr lang="ru-RU" sz="36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первинні</a:t>
            </a:r>
            <a:r>
              <a:rPr lang="ru-RU" sz="36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36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осередки</a:t>
            </a:r>
            <a:r>
              <a:rPr lang="ru-RU" sz="36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36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партії</a:t>
            </a:r>
            <a:r>
              <a:rPr lang="ru-RU" sz="36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. </a:t>
            </a:r>
            <a:r>
              <a:rPr lang="ru-RU" sz="36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Їхнє</a:t>
            </a:r>
            <a:r>
              <a:rPr lang="ru-RU" sz="36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36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завдання</a:t>
            </a:r>
            <a:r>
              <a:rPr lang="ru-RU" sz="36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– </a:t>
            </a:r>
            <a:r>
              <a:rPr lang="ru-RU" sz="36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мобілізувати</a:t>
            </a:r>
            <a:r>
              <a:rPr lang="ru-RU" sz="36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36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виборців</a:t>
            </a:r>
            <a:r>
              <a:rPr lang="ru-RU" sz="36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на </a:t>
            </a:r>
            <a:r>
              <a:rPr lang="ru-RU" sz="36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підтримку</a:t>
            </a:r>
            <a:r>
              <a:rPr lang="ru-RU" sz="36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36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партійного</a:t>
            </a:r>
            <a:r>
              <a:rPr lang="ru-RU" sz="36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кандидата. </a:t>
            </a:r>
            <a:r>
              <a:rPr lang="ru-RU" sz="36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Сукупність</a:t>
            </a:r>
            <a:r>
              <a:rPr lang="ru-RU" sz="36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таких </a:t>
            </a:r>
            <a:r>
              <a:rPr lang="ru-RU" sz="36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організацій</a:t>
            </a:r>
            <a:r>
              <a:rPr lang="ru-RU" sz="36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36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створює</a:t>
            </a:r>
            <a:r>
              <a:rPr lang="ru-RU" sz="36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36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організації</a:t>
            </a:r>
            <a:r>
              <a:rPr lang="ru-RU" sz="36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на районному, земельному, штатному та </a:t>
            </a:r>
            <a:r>
              <a:rPr lang="ru-RU" sz="36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ін</a:t>
            </a:r>
            <a:r>
              <a:rPr lang="ru-RU" sz="36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. </a:t>
            </a:r>
            <a:r>
              <a:rPr lang="ru-RU" sz="36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рівнях</a:t>
            </a:r>
            <a:r>
              <a:rPr lang="ru-RU" sz="36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, а </a:t>
            </a:r>
            <a:r>
              <a:rPr lang="ru-RU" sz="36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сукупність</a:t>
            </a:r>
            <a:r>
              <a:rPr lang="ru-RU" sz="36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36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цих</a:t>
            </a:r>
            <a:r>
              <a:rPr lang="ru-RU" sz="36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36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партійних</a:t>
            </a:r>
            <a:r>
              <a:rPr lang="ru-RU" sz="36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36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організацій</a:t>
            </a:r>
            <a:r>
              <a:rPr lang="ru-RU" sz="36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– </a:t>
            </a:r>
            <a:r>
              <a:rPr lang="ru-RU" sz="36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загальнонаціональну</a:t>
            </a:r>
            <a:r>
              <a:rPr lang="ru-RU" sz="36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36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партію</a:t>
            </a:r>
            <a:r>
              <a:rPr lang="ru-RU" sz="36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. </a:t>
            </a:r>
          </a:p>
          <a:p>
            <a:r>
              <a:rPr lang="ru-RU" sz="36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В структуру </a:t>
            </a:r>
            <a:r>
              <a:rPr lang="ru-RU" sz="36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партії</a:t>
            </a:r>
            <a:r>
              <a:rPr lang="ru-RU" sz="36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входить </a:t>
            </a:r>
            <a:r>
              <a:rPr lang="ru-RU" sz="36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партійний</a:t>
            </a:r>
            <a:r>
              <a:rPr lang="ru-RU" sz="36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36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апарат</a:t>
            </a:r>
            <a:r>
              <a:rPr lang="ru-RU" sz="36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, </a:t>
            </a:r>
            <a:r>
              <a:rPr lang="ru-RU" sz="36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що</a:t>
            </a:r>
            <a:r>
              <a:rPr lang="ru-RU" sz="36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36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представляє</a:t>
            </a:r>
            <a:r>
              <a:rPr lang="ru-RU" sz="36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собою </a:t>
            </a:r>
            <a:r>
              <a:rPr lang="ru-RU" sz="36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групу</a:t>
            </a:r>
            <a:r>
              <a:rPr lang="ru-RU" sz="36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людей, яка </a:t>
            </a:r>
            <a:r>
              <a:rPr lang="ru-RU" sz="36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професійно</a:t>
            </a:r>
            <a:r>
              <a:rPr lang="ru-RU" sz="36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36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займається</a:t>
            </a:r>
            <a:r>
              <a:rPr lang="ru-RU" sz="36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36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керівництвом</a:t>
            </a:r>
            <a:r>
              <a:rPr lang="ru-RU" sz="36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та </a:t>
            </a:r>
            <a:r>
              <a:rPr lang="ru-RU" sz="36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організаційними</a:t>
            </a:r>
            <a:r>
              <a:rPr lang="ru-RU" sz="36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36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питаннями</a:t>
            </a:r>
            <a:r>
              <a:rPr lang="ru-RU" sz="36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36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діяльності</a:t>
            </a:r>
            <a:r>
              <a:rPr lang="ru-RU" sz="36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36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партії</a:t>
            </a:r>
            <a:r>
              <a:rPr lang="ru-RU" sz="36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. </a:t>
            </a:r>
          </a:p>
          <a:p>
            <a:r>
              <a:rPr lang="ru-RU" sz="3600" b="1" dirty="0">
                <a:solidFill>
                  <a:srgbClr val="002060"/>
                </a:solidFill>
                <a:latin typeface="Book Antiqua" panose="02040602050305030304" pitchFamily="18" charset="0"/>
              </a:rPr>
              <a:t>3</a:t>
            </a:r>
            <a:r>
              <a:rPr lang="ru-RU" sz="3600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36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– </a:t>
            </a:r>
            <a:r>
              <a:rPr lang="ru-RU" sz="3600" i="1" dirty="0" err="1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представники</a:t>
            </a:r>
            <a:r>
              <a:rPr lang="ru-RU" sz="3600" i="1" dirty="0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3600" i="1" dirty="0" err="1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партії</a:t>
            </a:r>
            <a:r>
              <a:rPr lang="ru-RU" sz="3600" i="1" dirty="0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 в </a:t>
            </a:r>
            <a:r>
              <a:rPr lang="ru-RU" sz="3600" i="1" dirty="0" err="1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системі</a:t>
            </a:r>
            <a:r>
              <a:rPr lang="ru-RU" sz="3600" i="1" dirty="0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3600" i="1" dirty="0" err="1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правління</a:t>
            </a:r>
            <a:r>
              <a:rPr lang="ru-RU" sz="36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. </a:t>
            </a:r>
          </a:p>
          <a:p>
            <a:r>
              <a:rPr lang="ru-RU" sz="3600" b="1" i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Таким чином, </a:t>
            </a:r>
            <a:r>
              <a:rPr lang="ru-RU" sz="3600" b="1" i="1" dirty="0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до </a:t>
            </a:r>
            <a:r>
              <a:rPr lang="ru-RU" sz="3600" b="1" i="1" dirty="0" err="1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структури</a:t>
            </a:r>
            <a:r>
              <a:rPr lang="ru-RU" sz="3600" b="1" i="1" dirty="0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3600" b="1" i="1" dirty="0" err="1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політичної</a:t>
            </a:r>
            <a:r>
              <a:rPr lang="ru-RU" sz="3600" b="1" i="1" dirty="0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3600" b="1" i="1" dirty="0" err="1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партії</a:t>
            </a:r>
            <a:r>
              <a:rPr lang="ru-RU" sz="3600" b="1" i="1" dirty="0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36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входять</a:t>
            </a:r>
            <a:r>
              <a:rPr lang="ru-RU" sz="36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: 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ru-RU" sz="36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лідер</a:t>
            </a:r>
            <a:r>
              <a:rPr lang="ru-RU" sz="36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36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партії</a:t>
            </a:r>
            <a:r>
              <a:rPr lang="ru-RU" sz="36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; 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ru-RU" sz="36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партійна</a:t>
            </a:r>
            <a:r>
              <a:rPr lang="ru-RU" sz="36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36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бюрократія</a:t>
            </a:r>
            <a:r>
              <a:rPr lang="ru-RU" sz="36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; 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ru-RU" sz="36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мозковий</a:t>
            </a:r>
            <a:r>
              <a:rPr lang="ru-RU" sz="36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штаб; 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ru-RU" sz="36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партійна</a:t>
            </a:r>
            <a:r>
              <a:rPr lang="ru-RU" sz="36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36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ідеологія</a:t>
            </a:r>
            <a:r>
              <a:rPr lang="ru-RU" sz="36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; 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ru-RU" sz="36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партійний</a:t>
            </a:r>
            <a:r>
              <a:rPr lang="ru-RU" sz="36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актив; 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ru-RU" sz="36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рядові</a:t>
            </a:r>
            <a:r>
              <a:rPr lang="ru-RU" sz="36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члени </a:t>
            </a:r>
            <a:r>
              <a:rPr lang="ru-RU" sz="36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партії</a:t>
            </a:r>
            <a:r>
              <a:rPr lang="ru-RU" sz="36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 </a:t>
            </a:r>
          </a:p>
        </p:txBody>
      </p:sp>
      <p:pic>
        <p:nvPicPr>
          <p:cNvPr id="7170" name="Picture 2" descr="Партия (политическая) - что это такое (простыми словами), виды, функции и  признаки партий">
            <a:extLst>
              <a:ext uri="{FF2B5EF4-FFF2-40B4-BE49-F238E27FC236}">
                <a16:creationId xmlns:a16="http://schemas.microsoft.com/office/drawing/2014/main" id="{C8693C0B-2442-4C49-9F49-40700F4ED4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64" y="1200254"/>
            <a:ext cx="5392130" cy="406774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8803961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CFCA0ED-A106-1155-80DA-3D88CEE060E1}"/>
              </a:ext>
            </a:extLst>
          </p:cNvPr>
          <p:cNvSpPr txBox="1"/>
          <p:nvPr/>
        </p:nvSpPr>
        <p:spPr>
          <a:xfrm>
            <a:off x="6502600" y="133815"/>
            <a:ext cx="5689400" cy="6724185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 fontScale="70000" lnSpcReduction="20000"/>
          </a:bodyPr>
          <a:lstStyle/>
          <a:p>
            <a:endParaRPr lang="ru-RU" sz="3400" b="1" dirty="0">
              <a:solidFill>
                <a:srgbClr val="002060"/>
              </a:solidFill>
              <a:effectLst/>
              <a:latin typeface="Times New Roman" panose="02020603050405020304" pitchFamily="18" charset="0"/>
            </a:endParaRPr>
          </a:p>
          <a:p>
            <a:r>
              <a:rPr lang="ru-RU" sz="3400" b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Підвищення</a:t>
            </a:r>
            <a:r>
              <a:rPr lang="ru-RU" sz="34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3400" b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стабільності</a:t>
            </a:r>
            <a:r>
              <a:rPr lang="ru-RU" sz="34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та </a:t>
            </a:r>
            <a:r>
              <a:rPr lang="ru-RU" sz="3400" b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функціональності</a:t>
            </a:r>
            <a:r>
              <a:rPr lang="ru-RU" sz="34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3400" b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політичних</a:t>
            </a:r>
            <a:r>
              <a:rPr lang="ru-RU" sz="34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3400" b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партій</a:t>
            </a:r>
            <a:r>
              <a:rPr lang="ru-RU" sz="34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3400" b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пов’язане</a:t>
            </a:r>
            <a:r>
              <a:rPr lang="ru-RU" sz="34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з </a:t>
            </a:r>
            <a:r>
              <a:rPr lang="ru-RU" sz="3400" b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розвитком</a:t>
            </a:r>
            <a:r>
              <a:rPr lang="ru-RU" sz="34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3400" b="1" i="1" dirty="0" err="1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партійної</a:t>
            </a:r>
            <a:r>
              <a:rPr lang="ru-RU" sz="3400" b="1" i="1" dirty="0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3400" b="1" i="1" dirty="0" err="1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дисципліни</a:t>
            </a:r>
            <a:r>
              <a:rPr lang="ru-RU" sz="3400" b="1" i="1" dirty="0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 </a:t>
            </a:r>
          </a:p>
          <a:p>
            <a:br>
              <a:rPr lang="ru-RU" sz="34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</a:br>
            <a:endParaRPr lang="ru-RU" sz="3400" b="1" dirty="0">
              <a:solidFill>
                <a:srgbClr val="002060"/>
              </a:solidFill>
              <a:effectLst/>
              <a:latin typeface="Book Antiqua" panose="02040602050305030304" pitchFamily="18" charset="0"/>
            </a:endParaRPr>
          </a:p>
          <a:p>
            <a:r>
              <a:rPr lang="ru-RU" sz="3400" b="1" i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П</a:t>
            </a:r>
            <a:r>
              <a:rPr lang="ru-RU" sz="3400" b="1" i="1" dirty="0" err="1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артії</a:t>
            </a:r>
            <a:r>
              <a:rPr lang="ru-RU" sz="3400" b="1" i="1" dirty="0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 та </a:t>
            </a:r>
            <a:r>
              <a:rPr lang="ru-RU" sz="3400" b="1" i="1" dirty="0" err="1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партійні</a:t>
            </a:r>
            <a:r>
              <a:rPr lang="ru-RU" sz="3400" b="1" i="1" dirty="0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 блоки </a:t>
            </a:r>
            <a:r>
              <a:rPr lang="ru-RU" sz="3400" b="1" i="1" dirty="0" err="1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можуть</a:t>
            </a:r>
            <a:r>
              <a:rPr lang="ru-RU" sz="3400" b="1" i="1" dirty="0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 бути реально </a:t>
            </a:r>
            <a:r>
              <a:rPr lang="ru-RU" sz="3400" b="1" i="1" dirty="0" err="1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діючими</a:t>
            </a:r>
            <a:r>
              <a:rPr lang="ru-RU" sz="3400" b="1" i="1" dirty="0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3400" b="1" i="1" dirty="0" err="1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одиницями</a:t>
            </a:r>
            <a:r>
              <a:rPr lang="ru-RU" sz="3400" b="1" i="1" dirty="0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 на </a:t>
            </a:r>
            <a:r>
              <a:rPr lang="ru-RU" sz="3400" b="1" i="1" dirty="0" err="1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виборчій</a:t>
            </a:r>
            <a:r>
              <a:rPr lang="ru-RU" sz="3400" b="1" i="1" dirty="0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3400" b="1" i="1" dirty="0" err="1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арені</a:t>
            </a:r>
            <a:r>
              <a:rPr lang="ru-RU" sz="34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, але ж </a:t>
            </a:r>
            <a:r>
              <a:rPr lang="ru-RU" sz="3400" b="1" i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можуть</a:t>
            </a:r>
            <a:r>
              <a:rPr lang="ru-RU" sz="3400" b="1" i="1" dirty="0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3400" b="1" i="1" dirty="0" err="1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розгубити</a:t>
            </a:r>
            <a:r>
              <a:rPr lang="ru-RU" sz="3400" b="1" i="1" dirty="0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 свою «</a:t>
            </a:r>
            <a:r>
              <a:rPr lang="ru-RU" sz="3400" b="1" i="1" dirty="0" err="1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реальність</a:t>
            </a:r>
            <a:r>
              <a:rPr lang="ru-RU" sz="3400" b="1" i="1" dirty="0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» у </a:t>
            </a:r>
            <a:r>
              <a:rPr lang="ru-RU" sz="3400" b="1" i="1" dirty="0" err="1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парламентській</a:t>
            </a:r>
            <a:r>
              <a:rPr lang="ru-RU" sz="3400" b="1" i="1" dirty="0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3400" b="1" i="1" dirty="0" err="1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діяльності</a:t>
            </a:r>
            <a:endParaRPr lang="ru-RU" sz="3400" b="1" dirty="0">
              <a:solidFill>
                <a:srgbClr val="002060"/>
              </a:solidFill>
              <a:effectLst/>
              <a:latin typeface="Book Antiqua" panose="02040602050305030304" pitchFamily="18" charset="0"/>
            </a:endParaRPr>
          </a:p>
          <a:p>
            <a:br>
              <a:rPr lang="ru-RU" sz="34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</a:br>
            <a:endParaRPr lang="ru-RU" sz="3400" b="1" dirty="0">
              <a:solidFill>
                <a:srgbClr val="002060"/>
              </a:solidFill>
              <a:effectLst/>
              <a:latin typeface="Book Antiqua" panose="02040602050305030304" pitchFamily="18" charset="0"/>
            </a:endParaRPr>
          </a:p>
          <a:p>
            <a:r>
              <a:rPr lang="ru-RU" sz="3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Щ</a:t>
            </a:r>
            <a:r>
              <a:rPr lang="ru-RU" sz="3400" b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об</a:t>
            </a:r>
            <a:r>
              <a:rPr lang="ru-RU" sz="34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3400" b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уникнути</a:t>
            </a:r>
            <a:r>
              <a:rPr lang="ru-RU" sz="34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3400" b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цієї</a:t>
            </a:r>
            <a:r>
              <a:rPr lang="ru-RU" sz="34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3400" b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негативної</a:t>
            </a:r>
            <a:r>
              <a:rPr lang="ru-RU" sz="34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3400" b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ситуації</a:t>
            </a:r>
            <a:r>
              <a:rPr lang="ru-RU" sz="34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та </a:t>
            </a:r>
            <a:r>
              <a:rPr lang="ru-RU" sz="3400" b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підвищити</a:t>
            </a:r>
            <a:r>
              <a:rPr lang="ru-RU" sz="34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3400" b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дійсно</a:t>
            </a:r>
            <a:r>
              <a:rPr lang="ru-RU" sz="34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3400" b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конструктивний</a:t>
            </a:r>
            <a:r>
              <a:rPr lang="ru-RU" sz="34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3400" b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вплив</a:t>
            </a:r>
            <a:r>
              <a:rPr lang="ru-RU" sz="34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3400" b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партій</a:t>
            </a:r>
            <a:r>
              <a:rPr lang="ru-RU" sz="34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на </a:t>
            </a:r>
            <a:r>
              <a:rPr lang="ru-RU" sz="3400" b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діяльність</a:t>
            </a:r>
            <a:r>
              <a:rPr lang="ru-RU" sz="34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парламенту й уряду, </a:t>
            </a:r>
            <a:r>
              <a:rPr lang="ru-RU" sz="3400" b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необхідно</a:t>
            </a:r>
            <a:r>
              <a:rPr lang="ru-RU" sz="34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3400" b="1" i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зміцнювати</a:t>
            </a:r>
            <a:r>
              <a:rPr lang="ru-RU" sz="3400" b="1" i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3400" b="1" i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їх</a:t>
            </a:r>
            <a:r>
              <a:rPr lang="ru-RU" sz="3400" b="1" i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3400" b="1" i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здатність</a:t>
            </a:r>
            <a:r>
              <a:rPr lang="ru-RU" sz="3400" b="1" i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3400" b="1" i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контролювати</a:t>
            </a:r>
            <a:r>
              <a:rPr lang="ru-RU" sz="3400" b="1" i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3400" b="1" i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голосування</a:t>
            </a:r>
            <a:r>
              <a:rPr lang="ru-RU" sz="3400" b="1" i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та </a:t>
            </a:r>
            <a:r>
              <a:rPr lang="ru-RU" sz="3400" b="1" i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політичну</a:t>
            </a:r>
            <a:r>
              <a:rPr lang="ru-RU" sz="3400" b="1" i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3400" b="1" i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діяльність</a:t>
            </a:r>
            <a:r>
              <a:rPr lang="ru-RU" sz="3400" b="1" i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3400" b="1" i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своїх</a:t>
            </a:r>
            <a:r>
              <a:rPr lang="ru-RU" sz="3400" b="1" i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3400" b="1" i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членів</a:t>
            </a:r>
            <a:r>
              <a:rPr lang="ru-RU" sz="34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. </a:t>
            </a:r>
          </a:p>
          <a:p>
            <a:endParaRPr lang="ru-RU" sz="3200" dirty="0">
              <a:effectLst/>
              <a:latin typeface="Times New Roman" panose="02020603050405020304" pitchFamily="18" charset="0"/>
            </a:endParaRPr>
          </a:p>
          <a:p>
            <a:endParaRPr lang="ru-RU" sz="3200" dirty="0">
              <a:effectLst/>
              <a:latin typeface="Times New Roman" panose="02020603050405020304" pitchFamily="18" charset="0"/>
            </a:endParaRPr>
          </a:p>
        </p:txBody>
      </p:sp>
      <p:pic>
        <p:nvPicPr>
          <p:cNvPr id="8194" name="Picture 2" descr="Бывшего главу КНР Ху Цзиньтао под руки вывели со съезда партии (видео)">
            <a:extLst>
              <a:ext uri="{FF2B5EF4-FFF2-40B4-BE49-F238E27FC236}">
                <a16:creationId xmlns:a16="http://schemas.microsoft.com/office/drawing/2014/main" id="{B50684C9-207D-F343-B73F-7B6E437772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28" y="1345367"/>
            <a:ext cx="6392672" cy="3841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1577978"/>
      </p:ext>
    </p:extLst>
  </p:cSld>
  <p:clrMapOvr>
    <a:masterClrMapping/>
  </p:clrMapOvr>
</p:sld>
</file>

<file path=ppt/theme/theme1.xml><?xml version="1.0" encoding="utf-8"?>
<a:theme xmlns:a="http://schemas.openxmlformats.org/drawingml/2006/main" name="Посылка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TF00001246</Template>
  <TotalTime>490</TotalTime>
  <Words>1325</Words>
  <Application>Microsoft Macintosh PowerPoint</Application>
  <PresentationFormat>Широкоэкранный</PresentationFormat>
  <Paragraphs>123</Paragraphs>
  <Slides>22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1" baseType="lpstr">
      <vt:lpstr>Arial</vt:lpstr>
      <vt:lpstr>Book Antiqua</vt:lpstr>
      <vt:lpstr>Bookman Old Style</vt:lpstr>
      <vt:lpstr>Calibri</vt:lpstr>
      <vt:lpstr>Corbel</vt:lpstr>
      <vt:lpstr>Gill Sans MT</vt:lpstr>
      <vt:lpstr>Times New Roman</vt:lpstr>
      <vt:lpstr>Wingdings</vt:lpstr>
      <vt:lpstr>Посылка</vt:lpstr>
      <vt:lpstr>Тема 4. Засадничі ОЗНАКИ ТА ФУНКЦІЇ політичної партії   к.політ.н. Н.ЛЕПСЬКА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Михайлова</dc:creator>
  <cp:lastModifiedBy>Microsoft Office User</cp:lastModifiedBy>
  <cp:revision>167</cp:revision>
  <dcterms:created xsi:type="dcterms:W3CDTF">2023-02-05T12:42:27Z</dcterms:created>
  <dcterms:modified xsi:type="dcterms:W3CDTF">2024-12-16T20:52:45Z</dcterms:modified>
</cp:coreProperties>
</file>