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76" r:id="rId6"/>
    <p:sldId id="272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73" r:id="rId17"/>
    <p:sldId id="270" r:id="rId18"/>
    <p:sldId id="275" r:id="rId19"/>
    <p:sldId id="274" r:id="rId20"/>
    <p:sldId id="271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2" autoAdjust="0"/>
    <p:restoredTop sz="94668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BBF90B-B3F8-4D33-9F75-154487B5C6E8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1B60FD0-32EC-4D86-8DEA-8EF9352FD659}">
      <dgm:prSet phldrT="[Текст]" phldr="1"/>
      <dgm:spPr/>
      <dgm:t>
        <a:bodyPr/>
        <a:lstStyle/>
        <a:p>
          <a:endParaRPr lang="ru-RU" b="1"/>
        </a:p>
      </dgm:t>
    </dgm:pt>
    <dgm:pt modelId="{DCB9763D-29C4-49B1-A146-03381A5770CB}" type="parTrans" cxnId="{8A887001-B792-423C-A102-898F101E7A40}">
      <dgm:prSet/>
      <dgm:spPr/>
      <dgm:t>
        <a:bodyPr/>
        <a:lstStyle/>
        <a:p>
          <a:endParaRPr lang="ru-RU"/>
        </a:p>
      </dgm:t>
    </dgm:pt>
    <dgm:pt modelId="{AF1F494D-A27C-475B-8BE9-AC352900CA10}" type="sibTrans" cxnId="{8A887001-B792-423C-A102-898F101E7A40}">
      <dgm:prSet/>
      <dgm:spPr/>
      <dgm:t>
        <a:bodyPr/>
        <a:lstStyle/>
        <a:p>
          <a:endParaRPr lang="ru-RU"/>
        </a:p>
      </dgm:t>
    </dgm:pt>
    <dgm:pt modelId="{D96C1B51-9843-4C96-A2D5-584EDAC1768D}">
      <dgm:prSet phldrT="[Текст]"/>
      <dgm:spPr/>
      <dgm:t>
        <a:bodyPr/>
        <a:lstStyle/>
        <a:p>
          <a:r>
            <a:rPr lang="uk-UA" dirty="0" smtClean="0"/>
            <a:t>Земна кора</a:t>
          </a:r>
          <a:endParaRPr lang="ru-RU" dirty="0"/>
        </a:p>
      </dgm:t>
    </dgm:pt>
    <dgm:pt modelId="{B3B60EAC-0BE0-49FA-8C26-B97819D1F277}" type="parTrans" cxnId="{7B575823-1513-49F6-9CAB-ECBD30C29315}">
      <dgm:prSet/>
      <dgm:spPr/>
      <dgm:t>
        <a:bodyPr/>
        <a:lstStyle/>
        <a:p>
          <a:endParaRPr lang="ru-RU"/>
        </a:p>
      </dgm:t>
    </dgm:pt>
    <dgm:pt modelId="{BBFFDC53-EC2A-4B7A-9798-148FE2CE10A0}" type="sibTrans" cxnId="{7B575823-1513-49F6-9CAB-ECBD30C29315}">
      <dgm:prSet/>
      <dgm:spPr/>
      <dgm:t>
        <a:bodyPr/>
        <a:lstStyle/>
        <a:p>
          <a:endParaRPr lang="ru-RU"/>
        </a:p>
      </dgm:t>
    </dgm:pt>
    <dgm:pt modelId="{FA144CEF-7EAA-4066-A8BC-F587E16C7542}">
      <dgm:prSet phldrT="[Текст]" phldr="1"/>
      <dgm:spPr/>
      <dgm:t>
        <a:bodyPr/>
        <a:lstStyle/>
        <a:p>
          <a:endParaRPr lang="ru-RU"/>
        </a:p>
      </dgm:t>
    </dgm:pt>
    <dgm:pt modelId="{617EB1E2-F9F3-472C-9F28-5F1AE4A09482}" type="parTrans" cxnId="{3148BA09-59D7-407D-9F9F-D03C7C5A2D7A}">
      <dgm:prSet/>
      <dgm:spPr/>
      <dgm:t>
        <a:bodyPr/>
        <a:lstStyle/>
        <a:p>
          <a:endParaRPr lang="ru-RU"/>
        </a:p>
      </dgm:t>
    </dgm:pt>
    <dgm:pt modelId="{1957EF9E-4567-4225-A744-942F19EF9007}" type="sibTrans" cxnId="{3148BA09-59D7-407D-9F9F-D03C7C5A2D7A}">
      <dgm:prSet/>
      <dgm:spPr/>
      <dgm:t>
        <a:bodyPr/>
        <a:lstStyle/>
        <a:p>
          <a:endParaRPr lang="ru-RU"/>
        </a:p>
      </dgm:t>
    </dgm:pt>
    <dgm:pt modelId="{AFE01D00-9760-4681-97FD-792BE56CDC68}">
      <dgm:prSet phldrT="[Текст]"/>
      <dgm:spPr/>
      <dgm:t>
        <a:bodyPr/>
        <a:lstStyle/>
        <a:p>
          <a:r>
            <a:rPr lang="uk-UA" dirty="0" smtClean="0"/>
            <a:t>Мантія</a:t>
          </a:r>
          <a:endParaRPr lang="ru-RU" dirty="0"/>
        </a:p>
      </dgm:t>
    </dgm:pt>
    <dgm:pt modelId="{5E68B3B2-5B4A-4880-ADA3-5AE503AB0FC5}" type="parTrans" cxnId="{71095589-67E4-486F-BF67-4963D28A97E8}">
      <dgm:prSet/>
      <dgm:spPr/>
      <dgm:t>
        <a:bodyPr/>
        <a:lstStyle/>
        <a:p>
          <a:endParaRPr lang="ru-RU"/>
        </a:p>
      </dgm:t>
    </dgm:pt>
    <dgm:pt modelId="{A366A3D9-36E9-46EE-A42C-400EDA99E6C9}" type="sibTrans" cxnId="{71095589-67E4-486F-BF67-4963D28A97E8}">
      <dgm:prSet/>
      <dgm:spPr/>
      <dgm:t>
        <a:bodyPr/>
        <a:lstStyle/>
        <a:p>
          <a:endParaRPr lang="ru-RU"/>
        </a:p>
      </dgm:t>
    </dgm:pt>
    <dgm:pt modelId="{3374D6EB-EE30-4F4B-A262-DCF3CE4EF9BC}">
      <dgm:prSet phldrT="[Текст]" phldr="1"/>
      <dgm:spPr/>
      <dgm:t>
        <a:bodyPr/>
        <a:lstStyle/>
        <a:p>
          <a:endParaRPr lang="ru-RU" dirty="0"/>
        </a:p>
      </dgm:t>
    </dgm:pt>
    <dgm:pt modelId="{04764717-607E-46C1-9E83-1A0232267692}" type="parTrans" cxnId="{562C264C-F4B5-4258-88AF-FDE6723E5B00}">
      <dgm:prSet/>
      <dgm:spPr/>
      <dgm:t>
        <a:bodyPr/>
        <a:lstStyle/>
        <a:p>
          <a:endParaRPr lang="ru-RU"/>
        </a:p>
      </dgm:t>
    </dgm:pt>
    <dgm:pt modelId="{D74D8CCF-31B2-449A-8355-710185EBA472}" type="sibTrans" cxnId="{562C264C-F4B5-4258-88AF-FDE6723E5B00}">
      <dgm:prSet/>
      <dgm:spPr/>
      <dgm:t>
        <a:bodyPr/>
        <a:lstStyle/>
        <a:p>
          <a:endParaRPr lang="ru-RU"/>
        </a:p>
      </dgm:t>
    </dgm:pt>
    <dgm:pt modelId="{12F8A6D8-EC11-491E-BFB0-D8DA73367AE4}">
      <dgm:prSet phldrT="[Текст]"/>
      <dgm:spPr/>
      <dgm:t>
        <a:bodyPr/>
        <a:lstStyle/>
        <a:p>
          <a:r>
            <a:rPr lang="uk-UA" dirty="0" smtClean="0"/>
            <a:t>Ядро</a:t>
          </a:r>
          <a:endParaRPr lang="ru-RU" dirty="0"/>
        </a:p>
      </dgm:t>
    </dgm:pt>
    <dgm:pt modelId="{0D8326EB-0956-47C3-9DCC-BA8909242BBD}" type="parTrans" cxnId="{B5C074E7-22B8-4B1E-937E-C689A06D64F4}">
      <dgm:prSet/>
      <dgm:spPr/>
      <dgm:t>
        <a:bodyPr/>
        <a:lstStyle/>
        <a:p>
          <a:endParaRPr lang="ru-RU"/>
        </a:p>
      </dgm:t>
    </dgm:pt>
    <dgm:pt modelId="{DF170B07-0D38-4FF5-8046-7E491AFA683D}" type="sibTrans" cxnId="{B5C074E7-22B8-4B1E-937E-C689A06D64F4}">
      <dgm:prSet/>
      <dgm:spPr/>
      <dgm:t>
        <a:bodyPr/>
        <a:lstStyle/>
        <a:p>
          <a:endParaRPr lang="ru-RU"/>
        </a:p>
      </dgm:t>
    </dgm:pt>
    <dgm:pt modelId="{AEEE68A2-8538-4F7A-B9E9-2F43E3DE2550}" type="pres">
      <dgm:prSet presAssocID="{39BBF90B-B3F8-4D33-9F75-154487B5C6E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EFDBAEC-C902-40A0-B74E-401E32F5E5CE}" type="pres">
      <dgm:prSet presAssocID="{71B60FD0-32EC-4D86-8DEA-8EF9352FD659}" presName="composite" presStyleCnt="0"/>
      <dgm:spPr/>
    </dgm:pt>
    <dgm:pt modelId="{14DB2C50-E05A-491A-AA91-8791B1B0B4D8}" type="pres">
      <dgm:prSet presAssocID="{71B60FD0-32EC-4D86-8DEA-8EF9352FD659}" presName="parentText" presStyleLbl="alignNode1" presStyleIdx="0" presStyleCnt="3" custScaleY="9786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A71774-7806-4ACE-AA6B-0A5F30C1DEBE}" type="pres">
      <dgm:prSet presAssocID="{71B60FD0-32EC-4D86-8DEA-8EF9352FD659}" presName="descendantText" presStyleLbl="alignAcc1" presStyleIdx="0" presStyleCnt="3" custLinFactNeighborX="-143" custLinFactNeighborY="15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43EAE7-57C5-4279-87C9-543B079ABF48}" type="pres">
      <dgm:prSet presAssocID="{AF1F494D-A27C-475B-8BE9-AC352900CA10}" presName="sp" presStyleCnt="0"/>
      <dgm:spPr/>
    </dgm:pt>
    <dgm:pt modelId="{279C315F-2D22-4814-BBDE-6107572A155D}" type="pres">
      <dgm:prSet presAssocID="{FA144CEF-7EAA-4066-A8BC-F587E16C7542}" presName="composite" presStyleCnt="0"/>
      <dgm:spPr/>
    </dgm:pt>
    <dgm:pt modelId="{A9A0FF26-1C49-43FD-B3BF-F9E8C0FFEC05}" type="pres">
      <dgm:prSet presAssocID="{FA144CEF-7EAA-4066-A8BC-F587E16C7542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F31777-E9A5-4250-98A5-F3061CC8E5CB}" type="pres">
      <dgm:prSet presAssocID="{FA144CEF-7EAA-4066-A8BC-F587E16C7542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6F9416-A358-4D0D-B4B9-20F3A77E2355}" type="pres">
      <dgm:prSet presAssocID="{1957EF9E-4567-4225-A744-942F19EF9007}" presName="sp" presStyleCnt="0"/>
      <dgm:spPr/>
    </dgm:pt>
    <dgm:pt modelId="{77245D6C-A53E-4198-B9B4-12733DA467AA}" type="pres">
      <dgm:prSet presAssocID="{3374D6EB-EE30-4F4B-A262-DCF3CE4EF9BC}" presName="composite" presStyleCnt="0"/>
      <dgm:spPr/>
    </dgm:pt>
    <dgm:pt modelId="{3E289499-D3B2-4EDD-8780-377A4296A640}" type="pres">
      <dgm:prSet presAssocID="{3374D6EB-EE30-4F4B-A262-DCF3CE4EF9BC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905C03-57C4-4576-9D85-DDF550D13AAF}" type="pres">
      <dgm:prSet presAssocID="{3374D6EB-EE30-4F4B-A262-DCF3CE4EF9BC}" presName="descendantText" presStyleLbl="alignAcc1" presStyleIdx="2" presStyleCnt="3" custAng="0" custLinFactNeighborX="-166" custLinFactNeighborY="12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62C264C-F4B5-4258-88AF-FDE6723E5B00}" srcId="{39BBF90B-B3F8-4D33-9F75-154487B5C6E8}" destId="{3374D6EB-EE30-4F4B-A262-DCF3CE4EF9BC}" srcOrd="2" destOrd="0" parTransId="{04764717-607E-46C1-9E83-1A0232267692}" sibTransId="{D74D8CCF-31B2-449A-8355-710185EBA472}"/>
    <dgm:cxn modelId="{71095589-67E4-486F-BF67-4963D28A97E8}" srcId="{FA144CEF-7EAA-4066-A8BC-F587E16C7542}" destId="{AFE01D00-9760-4681-97FD-792BE56CDC68}" srcOrd="0" destOrd="0" parTransId="{5E68B3B2-5B4A-4880-ADA3-5AE503AB0FC5}" sibTransId="{A366A3D9-36E9-46EE-A42C-400EDA99E6C9}"/>
    <dgm:cxn modelId="{A74E9138-5205-453C-8DD9-D2D3D6A8F62C}" type="presOf" srcId="{3374D6EB-EE30-4F4B-A262-DCF3CE4EF9BC}" destId="{3E289499-D3B2-4EDD-8780-377A4296A640}" srcOrd="0" destOrd="0" presId="urn:microsoft.com/office/officeart/2005/8/layout/chevron2"/>
    <dgm:cxn modelId="{893D571D-6A1D-4F54-AB2A-A6615C18C189}" type="presOf" srcId="{12F8A6D8-EC11-491E-BFB0-D8DA73367AE4}" destId="{0C905C03-57C4-4576-9D85-DDF550D13AAF}" srcOrd="0" destOrd="0" presId="urn:microsoft.com/office/officeart/2005/8/layout/chevron2"/>
    <dgm:cxn modelId="{3F34226A-1EA9-4835-80C8-325917703D64}" type="presOf" srcId="{FA144CEF-7EAA-4066-A8BC-F587E16C7542}" destId="{A9A0FF26-1C49-43FD-B3BF-F9E8C0FFEC05}" srcOrd="0" destOrd="0" presId="urn:microsoft.com/office/officeart/2005/8/layout/chevron2"/>
    <dgm:cxn modelId="{3148BA09-59D7-407D-9F9F-D03C7C5A2D7A}" srcId="{39BBF90B-B3F8-4D33-9F75-154487B5C6E8}" destId="{FA144CEF-7EAA-4066-A8BC-F587E16C7542}" srcOrd="1" destOrd="0" parTransId="{617EB1E2-F9F3-472C-9F28-5F1AE4A09482}" sibTransId="{1957EF9E-4567-4225-A744-942F19EF9007}"/>
    <dgm:cxn modelId="{7B575823-1513-49F6-9CAB-ECBD30C29315}" srcId="{71B60FD0-32EC-4D86-8DEA-8EF9352FD659}" destId="{D96C1B51-9843-4C96-A2D5-584EDAC1768D}" srcOrd="0" destOrd="0" parTransId="{B3B60EAC-0BE0-49FA-8C26-B97819D1F277}" sibTransId="{BBFFDC53-EC2A-4B7A-9798-148FE2CE10A0}"/>
    <dgm:cxn modelId="{AC52368C-B202-4CA0-9488-FE4E9206B130}" type="presOf" srcId="{71B60FD0-32EC-4D86-8DEA-8EF9352FD659}" destId="{14DB2C50-E05A-491A-AA91-8791B1B0B4D8}" srcOrd="0" destOrd="0" presId="urn:microsoft.com/office/officeart/2005/8/layout/chevron2"/>
    <dgm:cxn modelId="{6EC4BBD2-A07B-4681-A362-AC8F8FB4D236}" type="presOf" srcId="{D96C1B51-9843-4C96-A2D5-584EDAC1768D}" destId="{01A71774-7806-4ACE-AA6B-0A5F30C1DEBE}" srcOrd="0" destOrd="0" presId="urn:microsoft.com/office/officeart/2005/8/layout/chevron2"/>
    <dgm:cxn modelId="{75BFDC6B-C0D0-4EA3-AE73-28668CF7DD7F}" type="presOf" srcId="{AFE01D00-9760-4681-97FD-792BE56CDC68}" destId="{9CF31777-E9A5-4250-98A5-F3061CC8E5CB}" srcOrd="0" destOrd="0" presId="urn:microsoft.com/office/officeart/2005/8/layout/chevron2"/>
    <dgm:cxn modelId="{B5C074E7-22B8-4B1E-937E-C689A06D64F4}" srcId="{3374D6EB-EE30-4F4B-A262-DCF3CE4EF9BC}" destId="{12F8A6D8-EC11-491E-BFB0-D8DA73367AE4}" srcOrd="0" destOrd="0" parTransId="{0D8326EB-0956-47C3-9DCC-BA8909242BBD}" sibTransId="{DF170B07-0D38-4FF5-8046-7E491AFA683D}"/>
    <dgm:cxn modelId="{8A887001-B792-423C-A102-898F101E7A40}" srcId="{39BBF90B-B3F8-4D33-9F75-154487B5C6E8}" destId="{71B60FD0-32EC-4D86-8DEA-8EF9352FD659}" srcOrd="0" destOrd="0" parTransId="{DCB9763D-29C4-49B1-A146-03381A5770CB}" sibTransId="{AF1F494D-A27C-475B-8BE9-AC352900CA10}"/>
    <dgm:cxn modelId="{85DA7A94-38F8-4251-81C2-D972C21118E4}" type="presOf" srcId="{39BBF90B-B3F8-4D33-9F75-154487B5C6E8}" destId="{AEEE68A2-8538-4F7A-B9E9-2F43E3DE2550}" srcOrd="0" destOrd="0" presId="urn:microsoft.com/office/officeart/2005/8/layout/chevron2"/>
    <dgm:cxn modelId="{B3A8B1C3-3B75-40C2-9000-835CB588182C}" type="presParOf" srcId="{AEEE68A2-8538-4F7A-B9E9-2F43E3DE2550}" destId="{8EFDBAEC-C902-40A0-B74E-401E32F5E5CE}" srcOrd="0" destOrd="0" presId="urn:microsoft.com/office/officeart/2005/8/layout/chevron2"/>
    <dgm:cxn modelId="{984FB4A3-09FB-4512-9B7A-DDE51F928D6E}" type="presParOf" srcId="{8EFDBAEC-C902-40A0-B74E-401E32F5E5CE}" destId="{14DB2C50-E05A-491A-AA91-8791B1B0B4D8}" srcOrd="0" destOrd="0" presId="urn:microsoft.com/office/officeart/2005/8/layout/chevron2"/>
    <dgm:cxn modelId="{D69ADEBA-1B70-4980-BEFB-826FA75BCDB4}" type="presParOf" srcId="{8EFDBAEC-C902-40A0-B74E-401E32F5E5CE}" destId="{01A71774-7806-4ACE-AA6B-0A5F30C1DEBE}" srcOrd="1" destOrd="0" presId="urn:microsoft.com/office/officeart/2005/8/layout/chevron2"/>
    <dgm:cxn modelId="{038EBF2B-299E-4C1D-9850-1D5C0C8C8AC2}" type="presParOf" srcId="{AEEE68A2-8538-4F7A-B9E9-2F43E3DE2550}" destId="{EA43EAE7-57C5-4279-87C9-543B079ABF48}" srcOrd="1" destOrd="0" presId="urn:microsoft.com/office/officeart/2005/8/layout/chevron2"/>
    <dgm:cxn modelId="{D439D304-4783-4B6C-8505-29E33B4D6090}" type="presParOf" srcId="{AEEE68A2-8538-4F7A-B9E9-2F43E3DE2550}" destId="{279C315F-2D22-4814-BBDE-6107572A155D}" srcOrd="2" destOrd="0" presId="urn:microsoft.com/office/officeart/2005/8/layout/chevron2"/>
    <dgm:cxn modelId="{AA9CDD01-4507-4079-B22A-2E369D6CF3CF}" type="presParOf" srcId="{279C315F-2D22-4814-BBDE-6107572A155D}" destId="{A9A0FF26-1C49-43FD-B3BF-F9E8C0FFEC05}" srcOrd="0" destOrd="0" presId="urn:microsoft.com/office/officeart/2005/8/layout/chevron2"/>
    <dgm:cxn modelId="{55F8E611-4FCF-45D3-9FD0-D2A7C71BF738}" type="presParOf" srcId="{279C315F-2D22-4814-BBDE-6107572A155D}" destId="{9CF31777-E9A5-4250-98A5-F3061CC8E5CB}" srcOrd="1" destOrd="0" presId="urn:microsoft.com/office/officeart/2005/8/layout/chevron2"/>
    <dgm:cxn modelId="{E8F7B3F8-6765-435B-B142-C5961C2CFEE6}" type="presParOf" srcId="{AEEE68A2-8538-4F7A-B9E9-2F43E3DE2550}" destId="{B56F9416-A358-4D0D-B4B9-20F3A77E2355}" srcOrd="3" destOrd="0" presId="urn:microsoft.com/office/officeart/2005/8/layout/chevron2"/>
    <dgm:cxn modelId="{98397D5F-4268-4C1B-BC95-9F6B91772103}" type="presParOf" srcId="{AEEE68A2-8538-4F7A-B9E9-2F43E3DE2550}" destId="{77245D6C-A53E-4198-B9B4-12733DA467AA}" srcOrd="4" destOrd="0" presId="urn:microsoft.com/office/officeart/2005/8/layout/chevron2"/>
    <dgm:cxn modelId="{BEA3E731-4E13-488B-AE00-9947E9C478A6}" type="presParOf" srcId="{77245D6C-A53E-4198-B9B4-12733DA467AA}" destId="{3E289499-D3B2-4EDD-8780-377A4296A640}" srcOrd="0" destOrd="0" presId="urn:microsoft.com/office/officeart/2005/8/layout/chevron2"/>
    <dgm:cxn modelId="{BB8B6951-DE54-4CCF-A888-CED3EAE82C6F}" type="presParOf" srcId="{77245D6C-A53E-4198-B9B4-12733DA467AA}" destId="{0C905C03-57C4-4576-9D85-DDF550D13AA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4DB2C50-E05A-491A-AA91-8791B1B0B4D8}">
      <dsp:nvSpPr>
        <dsp:cNvPr id="0" name=""/>
        <dsp:cNvSpPr/>
      </dsp:nvSpPr>
      <dsp:spPr>
        <a:xfrm rot="5400000">
          <a:off x="-101568" y="105826"/>
          <a:ext cx="713493" cy="51035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b="1" kern="1200"/>
        </a:p>
      </dsp:txBody>
      <dsp:txXfrm rot="5400000">
        <a:off x="-101568" y="105826"/>
        <a:ext cx="713493" cy="510356"/>
      </dsp:txXfrm>
    </dsp:sp>
    <dsp:sp modelId="{01A71774-7806-4ACE-AA6B-0A5F30C1DEBE}">
      <dsp:nvSpPr>
        <dsp:cNvPr id="0" name=""/>
        <dsp:cNvSpPr/>
      </dsp:nvSpPr>
      <dsp:spPr>
        <a:xfrm rot="5400000">
          <a:off x="1454997" y="-936601"/>
          <a:ext cx="473902" cy="236996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500" kern="1200" dirty="0" smtClean="0"/>
            <a:t>Земна кора</a:t>
          </a:r>
          <a:endParaRPr lang="ru-RU" sz="2500" kern="1200" dirty="0"/>
        </a:p>
      </dsp:txBody>
      <dsp:txXfrm rot="5400000">
        <a:off x="1454997" y="-936601"/>
        <a:ext cx="473902" cy="2369963"/>
      </dsp:txXfrm>
    </dsp:sp>
    <dsp:sp modelId="{A9A0FF26-1C49-43FD-B3BF-F9E8C0FFEC05}">
      <dsp:nvSpPr>
        <dsp:cNvPr id="0" name=""/>
        <dsp:cNvSpPr/>
      </dsp:nvSpPr>
      <dsp:spPr>
        <a:xfrm rot="5400000">
          <a:off x="-109362" y="601123"/>
          <a:ext cx="729081" cy="51035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5400000">
        <a:off x="-109362" y="601123"/>
        <a:ext cx="729081" cy="510356"/>
      </dsp:txXfrm>
    </dsp:sp>
    <dsp:sp modelId="{9CF31777-E9A5-4250-98A5-F3061CC8E5CB}">
      <dsp:nvSpPr>
        <dsp:cNvPr id="0" name=""/>
        <dsp:cNvSpPr/>
      </dsp:nvSpPr>
      <dsp:spPr>
        <a:xfrm rot="5400000">
          <a:off x="1458387" y="-456268"/>
          <a:ext cx="473902" cy="236996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500" kern="1200" dirty="0" smtClean="0"/>
            <a:t>Мантія</a:t>
          </a:r>
          <a:endParaRPr lang="ru-RU" sz="2500" kern="1200" dirty="0"/>
        </a:p>
      </dsp:txBody>
      <dsp:txXfrm rot="5400000">
        <a:off x="1458387" y="-456268"/>
        <a:ext cx="473902" cy="2369963"/>
      </dsp:txXfrm>
    </dsp:sp>
    <dsp:sp modelId="{3E289499-D3B2-4EDD-8780-377A4296A640}">
      <dsp:nvSpPr>
        <dsp:cNvPr id="0" name=""/>
        <dsp:cNvSpPr/>
      </dsp:nvSpPr>
      <dsp:spPr>
        <a:xfrm rot="5400000">
          <a:off x="-109362" y="1104214"/>
          <a:ext cx="729081" cy="51035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/>
        </a:p>
      </dsp:txBody>
      <dsp:txXfrm rot="5400000">
        <a:off x="-109362" y="1104214"/>
        <a:ext cx="729081" cy="510356"/>
      </dsp:txXfrm>
    </dsp:sp>
    <dsp:sp modelId="{0C905C03-57C4-4576-9D85-DDF550D13AAF}">
      <dsp:nvSpPr>
        <dsp:cNvPr id="0" name=""/>
        <dsp:cNvSpPr/>
      </dsp:nvSpPr>
      <dsp:spPr>
        <a:xfrm rot="5400000">
          <a:off x="1454452" y="52959"/>
          <a:ext cx="473902" cy="236996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500" kern="1200" dirty="0" smtClean="0"/>
            <a:t>Ядро</a:t>
          </a:r>
          <a:endParaRPr lang="ru-RU" sz="2500" kern="1200" dirty="0"/>
        </a:p>
      </dsp:txBody>
      <dsp:txXfrm rot="5400000">
        <a:off x="1454452" y="52959"/>
        <a:ext cx="473902" cy="23699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08.02.2021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08.02.2021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628799"/>
          </a:xfrm>
        </p:spPr>
        <p:txBody>
          <a:bodyPr/>
          <a:lstStyle/>
          <a:p>
            <a:r>
              <a:rPr lang="uk-UA" sz="3200" dirty="0" smtClean="0">
                <a:effectLst/>
              </a:rPr>
              <a:t>Визначення геології як науки. Основні галузі геології. Значення геології.</a:t>
            </a:r>
            <a:endParaRPr lang="uk-UA" sz="3200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6658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/>
          <a:lstStyle/>
          <a:p>
            <a:r>
              <a:rPr lang="uk-UA" sz="3200" dirty="0" smtClean="0"/>
              <a:t>Загальні відомості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53285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   За </a:t>
            </a:r>
            <a:r>
              <a:rPr lang="ru-RU" sz="2000" dirty="0" err="1" smtClean="0">
                <a:solidFill>
                  <a:schemeClr val="tx1"/>
                </a:solidFill>
              </a:rPr>
              <a:t>геофізичними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даними</a:t>
            </a:r>
            <a:r>
              <a:rPr lang="ru-RU" sz="2000" dirty="0">
                <a:solidFill>
                  <a:schemeClr val="tx1"/>
                </a:solidFill>
              </a:rPr>
              <a:t> в </a:t>
            </a:r>
            <a:r>
              <a:rPr lang="ru-RU" sz="2000" dirty="0" err="1">
                <a:solidFill>
                  <a:schemeClr val="tx1"/>
                </a:solidFill>
              </a:rPr>
              <a:t>будові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Землі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виділяють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кілька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оболонок</a:t>
            </a:r>
            <a:r>
              <a:rPr lang="ru-RU" sz="2000" dirty="0" smtClean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Предметом </a:t>
            </a:r>
            <a:r>
              <a:rPr lang="ru-RU" sz="2000" dirty="0" err="1">
                <a:solidFill>
                  <a:schemeClr val="tx1"/>
                </a:solidFill>
              </a:rPr>
              <a:t>безпосереднього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вивчення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геології</a:t>
            </a:r>
            <a:r>
              <a:rPr lang="ru-RU" sz="2000" dirty="0">
                <a:solidFill>
                  <a:schemeClr val="tx1"/>
                </a:solidFill>
              </a:rPr>
              <a:t> є земна кора і </a:t>
            </a:r>
            <a:r>
              <a:rPr lang="ru-RU" sz="2000" dirty="0" err="1">
                <a:solidFill>
                  <a:schemeClr val="tx1"/>
                </a:solidFill>
              </a:rPr>
              <a:t>підстилаючий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її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твердий</a:t>
            </a:r>
            <a:r>
              <a:rPr lang="ru-RU" sz="2000" dirty="0">
                <a:solidFill>
                  <a:schemeClr val="tx1"/>
                </a:solidFill>
              </a:rPr>
              <a:t> шар </a:t>
            </a:r>
            <a:r>
              <a:rPr lang="ru-RU" sz="2000" dirty="0" err="1" smtClean="0">
                <a:solidFill>
                  <a:schemeClr val="tx1"/>
                </a:solidFill>
              </a:rPr>
              <a:t>верхньої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мантії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— </a:t>
            </a:r>
            <a:r>
              <a:rPr lang="ru-RU" sz="2000" u="sng" dirty="0" err="1">
                <a:solidFill>
                  <a:schemeClr val="tx1"/>
                </a:solidFill>
              </a:rPr>
              <a:t>літосфера</a:t>
            </a:r>
            <a:r>
              <a:rPr lang="ru-RU" sz="2000" dirty="0">
                <a:solidFill>
                  <a:schemeClr val="tx1"/>
                </a:solidFill>
              </a:rPr>
              <a:t> (</a:t>
            </a:r>
            <a:r>
              <a:rPr lang="ru-RU" sz="2000" dirty="0" err="1">
                <a:solidFill>
                  <a:schemeClr val="tx1"/>
                </a:solidFill>
              </a:rPr>
              <a:t>від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грец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el-GR" sz="2000" dirty="0">
                <a:solidFill>
                  <a:schemeClr val="tx1"/>
                </a:solidFill>
              </a:rPr>
              <a:t>λίθος — </a:t>
            </a:r>
            <a:r>
              <a:rPr lang="ru-RU" sz="2000" dirty="0" err="1">
                <a:solidFill>
                  <a:schemeClr val="tx1"/>
                </a:solidFill>
              </a:rPr>
              <a:t>камінь</a:t>
            </a:r>
            <a:r>
              <a:rPr lang="ru-RU" sz="2000" dirty="0" smtClean="0">
                <a:solidFill>
                  <a:schemeClr val="tx1"/>
                </a:solidFill>
              </a:rPr>
              <a:t>). 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Одним </a:t>
            </a:r>
            <a:r>
              <a:rPr lang="ru-RU" sz="2000" dirty="0">
                <a:solidFill>
                  <a:schemeClr val="tx1"/>
                </a:solidFill>
              </a:rPr>
              <a:t>з </a:t>
            </a:r>
            <a:r>
              <a:rPr lang="ru-RU" sz="2000" u="sng" dirty="0" err="1">
                <a:solidFill>
                  <a:schemeClr val="tx1"/>
                </a:solidFill>
              </a:rPr>
              <a:t>основних</a:t>
            </a:r>
            <a:r>
              <a:rPr lang="ru-RU" sz="2000" u="sng" dirty="0">
                <a:solidFill>
                  <a:schemeClr val="tx1"/>
                </a:solidFill>
              </a:rPr>
              <a:t> </a:t>
            </a:r>
            <a:r>
              <a:rPr lang="ru-RU" sz="2000" u="sng" dirty="0" err="1">
                <a:solidFill>
                  <a:schemeClr val="tx1"/>
                </a:solidFill>
              </a:rPr>
              <a:t>напрямів</a:t>
            </a:r>
            <a:r>
              <a:rPr lang="ru-RU" sz="2000" u="sng" dirty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у </a:t>
            </a:r>
            <a:r>
              <a:rPr lang="ru-RU" sz="2000" dirty="0" err="1">
                <a:solidFill>
                  <a:schemeClr val="tx1"/>
                </a:solidFill>
              </a:rPr>
              <a:t>геології</a:t>
            </a:r>
            <a:r>
              <a:rPr lang="ru-RU" sz="2000" dirty="0">
                <a:solidFill>
                  <a:schemeClr val="tx1"/>
                </a:solidFill>
              </a:rPr>
              <a:t> є </a:t>
            </a:r>
            <a:r>
              <a:rPr lang="ru-RU" sz="2000" dirty="0" err="1">
                <a:solidFill>
                  <a:schemeClr val="tx1"/>
                </a:solidFill>
              </a:rPr>
              <a:t>вивчення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речовинного</a:t>
            </a:r>
            <a:r>
              <a:rPr lang="ru-RU" sz="2000" dirty="0" smtClean="0">
                <a:solidFill>
                  <a:schemeClr val="tx1"/>
                </a:solidFill>
              </a:rPr>
              <a:t> складу </a:t>
            </a:r>
            <a:r>
              <a:rPr lang="ru-RU" sz="2000" dirty="0" err="1">
                <a:solidFill>
                  <a:schemeClr val="tx1"/>
                </a:solidFill>
              </a:rPr>
              <a:t>літосфери</a:t>
            </a:r>
            <a:r>
              <a:rPr lang="ru-RU" sz="2000" dirty="0">
                <a:solidFill>
                  <a:schemeClr val="tx1"/>
                </a:solidFill>
              </a:rPr>
              <a:t>: </a:t>
            </a:r>
            <a:r>
              <a:rPr lang="ru-RU" sz="2000" dirty="0" err="1">
                <a:solidFill>
                  <a:schemeClr val="tx1"/>
                </a:solidFill>
              </a:rPr>
              <a:t>гірських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порід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мінералів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хімічних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елементів</a:t>
            </a:r>
            <a:r>
              <a:rPr lang="ru-RU" sz="2000" dirty="0" smtClean="0">
                <a:solidFill>
                  <a:schemeClr val="tx1"/>
                </a:solidFill>
              </a:rPr>
              <a:t>. </a:t>
            </a:r>
            <a:r>
              <a:rPr lang="ru-RU" sz="2000" dirty="0" err="1" smtClean="0">
                <a:solidFill>
                  <a:schemeClr val="tx1"/>
                </a:solidFill>
              </a:rPr>
              <a:t>Деякі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гірські</a:t>
            </a:r>
            <a:r>
              <a:rPr lang="ru-RU" sz="2000" dirty="0">
                <a:solidFill>
                  <a:schemeClr val="tx1"/>
                </a:solidFill>
              </a:rPr>
              <a:t> породи </a:t>
            </a:r>
            <a:r>
              <a:rPr lang="ru-RU" sz="2000" dirty="0" err="1">
                <a:solidFill>
                  <a:schemeClr val="tx1"/>
                </a:solidFill>
              </a:rPr>
              <a:t>утворюються</a:t>
            </a:r>
            <a:r>
              <a:rPr lang="ru-RU" sz="2000" dirty="0">
                <a:solidFill>
                  <a:schemeClr val="tx1"/>
                </a:solidFill>
              </a:rPr>
              <a:t> з </a:t>
            </a:r>
            <a:r>
              <a:rPr lang="ru-RU" sz="2000" dirty="0" err="1">
                <a:solidFill>
                  <a:schemeClr val="tx1"/>
                </a:solidFill>
              </a:rPr>
              <a:t>магматичного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силікатного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розплаву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їх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називають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u="sng" dirty="0" err="1">
                <a:solidFill>
                  <a:schemeClr val="tx1"/>
                </a:solidFill>
              </a:rPr>
              <a:t>магматичними</a:t>
            </a:r>
            <a:r>
              <a:rPr lang="ru-RU" sz="2000" dirty="0">
                <a:solidFill>
                  <a:schemeClr val="tx1"/>
                </a:solidFill>
              </a:rPr>
              <a:t>; </a:t>
            </a:r>
            <a:r>
              <a:rPr lang="ru-RU" sz="2000" dirty="0" err="1">
                <a:solidFill>
                  <a:schemeClr val="tx1"/>
                </a:solidFill>
              </a:rPr>
              <a:t>інші</a:t>
            </a:r>
            <a:r>
              <a:rPr lang="ru-RU" sz="2000" dirty="0">
                <a:solidFill>
                  <a:schemeClr val="tx1"/>
                </a:solidFill>
              </a:rPr>
              <a:t> — шляхом </a:t>
            </a:r>
            <a:r>
              <a:rPr lang="ru-RU" sz="2000" dirty="0" err="1">
                <a:solidFill>
                  <a:schemeClr val="tx1"/>
                </a:solidFill>
              </a:rPr>
              <a:t>осадження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і </a:t>
            </a:r>
            <a:r>
              <a:rPr lang="ru-RU" sz="2000" dirty="0" err="1" smtClean="0">
                <a:solidFill>
                  <a:schemeClr val="tx1"/>
                </a:solidFill>
              </a:rPr>
              <a:t>накопичення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в </a:t>
            </a:r>
            <a:r>
              <a:rPr lang="ru-RU" sz="2000" dirty="0" err="1">
                <a:solidFill>
                  <a:schemeClr val="tx1"/>
                </a:solidFill>
              </a:rPr>
              <a:t>морських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континентальних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умовах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їх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називають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u="sng" dirty="0" err="1" smtClean="0">
                <a:solidFill>
                  <a:schemeClr val="tx1"/>
                </a:solidFill>
              </a:rPr>
              <a:t>осадовими</a:t>
            </a:r>
            <a:r>
              <a:rPr lang="ru-RU" sz="2000" dirty="0">
                <a:solidFill>
                  <a:schemeClr val="tx1"/>
                </a:solidFill>
              </a:rPr>
              <a:t>; </a:t>
            </a:r>
            <a:r>
              <a:rPr lang="ru-RU" sz="2000" dirty="0" err="1">
                <a:solidFill>
                  <a:schemeClr val="tx1"/>
                </a:solidFill>
              </a:rPr>
              <a:t>ще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інші</a:t>
            </a:r>
            <a:r>
              <a:rPr lang="ru-RU" sz="2000" dirty="0">
                <a:solidFill>
                  <a:schemeClr val="tx1"/>
                </a:solidFill>
              </a:rPr>
              <a:t> — </a:t>
            </a:r>
            <a:r>
              <a:rPr lang="ru-RU" sz="2000" dirty="0" err="1">
                <a:solidFill>
                  <a:schemeClr val="tx1"/>
                </a:solidFill>
              </a:rPr>
              <a:t>внаслідок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зміни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різних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гірських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порід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під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впливом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температури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тиску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рідких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газоподібних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флюїдів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їх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називають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u="sng" dirty="0" err="1">
                <a:solidFill>
                  <a:schemeClr val="tx1"/>
                </a:solidFill>
              </a:rPr>
              <a:t>метаморфічними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3126629385"/>
              </p:ext>
            </p:extLst>
          </p:nvPr>
        </p:nvGraphicFramePr>
        <p:xfrm>
          <a:off x="3059832" y="1268760"/>
          <a:ext cx="2880320" cy="1728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48032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/>
          <a:lstStyle/>
          <a:p>
            <a:r>
              <a:rPr lang="uk-UA" sz="3200" dirty="0" smtClean="0"/>
              <a:t>Відмінності геології та геоморфології</a:t>
            </a:r>
            <a:endParaRPr lang="ru-RU" sz="3200" dirty="0"/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478294" y="4648695"/>
            <a:ext cx="4665705" cy="21646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smtClean="0">
                <a:solidFill>
                  <a:schemeClr val="tx1"/>
                </a:solidFill>
              </a:rPr>
              <a:t>   </a:t>
            </a:r>
            <a:r>
              <a:rPr lang="ru-RU" sz="1800" dirty="0" err="1" smtClean="0">
                <a:solidFill>
                  <a:schemeClr val="tx1"/>
                </a:solidFill>
              </a:rPr>
              <a:t>Геологія</a:t>
            </a:r>
            <a:r>
              <a:rPr lang="ru-RU" sz="1800" dirty="0" smtClean="0">
                <a:solidFill>
                  <a:schemeClr val="tx1"/>
                </a:solidFill>
              </a:rPr>
              <a:t> </a:t>
            </a:r>
            <a:r>
              <a:rPr lang="ru-RU" sz="1800" dirty="0">
                <a:solidFill>
                  <a:schemeClr val="tx1"/>
                </a:solidFill>
              </a:rPr>
              <a:t>і </a:t>
            </a:r>
            <a:r>
              <a:rPr lang="ru-RU" sz="1800" dirty="0" err="1">
                <a:solidFill>
                  <a:schemeClr val="tx1"/>
                </a:solidFill>
              </a:rPr>
              <a:t>геоморфологія</a:t>
            </a:r>
            <a:r>
              <a:rPr lang="ru-RU" sz="1800" dirty="0">
                <a:solidFill>
                  <a:schemeClr val="tx1"/>
                </a:solidFill>
              </a:rPr>
              <a:t> - два </a:t>
            </a:r>
            <a:r>
              <a:rPr lang="ru-RU" sz="1800" dirty="0" err="1">
                <a:solidFill>
                  <a:schemeClr val="tx1"/>
                </a:solidFill>
              </a:rPr>
              <a:t>споріднені</a:t>
            </a:r>
            <a:r>
              <a:rPr lang="ru-RU" sz="1800" dirty="0">
                <a:solidFill>
                  <a:schemeClr val="tx1"/>
                </a:solidFill>
              </a:rPr>
              <a:t> напрямки </a:t>
            </a:r>
            <a:r>
              <a:rPr lang="ru-RU" sz="1800" dirty="0" err="1">
                <a:solidFill>
                  <a:schemeClr val="tx1"/>
                </a:solidFill>
              </a:rPr>
              <a:t>геологічних</a:t>
            </a:r>
            <a:r>
              <a:rPr lang="ru-RU" sz="1800" dirty="0">
                <a:solidFill>
                  <a:schemeClr val="tx1"/>
                </a:solidFill>
              </a:rPr>
              <a:t> наук, </a:t>
            </a:r>
            <a:r>
              <a:rPr lang="ru-RU" sz="1800" dirty="0" err="1">
                <a:solidFill>
                  <a:schemeClr val="tx1"/>
                </a:solidFill>
              </a:rPr>
              <a:t>що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тісно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між</a:t>
            </a:r>
            <a:r>
              <a:rPr lang="ru-RU" sz="1800" dirty="0">
                <a:solidFill>
                  <a:schemeClr val="tx1"/>
                </a:solidFill>
              </a:rPr>
              <a:t> собою та </a:t>
            </a:r>
            <a:r>
              <a:rPr lang="ru-RU" sz="1800" dirty="0" err="1">
                <a:solidFill>
                  <a:schemeClr val="tx1"/>
                </a:solidFill>
              </a:rPr>
              <a:t>мають</a:t>
            </a:r>
            <a:r>
              <a:rPr lang="ru-RU" sz="1800" dirty="0">
                <a:solidFill>
                  <a:schemeClr val="tx1"/>
                </a:solidFill>
              </a:rPr>
              <a:t> за мету </a:t>
            </a:r>
            <a:r>
              <a:rPr lang="ru-RU" sz="1800" dirty="0" err="1">
                <a:solidFill>
                  <a:schemeClr val="tx1"/>
                </a:solidFill>
              </a:rPr>
              <a:t>вивчення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будови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Землі</a:t>
            </a:r>
            <a:r>
              <a:rPr lang="ru-RU" sz="1800" dirty="0">
                <a:solidFill>
                  <a:schemeClr val="tx1"/>
                </a:solidFill>
              </a:rPr>
              <a:t>, форм </a:t>
            </a:r>
            <a:r>
              <a:rPr lang="ru-RU" sz="1800" dirty="0" err="1">
                <a:solidFill>
                  <a:schemeClr val="tx1"/>
                </a:solidFill>
              </a:rPr>
              <a:t>рельєфу</a:t>
            </a:r>
            <a:r>
              <a:rPr lang="ru-RU" sz="1800" dirty="0">
                <a:solidFill>
                  <a:schemeClr val="tx1"/>
                </a:solidFill>
              </a:rPr>
              <a:t>, </a:t>
            </a:r>
            <a:r>
              <a:rPr lang="ru-RU" sz="1800" dirty="0" err="1">
                <a:solidFill>
                  <a:schemeClr val="tx1"/>
                </a:solidFill>
              </a:rPr>
              <a:t>внутрішніх</a:t>
            </a:r>
            <a:r>
              <a:rPr lang="ru-RU" sz="1800" dirty="0">
                <a:solidFill>
                  <a:schemeClr val="tx1"/>
                </a:solidFill>
              </a:rPr>
              <a:t> і </a:t>
            </a:r>
            <a:r>
              <a:rPr lang="ru-RU" sz="1800" dirty="0" err="1">
                <a:solidFill>
                  <a:schemeClr val="tx1"/>
                </a:solidFill>
              </a:rPr>
              <a:t>зовнішніх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геологічних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процесів</a:t>
            </a:r>
            <a:r>
              <a:rPr lang="ru-RU" sz="1800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5509" y="680112"/>
            <a:ext cx="4464496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Геологія, як наука про Землю, вивчає…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81851" y="1611775"/>
            <a:ext cx="2736304" cy="5930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</a:rPr>
              <a:t>історію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розвитку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Землі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81851" y="2420888"/>
            <a:ext cx="3996444" cy="10801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tx1"/>
                </a:solidFill>
              </a:rPr>
              <a:t>особливості геологічних процесів, які відбувалися і відбуваються в</a:t>
            </a:r>
          </a:p>
          <a:p>
            <a:pPr algn="ctr"/>
            <a:r>
              <a:rPr lang="uk-UA" dirty="0">
                <a:solidFill>
                  <a:schemeClr val="tx1"/>
                </a:solidFill>
              </a:rPr>
              <a:t>надрах Землі та в межах її </a:t>
            </a:r>
            <a:r>
              <a:rPr lang="uk-UA" dirty="0" err="1">
                <a:solidFill>
                  <a:schemeClr val="tx1"/>
                </a:solidFill>
              </a:rPr>
              <a:t>геосфер</a:t>
            </a:r>
            <a:r>
              <a:rPr lang="uk-UA" dirty="0">
                <a:solidFill>
                  <a:schemeClr val="tx1"/>
                </a:solidFill>
              </a:rPr>
              <a:t> (твердій, рідинній та газоподібній)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62587" y="3717032"/>
            <a:ext cx="3888432" cy="9316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tx1"/>
                </a:solidFill>
              </a:rPr>
              <a:t>історію розвитку життя на Землі (починаючи від його зародження і</a:t>
            </a:r>
          </a:p>
          <a:p>
            <a:pPr algn="ctr"/>
            <a:r>
              <a:rPr lang="uk-UA" dirty="0">
                <a:solidFill>
                  <a:schemeClr val="tx1"/>
                </a:solidFill>
              </a:rPr>
              <a:t>закінчуючи сучасним)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74929" y="4811472"/>
            <a:ext cx="3888432" cy="8811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</a:rPr>
              <a:t>закономірності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утворення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формування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родовищ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корисних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копалин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35509" y="1184168"/>
            <a:ext cx="0" cy="406786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42881" y="1908319"/>
            <a:ext cx="43204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32523" y="2960948"/>
            <a:ext cx="43204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42881" y="5262009"/>
            <a:ext cx="43204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0" y="4193221"/>
            <a:ext cx="43204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4644008" y="620688"/>
            <a:ext cx="4464496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</a:rPr>
              <a:t>Геоморфологія</a:t>
            </a:r>
            <a:r>
              <a:rPr lang="ru-RU" dirty="0">
                <a:solidFill>
                  <a:schemeClr val="tx1"/>
                </a:solidFill>
              </a:rPr>
              <a:t>, як наука про </a:t>
            </a:r>
            <a:r>
              <a:rPr lang="ru-RU" dirty="0" err="1">
                <a:solidFill>
                  <a:schemeClr val="tx1"/>
                </a:solidFill>
              </a:rPr>
              <a:t>форми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рельєфу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земної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поверхні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вивчає</a:t>
            </a:r>
            <a:r>
              <a:rPr lang="ru-RU" dirty="0" smtClean="0">
                <a:solidFill>
                  <a:schemeClr val="tx1"/>
                </a:solidFill>
              </a:rPr>
              <a:t>…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220072" y="2790810"/>
            <a:ext cx="3888432" cy="140241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</a:rPr>
              <a:t>походження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вік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історію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розвитку</a:t>
            </a:r>
            <a:r>
              <a:rPr lang="ru-RU" dirty="0">
                <a:solidFill>
                  <a:schemeClr val="tx1"/>
                </a:solidFill>
              </a:rPr>
              <a:t>, а </a:t>
            </a:r>
            <a:r>
              <a:rPr lang="ru-RU" dirty="0" err="1">
                <a:solidFill>
                  <a:schemeClr val="tx1"/>
                </a:solidFill>
              </a:rPr>
              <a:t>також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вплив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сучасних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геодинамічних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процесів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на </a:t>
            </a:r>
            <a:r>
              <a:rPr lang="ru-RU" dirty="0" err="1" smtClean="0">
                <a:solidFill>
                  <a:schemeClr val="tx1"/>
                </a:solidFill>
              </a:rPr>
              <a:t>закономірності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поєднання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і </a:t>
            </a:r>
            <a:r>
              <a:rPr lang="ru-RU" dirty="0" err="1" smtClean="0">
                <a:solidFill>
                  <a:schemeClr val="tx1"/>
                </a:solidFill>
              </a:rPr>
              <a:t>поширення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окремих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форм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5220072" y="1611775"/>
            <a:ext cx="3888432" cy="8091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</a:rPr>
              <a:t>зовнішній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вигляд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</a:t>
            </a:r>
            <a:r>
              <a:rPr lang="ru-RU" dirty="0" err="1">
                <a:solidFill>
                  <a:schemeClr val="tx1"/>
                </a:solidFill>
              </a:rPr>
              <a:t>льєф</a:t>
            </a:r>
            <a:r>
              <a:rPr lang="en-US" dirty="0">
                <a:solidFill>
                  <a:schemeClr val="tx1"/>
                </a:solidFill>
              </a:rPr>
              <a:t>y </a:t>
            </a:r>
            <a:r>
              <a:rPr lang="ru-RU" dirty="0" err="1">
                <a:solidFill>
                  <a:schemeClr val="tx1"/>
                </a:solidFill>
              </a:rPr>
              <a:t>земної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поверхні</a:t>
            </a:r>
            <a:r>
              <a:rPr lang="ru-RU" dirty="0">
                <a:solidFill>
                  <a:schemeClr val="tx1"/>
                </a:solidFill>
              </a:rPr>
              <a:t> в межах </a:t>
            </a:r>
            <a:r>
              <a:rPr lang="ru-RU" dirty="0" err="1">
                <a:solidFill>
                  <a:schemeClr val="tx1"/>
                </a:solidFill>
              </a:rPr>
              <a:t>суші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smtClean="0">
                <a:solidFill>
                  <a:schemeClr val="tx1"/>
                </a:solidFill>
              </a:rPr>
              <a:t>дна </a:t>
            </a:r>
            <a:r>
              <a:rPr lang="ru-RU" dirty="0" err="1" smtClean="0">
                <a:solidFill>
                  <a:schemeClr val="tx1"/>
                </a:solidFill>
              </a:rPr>
              <a:t>океанів</a:t>
            </a:r>
            <a:r>
              <a:rPr lang="ru-RU" dirty="0" smtClean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морів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4644008" y="1268760"/>
            <a:ext cx="0" cy="222325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>
            <a:stCxn id="27" idx="1"/>
          </p:cNvCxnSpPr>
          <p:nvPr/>
        </p:nvCxnSpPr>
        <p:spPr>
          <a:xfrm flipH="1" flipV="1">
            <a:off x="4644008" y="3492015"/>
            <a:ext cx="576064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>
            <a:stCxn id="28" idx="1"/>
          </p:cNvCxnSpPr>
          <p:nvPr/>
        </p:nvCxnSpPr>
        <p:spPr>
          <a:xfrm flipH="1">
            <a:off x="4644008" y="2016332"/>
            <a:ext cx="57606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8032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/>
          <a:lstStyle/>
          <a:p>
            <a:r>
              <a:rPr lang="uk-UA" sz="3200" dirty="0" smtClean="0"/>
              <a:t>Об'єкт вивчення геології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87" y="1772816"/>
            <a:ext cx="9143013" cy="31683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err="1">
                <a:solidFill>
                  <a:schemeClr val="tx1"/>
                </a:solidFill>
              </a:rPr>
              <a:t>Основним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об’єктом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вивчення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геології</a:t>
            </a:r>
            <a:r>
              <a:rPr lang="ru-RU" sz="2000" dirty="0">
                <a:solidFill>
                  <a:schemeClr val="tx1"/>
                </a:solidFill>
              </a:rPr>
              <a:t> є </a:t>
            </a:r>
            <a:r>
              <a:rPr lang="ru-RU" sz="2000" dirty="0" err="1">
                <a:solidFill>
                  <a:schemeClr val="tx1"/>
                </a:solidFill>
              </a:rPr>
              <a:t>зовнішня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кам’яна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оболонка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Землі</a:t>
            </a:r>
            <a:r>
              <a:rPr lang="ru-RU" sz="2000" dirty="0">
                <a:solidFill>
                  <a:schemeClr val="tx1"/>
                </a:solidFill>
              </a:rPr>
              <a:t> – </a:t>
            </a:r>
            <a:r>
              <a:rPr lang="ru-RU" sz="2000" b="1" u="sng" dirty="0">
                <a:solidFill>
                  <a:schemeClr val="tx1"/>
                </a:solidFill>
              </a:rPr>
              <a:t>земна кора</a:t>
            </a:r>
            <a:r>
              <a:rPr lang="ru-RU" sz="2000" dirty="0">
                <a:solidFill>
                  <a:schemeClr val="tx1"/>
                </a:solidFill>
              </a:rPr>
              <a:t>. Для </a:t>
            </a:r>
            <a:r>
              <a:rPr lang="ru-RU" sz="2000" dirty="0" err="1">
                <a:solidFill>
                  <a:schemeClr val="tx1"/>
                </a:solidFill>
              </a:rPr>
              <a:t>пізнання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її</a:t>
            </a:r>
            <a:r>
              <a:rPr lang="ru-RU" sz="2000" dirty="0">
                <a:solidFill>
                  <a:schemeClr val="tx1"/>
                </a:solidFill>
              </a:rPr>
              <a:t> складу, </a:t>
            </a:r>
            <a:r>
              <a:rPr lang="ru-RU" sz="2000" dirty="0" err="1">
                <a:solidFill>
                  <a:schemeClr val="tx1"/>
                </a:solidFill>
              </a:rPr>
              <a:t>будови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історії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розвитку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сутності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процесів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що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відбуваються</a:t>
            </a:r>
            <a:r>
              <a:rPr lang="ru-RU" sz="2000" dirty="0">
                <a:solidFill>
                  <a:schemeClr val="tx1"/>
                </a:solidFill>
              </a:rPr>
              <a:t> на </a:t>
            </a:r>
            <a:r>
              <a:rPr lang="ru-RU" sz="2000" dirty="0" err="1">
                <a:solidFill>
                  <a:schemeClr val="tx1"/>
                </a:solidFill>
              </a:rPr>
              <a:t>поверхні</a:t>
            </a:r>
            <a:r>
              <a:rPr lang="ru-RU" sz="2000" dirty="0">
                <a:solidFill>
                  <a:schemeClr val="tx1"/>
                </a:solidFill>
              </a:rPr>
              <a:t> і в </a:t>
            </a:r>
            <a:r>
              <a:rPr lang="ru-RU" sz="2000" dirty="0" err="1">
                <a:solidFill>
                  <a:schemeClr val="tx1"/>
                </a:solidFill>
              </a:rPr>
              <a:t>надрах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планети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необхідне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вивчення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всіх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рівнів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організації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речовини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літосфери</a:t>
            </a:r>
            <a:r>
              <a:rPr lang="ru-RU" sz="2000" dirty="0">
                <a:solidFill>
                  <a:schemeClr val="tx1"/>
                </a:solidFill>
              </a:rPr>
              <a:t>: атомарного </a:t>
            </a:r>
            <a:r>
              <a:rPr lang="ru-RU" sz="2000" dirty="0" err="1">
                <a:solidFill>
                  <a:schemeClr val="tx1"/>
                </a:solidFill>
              </a:rPr>
              <a:t>або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рівня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хімічних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елементів</a:t>
            </a:r>
            <a:r>
              <a:rPr lang="ru-RU" sz="2000" dirty="0">
                <a:solidFill>
                  <a:schemeClr val="tx1"/>
                </a:solidFill>
              </a:rPr>
              <a:t>; </a:t>
            </a:r>
            <a:r>
              <a:rPr lang="ru-RU" sz="2000" dirty="0" err="1">
                <a:solidFill>
                  <a:schemeClr val="tx1"/>
                </a:solidFill>
              </a:rPr>
              <a:t>рівня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мінералів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які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складені</a:t>
            </a:r>
            <a:r>
              <a:rPr lang="ru-RU" sz="2000" dirty="0">
                <a:solidFill>
                  <a:schemeClr val="tx1"/>
                </a:solidFill>
              </a:rPr>
              <a:t> атомами; </a:t>
            </a:r>
            <a:r>
              <a:rPr lang="ru-RU" sz="2000" dirty="0" err="1">
                <a:solidFill>
                  <a:schemeClr val="tx1"/>
                </a:solidFill>
              </a:rPr>
              <a:t>гірських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порід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які</a:t>
            </a:r>
            <a:r>
              <a:rPr lang="ru-RU" sz="2000" dirty="0">
                <a:solidFill>
                  <a:schemeClr val="tx1"/>
                </a:solidFill>
              </a:rPr>
              <a:t> є </a:t>
            </a:r>
            <a:r>
              <a:rPr lang="ru-RU" sz="2000" dirty="0" err="1">
                <a:solidFill>
                  <a:schemeClr val="tx1"/>
                </a:solidFill>
              </a:rPr>
              <a:t>сукупністю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мінералів</a:t>
            </a:r>
            <a:r>
              <a:rPr lang="ru-RU" sz="2000" dirty="0">
                <a:solidFill>
                  <a:schemeClr val="tx1"/>
                </a:solidFill>
              </a:rPr>
              <a:t>; </a:t>
            </a:r>
            <a:r>
              <a:rPr lang="ru-RU" sz="2000" dirty="0" err="1">
                <a:solidFill>
                  <a:schemeClr val="tx1"/>
                </a:solidFill>
              </a:rPr>
              <a:t>верств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пачок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що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складені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асоціаціями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порід</a:t>
            </a:r>
            <a:r>
              <a:rPr lang="ru-RU" sz="2000" dirty="0">
                <a:solidFill>
                  <a:schemeClr val="tx1"/>
                </a:solidFill>
              </a:rPr>
              <a:t>; </a:t>
            </a:r>
            <a:r>
              <a:rPr lang="ru-RU" sz="2000" dirty="0" err="1">
                <a:solidFill>
                  <a:schemeClr val="tx1"/>
                </a:solidFill>
              </a:rPr>
              <a:t>породних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комплексів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земної</a:t>
            </a:r>
            <a:r>
              <a:rPr lang="ru-RU" sz="2000" dirty="0">
                <a:solidFill>
                  <a:schemeClr val="tx1"/>
                </a:solidFill>
              </a:rPr>
              <a:t> кори в </a:t>
            </a:r>
            <a:r>
              <a:rPr lang="ru-RU" sz="2000" dirty="0" err="1">
                <a:solidFill>
                  <a:schemeClr val="tx1"/>
                </a:solidFill>
              </a:rPr>
              <a:t>цілому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48032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/>
          <a:lstStyle/>
          <a:p>
            <a:r>
              <a:rPr lang="uk-UA" sz="3200" dirty="0" smtClean="0"/>
              <a:t>Завдання геології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err="1">
                <a:solidFill>
                  <a:schemeClr val="tx1"/>
                </a:solidFill>
              </a:rPr>
              <a:t>Задачі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геологічних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наук: </a:t>
            </a:r>
          </a:p>
          <a:p>
            <a:pPr marL="0" indent="0">
              <a:buNone/>
            </a:pPr>
            <a:r>
              <a:rPr lang="ru-RU" sz="2000" b="1" dirty="0" smtClean="0">
                <a:solidFill>
                  <a:schemeClr val="tx1"/>
                </a:solidFill>
              </a:rPr>
              <a:t>-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осмислити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процеси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що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призводять</a:t>
            </a:r>
            <a:r>
              <a:rPr lang="ru-RU" sz="2000" dirty="0">
                <a:solidFill>
                  <a:schemeClr val="tx1"/>
                </a:solidFill>
              </a:rPr>
              <a:t> до </a:t>
            </a:r>
            <a:r>
              <a:rPr lang="ru-RU" sz="2000" dirty="0" err="1">
                <a:solidFill>
                  <a:schemeClr val="tx1"/>
                </a:solidFill>
              </a:rPr>
              <a:t>утворення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багатьох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видів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грунтів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гірських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порід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корисних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копалин</a:t>
            </a:r>
            <a:r>
              <a:rPr lang="en-US" sz="2000" dirty="0" smtClean="0">
                <a:solidFill>
                  <a:schemeClr val="tx1"/>
                </a:solidFill>
              </a:rPr>
              <a:t>;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-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підвищіти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точність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прогнозів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стихійних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явищ</a:t>
            </a:r>
            <a:r>
              <a:rPr lang="ru-RU" sz="2000" dirty="0">
                <a:solidFill>
                  <a:schemeClr val="tx1"/>
                </a:solidFill>
              </a:rPr>
              <a:t> – </a:t>
            </a:r>
            <a:r>
              <a:rPr lang="ru-RU" sz="2000" dirty="0" err="1">
                <a:solidFill>
                  <a:schemeClr val="tx1"/>
                </a:solidFill>
              </a:rPr>
              <a:t>пилових</a:t>
            </a:r>
            <a:r>
              <a:rPr lang="ru-RU" sz="2000" dirty="0">
                <a:solidFill>
                  <a:schemeClr val="tx1"/>
                </a:solidFill>
              </a:rPr>
              <a:t> бур, </a:t>
            </a:r>
            <a:r>
              <a:rPr lang="ru-RU" sz="2000" dirty="0" err="1">
                <a:solidFill>
                  <a:schemeClr val="tx1"/>
                </a:solidFill>
              </a:rPr>
              <a:t>ураганів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снігових</a:t>
            </a:r>
            <a:r>
              <a:rPr lang="ru-RU" sz="2000" dirty="0">
                <a:solidFill>
                  <a:schemeClr val="tx1"/>
                </a:solidFill>
              </a:rPr>
              <a:t> лавин </a:t>
            </a:r>
            <a:r>
              <a:rPr lang="ru-RU" sz="2000" dirty="0" err="1" smtClean="0">
                <a:solidFill>
                  <a:schemeClr val="tx1"/>
                </a:solidFill>
              </a:rPr>
              <a:t>тощо</a:t>
            </a:r>
            <a:r>
              <a:rPr lang="ru-RU" sz="2000" dirty="0" smtClean="0">
                <a:solidFill>
                  <a:schemeClr val="tx1"/>
                </a:solidFill>
              </a:rPr>
              <a:t>;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-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розробити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науково-обгрунтовані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методи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попередження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негативних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явищ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підтоплення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опустелювання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засолення</a:t>
            </a:r>
            <a:r>
              <a:rPr lang="ru-RU" sz="2000" dirty="0">
                <a:solidFill>
                  <a:schemeClr val="tx1"/>
                </a:solidFill>
              </a:rPr>
              <a:t> земель, </a:t>
            </a:r>
            <a:r>
              <a:rPr lang="ru-RU" sz="2000" dirty="0" err="1">
                <a:solidFill>
                  <a:schemeClr val="tx1"/>
                </a:solidFill>
              </a:rPr>
              <a:t>забруднення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ландшафтів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ерозії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тощо</a:t>
            </a:r>
            <a:r>
              <a:rPr lang="ru-RU" sz="2000" dirty="0" smtClean="0">
                <a:solidFill>
                  <a:schemeClr val="tx1"/>
                </a:solidFill>
              </a:rPr>
              <a:t>;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</a:rPr>
              <a:t>- </a:t>
            </a:r>
            <a:r>
              <a:rPr lang="ru-RU" sz="2000" dirty="0" err="1" smtClean="0">
                <a:solidFill>
                  <a:schemeClr val="tx1"/>
                </a:solidFill>
              </a:rPr>
              <a:t>брати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участь в </a:t>
            </a:r>
            <a:r>
              <a:rPr lang="ru-RU" sz="2000" dirty="0" err="1">
                <a:solidFill>
                  <a:schemeClr val="tx1"/>
                </a:solidFill>
              </a:rPr>
              <a:t>розробці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програми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екологічної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безпеки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країни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endParaRPr lang="en-US" sz="2000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В </a:t>
            </a:r>
            <a:r>
              <a:rPr lang="ru-RU" sz="2000" dirty="0" err="1">
                <a:solidFill>
                  <a:schemeClr val="tx1"/>
                </a:solidFill>
              </a:rPr>
              <a:t>результаті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взаємодії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трансформації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всіх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зовнішніх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оболонок</a:t>
            </a:r>
            <a:r>
              <a:rPr lang="ru-RU" sz="2000" dirty="0">
                <a:solidFill>
                  <a:schemeClr val="tx1"/>
                </a:solidFill>
              </a:rPr>
              <a:t> при </a:t>
            </a:r>
            <a:r>
              <a:rPr lang="ru-RU" sz="2000" dirty="0" err="1">
                <a:solidFill>
                  <a:schemeClr val="tx1"/>
                </a:solidFill>
              </a:rPr>
              <a:t>діяльності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живих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організмів</a:t>
            </a:r>
            <a:r>
              <a:rPr lang="ru-RU" sz="2000" dirty="0">
                <a:solidFill>
                  <a:schemeClr val="tx1"/>
                </a:solidFill>
              </a:rPr>
              <a:t> й </a:t>
            </a:r>
            <a:r>
              <a:rPr lang="ru-RU" sz="2000" dirty="0" err="1">
                <a:solidFill>
                  <a:schemeClr val="tx1"/>
                </a:solidFill>
              </a:rPr>
              <a:t>утворилась</a:t>
            </a:r>
            <a:r>
              <a:rPr lang="ru-RU" sz="2000" dirty="0">
                <a:solidFill>
                  <a:schemeClr val="tx1"/>
                </a:solidFill>
              </a:rPr>
              <a:t> ПЕДОСФЕРА (</a:t>
            </a:r>
            <a:r>
              <a:rPr lang="ru-RU" sz="2000" dirty="0" err="1">
                <a:solidFill>
                  <a:schemeClr val="tx1"/>
                </a:solidFill>
              </a:rPr>
              <a:t>ґрунтовий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покрив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планети</a:t>
            </a:r>
            <a:r>
              <a:rPr lang="ru-RU" sz="2000" dirty="0">
                <a:solidFill>
                  <a:schemeClr val="tx1"/>
                </a:solidFill>
              </a:rPr>
              <a:t>), </a:t>
            </a:r>
            <a:r>
              <a:rPr lang="ru-RU" sz="2000" dirty="0" err="1">
                <a:solidFill>
                  <a:schemeClr val="tx1"/>
                </a:solidFill>
              </a:rPr>
              <a:t>якій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залежно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від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геоморфологічних</a:t>
            </a:r>
            <a:r>
              <a:rPr lang="ru-RU" sz="2000" dirty="0">
                <a:solidFill>
                  <a:schemeClr val="tx1"/>
                </a:solidFill>
              </a:rPr>
              <a:t> умов (гори, </a:t>
            </a:r>
            <a:r>
              <a:rPr lang="ru-RU" sz="2000" dirty="0" err="1">
                <a:solidFill>
                  <a:schemeClr val="tx1"/>
                </a:solidFill>
              </a:rPr>
              <a:t>рівнини</a:t>
            </a:r>
            <a:r>
              <a:rPr lang="ru-RU" sz="2000" dirty="0">
                <a:solidFill>
                  <a:schemeClr val="tx1"/>
                </a:solidFill>
              </a:rPr>
              <a:t>, горби) </a:t>
            </a:r>
            <a:r>
              <a:rPr lang="ru-RU" sz="2000" dirty="0" err="1">
                <a:solidFill>
                  <a:schemeClr val="tx1"/>
                </a:solidFill>
              </a:rPr>
              <a:t>набув</a:t>
            </a:r>
            <a:r>
              <a:rPr lang="ru-RU" sz="2000" dirty="0">
                <a:solidFill>
                  <a:schemeClr val="tx1"/>
                </a:solidFill>
              </a:rPr>
              <a:t> свою характеристику.</a:t>
            </a:r>
          </a:p>
        </p:txBody>
      </p:sp>
    </p:spTree>
    <p:extLst>
      <p:ext uri="{BB962C8B-B14F-4D97-AF65-F5344CB8AC3E}">
        <p14:creationId xmlns:p14="http://schemas.microsoft.com/office/powerpoint/2010/main" xmlns="" val="348032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/>
          <a:lstStyle/>
          <a:p>
            <a:r>
              <a:rPr lang="en-US" sz="3200" dirty="0" err="1"/>
              <a:t>O</a:t>
            </a:r>
            <a:r>
              <a:rPr lang="ru-RU" sz="3200" dirty="0" err="1" smtClean="0"/>
              <a:t>сновні</a:t>
            </a:r>
            <a:r>
              <a:rPr lang="ru-RU" sz="3200" dirty="0" smtClean="0"/>
              <a:t> </a:t>
            </a:r>
            <a:r>
              <a:rPr lang="ru-RU" sz="3200" dirty="0" err="1"/>
              <a:t>методи</a:t>
            </a:r>
            <a:r>
              <a:rPr lang="ru-RU" sz="3200" dirty="0"/>
              <a:t> </a:t>
            </a:r>
            <a:r>
              <a:rPr lang="ru-RU" sz="3200" dirty="0" err="1"/>
              <a:t>геології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554461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39752" y="836712"/>
            <a:ext cx="4536504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Всі методи геології поділяються на…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44008" y="1700808"/>
            <a:ext cx="4464496" cy="41764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Не прямі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До </a:t>
            </a:r>
            <a:r>
              <a:rPr lang="ru-RU" dirty="0" err="1">
                <a:solidFill>
                  <a:schemeClr val="tx1"/>
                </a:solidFill>
              </a:rPr>
              <a:t>непрямих</a:t>
            </a:r>
            <a:r>
              <a:rPr lang="ru-RU" dirty="0">
                <a:solidFill>
                  <a:schemeClr val="tx1"/>
                </a:solidFill>
              </a:rPr>
              <a:t>, а тому </a:t>
            </a:r>
            <a:r>
              <a:rPr lang="ru-RU" dirty="0" err="1">
                <a:solidFill>
                  <a:schemeClr val="tx1"/>
                </a:solidFill>
              </a:rPr>
              <a:t>менш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точних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методів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досліджень</a:t>
            </a:r>
            <a:r>
              <a:rPr lang="ru-RU" dirty="0" smtClean="0">
                <a:solidFill>
                  <a:schemeClr val="tx1"/>
                </a:solidFill>
              </a:rPr>
              <a:t>, належать </a:t>
            </a:r>
            <a:r>
              <a:rPr lang="ru-RU" dirty="0" err="1">
                <a:solidFill>
                  <a:schemeClr val="tx1"/>
                </a:solidFill>
              </a:rPr>
              <a:t>геофізичні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аерогеологічні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космічні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Геофізичні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методи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дозволяють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вивчати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земну</a:t>
            </a:r>
            <a:r>
              <a:rPr lang="ru-RU" dirty="0" smtClean="0">
                <a:solidFill>
                  <a:schemeClr val="tx1"/>
                </a:solidFill>
              </a:rPr>
              <a:t> кору </a:t>
            </a:r>
            <a:r>
              <a:rPr lang="ru-RU" dirty="0" err="1" smtClean="0">
                <a:solidFill>
                  <a:schemeClr val="tx1"/>
                </a:solidFill>
              </a:rPr>
              <a:t>сейсмічним</a:t>
            </a:r>
            <a:r>
              <a:rPr lang="ru-RU" dirty="0" smtClean="0">
                <a:solidFill>
                  <a:schemeClr val="tx1"/>
                </a:solidFill>
              </a:rPr>
              <a:t> методом, </a:t>
            </a:r>
            <a:r>
              <a:rPr lang="ru-RU" dirty="0" err="1" smtClean="0">
                <a:solidFill>
                  <a:schemeClr val="tx1"/>
                </a:solidFill>
              </a:rPr>
              <a:t>магнітним</a:t>
            </a:r>
            <a:r>
              <a:rPr lang="ru-RU" dirty="0" smtClean="0">
                <a:solidFill>
                  <a:schemeClr val="tx1"/>
                </a:solidFill>
              </a:rPr>
              <a:t> методом, </a:t>
            </a:r>
            <a:r>
              <a:rPr lang="ru-RU" dirty="0" err="1" smtClean="0">
                <a:solidFill>
                  <a:schemeClr val="tx1"/>
                </a:solidFill>
              </a:rPr>
              <a:t>гравіметричним</a:t>
            </a:r>
            <a:r>
              <a:rPr lang="ru-RU" dirty="0" smtClean="0">
                <a:solidFill>
                  <a:schemeClr val="tx1"/>
                </a:solidFill>
              </a:rPr>
              <a:t> методом, </a:t>
            </a:r>
            <a:r>
              <a:rPr lang="ru-RU" dirty="0" err="1" smtClean="0">
                <a:solidFill>
                  <a:schemeClr val="tx1"/>
                </a:solidFill>
              </a:rPr>
              <a:t>електрометричним</a:t>
            </a:r>
            <a:r>
              <a:rPr lang="ru-RU" dirty="0" smtClean="0">
                <a:solidFill>
                  <a:schemeClr val="tx1"/>
                </a:solidFill>
              </a:rPr>
              <a:t> методом </a:t>
            </a:r>
            <a:r>
              <a:rPr lang="ru-RU" dirty="0">
                <a:solidFill>
                  <a:schemeClr val="tx1"/>
                </a:solidFill>
              </a:rPr>
              <a:t>та </a:t>
            </a:r>
            <a:r>
              <a:rPr lang="ru-RU" dirty="0" err="1" smtClean="0">
                <a:solidFill>
                  <a:schemeClr val="tx1"/>
                </a:solidFill>
              </a:rPr>
              <a:t>ін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Аерогеологічні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космічні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методи</a:t>
            </a:r>
            <a:r>
              <a:rPr lang="ru-RU" dirty="0">
                <a:solidFill>
                  <a:schemeClr val="tx1"/>
                </a:solidFill>
              </a:rPr>
              <a:t> (</a:t>
            </a:r>
            <a:r>
              <a:rPr lang="ru-RU" dirty="0" err="1">
                <a:solidFill>
                  <a:schemeClr val="tx1"/>
                </a:solidFill>
              </a:rPr>
              <a:t>їх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ще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називають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дистанційними</a:t>
            </a:r>
            <a:r>
              <a:rPr lang="ru-RU" dirty="0">
                <a:solidFill>
                  <a:schemeClr val="tx1"/>
                </a:solidFill>
              </a:rPr>
              <a:t>)</a:t>
            </a:r>
          </a:p>
          <a:p>
            <a:pPr algn="ctr"/>
            <a:r>
              <a:rPr lang="ru-RU" dirty="0" err="1">
                <a:solidFill>
                  <a:schemeClr val="tx1"/>
                </a:solidFill>
              </a:rPr>
              <a:t>дозволяють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розпізнавати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геологічні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структури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простежувати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геологічні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 err="1">
                <a:solidFill>
                  <a:schemeClr val="tx1"/>
                </a:solidFill>
              </a:rPr>
              <a:t>процеси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поверхні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Землі</a:t>
            </a:r>
            <a:r>
              <a:rPr lang="ru-RU" dirty="0">
                <a:solidFill>
                  <a:schemeClr val="tx1"/>
                </a:solidFill>
              </a:rPr>
              <a:t>, а в </a:t>
            </a:r>
            <a:r>
              <a:rPr lang="ru-RU" dirty="0" err="1">
                <a:solidFill>
                  <a:schemeClr val="tx1"/>
                </a:solidFill>
              </a:rPr>
              <a:t>багатьох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випадках</a:t>
            </a:r>
            <a:r>
              <a:rPr lang="ru-RU" dirty="0">
                <a:solidFill>
                  <a:schemeClr val="tx1"/>
                </a:solidFill>
              </a:rPr>
              <a:t> – </a:t>
            </a:r>
            <a:r>
              <a:rPr lang="ru-RU" dirty="0" err="1">
                <a:solidFill>
                  <a:schemeClr val="tx1"/>
                </a:solidFill>
              </a:rPr>
              <a:t>навіть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розшифровувати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 err="1">
                <a:solidFill>
                  <a:schemeClr val="tx1"/>
                </a:solidFill>
              </a:rPr>
              <a:t>внутрішні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процеси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їх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наслідки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5496" y="1700808"/>
            <a:ext cx="4503964" cy="36724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Прямі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До </a:t>
            </a:r>
            <a:r>
              <a:rPr lang="ru-RU" dirty="0" err="1">
                <a:solidFill>
                  <a:schemeClr val="tx1"/>
                </a:solidFill>
              </a:rPr>
              <a:t>прямих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методів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відносяться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ті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які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дають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можливість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безпосередньо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вивчати</a:t>
            </a:r>
            <a:r>
              <a:rPr lang="ru-RU" dirty="0">
                <a:solidFill>
                  <a:schemeClr val="tx1"/>
                </a:solidFill>
              </a:rPr>
              <a:t> породи, </a:t>
            </a:r>
            <a:r>
              <a:rPr lang="ru-RU" dirty="0" err="1">
                <a:solidFill>
                  <a:schemeClr val="tx1"/>
                </a:solidFill>
              </a:rPr>
              <a:t>корисні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копалини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особливості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їх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залягання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у </a:t>
            </a:r>
            <a:r>
              <a:rPr lang="ru-RU" dirty="0" err="1" smtClean="0">
                <a:solidFill>
                  <a:schemeClr val="tx1"/>
                </a:solidFill>
              </a:rPr>
              <a:t>відслоненнях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і </a:t>
            </a:r>
            <a:r>
              <a:rPr lang="ru-RU" dirty="0" err="1">
                <a:solidFill>
                  <a:schemeClr val="tx1"/>
                </a:solidFill>
              </a:rPr>
              <a:t>гірничих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виробках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ru-RU" dirty="0" err="1" smtClean="0">
                <a:solidFill>
                  <a:schemeClr val="tx1"/>
                </a:solidFill>
              </a:rPr>
              <a:t>кар'єрах</a:t>
            </a:r>
            <a:r>
              <a:rPr lang="ru-RU" dirty="0" smtClean="0">
                <a:solidFill>
                  <a:schemeClr val="tx1"/>
                </a:solidFill>
              </a:rPr>
              <a:t>, шахтах, </a:t>
            </a:r>
            <a:r>
              <a:rPr lang="ru-RU" dirty="0" err="1" smtClean="0">
                <a:solidFill>
                  <a:schemeClr val="tx1"/>
                </a:solidFill>
              </a:rPr>
              <a:t>свердловинах</a:t>
            </a:r>
            <a:r>
              <a:rPr lang="ru-RU" dirty="0">
                <a:solidFill>
                  <a:schemeClr val="tx1"/>
                </a:solidFill>
              </a:rPr>
              <a:t>). </a:t>
            </a:r>
            <a:r>
              <a:rPr lang="ru-RU" dirty="0" smtClean="0">
                <a:solidFill>
                  <a:schemeClr val="tx1"/>
                </a:solidFill>
              </a:rPr>
              <a:t>Тут </a:t>
            </a:r>
            <a:r>
              <a:rPr lang="ru-RU" dirty="0" err="1" smtClean="0">
                <a:solidFill>
                  <a:schemeClr val="tx1"/>
                </a:solidFill>
              </a:rPr>
              <a:t>речовину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надр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Землі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можна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спостерігати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безпосередньо</a:t>
            </a:r>
            <a:r>
              <a:rPr lang="ru-RU" dirty="0">
                <a:solidFill>
                  <a:schemeClr val="tx1"/>
                </a:solidFill>
              </a:rPr>
              <a:t> і</a:t>
            </a:r>
          </a:p>
          <a:p>
            <a:pPr algn="ctr"/>
            <a:r>
              <a:rPr lang="ru-RU" dirty="0" err="1">
                <a:solidFill>
                  <a:schemeClr val="tx1"/>
                </a:solidFill>
              </a:rPr>
              <a:t>відбирати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зразки</a:t>
            </a:r>
            <a:r>
              <a:rPr lang="ru-RU" dirty="0">
                <a:solidFill>
                  <a:schemeClr val="tx1"/>
                </a:solidFill>
              </a:rPr>
              <a:t> для </a:t>
            </a:r>
            <a:r>
              <a:rPr lang="ru-RU" dirty="0" err="1" smtClean="0">
                <a:solidFill>
                  <a:schemeClr val="tx1"/>
                </a:solidFill>
              </a:rPr>
              <a:t>лабораторних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досліджень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хімічними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спектральними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електронно-мікроскопічними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ізотопними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термічними</a:t>
            </a:r>
            <a:r>
              <a:rPr lang="ru-RU" dirty="0" smtClean="0">
                <a:solidFill>
                  <a:schemeClr val="tx1"/>
                </a:solidFill>
              </a:rPr>
              <a:t> та </a:t>
            </a:r>
            <a:r>
              <a:rPr lang="ru-RU" dirty="0" err="1" smtClean="0">
                <a:solidFill>
                  <a:schemeClr val="tx1"/>
                </a:solidFill>
              </a:rPr>
              <a:t>іними</a:t>
            </a:r>
            <a:r>
              <a:rPr lang="ru-RU" dirty="0" smtClean="0">
                <a:solidFill>
                  <a:schemeClr val="tx1"/>
                </a:solidFill>
              </a:rPr>
              <a:t> методами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</p:txBody>
      </p:sp>
      <p:cxnSp>
        <p:nvCxnSpPr>
          <p:cNvPr id="10" name="Соединительная линия уступом 9"/>
          <p:cNvCxnSpPr/>
          <p:nvPr/>
        </p:nvCxnSpPr>
        <p:spPr>
          <a:xfrm rot="5400000">
            <a:off x="1763688" y="1124744"/>
            <a:ext cx="864096" cy="288032"/>
          </a:xfrm>
          <a:prstGeom prst="bentConnector3">
            <a:avLst>
              <a:gd name="adj1" fmla="val 58219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Соединительная линия уступом 18"/>
          <p:cNvCxnSpPr/>
          <p:nvPr/>
        </p:nvCxnSpPr>
        <p:spPr>
          <a:xfrm rot="16200000" flipH="1">
            <a:off x="6591399" y="1113363"/>
            <a:ext cx="864096" cy="281682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8032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/>
          <a:lstStyle/>
          <a:p>
            <a:r>
              <a:rPr lang="uk-UA" sz="3200" dirty="0" smtClean="0"/>
              <a:t>Основні галузі геології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5"/>
            <a:ext cx="9146973" cy="609329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496" y="836712"/>
            <a:ext cx="9073008" cy="8640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</a:rPr>
              <a:t>Складність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процесу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дослідження</a:t>
            </a:r>
            <a:r>
              <a:rPr lang="ru-RU" dirty="0">
                <a:solidFill>
                  <a:schemeClr val="tx1"/>
                </a:solidFill>
              </a:rPr>
              <a:t> складу, </a:t>
            </a:r>
            <a:r>
              <a:rPr lang="ru-RU" dirty="0" err="1">
                <a:solidFill>
                  <a:schemeClr val="tx1"/>
                </a:solidFill>
              </a:rPr>
              <a:t>будови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розвитку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земної</a:t>
            </a:r>
            <a:r>
              <a:rPr lang="ru-RU" dirty="0">
                <a:solidFill>
                  <a:schemeClr val="tx1"/>
                </a:solidFill>
              </a:rPr>
              <a:t> кори </a:t>
            </a:r>
            <a:r>
              <a:rPr lang="ru-RU" dirty="0" smtClean="0">
                <a:solidFill>
                  <a:schemeClr val="tx1"/>
                </a:solidFill>
              </a:rPr>
              <a:t>і </a:t>
            </a:r>
            <a:r>
              <a:rPr lang="ru-RU" dirty="0" err="1" smtClean="0">
                <a:solidFill>
                  <a:schemeClr val="tx1"/>
                </a:solidFill>
              </a:rPr>
              <a:t>Землі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в </a:t>
            </a:r>
            <a:r>
              <a:rPr lang="ru-RU" dirty="0" err="1">
                <a:solidFill>
                  <a:schemeClr val="tx1"/>
                </a:solidFill>
              </a:rPr>
              <a:t>цілому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обумовила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розгалуження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геології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декілька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наукових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напрямків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основними</a:t>
            </a:r>
            <a:r>
              <a:rPr lang="ru-RU" dirty="0">
                <a:solidFill>
                  <a:schemeClr val="tx1"/>
                </a:solidFill>
              </a:rPr>
              <a:t> з </a:t>
            </a:r>
            <a:r>
              <a:rPr lang="ru-RU" dirty="0" err="1">
                <a:solidFill>
                  <a:schemeClr val="tx1"/>
                </a:solidFill>
              </a:rPr>
              <a:t>яких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є…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496" y="2132856"/>
            <a:ext cx="3240360" cy="1368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u="sng" dirty="0">
                <a:solidFill>
                  <a:schemeClr val="tx1"/>
                </a:solidFill>
              </a:rPr>
              <a:t> </a:t>
            </a:r>
            <a:r>
              <a:rPr lang="ru-RU" b="1" i="1" u="sng" dirty="0" err="1" smtClean="0">
                <a:solidFill>
                  <a:schemeClr val="tx1"/>
                </a:solidFill>
              </a:rPr>
              <a:t>Речовинна</a:t>
            </a:r>
            <a:r>
              <a:rPr lang="ru-RU" b="1" i="1" u="sng" dirty="0" smtClean="0">
                <a:solidFill>
                  <a:schemeClr val="tx1"/>
                </a:solidFill>
              </a:rPr>
              <a:t> </a:t>
            </a:r>
            <a:r>
              <a:rPr lang="ru-RU" b="1" i="1" u="sng" dirty="0" err="1">
                <a:solidFill>
                  <a:schemeClr val="tx1"/>
                </a:solidFill>
              </a:rPr>
              <a:t>геологія</a:t>
            </a:r>
            <a:r>
              <a:rPr lang="ru-RU" dirty="0">
                <a:solidFill>
                  <a:schemeClr val="tx1"/>
                </a:solidFill>
              </a:rPr>
              <a:t>, яка </a:t>
            </a:r>
            <a:r>
              <a:rPr lang="ru-RU" dirty="0" err="1">
                <a:solidFill>
                  <a:schemeClr val="tx1"/>
                </a:solidFill>
              </a:rPr>
              <a:t>об’єднує</a:t>
            </a:r>
            <a:r>
              <a:rPr lang="ru-RU" dirty="0">
                <a:solidFill>
                  <a:schemeClr val="tx1"/>
                </a:solidFill>
              </a:rPr>
              <a:t> науки,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вивчають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хімічний</a:t>
            </a:r>
            <a:r>
              <a:rPr lang="ru-RU" dirty="0">
                <a:solidFill>
                  <a:schemeClr val="tx1"/>
                </a:solidFill>
              </a:rPr>
              <a:t>,</a:t>
            </a:r>
          </a:p>
          <a:p>
            <a:pPr algn="ctr"/>
            <a:r>
              <a:rPr lang="ru-RU" dirty="0" err="1">
                <a:solidFill>
                  <a:schemeClr val="tx1"/>
                </a:solidFill>
              </a:rPr>
              <a:t>мінеральний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породний</a:t>
            </a:r>
            <a:r>
              <a:rPr lang="ru-RU" dirty="0">
                <a:solidFill>
                  <a:schemeClr val="tx1"/>
                </a:solidFill>
              </a:rPr>
              <a:t> склад </a:t>
            </a:r>
            <a:r>
              <a:rPr lang="ru-RU" dirty="0" err="1">
                <a:solidFill>
                  <a:schemeClr val="tx1"/>
                </a:solidFill>
              </a:rPr>
              <a:t>Землі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15616" y="4208771"/>
            <a:ext cx="3240360" cy="1368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b="1" i="1" u="sng" dirty="0" err="1" smtClean="0">
                <a:solidFill>
                  <a:schemeClr val="tx1"/>
                </a:solidFill>
              </a:rPr>
              <a:t>Історична</a:t>
            </a:r>
            <a:r>
              <a:rPr lang="ru-RU" b="1" i="1" u="sng" dirty="0" smtClean="0">
                <a:solidFill>
                  <a:schemeClr val="tx1"/>
                </a:solidFill>
              </a:rPr>
              <a:t> </a:t>
            </a:r>
            <a:r>
              <a:rPr lang="ru-RU" b="1" i="1" u="sng" dirty="0" err="1">
                <a:solidFill>
                  <a:schemeClr val="tx1"/>
                </a:solidFill>
              </a:rPr>
              <a:t>геологія</a:t>
            </a:r>
            <a:r>
              <a:rPr lang="ru-RU" dirty="0">
                <a:solidFill>
                  <a:schemeClr val="tx1"/>
                </a:solidFill>
              </a:rPr>
              <a:t> яка, представлена низкою наук про </a:t>
            </a:r>
            <a:r>
              <a:rPr lang="ru-RU" dirty="0" err="1">
                <a:solidFill>
                  <a:schemeClr val="tx1"/>
                </a:solidFill>
              </a:rPr>
              <a:t>історію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Землі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852366" y="2132856"/>
            <a:ext cx="3240360" cy="1368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u="sng" dirty="0" err="1" smtClean="0">
                <a:solidFill>
                  <a:schemeClr val="tx1"/>
                </a:solidFill>
              </a:rPr>
              <a:t>Динамічна</a:t>
            </a:r>
            <a:r>
              <a:rPr lang="ru-RU" b="1" i="1" u="sng" dirty="0" smtClean="0">
                <a:solidFill>
                  <a:schemeClr val="tx1"/>
                </a:solidFill>
              </a:rPr>
              <a:t> </a:t>
            </a:r>
            <a:r>
              <a:rPr lang="ru-RU" b="1" i="1" u="sng" dirty="0" err="1">
                <a:solidFill>
                  <a:schemeClr val="tx1"/>
                </a:solidFill>
              </a:rPr>
              <a:t>геологія</a:t>
            </a:r>
            <a:r>
              <a:rPr lang="ru-RU" dirty="0">
                <a:solidFill>
                  <a:schemeClr val="tx1"/>
                </a:solidFill>
              </a:rPr>
              <a:t>, до складу </a:t>
            </a:r>
            <a:r>
              <a:rPr lang="ru-RU" dirty="0" err="1">
                <a:solidFill>
                  <a:schemeClr val="tx1"/>
                </a:solidFill>
              </a:rPr>
              <a:t>якої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входять</a:t>
            </a:r>
            <a:r>
              <a:rPr lang="ru-RU" dirty="0">
                <a:solidFill>
                  <a:schemeClr val="tx1"/>
                </a:solidFill>
              </a:rPr>
              <a:t> науки про </a:t>
            </a:r>
            <a:r>
              <a:rPr lang="ru-RU" dirty="0" err="1">
                <a:solidFill>
                  <a:schemeClr val="tx1"/>
                </a:solidFill>
              </a:rPr>
              <a:t>процеси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на </a:t>
            </a:r>
            <a:r>
              <a:rPr lang="ru-RU" dirty="0" err="1" smtClean="0">
                <a:solidFill>
                  <a:schemeClr val="tx1"/>
                </a:solidFill>
              </a:rPr>
              <a:t>поверхні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Землі</a:t>
            </a:r>
            <a:r>
              <a:rPr lang="ru-RU" dirty="0">
                <a:solidFill>
                  <a:schemeClr val="tx1"/>
                </a:solidFill>
              </a:rPr>
              <a:t> та в </a:t>
            </a:r>
            <a:r>
              <a:rPr lang="ru-RU" dirty="0" err="1">
                <a:solidFill>
                  <a:schemeClr val="tx1"/>
                </a:solidFill>
              </a:rPr>
              <a:t>її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надрах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860032" y="4235404"/>
            <a:ext cx="3240360" cy="1368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u="sng" dirty="0" err="1" smtClean="0">
                <a:solidFill>
                  <a:schemeClr val="tx1"/>
                </a:solidFill>
              </a:rPr>
              <a:t>Прикладна</a:t>
            </a:r>
            <a:r>
              <a:rPr lang="ru-RU" b="1" i="1" u="sng" dirty="0" smtClean="0">
                <a:solidFill>
                  <a:schemeClr val="tx1"/>
                </a:solidFill>
              </a:rPr>
              <a:t> </a:t>
            </a:r>
            <a:r>
              <a:rPr lang="ru-RU" b="1" i="1" u="sng" dirty="0" err="1">
                <a:solidFill>
                  <a:schemeClr val="tx1"/>
                </a:solidFill>
              </a:rPr>
              <a:t>геологія</a:t>
            </a:r>
            <a:r>
              <a:rPr lang="ru-RU" dirty="0">
                <a:solidFill>
                  <a:schemeClr val="tx1"/>
                </a:solidFill>
              </a:rPr>
              <a:t>, в яку </a:t>
            </a:r>
            <a:r>
              <a:rPr lang="ru-RU" dirty="0" err="1">
                <a:solidFill>
                  <a:schemeClr val="tx1"/>
                </a:solidFill>
              </a:rPr>
              <a:t>поєднані</a:t>
            </a:r>
            <a:r>
              <a:rPr lang="ru-RU" dirty="0">
                <a:solidFill>
                  <a:schemeClr val="tx1"/>
                </a:solidFill>
              </a:rPr>
              <a:t> науки, </a:t>
            </a:r>
            <a:r>
              <a:rPr lang="ru-RU" dirty="0" err="1">
                <a:solidFill>
                  <a:schemeClr val="tx1"/>
                </a:solidFill>
              </a:rPr>
              <a:t>спрямовані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практичне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 err="1">
                <a:solidFill>
                  <a:schemeClr val="tx1"/>
                </a:solidFill>
              </a:rPr>
              <a:t>використання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надр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Землі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H="1">
            <a:off x="4157212" y="1700808"/>
            <a:ext cx="222438" cy="25079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716016" y="1693159"/>
            <a:ext cx="324036" cy="25345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3275856" y="1700808"/>
            <a:ext cx="670758" cy="4320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5220072" y="1700808"/>
            <a:ext cx="632294" cy="4320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8032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/>
          <a:lstStyle/>
          <a:p>
            <a:r>
              <a:rPr lang="uk-UA" sz="3200" dirty="0" smtClean="0"/>
              <a:t>Основні галузі геології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32859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   </a:t>
            </a:r>
            <a:r>
              <a:rPr lang="ru-RU" b="1" dirty="0" err="1" smtClean="0">
                <a:solidFill>
                  <a:schemeClr val="tx1"/>
                </a:solidFill>
              </a:rPr>
              <a:t>Динамічна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геологія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– </a:t>
            </a:r>
            <a:r>
              <a:rPr lang="ru-RU" dirty="0" err="1">
                <a:solidFill>
                  <a:schemeClr val="tx1"/>
                </a:solidFill>
              </a:rPr>
              <a:t>процеси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відбуваються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поверхні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надрах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Землі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наслідки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процесів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   </a:t>
            </a:r>
            <a:r>
              <a:rPr lang="ru-RU" b="1" dirty="0" err="1">
                <a:solidFill>
                  <a:schemeClr val="tx1"/>
                </a:solidFill>
              </a:rPr>
              <a:t>Історична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геологія</a:t>
            </a:r>
            <a:r>
              <a:rPr lang="ru-RU" dirty="0">
                <a:solidFill>
                  <a:schemeClr val="tx1"/>
                </a:solidFill>
              </a:rPr>
              <a:t> – </a:t>
            </a:r>
            <a:r>
              <a:rPr lang="ru-RU" dirty="0" err="1">
                <a:solidFill>
                  <a:schemeClr val="tx1"/>
                </a:solidFill>
              </a:rPr>
              <a:t>історію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розвитку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Землі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послідовність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геологічних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процесів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їх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зміни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часі</a:t>
            </a:r>
            <a:r>
              <a:rPr lang="ru-RU" dirty="0">
                <a:solidFill>
                  <a:schemeClr val="tx1"/>
                </a:solidFill>
              </a:rPr>
              <a:t> як на </a:t>
            </a:r>
            <a:r>
              <a:rPr lang="ru-RU" dirty="0" err="1">
                <a:solidFill>
                  <a:schemeClr val="tx1"/>
                </a:solidFill>
              </a:rPr>
              <a:t>поверхні</a:t>
            </a:r>
            <a:r>
              <a:rPr lang="ru-RU" dirty="0">
                <a:solidFill>
                  <a:schemeClr val="tx1"/>
                </a:solidFill>
              </a:rPr>
              <a:t>, так і в </a:t>
            </a:r>
            <a:r>
              <a:rPr lang="ru-RU" dirty="0" err="1">
                <a:solidFill>
                  <a:schemeClr val="tx1"/>
                </a:solidFill>
              </a:rPr>
              <a:t>її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надрах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   </a:t>
            </a:r>
            <a:r>
              <a:rPr lang="ru-RU" b="1" dirty="0" err="1">
                <a:solidFill>
                  <a:schemeClr val="tx1"/>
                </a:solidFill>
              </a:rPr>
              <a:t>Геотектоніка</a:t>
            </a:r>
            <a:r>
              <a:rPr lang="ru-RU" dirty="0">
                <a:solidFill>
                  <a:schemeClr val="tx1"/>
                </a:solidFill>
              </a:rPr>
              <a:t> – </a:t>
            </a:r>
            <a:r>
              <a:rPr lang="ru-RU" dirty="0" err="1">
                <a:solidFill>
                  <a:schemeClr val="tx1"/>
                </a:solidFill>
              </a:rPr>
              <a:t>рухи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земної</a:t>
            </a:r>
            <a:r>
              <a:rPr lang="ru-RU" dirty="0">
                <a:solidFill>
                  <a:schemeClr val="tx1"/>
                </a:solidFill>
              </a:rPr>
              <a:t> кори в </a:t>
            </a:r>
            <a:r>
              <a:rPr lang="ru-RU" dirty="0" err="1">
                <a:solidFill>
                  <a:schemeClr val="tx1"/>
                </a:solidFill>
              </a:rPr>
              <a:t>різних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напрямках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форми</a:t>
            </a:r>
            <a:r>
              <a:rPr lang="ru-RU" dirty="0">
                <a:solidFill>
                  <a:schemeClr val="tx1"/>
                </a:solidFill>
              </a:rPr>
              <a:t> (</a:t>
            </a:r>
            <a:r>
              <a:rPr lang="ru-RU" dirty="0" err="1">
                <a:solidFill>
                  <a:schemeClr val="tx1"/>
                </a:solidFill>
              </a:rPr>
              <a:t>геологічні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структури</a:t>
            </a:r>
            <a:r>
              <a:rPr lang="ru-RU" dirty="0">
                <a:solidFill>
                  <a:schemeClr val="tx1"/>
                </a:solidFill>
              </a:rPr>
              <a:t>),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утворені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результаті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рухів</a:t>
            </a:r>
            <a:r>
              <a:rPr lang="ru-RU" dirty="0">
                <a:solidFill>
                  <a:schemeClr val="tx1"/>
                </a:solidFill>
              </a:rPr>
              <a:t>, а </a:t>
            </a:r>
            <a:r>
              <a:rPr lang="ru-RU" dirty="0" err="1">
                <a:solidFill>
                  <a:schemeClr val="tx1"/>
                </a:solidFill>
              </a:rPr>
              <a:t>також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розвиток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земної</a:t>
            </a:r>
            <a:r>
              <a:rPr lang="ru-RU" dirty="0">
                <a:solidFill>
                  <a:schemeClr val="tx1"/>
                </a:solidFill>
              </a:rPr>
              <a:t> кори і </a:t>
            </a:r>
            <a:r>
              <a:rPr lang="ru-RU" dirty="0" err="1">
                <a:solidFill>
                  <a:schemeClr val="tx1"/>
                </a:solidFill>
              </a:rPr>
              <a:t>верхньої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мантії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Землі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протязі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геологічного</a:t>
            </a:r>
            <a:r>
              <a:rPr lang="ru-RU" dirty="0">
                <a:solidFill>
                  <a:schemeClr val="tx1"/>
                </a:solidFill>
              </a:rPr>
              <a:t> часу (ер і </a:t>
            </a:r>
            <a:r>
              <a:rPr lang="ru-RU" dirty="0" err="1">
                <a:solidFill>
                  <a:schemeClr val="tx1"/>
                </a:solidFill>
              </a:rPr>
              <a:t>періодів</a:t>
            </a:r>
            <a:r>
              <a:rPr lang="ru-RU" dirty="0">
                <a:solidFill>
                  <a:schemeClr val="tx1"/>
                </a:solidFill>
              </a:rPr>
              <a:t>).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   </a:t>
            </a:r>
            <a:r>
              <a:rPr lang="ru-RU" b="1" dirty="0" err="1">
                <a:solidFill>
                  <a:schemeClr val="tx1"/>
                </a:solidFill>
              </a:rPr>
              <a:t>Геохімія</a:t>
            </a:r>
            <a:r>
              <a:rPr lang="ru-RU" dirty="0">
                <a:solidFill>
                  <a:schemeClr val="tx1"/>
                </a:solidFill>
              </a:rPr>
              <a:t> – </a:t>
            </a:r>
            <a:r>
              <a:rPr lang="ru-RU" dirty="0" err="1">
                <a:solidFill>
                  <a:schemeClr val="tx1"/>
                </a:solidFill>
              </a:rPr>
              <a:t>хімічний</a:t>
            </a:r>
            <a:r>
              <a:rPr lang="ru-RU" dirty="0">
                <a:solidFill>
                  <a:schemeClr val="tx1"/>
                </a:solidFill>
              </a:rPr>
              <a:t> склад </a:t>
            </a:r>
            <a:r>
              <a:rPr lang="ru-RU" dirty="0" err="1">
                <a:solidFill>
                  <a:schemeClr val="tx1"/>
                </a:solidFill>
              </a:rPr>
              <a:t>земної</a:t>
            </a:r>
            <a:r>
              <a:rPr lang="ru-RU" dirty="0">
                <a:solidFill>
                  <a:schemeClr val="tx1"/>
                </a:solidFill>
              </a:rPr>
              <a:t> кори, </a:t>
            </a:r>
            <a:r>
              <a:rPr lang="ru-RU" dirty="0" err="1">
                <a:solidFill>
                  <a:schemeClr val="tx1"/>
                </a:solidFill>
              </a:rPr>
              <a:t>закони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розподілу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переміщення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хімічних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елементів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їх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ізотопів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   </a:t>
            </a:r>
            <a:r>
              <a:rPr lang="ru-RU" b="1" dirty="0" err="1" smtClean="0">
                <a:solidFill>
                  <a:schemeClr val="tx1"/>
                </a:solidFill>
              </a:rPr>
              <a:t>Мінералогія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– (</a:t>
            </a:r>
            <a:r>
              <a:rPr lang="ru-RU" dirty="0" err="1">
                <a:solidFill>
                  <a:schemeClr val="tx1"/>
                </a:solidFill>
              </a:rPr>
              <a:t>від</a:t>
            </a:r>
            <a:r>
              <a:rPr lang="ru-RU" dirty="0">
                <a:solidFill>
                  <a:schemeClr val="tx1"/>
                </a:solidFill>
              </a:rPr>
              <a:t> лат. </a:t>
            </a:r>
            <a:r>
              <a:rPr lang="en-US" dirty="0" err="1">
                <a:solidFill>
                  <a:schemeClr val="tx1"/>
                </a:solidFill>
              </a:rPr>
              <a:t>minera</a:t>
            </a:r>
            <a:r>
              <a:rPr lang="en-US" dirty="0">
                <a:solidFill>
                  <a:schemeClr val="tx1"/>
                </a:solidFill>
              </a:rPr>
              <a:t> – </a:t>
            </a:r>
            <a:r>
              <a:rPr lang="ru-RU" dirty="0">
                <a:solidFill>
                  <a:schemeClr val="tx1"/>
                </a:solidFill>
              </a:rPr>
              <a:t>руда) – </a:t>
            </a:r>
            <a:r>
              <a:rPr lang="ru-RU" dirty="0" err="1">
                <a:solidFill>
                  <a:schemeClr val="tx1"/>
                </a:solidFill>
              </a:rPr>
              <a:t>хімічний</a:t>
            </a:r>
            <a:r>
              <a:rPr lang="ru-RU" dirty="0">
                <a:solidFill>
                  <a:schemeClr val="tx1"/>
                </a:solidFill>
              </a:rPr>
              <a:t> склад, </a:t>
            </a:r>
            <a:r>
              <a:rPr lang="ru-RU" dirty="0" err="1">
                <a:solidFill>
                  <a:schemeClr val="tx1"/>
                </a:solidFill>
              </a:rPr>
              <a:t>кристалічну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будову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фізико-хімічні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властивості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мінералів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їх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утворення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природі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штучне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вирощування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використання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людиною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   </a:t>
            </a:r>
            <a:r>
              <a:rPr lang="ru-RU" b="1" dirty="0" err="1">
                <a:solidFill>
                  <a:schemeClr val="tx1"/>
                </a:solidFill>
              </a:rPr>
              <a:t>Петрографія</a:t>
            </a:r>
            <a:r>
              <a:rPr lang="ru-RU" dirty="0">
                <a:solidFill>
                  <a:schemeClr val="tx1"/>
                </a:solidFill>
              </a:rPr>
              <a:t> – (</a:t>
            </a:r>
            <a:r>
              <a:rPr lang="ru-RU" dirty="0" err="1">
                <a:solidFill>
                  <a:schemeClr val="tx1"/>
                </a:solidFill>
              </a:rPr>
              <a:t>від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грец</a:t>
            </a:r>
            <a:r>
              <a:rPr lang="ru-RU" dirty="0">
                <a:solidFill>
                  <a:schemeClr val="tx1"/>
                </a:solidFill>
              </a:rPr>
              <a:t>. і лат. </a:t>
            </a:r>
            <a:r>
              <a:rPr lang="en-US" dirty="0" err="1">
                <a:solidFill>
                  <a:schemeClr val="tx1"/>
                </a:solidFill>
              </a:rPr>
              <a:t>petros</a:t>
            </a:r>
            <a:r>
              <a:rPr lang="en-US" dirty="0">
                <a:solidFill>
                  <a:schemeClr val="tx1"/>
                </a:solidFill>
              </a:rPr>
              <a:t> – </a:t>
            </a:r>
            <a:r>
              <a:rPr lang="ru-RU" dirty="0" err="1">
                <a:solidFill>
                  <a:schemeClr val="tx1"/>
                </a:solidFill>
              </a:rPr>
              <a:t>твердий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камінь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скеля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грец</a:t>
            </a:r>
            <a:r>
              <a:rPr lang="ru-RU" dirty="0">
                <a:solidFill>
                  <a:schemeClr val="tx1"/>
                </a:solidFill>
              </a:rPr>
              <a:t>. “графо” – пишу) – </a:t>
            </a:r>
            <a:r>
              <a:rPr lang="ru-RU" dirty="0" err="1">
                <a:solidFill>
                  <a:schemeClr val="tx1"/>
                </a:solidFill>
              </a:rPr>
              <a:t>гірські</a:t>
            </a:r>
            <a:r>
              <a:rPr lang="ru-RU" dirty="0">
                <a:solidFill>
                  <a:schemeClr val="tx1"/>
                </a:solidFill>
              </a:rPr>
              <a:t> породи, </a:t>
            </a:r>
            <a:r>
              <a:rPr lang="ru-RU" dirty="0" err="1">
                <a:solidFill>
                  <a:schemeClr val="tx1"/>
                </a:solidFill>
              </a:rPr>
              <a:t>їх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мінеральний</a:t>
            </a:r>
            <a:r>
              <a:rPr lang="ru-RU" dirty="0">
                <a:solidFill>
                  <a:schemeClr val="tx1"/>
                </a:solidFill>
              </a:rPr>
              <a:t> склад, структуру, </a:t>
            </a:r>
            <a:r>
              <a:rPr lang="ru-RU" dirty="0" err="1">
                <a:solidFill>
                  <a:schemeClr val="tx1"/>
                </a:solidFill>
              </a:rPr>
              <a:t>умови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утворення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залягання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зміни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під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впливом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різних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факторів</a:t>
            </a:r>
            <a:r>
              <a:rPr lang="ru-RU" dirty="0">
                <a:solidFill>
                  <a:schemeClr val="tx1"/>
                </a:solidFill>
              </a:rPr>
              <a:t>.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 err="1">
                <a:solidFill>
                  <a:schemeClr val="tx1"/>
                </a:solidFill>
              </a:rPr>
              <a:t>Виділяють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петрографію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магматичних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окремо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осадочних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порід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   </a:t>
            </a:r>
            <a:r>
              <a:rPr lang="ru-RU" dirty="0" err="1" smtClean="0">
                <a:solidFill>
                  <a:schemeClr val="tx1"/>
                </a:solidFill>
              </a:rPr>
              <a:t>Вивчення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осадочних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порід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нерідко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відносять</a:t>
            </a:r>
            <a:r>
              <a:rPr lang="ru-RU" dirty="0">
                <a:solidFill>
                  <a:schemeClr val="tx1"/>
                </a:solidFill>
              </a:rPr>
              <a:t> до </a:t>
            </a:r>
            <a:r>
              <a:rPr lang="ru-RU" dirty="0" err="1">
                <a:solidFill>
                  <a:schemeClr val="tx1"/>
                </a:solidFill>
              </a:rPr>
              <a:t>окремої</a:t>
            </a:r>
            <a:r>
              <a:rPr lang="ru-RU" dirty="0">
                <a:solidFill>
                  <a:schemeClr val="tx1"/>
                </a:solidFill>
              </a:rPr>
              <a:t> науки – </a:t>
            </a:r>
            <a:r>
              <a:rPr lang="ru-RU" b="1" dirty="0" err="1">
                <a:solidFill>
                  <a:schemeClr val="tx1"/>
                </a:solidFill>
              </a:rPr>
              <a:t>літології</a:t>
            </a:r>
            <a:r>
              <a:rPr lang="ru-RU" dirty="0">
                <a:solidFill>
                  <a:schemeClr val="tx1"/>
                </a:solidFill>
              </a:rPr>
              <a:t> (з </a:t>
            </a:r>
            <a:r>
              <a:rPr lang="ru-RU" dirty="0" err="1">
                <a:solidFill>
                  <a:schemeClr val="tx1"/>
                </a:solidFill>
              </a:rPr>
              <a:t>грецької</a:t>
            </a:r>
            <a:r>
              <a:rPr lang="ru-RU" dirty="0">
                <a:solidFill>
                  <a:schemeClr val="tx1"/>
                </a:solidFill>
              </a:rPr>
              <a:t> “</a:t>
            </a:r>
            <a:r>
              <a:rPr lang="en-US" dirty="0" err="1">
                <a:solidFill>
                  <a:schemeClr val="tx1"/>
                </a:solidFill>
              </a:rPr>
              <a:t>litos</a:t>
            </a:r>
            <a:r>
              <a:rPr lang="en-US" dirty="0">
                <a:solidFill>
                  <a:schemeClr val="tx1"/>
                </a:solidFill>
              </a:rPr>
              <a:t>” – </a:t>
            </a:r>
            <a:r>
              <a:rPr lang="ru-RU" dirty="0" err="1">
                <a:solidFill>
                  <a:schemeClr val="tx1"/>
                </a:solidFill>
              </a:rPr>
              <a:t>м`який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камінь</a:t>
            </a:r>
            <a:r>
              <a:rPr lang="ru-RU" dirty="0">
                <a:solidFill>
                  <a:schemeClr val="tx1"/>
                </a:solidFill>
              </a:rPr>
              <a:t> і “</a:t>
            </a:r>
            <a:r>
              <a:rPr lang="en-US" dirty="0">
                <a:solidFill>
                  <a:schemeClr val="tx1"/>
                </a:solidFill>
              </a:rPr>
              <a:t>logos” – </a:t>
            </a:r>
            <a:r>
              <a:rPr lang="ru-RU" dirty="0" err="1">
                <a:solidFill>
                  <a:schemeClr val="tx1"/>
                </a:solidFill>
              </a:rPr>
              <a:t>вчення</a:t>
            </a:r>
            <a:r>
              <a:rPr lang="ru-RU" dirty="0">
                <a:solidFill>
                  <a:schemeClr val="tx1"/>
                </a:solidFill>
              </a:rPr>
              <a:t>).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218829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/>
          <a:lstStyle/>
          <a:p>
            <a:r>
              <a:rPr lang="uk-UA" sz="3200" dirty="0"/>
              <a:t>Основні галузі геології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   </a:t>
            </a:r>
            <a:r>
              <a:rPr lang="ru-RU" sz="2000" b="1" dirty="0" err="1" smtClean="0">
                <a:solidFill>
                  <a:schemeClr val="tx1"/>
                </a:solidFill>
              </a:rPr>
              <a:t>Регіональна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>
                <a:solidFill>
                  <a:schemeClr val="tx1"/>
                </a:solidFill>
              </a:rPr>
              <a:t>геологія</a:t>
            </a:r>
            <a:r>
              <a:rPr lang="ru-RU" sz="2000" dirty="0">
                <a:solidFill>
                  <a:schemeClr val="tx1"/>
                </a:solidFill>
              </a:rPr>
              <a:t> – </a:t>
            </a:r>
            <a:r>
              <a:rPr lang="ru-RU" sz="2000" dirty="0" err="1">
                <a:solidFill>
                  <a:schemeClr val="tx1"/>
                </a:solidFill>
              </a:rPr>
              <a:t>будову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геологічну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історію</a:t>
            </a:r>
            <a:r>
              <a:rPr lang="ru-RU" sz="2000" dirty="0">
                <a:solidFill>
                  <a:schemeClr val="tx1"/>
                </a:solidFill>
              </a:rPr>
              <a:t> великих </a:t>
            </a:r>
            <a:r>
              <a:rPr lang="ru-RU" sz="2000" dirty="0" err="1">
                <a:solidFill>
                  <a:schemeClr val="tx1"/>
                </a:solidFill>
              </a:rPr>
              <a:t>територій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земної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кулі</a:t>
            </a:r>
            <a:r>
              <a:rPr lang="ru-RU" sz="2000" dirty="0">
                <a:solidFill>
                  <a:schemeClr val="tx1"/>
                </a:solidFill>
              </a:rPr>
              <a:t> (</a:t>
            </a:r>
            <a:r>
              <a:rPr lang="ru-RU" sz="2000" dirty="0" err="1">
                <a:solidFill>
                  <a:schemeClr val="tx1"/>
                </a:solidFill>
              </a:rPr>
              <a:t>геологія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Східно-Європейської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рівнини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геологія</a:t>
            </a:r>
            <a:r>
              <a:rPr lang="ru-RU" sz="2000" dirty="0">
                <a:solidFill>
                  <a:schemeClr val="tx1"/>
                </a:solidFill>
              </a:rPr>
              <a:t> Кавказу, </a:t>
            </a:r>
            <a:r>
              <a:rPr lang="ru-RU" sz="2000" dirty="0" err="1">
                <a:solidFill>
                  <a:schemeClr val="tx1"/>
                </a:solidFill>
              </a:rPr>
              <a:t>геологія</a:t>
            </a:r>
            <a:r>
              <a:rPr lang="ru-RU" sz="2000" dirty="0">
                <a:solidFill>
                  <a:schemeClr val="tx1"/>
                </a:solidFill>
              </a:rPr>
              <a:t> Африки і т.д.). 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   </a:t>
            </a:r>
            <a:r>
              <a:rPr lang="ru-RU" sz="2000" b="1" dirty="0" err="1" smtClean="0">
                <a:solidFill>
                  <a:schemeClr val="tx1"/>
                </a:solidFill>
              </a:rPr>
              <a:t>Гідрогеологія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– </a:t>
            </a:r>
            <a:r>
              <a:rPr lang="ru-RU" sz="2000" dirty="0" err="1">
                <a:solidFill>
                  <a:schemeClr val="tx1"/>
                </a:solidFill>
              </a:rPr>
              <a:t>підземні</a:t>
            </a:r>
            <a:r>
              <a:rPr lang="ru-RU" sz="2000" dirty="0">
                <a:solidFill>
                  <a:schemeClr val="tx1"/>
                </a:solidFill>
              </a:rPr>
              <a:t> води, </a:t>
            </a:r>
            <a:r>
              <a:rPr lang="ru-RU" sz="2000" dirty="0" err="1">
                <a:solidFill>
                  <a:schemeClr val="tx1"/>
                </a:solidFill>
              </a:rPr>
              <a:t>їх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походження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хімічний</a:t>
            </a:r>
            <a:r>
              <a:rPr lang="ru-RU" sz="2000" dirty="0">
                <a:solidFill>
                  <a:schemeClr val="tx1"/>
                </a:solidFill>
              </a:rPr>
              <a:t> склад, режим, </a:t>
            </a:r>
            <a:r>
              <a:rPr lang="ru-RU" sz="2000" dirty="0" err="1">
                <a:solidFill>
                  <a:schemeClr val="tx1"/>
                </a:solidFill>
              </a:rPr>
              <a:t>розподіл</a:t>
            </a:r>
            <a:r>
              <a:rPr lang="ru-RU" sz="2000" dirty="0">
                <a:solidFill>
                  <a:schemeClr val="tx1"/>
                </a:solidFill>
              </a:rPr>
              <a:t> у </a:t>
            </a:r>
            <a:r>
              <a:rPr lang="ru-RU" sz="2000" dirty="0" err="1">
                <a:solidFill>
                  <a:schemeClr val="tx1"/>
                </a:solidFill>
              </a:rPr>
              <a:t>земній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корі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їх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діяльність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ru-RU" sz="2000" dirty="0" err="1">
                <a:solidFill>
                  <a:schemeClr val="tx1"/>
                </a:solidFill>
              </a:rPr>
              <a:t>Інженерна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геологія</a:t>
            </a:r>
            <a:r>
              <a:rPr lang="ru-RU" sz="2000" dirty="0">
                <a:solidFill>
                  <a:schemeClr val="tx1"/>
                </a:solidFill>
              </a:rPr>
              <a:t> – </a:t>
            </a:r>
            <a:r>
              <a:rPr lang="ru-RU" sz="2000" dirty="0" err="1">
                <a:solidFill>
                  <a:schemeClr val="tx1"/>
                </a:solidFill>
              </a:rPr>
              <a:t>фізико-технічні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властивості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порід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процеси</a:t>
            </a:r>
            <a:r>
              <a:rPr lang="ru-RU" sz="2000" dirty="0">
                <a:solidFill>
                  <a:schemeClr val="tx1"/>
                </a:solidFill>
              </a:rPr>
              <a:t> в них і </a:t>
            </a:r>
            <a:r>
              <a:rPr lang="ru-RU" sz="2000" dirty="0" err="1">
                <a:solidFill>
                  <a:schemeClr val="tx1"/>
                </a:solidFill>
              </a:rPr>
              <a:t>динаміку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геологічного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середовища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які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враховуються</a:t>
            </a:r>
            <a:r>
              <a:rPr lang="ru-RU" sz="2000" dirty="0">
                <a:solidFill>
                  <a:schemeClr val="tx1"/>
                </a:solidFill>
              </a:rPr>
              <a:t> при </a:t>
            </a:r>
            <a:r>
              <a:rPr lang="ru-RU" sz="2000" dirty="0" err="1">
                <a:solidFill>
                  <a:schemeClr val="tx1"/>
                </a:solidFill>
              </a:rPr>
              <a:t>всіх</a:t>
            </a:r>
            <a:r>
              <a:rPr lang="ru-RU" sz="2000" dirty="0">
                <a:solidFill>
                  <a:schemeClr val="tx1"/>
                </a:solidFill>
              </a:rPr>
              <a:t> видах великого </a:t>
            </a:r>
            <a:r>
              <a:rPr lang="ru-RU" sz="2000" dirty="0" err="1">
                <a:solidFill>
                  <a:schemeClr val="tx1"/>
                </a:solidFill>
              </a:rPr>
              <a:t>будівництва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експлуатації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споруд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   </a:t>
            </a:r>
            <a:r>
              <a:rPr lang="ru-RU" sz="2000" b="1" dirty="0" err="1" smtClean="0">
                <a:solidFill>
                  <a:schemeClr val="tx1"/>
                </a:solidFill>
              </a:rPr>
              <a:t>Вчення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>
                <a:solidFill>
                  <a:schemeClr val="tx1"/>
                </a:solidFill>
              </a:rPr>
              <a:t>про </a:t>
            </a:r>
            <a:r>
              <a:rPr lang="ru-RU" sz="2000" b="1" dirty="0" err="1">
                <a:solidFill>
                  <a:schemeClr val="tx1"/>
                </a:solidFill>
              </a:rPr>
              <a:t>корисні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r>
              <a:rPr lang="ru-RU" sz="2000" b="1" dirty="0" err="1">
                <a:solidFill>
                  <a:schemeClr val="tx1"/>
                </a:solidFill>
              </a:rPr>
              <a:t>копалини</a:t>
            </a:r>
            <a:r>
              <a:rPr lang="ru-RU" sz="2000" dirty="0">
                <a:solidFill>
                  <a:schemeClr val="tx1"/>
                </a:solidFill>
              </a:rPr>
              <a:t> – </a:t>
            </a:r>
            <a:r>
              <a:rPr lang="ru-RU" sz="2000" dirty="0" err="1">
                <a:solidFill>
                  <a:schemeClr val="tx1"/>
                </a:solidFill>
              </a:rPr>
              <a:t>розглядає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умови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утворення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поширення</a:t>
            </a:r>
            <a:r>
              <a:rPr lang="ru-RU" sz="2000" dirty="0">
                <a:solidFill>
                  <a:schemeClr val="tx1"/>
                </a:solidFill>
              </a:rPr>
              <a:t> в </a:t>
            </a:r>
            <a:r>
              <a:rPr lang="ru-RU" sz="2000" dirty="0" err="1">
                <a:solidFill>
                  <a:schemeClr val="tx1"/>
                </a:solidFill>
              </a:rPr>
              <a:t>земній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корі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рудних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нерудних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корисних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копалин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   </a:t>
            </a:r>
            <a:r>
              <a:rPr lang="ru-RU" sz="2000" b="1" dirty="0" err="1" smtClean="0">
                <a:solidFill>
                  <a:schemeClr val="tx1"/>
                </a:solidFill>
              </a:rPr>
              <a:t>Геофізика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– комплекс наук, </a:t>
            </a:r>
            <a:r>
              <a:rPr lang="ru-RU" sz="2000" dirty="0" err="1">
                <a:solidFill>
                  <a:schemeClr val="tx1"/>
                </a:solidFill>
              </a:rPr>
              <a:t>що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вивчають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фізичними</a:t>
            </a:r>
            <a:r>
              <a:rPr lang="ru-RU" sz="2000" dirty="0">
                <a:solidFill>
                  <a:schemeClr val="tx1"/>
                </a:solidFill>
              </a:rPr>
              <a:t> методами землю і </a:t>
            </a:r>
            <a:r>
              <a:rPr lang="ru-RU" sz="2000" dirty="0" err="1">
                <a:solidFill>
                  <a:schemeClr val="tx1"/>
                </a:solidFill>
              </a:rPr>
              <a:t>її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оболонки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ru-RU" sz="2000" dirty="0" err="1">
                <a:solidFill>
                  <a:schemeClr val="tx1"/>
                </a:solidFill>
              </a:rPr>
              <a:t>Крім</a:t>
            </a:r>
            <a:r>
              <a:rPr lang="ru-RU" sz="2000" dirty="0">
                <a:solidFill>
                  <a:schemeClr val="tx1"/>
                </a:solidFill>
              </a:rPr>
              <a:t> того, в </a:t>
            </a:r>
            <a:r>
              <a:rPr lang="ru-RU" sz="2000" dirty="0" err="1">
                <a:solidFill>
                  <a:schemeClr val="tx1"/>
                </a:solidFill>
              </a:rPr>
              <a:t>названі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геологічні</a:t>
            </a:r>
            <a:r>
              <a:rPr lang="ru-RU" sz="2000" dirty="0">
                <a:solidFill>
                  <a:schemeClr val="tx1"/>
                </a:solidFill>
              </a:rPr>
              <a:t> науки входить </a:t>
            </a:r>
            <a:r>
              <a:rPr lang="ru-RU" sz="2000" dirty="0" err="1">
                <a:solidFill>
                  <a:schemeClr val="tx1"/>
                </a:solidFill>
              </a:rPr>
              <a:t>багато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дрібніших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підрозділів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наприклад</a:t>
            </a:r>
            <a:r>
              <a:rPr lang="ru-RU" sz="2000" dirty="0">
                <a:solidFill>
                  <a:schemeClr val="tx1"/>
                </a:solidFill>
              </a:rPr>
              <a:t>: </a:t>
            </a:r>
            <a:r>
              <a:rPr lang="ru-RU" sz="2000" dirty="0" err="1">
                <a:solidFill>
                  <a:schemeClr val="tx1"/>
                </a:solidFill>
              </a:rPr>
              <a:t>вулканологія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морська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геологія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рудна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геологія</a:t>
            </a:r>
            <a:r>
              <a:rPr lang="ru-RU" sz="2000" dirty="0">
                <a:solidFill>
                  <a:schemeClr val="tx1"/>
                </a:solidFill>
              </a:rPr>
              <a:t> (</a:t>
            </a:r>
            <a:r>
              <a:rPr lang="ru-RU" sz="2000" dirty="0" err="1">
                <a:solidFill>
                  <a:schemeClr val="tx1"/>
                </a:solidFill>
              </a:rPr>
              <a:t>металогенія</a:t>
            </a:r>
            <a:r>
              <a:rPr lang="ru-RU" sz="2000" dirty="0">
                <a:solidFill>
                  <a:schemeClr val="tx1"/>
                </a:solidFill>
              </a:rPr>
              <a:t>), </a:t>
            </a:r>
            <a:r>
              <a:rPr lang="ru-RU" sz="2000" dirty="0" err="1">
                <a:solidFill>
                  <a:schemeClr val="tx1"/>
                </a:solidFill>
              </a:rPr>
              <a:t>нафтова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геологія</a:t>
            </a:r>
            <a:r>
              <a:rPr lang="ru-RU" sz="2000" dirty="0">
                <a:solidFill>
                  <a:schemeClr val="tx1"/>
                </a:solidFill>
              </a:rPr>
              <a:t>, структурна </a:t>
            </a:r>
            <a:r>
              <a:rPr lang="ru-RU" sz="2000" dirty="0" err="1">
                <a:solidFill>
                  <a:schemeClr val="tx1"/>
                </a:solidFill>
              </a:rPr>
              <a:t>геологія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кристалографія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палеогеографія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інші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48032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/>
          <a:lstStyle/>
          <a:p>
            <a:r>
              <a:rPr lang="uk-UA" sz="3200" dirty="0" smtClean="0"/>
              <a:t>Значення геології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980728"/>
            <a:ext cx="3744416" cy="11521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Дає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розуміння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явищ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природи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що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відбуваються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в </a:t>
            </a:r>
            <a:r>
              <a:rPr lang="ru-RU" dirty="0" err="1">
                <a:solidFill>
                  <a:schemeClr val="tx1"/>
                </a:solidFill>
              </a:rPr>
              <a:t>надрах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Землі</a:t>
            </a:r>
            <a:r>
              <a:rPr lang="ru-RU" dirty="0">
                <a:solidFill>
                  <a:schemeClr val="tx1"/>
                </a:solidFill>
              </a:rPr>
              <a:t> і на </a:t>
            </a:r>
            <a:r>
              <a:rPr lang="ru-RU" dirty="0" err="1">
                <a:solidFill>
                  <a:schemeClr val="tx1"/>
                </a:solidFill>
              </a:rPr>
              <a:t>її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поверхні</a:t>
            </a:r>
            <a:r>
              <a:rPr lang="ru-RU" dirty="0">
                <a:solidFill>
                  <a:schemeClr val="tx1"/>
                </a:solidFill>
              </a:rPr>
              <a:t>, та </a:t>
            </a:r>
            <a:r>
              <a:rPr lang="ru-RU" dirty="0" err="1">
                <a:solidFill>
                  <a:schemeClr val="tx1"/>
                </a:solidFill>
              </a:rPr>
              <a:t>обгрунтовує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їх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вплив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на </a:t>
            </a:r>
            <a:r>
              <a:rPr lang="ru-RU" dirty="0" err="1" smtClean="0">
                <a:solidFill>
                  <a:schemeClr val="tx1"/>
                </a:solidFill>
              </a:rPr>
              <a:t>формування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Землі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148064" y="980728"/>
            <a:ext cx="3744416" cy="11521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Дає розуміння </a:t>
            </a:r>
            <a:r>
              <a:rPr lang="ru-RU" dirty="0" err="1" smtClean="0">
                <a:solidFill>
                  <a:schemeClr val="tx1"/>
                </a:solidFill>
              </a:rPr>
              <a:t>окремих</a:t>
            </a:r>
            <a:r>
              <a:rPr lang="ru-RU" dirty="0" smtClean="0">
                <a:solidFill>
                  <a:schemeClr val="tx1"/>
                </a:solidFill>
              </a:rPr>
              <a:t> геосфер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утворення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корисних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копалин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виникнення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життя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планеті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33274" y="4725144"/>
            <a:ext cx="3759205" cy="16561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Дозволяє використовувати власні методи </a:t>
            </a:r>
            <a:r>
              <a:rPr lang="uk-UA" dirty="0">
                <a:solidFill>
                  <a:schemeClr val="tx1"/>
                </a:solidFill>
              </a:rPr>
              <a:t>при пошуково-розвідувальних </a:t>
            </a:r>
            <a:r>
              <a:rPr lang="uk-UA" dirty="0" smtClean="0">
                <a:solidFill>
                  <a:schemeClr val="tx1"/>
                </a:solidFill>
              </a:rPr>
              <a:t>робіт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(наприклад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ru-RU" dirty="0" err="1">
                <a:solidFill>
                  <a:schemeClr val="tx1"/>
                </a:solidFill>
              </a:rPr>
              <a:t>будівельної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сировини</a:t>
            </a:r>
            <a:r>
              <a:rPr lang="ru-RU" dirty="0">
                <a:solidFill>
                  <a:schemeClr val="tx1"/>
                </a:solidFill>
              </a:rPr>
              <a:t> (</a:t>
            </a:r>
            <a:r>
              <a:rPr lang="ru-RU" dirty="0" err="1">
                <a:solidFill>
                  <a:schemeClr val="tx1"/>
                </a:solidFill>
              </a:rPr>
              <a:t>піску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глини</a:t>
            </a:r>
            <a:r>
              <a:rPr lang="ru-RU" dirty="0">
                <a:solidFill>
                  <a:schemeClr val="tx1"/>
                </a:solidFill>
              </a:rPr>
              <a:t>, торфу, </a:t>
            </a:r>
            <a:r>
              <a:rPr lang="ru-RU" dirty="0" err="1">
                <a:solidFill>
                  <a:schemeClr val="tx1"/>
                </a:solidFill>
              </a:rPr>
              <a:t>бокситів</a:t>
            </a:r>
            <a:r>
              <a:rPr lang="ru-RU" dirty="0" smtClean="0">
                <a:solidFill>
                  <a:schemeClr val="tx1"/>
                </a:solidFill>
              </a:rPr>
              <a:t>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148064" y="2362436"/>
            <a:ext cx="3744416" cy="20746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Розкриває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закономірності</a:t>
            </a:r>
            <a:r>
              <a:rPr lang="ru-RU" dirty="0" smtClean="0">
                <a:solidFill>
                  <a:schemeClr val="tx1"/>
                </a:solidFill>
              </a:rPr>
              <a:t> і </a:t>
            </a:r>
            <a:r>
              <a:rPr lang="ru-RU" dirty="0" err="1" smtClean="0">
                <a:solidFill>
                  <a:schemeClr val="tx1"/>
                </a:solidFill>
              </a:rPr>
              <a:t>опускання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і </a:t>
            </a:r>
            <a:r>
              <a:rPr lang="ru-RU" dirty="0" err="1">
                <a:solidFill>
                  <a:schemeClr val="tx1"/>
                </a:solidFill>
              </a:rPr>
              <a:t>підняття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океанічного</a:t>
            </a:r>
            <a:r>
              <a:rPr lang="ru-RU" dirty="0" smtClean="0">
                <a:solidFill>
                  <a:schemeClr val="tx1"/>
                </a:solidFill>
              </a:rPr>
              <a:t> дна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утворення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континентів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гірських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споруд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процесів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ерозії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денудації</a:t>
            </a:r>
            <a:r>
              <a:rPr lang="ru-RU" dirty="0">
                <a:solidFill>
                  <a:schemeClr val="tx1"/>
                </a:solidFill>
              </a:rPr>
              <a:t>,</a:t>
            </a:r>
          </a:p>
          <a:p>
            <a:pPr algn="ctr"/>
            <a:r>
              <a:rPr lang="ru-RU" dirty="0" err="1">
                <a:solidFill>
                  <a:schemeClr val="tx1"/>
                </a:solidFill>
              </a:rPr>
              <a:t>пов'язаних</a:t>
            </a:r>
            <a:r>
              <a:rPr lang="ru-RU" dirty="0">
                <a:solidFill>
                  <a:schemeClr val="tx1"/>
                </a:solidFill>
              </a:rPr>
              <a:t> з </a:t>
            </a:r>
            <a:r>
              <a:rPr lang="ru-RU" dirty="0" err="1">
                <a:solidFill>
                  <a:schemeClr val="tx1"/>
                </a:solidFill>
              </a:rPr>
              <a:t>геологічною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діяльністю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9512" y="4725144"/>
            <a:ext cx="3744416" cy="16561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Дозволяє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розробити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науковий</a:t>
            </a:r>
            <a:r>
              <a:rPr lang="ru-RU" dirty="0">
                <a:solidFill>
                  <a:schemeClr val="tx1"/>
                </a:solidFill>
              </a:rPr>
              <a:t> прогноз з </a:t>
            </a:r>
            <a:r>
              <a:rPr lang="ru-RU" dirty="0" err="1">
                <a:solidFill>
                  <a:schemeClr val="tx1"/>
                </a:solidFill>
              </a:rPr>
              <a:t>розвитку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планети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окремих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регіонів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близьке</a:t>
            </a:r>
            <a:r>
              <a:rPr lang="ru-RU" dirty="0">
                <a:solidFill>
                  <a:schemeClr val="tx1"/>
                </a:solidFill>
              </a:rPr>
              <a:t> і</a:t>
            </a:r>
          </a:p>
          <a:p>
            <a:pPr algn="ctr"/>
            <a:r>
              <a:rPr lang="ru-RU" dirty="0" err="1">
                <a:solidFill>
                  <a:schemeClr val="tx1"/>
                </a:solidFill>
              </a:rPr>
              <a:t>віддалене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майбутнє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9512" y="2362436"/>
            <a:ext cx="3744416" cy="20746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Розкриває</a:t>
            </a:r>
            <a:r>
              <a:rPr lang="ru-RU" dirty="0" smtClean="0">
                <a:solidFill>
                  <a:schemeClr val="tx1"/>
                </a:solidFill>
              </a:rPr>
              <a:t> причини </a:t>
            </a:r>
            <a:r>
              <a:rPr lang="ru-RU" dirty="0" err="1" smtClean="0">
                <a:solidFill>
                  <a:schemeClr val="tx1"/>
                </a:solidFill>
              </a:rPr>
              <a:t>повеней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землетрусів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вулканічних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вивержень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обвалів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зсувів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дозволяють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передбачити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катастрофічні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явища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процеси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запобігти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негативним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наслідкам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851920" y="548680"/>
            <a:ext cx="1368152" cy="3600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Геологія…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3" name="Прямая соединительная линия 12"/>
          <p:cNvCxnSpPr>
            <a:stCxn id="11" idx="2"/>
          </p:cNvCxnSpPr>
          <p:nvPr/>
        </p:nvCxnSpPr>
        <p:spPr>
          <a:xfrm>
            <a:off x="4535996" y="908720"/>
            <a:ext cx="0" cy="46445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endCxn id="6" idx="1"/>
          </p:cNvCxnSpPr>
          <p:nvPr/>
        </p:nvCxnSpPr>
        <p:spPr>
          <a:xfrm>
            <a:off x="4535996" y="5553236"/>
            <a:ext cx="59727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9" idx="3"/>
          </p:cNvCxnSpPr>
          <p:nvPr/>
        </p:nvCxnSpPr>
        <p:spPr>
          <a:xfrm>
            <a:off x="3923928" y="5553236"/>
            <a:ext cx="6120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endCxn id="8" idx="1"/>
          </p:cNvCxnSpPr>
          <p:nvPr/>
        </p:nvCxnSpPr>
        <p:spPr>
          <a:xfrm>
            <a:off x="4551536" y="3399774"/>
            <a:ext cx="59652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endCxn id="5" idx="1"/>
          </p:cNvCxnSpPr>
          <p:nvPr/>
        </p:nvCxnSpPr>
        <p:spPr>
          <a:xfrm>
            <a:off x="4558198" y="1556792"/>
            <a:ext cx="58986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10" idx="3"/>
          </p:cNvCxnSpPr>
          <p:nvPr/>
        </p:nvCxnSpPr>
        <p:spPr>
          <a:xfrm>
            <a:off x="3923928" y="3399774"/>
            <a:ext cx="62760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4" idx="3"/>
          </p:cNvCxnSpPr>
          <p:nvPr/>
        </p:nvCxnSpPr>
        <p:spPr>
          <a:xfrm>
            <a:off x="3923928" y="1556792"/>
            <a:ext cx="63427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2821097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/>
          <a:lstStyle/>
          <a:p>
            <a:r>
              <a:rPr lang="uk-UA" sz="3200" dirty="0" smtClean="0"/>
              <a:t>Висновок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  </a:t>
            </a:r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1.</a:t>
            </a:r>
            <a:r>
              <a:rPr lang="ru-RU" sz="2000" dirty="0" smtClean="0">
                <a:solidFill>
                  <a:schemeClr val="tx1"/>
                </a:solidFill>
              </a:rPr>
              <a:t>Геологія </a:t>
            </a:r>
            <a:r>
              <a:rPr lang="ru-RU" sz="2000" dirty="0">
                <a:solidFill>
                  <a:schemeClr val="tx1"/>
                </a:solidFill>
              </a:rPr>
              <a:t>- </a:t>
            </a:r>
            <a:r>
              <a:rPr lang="ru-RU" sz="2000" dirty="0" err="1">
                <a:solidFill>
                  <a:schemeClr val="tx1"/>
                </a:solidFill>
              </a:rPr>
              <a:t>це</a:t>
            </a:r>
            <a:r>
              <a:rPr lang="ru-RU" sz="2000" dirty="0">
                <a:solidFill>
                  <a:schemeClr val="tx1"/>
                </a:solidFill>
              </a:rPr>
              <a:t> наука про </a:t>
            </a:r>
            <a:r>
              <a:rPr lang="ru-RU" sz="2000" dirty="0" err="1">
                <a:solidFill>
                  <a:schemeClr val="tx1"/>
                </a:solidFill>
              </a:rPr>
              <a:t>будову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Землі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її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походження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розвиток</a:t>
            </a:r>
            <a:r>
              <a:rPr lang="ru-RU" sz="2000" dirty="0">
                <a:solidFill>
                  <a:schemeClr val="tx1"/>
                </a:solidFill>
              </a:rPr>
              <a:t>. Вона </a:t>
            </a:r>
            <a:r>
              <a:rPr lang="ru-RU" sz="2000" dirty="0" err="1">
                <a:solidFill>
                  <a:schemeClr val="tx1"/>
                </a:solidFill>
              </a:rPr>
              <a:t>базується</a:t>
            </a:r>
            <a:r>
              <a:rPr lang="ru-RU" sz="2000" dirty="0">
                <a:solidFill>
                  <a:schemeClr val="tx1"/>
                </a:solidFill>
              </a:rPr>
              <a:t> на </a:t>
            </a:r>
            <a:r>
              <a:rPr lang="ru-RU" sz="2000" dirty="0" err="1">
                <a:solidFill>
                  <a:schemeClr val="tx1"/>
                </a:solidFill>
              </a:rPr>
              <a:t>вивченні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гірських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порід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земної</a:t>
            </a:r>
            <a:r>
              <a:rPr lang="ru-RU" sz="2000" dirty="0">
                <a:solidFill>
                  <a:schemeClr val="tx1"/>
                </a:solidFill>
              </a:rPr>
              <a:t> кори в </a:t>
            </a:r>
            <a:r>
              <a:rPr lang="ru-RU" sz="2000" dirty="0" err="1">
                <a:solidFill>
                  <a:schemeClr val="tx1"/>
                </a:solidFill>
              </a:rPr>
              <a:t>цілому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всіма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доступними</a:t>
            </a:r>
            <a:r>
              <a:rPr lang="ru-RU" sz="2000" dirty="0">
                <a:solidFill>
                  <a:schemeClr val="tx1"/>
                </a:solidFill>
              </a:rPr>
              <a:t> методами з </a:t>
            </a:r>
            <a:r>
              <a:rPr lang="ru-RU" sz="2000" dirty="0" err="1">
                <a:solidFill>
                  <a:schemeClr val="tx1"/>
                </a:solidFill>
              </a:rPr>
              <a:t>використанням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різних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наук</a:t>
            </a:r>
            <a:r>
              <a:rPr lang="ru-RU" sz="2000" dirty="0" smtClean="0">
                <a:solidFill>
                  <a:schemeClr val="tx1"/>
                </a:solidFill>
              </a:rPr>
              <a:t>. </a:t>
            </a:r>
            <a:r>
              <a:rPr lang="ru-RU" sz="2000" dirty="0" err="1" smtClean="0">
                <a:solidFill>
                  <a:schemeClr val="tx1"/>
                </a:solidFill>
              </a:rPr>
              <a:t>Геологія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пов</a:t>
            </a:r>
            <a:r>
              <a:rPr lang="en-US" sz="2000" dirty="0" smtClean="0">
                <a:solidFill>
                  <a:schemeClr val="tx1"/>
                </a:solidFill>
              </a:rPr>
              <a:t>’</a:t>
            </a:r>
            <a:r>
              <a:rPr lang="ru-RU" sz="2000" dirty="0" err="1" smtClean="0">
                <a:solidFill>
                  <a:schemeClr val="tx1"/>
                </a:solidFill>
              </a:rPr>
              <a:t>язана</a:t>
            </a:r>
            <a:r>
              <a:rPr lang="ru-RU" sz="2000" dirty="0" smtClean="0">
                <a:solidFill>
                  <a:schemeClr val="tx1"/>
                </a:solidFill>
              </a:rPr>
              <a:t> з </a:t>
            </a:r>
            <a:r>
              <a:rPr lang="ru-RU" sz="2000" dirty="0" err="1" smtClean="0">
                <a:solidFill>
                  <a:schemeClr val="tx1"/>
                </a:solidFill>
              </a:rPr>
              <a:t>багатьма</a:t>
            </a:r>
            <a:r>
              <a:rPr lang="ru-RU" sz="2000" dirty="0" smtClean="0">
                <a:solidFill>
                  <a:schemeClr val="tx1"/>
                </a:solidFill>
              </a:rPr>
              <a:t> науками, </a:t>
            </a:r>
            <a:r>
              <a:rPr lang="ru-RU" sz="2000" dirty="0" err="1" smtClean="0">
                <a:solidFill>
                  <a:schemeClr val="tx1"/>
                </a:solidFill>
              </a:rPr>
              <a:t>має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велику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історію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розвитку</a:t>
            </a:r>
            <a:r>
              <a:rPr lang="ru-RU" sz="2000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   2.Одночасно </a:t>
            </a:r>
            <a:r>
              <a:rPr lang="ru-RU" sz="2000" dirty="0" err="1">
                <a:solidFill>
                  <a:schemeClr val="tx1"/>
                </a:solidFill>
              </a:rPr>
              <a:t>геологія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містить</a:t>
            </a:r>
            <a:r>
              <a:rPr lang="ru-RU" sz="2000" dirty="0">
                <a:solidFill>
                  <a:schemeClr val="tx1"/>
                </a:solidFill>
              </a:rPr>
              <a:t> ряд </a:t>
            </a:r>
            <a:r>
              <a:rPr lang="ru-RU" sz="2000" dirty="0" err="1">
                <a:solidFill>
                  <a:schemeClr val="tx1"/>
                </a:solidFill>
              </a:rPr>
              <a:t>важливих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розділів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що</a:t>
            </a:r>
            <a:r>
              <a:rPr lang="ru-RU" sz="2000" dirty="0">
                <a:solidFill>
                  <a:schemeClr val="tx1"/>
                </a:solidFill>
              </a:rPr>
              <a:t> стали </a:t>
            </a:r>
            <a:r>
              <a:rPr lang="ru-RU" sz="2000" dirty="0" err="1">
                <a:solidFill>
                  <a:schemeClr val="tx1"/>
                </a:solidFill>
              </a:rPr>
              <a:t>самостійними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галузями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поділилися</a:t>
            </a:r>
            <a:r>
              <a:rPr lang="ru-RU" sz="2000" dirty="0">
                <a:solidFill>
                  <a:schemeClr val="tx1"/>
                </a:solidFill>
              </a:rPr>
              <a:t>, в свою </a:t>
            </a:r>
            <a:r>
              <a:rPr lang="ru-RU" sz="2000" dirty="0" err="1">
                <a:solidFill>
                  <a:schemeClr val="tx1"/>
                </a:solidFill>
              </a:rPr>
              <a:t>чергу</a:t>
            </a:r>
            <a:r>
              <a:rPr lang="ru-RU" sz="2000" dirty="0">
                <a:solidFill>
                  <a:schemeClr val="tx1"/>
                </a:solidFill>
              </a:rPr>
              <a:t>, на </a:t>
            </a:r>
            <a:r>
              <a:rPr lang="ru-RU" sz="2000" dirty="0" err="1">
                <a:solidFill>
                  <a:schemeClr val="tx1"/>
                </a:solidFill>
              </a:rPr>
              <a:t>нові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наукові</a:t>
            </a:r>
            <a:r>
              <a:rPr lang="ru-RU" sz="2000" dirty="0">
                <a:solidFill>
                  <a:schemeClr val="tx1"/>
                </a:solidFill>
              </a:rPr>
              <a:t> напрямки. </a:t>
            </a:r>
            <a:r>
              <a:rPr lang="ru-RU" sz="2000" dirty="0" err="1" smtClean="0">
                <a:solidFill>
                  <a:schemeClr val="tx1"/>
                </a:solidFill>
              </a:rPr>
              <a:t>Геоморфологія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є </a:t>
            </a:r>
            <a:r>
              <a:rPr lang="ru-RU" sz="2000" dirty="0" err="1">
                <a:solidFill>
                  <a:schemeClr val="tx1"/>
                </a:solidFill>
              </a:rPr>
              <a:t>невід’ємною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складовою</a:t>
            </a:r>
            <a:r>
              <a:rPr lang="ru-RU" sz="2000" dirty="0">
                <a:solidFill>
                  <a:schemeClr val="tx1"/>
                </a:solidFill>
              </a:rPr>
              <a:t> і одним з </a:t>
            </a:r>
            <a:r>
              <a:rPr lang="ru-RU" sz="2000" dirty="0" err="1">
                <a:solidFill>
                  <a:schemeClr val="tx1"/>
                </a:solidFill>
              </a:rPr>
              <a:t>напрямків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розвитку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загальної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геології</a:t>
            </a:r>
            <a:r>
              <a:rPr lang="ru-RU" sz="2000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   3.Геологія </a:t>
            </a:r>
            <a:r>
              <a:rPr lang="ru-RU" sz="2000" dirty="0" err="1">
                <a:solidFill>
                  <a:schemeClr val="tx1"/>
                </a:solidFill>
              </a:rPr>
              <a:t>дає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правильне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наукове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розуміння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явищ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природи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що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відбуваються</a:t>
            </a:r>
            <a:r>
              <a:rPr lang="ru-RU" sz="2000" dirty="0">
                <a:solidFill>
                  <a:schemeClr val="tx1"/>
                </a:solidFill>
              </a:rPr>
              <a:t> в </a:t>
            </a:r>
            <a:r>
              <a:rPr lang="ru-RU" sz="2000" dirty="0" err="1">
                <a:solidFill>
                  <a:schemeClr val="tx1"/>
                </a:solidFill>
              </a:rPr>
              <a:t>надрах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Землі</a:t>
            </a:r>
            <a:r>
              <a:rPr lang="ru-RU" sz="2000" dirty="0">
                <a:solidFill>
                  <a:schemeClr val="tx1"/>
                </a:solidFill>
              </a:rPr>
              <a:t> і на </a:t>
            </a:r>
            <a:r>
              <a:rPr lang="ru-RU" sz="2000" dirty="0" err="1">
                <a:solidFill>
                  <a:schemeClr val="tx1"/>
                </a:solidFill>
              </a:rPr>
              <a:t>її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поверхні</a:t>
            </a:r>
            <a:r>
              <a:rPr lang="ru-RU" sz="2000" dirty="0">
                <a:solidFill>
                  <a:schemeClr val="tx1"/>
                </a:solidFill>
              </a:rPr>
              <a:t>, та </a:t>
            </a:r>
            <a:r>
              <a:rPr lang="ru-RU" sz="2000" dirty="0" err="1">
                <a:solidFill>
                  <a:schemeClr val="tx1"/>
                </a:solidFill>
              </a:rPr>
              <a:t>обгрунтовує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їх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вплив</a:t>
            </a:r>
            <a:r>
              <a:rPr lang="ru-RU" sz="2000" dirty="0">
                <a:solidFill>
                  <a:schemeClr val="tx1"/>
                </a:solidFill>
              </a:rPr>
              <a:t> на </a:t>
            </a:r>
            <a:r>
              <a:rPr lang="ru-RU" sz="2000" dirty="0" err="1">
                <a:solidFill>
                  <a:schemeClr val="tx1"/>
                </a:solidFill>
              </a:rPr>
              <a:t>формування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Землі</a:t>
            </a:r>
            <a:r>
              <a:rPr lang="ru-RU" sz="2000" dirty="0">
                <a:solidFill>
                  <a:schemeClr val="tx1"/>
                </a:solidFill>
              </a:rPr>
              <a:t> в </a:t>
            </a:r>
            <a:r>
              <a:rPr lang="ru-RU" sz="2000" dirty="0" err="1">
                <a:solidFill>
                  <a:schemeClr val="tx1"/>
                </a:solidFill>
              </a:rPr>
              <a:t>цілому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окремих</a:t>
            </a:r>
            <a:r>
              <a:rPr lang="ru-RU" sz="2000" dirty="0">
                <a:solidFill>
                  <a:schemeClr val="tx1"/>
                </a:solidFill>
              </a:rPr>
              <a:t> геосфер, </a:t>
            </a:r>
            <a:r>
              <a:rPr lang="ru-RU" sz="2000" dirty="0" err="1">
                <a:solidFill>
                  <a:schemeClr val="tx1"/>
                </a:solidFill>
              </a:rPr>
              <a:t>утворення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корисних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копалин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виникнення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життя</a:t>
            </a:r>
            <a:r>
              <a:rPr lang="ru-RU" sz="2000" dirty="0">
                <a:solidFill>
                  <a:schemeClr val="tx1"/>
                </a:solidFill>
              </a:rPr>
              <a:t> на </a:t>
            </a:r>
            <a:r>
              <a:rPr lang="ru-RU" sz="2000" dirty="0" err="1">
                <a:solidFill>
                  <a:schemeClr val="tx1"/>
                </a:solidFill>
              </a:rPr>
              <a:t>планеті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тощо</a:t>
            </a:r>
            <a:r>
              <a:rPr lang="ru-RU" sz="2000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ru-RU" sz="2000" smtClean="0"/>
              <a:t>   4.</a:t>
            </a:r>
            <a:r>
              <a:rPr lang="ru-RU" sz="2000" smtClean="0">
                <a:solidFill>
                  <a:schemeClr val="tx1"/>
                </a:solidFill>
              </a:rPr>
              <a:t>Геологія </a:t>
            </a:r>
            <a:r>
              <a:rPr lang="ru-RU" sz="2000" dirty="0" err="1" smtClean="0">
                <a:solidFill>
                  <a:schemeClr val="tx1"/>
                </a:solidFill>
              </a:rPr>
              <a:t>мають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велике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теоретичне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практичне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значення</a:t>
            </a:r>
            <a:r>
              <a:rPr lang="ru-RU" sz="2000" dirty="0" smtClean="0">
                <a:solidFill>
                  <a:schemeClr val="tx1"/>
                </a:solidFill>
              </a:rPr>
              <a:t>. </a:t>
            </a:r>
            <a:r>
              <a:rPr lang="ru-RU" sz="2000" dirty="0">
                <a:solidFill>
                  <a:schemeClr val="tx1"/>
                </a:solidFill>
              </a:rPr>
              <a:t>Вони є </a:t>
            </a:r>
            <a:r>
              <a:rPr lang="ru-RU" sz="2000" dirty="0" err="1">
                <a:solidFill>
                  <a:schemeClr val="tx1"/>
                </a:solidFill>
              </a:rPr>
              <a:t>найбільш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всеохоплюючими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природничими</a:t>
            </a:r>
            <a:r>
              <a:rPr lang="ru-RU" sz="2000" dirty="0">
                <a:solidFill>
                  <a:schemeClr val="tx1"/>
                </a:solidFill>
              </a:rPr>
              <a:t> науками, </a:t>
            </a:r>
            <a:r>
              <a:rPr lang="ru-RU" sz="2000" dirty="0" err="1">
                <a:solidFill>
                  <a:schemeClr val="tx1"/>
                </a:solidFill>
              </a:rPr>
              <a:t>які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вирішують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широке</a:t>
            </a:r>
            <a:r>
              <a:rPr lang="ru-RU" sz="2000" dirty="0">
                <a:solidFill>
                  <a:schemeClr val="tx1"/>
                </a:solidFill>
              </a:rPr>
              <a:t> коло </a:t>
            </a:r>
            <a:r>
              <a:rPr lang="ru-RU" sz="2000" dirty="0" smtClean="0">
                <a:solidFill>
                  <a:schemeClr val="tx1"/>
                </a:solidFill>
              </a:rPr>
              <a:t>проблем. 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7941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/>
          <a:lstStyle/>
          <a:p>
            <a:r>
              <a:rPr lang="uk-UA" sz="3200" dirty="0" smtClean="0"/>
              <a:t>Поняття </a:t>
            </a:r>
            <a:r>
              <a:rPr lang="en-US" sz="3200" dirty="0" smtClean="0"/>
              <a:t>“</a:t>
            </a:r>
            <a:r>
              <a:rPr lang="uk-UA" sz="3200" dirty="0" smtClean="0"/>
              <a:t>геологія</a:t>
            </a:r>
            <a:r>
              <a:rPr lang="en-US" sz="3200" dirty="0" smtClean="0"/>
              <a:t>”</a:t>
            </a:r>
            <a:r>
              <a:rPr lang="uk-UA" sz="3200" dirty="0" smtClean="0"/>
              <a:t> та </a:t>
            </a:r>
            <a:r>
              <a:rPr lang="en-US" sz="3200" dirty="0" smtClean="0"/>
              <a:t>“</a:t>
            </a:r>
            <a:r>
              <a:rPr lang="uk-UA" sz="3200" dirty="0" smtClean="0"/>
              <a:t>геоморфологія</a:t>
            </a:r>
            <a:r>
              <a:rPr lang="en-US" sz="3200" dirty="0" smtClean="0"/>
              <a:t>”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33537" y="260648"/>
            <a:ext cx="9144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000" b="1" dirty="0" smtClean="0"/>
          </a:p>
          <a:p>
            <a:pPr marL="0" indent="0">
              <a:buNone/>
            </a:pPr>
            <a:endParaRPr lang="uk-UA" sz="2000" b="1" dirty="0" smtClean="0"/>
          </a:p>
          <a:p>
            <a:pPr marL="0" indent="0">
              <a:buNone/>
            </a:pPr>
            <a:endParaRPr lang="ru-RU" sz="2000" b="1" dirty="0"/>
          </a:p>
          <a:p>
            <a:pPr marL="0" indent="0">
              <a:buNone/>
            </a:pPr>
            <a:r>
              <a:rPr lang="ru-RU" sz="2000" b="1" dirty="0" smtClean="0">
                <a:solidFill>
                  <a:schemeClr val="tx1"/>
                </a:solidFill>
              </a:rPr>
              <a:t>   </a:t>
            </a:r>
            <a:r>
              <a:rPr lang="ru-RU" sz="2000" b="1" dirty="0" err="1" smtClean="0">
                <a:solidFill>
                  <a:schemeClr val="tx1"/>
                </a:solidFill>
              </a:rPr>
              <a:t>Геологія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(</a:t>
            </a:r>
            <a:r>
              <a:rPr lang="ru-RU" sz="2000" dirty="0" err="1">
                <a:solidFill>
                  <a:schemeClr val="tx1"/>
                </a:solidFill>
              </a:rPr>
              <a:t>від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грец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vi-VN" sz="2000" dirty="0">
                <a:solidFill>
                  <a:schemeClr val="tx1"/>
                </a:solidFill>
              </a:rPr>
              <a:t>γη̃ — </a:t>
            </a:r>
            <a:r>
              <a:rPr lang="ru-RU" sz="2000" dirty="0">
                <a:solidFill>
                  <a:schemeClr val="tx1"/>
                </a:solidFill>
              </a:rPr>
              <a:t>земля, </a:t>
            </a:r>
            <a:r>
              <a:rPr lang="vi-VN" sz="2000" dirty="0">
                <a:solidFill>
                  <a:schemeClr val="tx1"/>
                </a:solidFill>
              </a:rPr>
              <a:t>λόγος — </a:t>
            </a:r>
            <a:r>
              <a:rPr lang="ru-RU" sz="2000" dirty="0" err="1">
                <a:solidFill>
                  <a:schemeClr val="tx1"/>
                </a:solidFill>
              </a:rPr>
              <a:t>вчення</a:t>
            </a:r>
            <a:r>
              <a:rPr lang="ru-RU" sz="2000" dirty="0">
                <a:solidFill>
                  <a:schemeClr val="tx1"/>
                </a:solidFill>
              </a:rPr>
              <a:t>) — одна </a:t>
            </a:r>
            <a:r>
              <a:rPr lang="ru-RU" sz="2000" dirty="0" smtClean="0">
                <a:solidFill>
                  <a:schemeClr val="tx1"/>
                </a:solidFill>
              </a:rPr>
              <a:t>з </a:t>
            </a:r>
            <a:r>
              <a:rPr lang="ru-RU" sz="2000" dirty="0" err="1" smtClean="0">
                <a:solidFill>
                  <a:schemeClr val="tx1"/>
                </a:solidFill>
              </a:rPr>
              <a:t>найважливіших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наук про Землю. Вона </a:t>
            </a:r>
            <a:r>
              <a:rPr lang="ru-RU" sz="2000" dirty="0" err="1">
                <a:solidFill>
                  <a:schemeClr val="tx1"/>
                </a:solidFill>
              </a:rPr>
              <a:t>вивчає</a:t>
            </a:r>
            <a:r>
              <a:rPr lang="ru-RU" sz="2000" dirty="0">
                <a:solidFill>
                  <a:schemeClr val="tx1"/>
                </a:solidFill>
              </a:rPr>
              <a:t> склад, </a:t>
            </a:r>
            <a:r>
              <a:rPr lang="ru-RU" sz="2000" dirty="0" err="1">
                <a:solidFill>
                  <a:schemeClr val="tx1"/>
                </a:solidFill>
              </a:rPr>
              <a:t>будову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історію</a:t>
            </a: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 err="1">
                <a:solidFill>
                  <a:schemeClr val="tx1"/>
                </a:solidFill>
              </a:rPr>
              <a:t>розвитку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Землі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процеси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які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відбуваються</a:t>
            </a:r>
            <a:r>
              <a:rPr lang="ru-RU" sz="2000" dirty="0">
                <a:solidFill>
                  <a:schemeClr val="tx1"/>
                </a:solidFill>
              </a:rPr>
              <a:t> в </a:t>
            </a:r>
            <a:r>
              <a:rPr lang="ru-RU" sz="2000" dirty="0" err="1">
                <a:solidFill>
                  <a:schemeClr val="tx1"/>
                </a:solidFill>
              </a:rPr>
              <a:t>її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надрах</a:t>
            </a:r>
            <a:r>
              <a:rPr lang="ru-RU" sz="2000" dirty="0">
                <a:solidFill>
                  <a:schemeClr val="tx1"/>
                </a:solidFill>
              </a:rPr>
              <a:t> і на </a:t>
            </a:r>
            <a:r>
              <a:rPr lang="ru-RU" sz="2000" dirty="0" err="1">
                <a:solidFill>
                  <a:schemeClr val="tx1"/>
                </a:solidFill>
              </a:rPr>
              <a:t>поверхні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ru-RU" sz="2000" dirty="0" err="1">
                <a:solidFill>
                  <a:schemeClr val="tx1"/>
                </a:solidFill>
              </a:rPr>
              <a:t>Геологія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тісно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пов’язана</a:t>
            </a:r>
            <a:r>
              <a:rPr lang="ru-RU" sz="2000" dirty="0">
                <a:solidFill>
                  <a:schemeClr val="tx1"/>
                </a:solidFill>
              </a:rPr>
              <a:t> з </a:t>
            </a:r>
            <a:r>
              <a:rPr lang="ru-RU" sz="2000" dirty="0" err="1">
                <a:solidFill>
                  <a:schemeClr val="tx1"/>
                </a:solidFill>
              </a:rPr>
              <a:t>багатьма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природничо-історичними</a:t>
            </a: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науками. </a:t>
            </a:r>
            <a:r>
              <a:rPr lang="ru-RU" sz="2000" dirty="0" err="1">
                <a:solidFill>
                  <a:schemeClr val="tx1"/>
                </a:solidFill>
              </a:rPr>
              <a:t>Сучасна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геологія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використовує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новітні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досягнення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методи</a:t>
            </a:r>
            <a:r>
              <a:rPr lang="ru-RU" sz="2000" dirty="0">
                <a:solidFill>
                  <a:schemeClr val="tx1"/>
                </a:solidFill>
              </a:rPr>
              <a:t> таких </a:t>
            </a:r>
            <a:r>
              <a:rPr lang="ru-RU" sz="2000" dirty="0" err="1">
                <a:solidFill>
                  <a:schemeClr val="tx1"/>
                </a:solidFill>
              </a:rPr>
              <a:t>прикладних</a:t>
            </a:r>
            <a:r>
              <a:rPr lang="ru-RU" sz="2000" dirty="0">
                <a:solidFill>
                  <a:schemeClr val="tx1"/>
                </a:solidFill>
              </a:rPr>
              <a:t> наук, як математика, </a:t>
            </a:r>
            <a:r>
              <a:rPr lang="ru-RU" sz="2000" dirty="0" err="1">
                <a:solidFill>
                  <a:schemeClr val="tx1"/>
                </a:solidFill>
              </a:rPr>
              <a:t>фізика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хімія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біологія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географія</a:t>
            </a:r>
            <a:r>
              <a:rPr lang="ru-RU" sz="2000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ru-RU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000" b="1" dirty="0" smtClean="0">
                <a:solidFill>
                  <a:schemeClr val="tx1"/>
                </a:solidFill>
              </a:rPr>
              <a:t>   </a:t>
            </a:r>
            <a:r>
              <a:rPr lang="ru-RU" sz="2000" b="1" dirty="0" err="1" smtClean="0">
                <a:solidFill>
                  <a:schemeClr val="tx1"/>
                </a:solidFill>
              </a:rPr>
              <a:t>Геоморфологія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- </a:t>
            </a:r>
            <a:r>
              <a:rPr lang="ru-RU" sz="2000" dirty="0" err="1">
                <a:solidFill>
                  <a:schemeClr val="tx1"/>
                </a:solidFill>
              </a:rPr>
              <a:t>це</a:t>
            </a:r>
            <a:r>
              <a:rPr lang="ru-RU" sz="2000" dirty="0">
                <a:solidFill>
                  <a:schemeClr val="tx1"/>
                </a:solidFill>
              </a:rPr>
              <a:t> геолого-</a:t>
            </a:r>
            <a:r>
              <a:rPr lang="ru-RU" sz="2000" dirty="0" err="1">
                <a:solidFill>
                  <a:schemeClr val="tx1"/>
                </a:solidFill>
              </a:rPr>
              <a:t>географічна</a:t>
            </a:r>
            <a:r>
              <a:rPr lang="ru-RU" sz="2000" dirty="0">
                <a:solidFill>
                  <a:schemeClr val="tx1"/>
                </a:solidFill>
              </a:rPr>
              <a:t> наука про </a:t>
            </a:r>
            <a:r>
              <a:rPr lang="ru-RU" sz="2000" dirty="0" err="1">
                <a:solidFill>
                  <a:schemeClr val="tx1"/>
                </a:solidFill>
              </a:rPr>
              <a:t>форми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земної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поверхні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Землі</a:t>
            </a:r>
            <a:r>
              <a:rPr lang="ru-RU" sz="2000" dirty="0">
                <a:solidFill>
                  <a:schemeClr val="tx1"/>
                </a:solidFill>
              </a:rPr>
              <a:t> в </a:t>
            </a:r>
            <a:r>
              <a:rPr lang="ru-RU" sz="2000" dirty="0" err="1">
                <a:solidFill>
                  <a:schemeClr val="tx1"/>
                </a:solidFill>
              </a:rPr>
              <a:t>цілому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їх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походження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зовнішній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вигляд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еволюцію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закономірності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географічного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поширення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ru-RU" sz="2000" dirty="0" err="1">
                <a:solidFill>
                  <a:schemeClr val="tx1"/>
                </a:solidFill>
              </a:rPr>
              <a:t>Її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назва</a:t>
            </a:r>
            <a:r>
              <a:rPr lang="ru-RU" sz="2000" dirty="0">
                <a:solidFill>
                  <a:schemeClr val="tx1"/>
                </a:solidFill>
              </a:rPr>
              <a:t> походить </a:t>
            </a:r>
            <a:r>
              <a:rPr lang="ru-RU" sz="2000" dirty="0" err="1">
                <a:solidFill>
                  <a:schemeClr val="tx1"/>
                </a:solidFill>
              </a:rPr>
              <a:t>від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трьох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грецьких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слів</a:t>
            </a:r>
            <a:r>
              <a:rPr lang="ru-RU" sz="2000" dirty="0">
                <a:solidFill>
                  <a:schemeClr val="tx1"/>
                </a:solidFill>
              </a:rPr>
              <a:t> ("</a:t>
            </a:r>
            <a:r>
              <a:rPr lang="en-US" sz="2000" dirty="0">
                <a:solidFill>
                  <a:schemeClr val="tx1"/>
                </a:solidFill>
              </a:rPr>
              <a:t>geo" - </a:t>
            </a:r>
            <a:r>
              <a:rPr lang="ru-RU" sz="2000" dirty="0">
                <a:solidFill>
                  <a:schemeClr val="tx1"/>
                </a:solidFill>
              </a:rPr>
              <a:t>Земля, "</a:t>
            </a:r>
            <a:r>
              <a:rPr lang="en-US" sz="2000" dirty="0">
                <a:solidFill>
                  <a:schemeClr val="tx1"/>
                </a:solidFill>
              </a:rPr>
              <a:t>l</a:t>
            </a:r>
            <a:r>
              <a:rPr lang="ru-RU" sz="2000" dirty="0">
                <a:solidFill>
                  <a:schemeClr val="tx1"/>
                </a:solidFill>
              </a:rPr>
              <a:t>о</a:t>
            </a:r>
            <a:r>
              <a:rPr lang="en-US" sz="2000" dirty="0" err="1">
                <a:solidFill>
                  <a:schemeClr val="tx1"/>
                </a:solidFill>
              </a:rPr>
              <a:t>gos</a:t>
            </a:r>
            <a:r>
              <a:rPr lang="en-US" sz="2000" dirty="0">
                <a:solidFill>
                  <a:schemeClr val="tx1"/>
                </a:solidFill>
              </a:rPr>
              <a:t>" - </a:t>
            </a:r>
            <a:r>
              <a:rPr lang="ru-RU" sz="2000" dirty="0" err="1">
                <a:solidFill>
                  <a:schemeClr val="tx1"/>
                </a:solidFill>
              </a:rPr>
              <a:t>вчення</a:t>
            </a:r>
            <a:r>
              <a:rPr lang="ru-RU" sz="2000" dirty="0">
                <a:solidFill>
                  <a:schemeClr val="tx1"/>
                </a:solidFill>
              </a:rPr>
              <a:t> і "</a:t>
            </a:r>
            <a:r>
              <a:rPr lang="en-US" sz="2000" dirty="0" err="1">
                <a:solidFill>
                  <a:schemeClr val="tx1"/>
                </a:solidFill>
              </a:rPr>
              <a:t>morphe</a:t>
            </a:r>
            <a:r>
              <a:rPr lang="en-US" sz="2000" dirty="0">
                <a:solidFill>
                  <a:schemeClr val="tx1"/>
                </a:solidFill>
              </a:rPr>
              <a:t>" – </a:t>
            </a:r>
            <a:r>
              <a:rPr lang="ru-RU" sz="2000" dirty="0">
                <a:solidFill>
                  <a:schemeClr val="tx1"/>
                </a:solidFill>
              </a:rPr>
              <a:t>форма). В </a:t>
            </a:r>
            <a:r>
              <a:rPr lang="ru-RU" sz="2000" dirty="0" err="1">
                <a:solidFill>
                  <a:schemeClr val="tx1"/>
                </a:solidFill>
              </a:rPr>
              <a:t>дослівному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перекладі</a:t>
            </a:r>
            <a:r>
              <a:rPr lang="ru-RU" sz="2000" dirty="0">
                <a:solidFill>
                  <a:schemeClr val="tx1"/>
                </a:solidFill>
              </a:rPr>
              <a:t> - </a:t>
            </a:r>
            <a:r>
              <a:rPr lang="ru-RU" sz="2000" dirty="0" err="1">
                <a:solidFill>
                  <a:schemeClr val="tx1"/>
                </a:solidFill>
              </a:rPr>
              <a:t>це</a:t>
            </a:r>
            <a:r>
              <a:rPr lang="ru-RU" sz="2000" dirty="0">
                <a:solidFill>
                  <a:schemeClr val="tx1"/>
                </a:solidFill>
              </a:rPr>
              <a:t> наука про </a:t>
            </a:r>
            <a:r>
              <a:rPr lang="ru-RU" sz="2000" dirty="0" err="1">
                <a:solidFill>
                  <a:schemeClr val="tx1"/>
                </a:solidFill>
              </a:rPr>
              <a:t>форми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рельєфу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поверхні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Землі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endParaRPr lang="ru-RU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1860808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/>
          <a:lstStyle/>
          <a:p>
            <a:r>
              <a:rPr lang="uk-UA" sz="3200" dirty="0" smtClean="0"/>
              <a:t>Список використаної літератури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dirty="0" smtClean="0"/>
              <a:t>   </a:t>
            </a:r>
            <a:r>
              <a:rPr lang="uk-UA" sz="2000" dirty="0" smtClean="0">
                <a:solidFill>
                  <a:schemeClr val="tx1"/>
                </a:solidFill>
              </a:rPr>
              <a:t>1.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Геологія</a:t>
            </a:r>
            <a:r>
              <a:rPr lang="ru-RU" sz="2000" dirty="0">
                <a:solidFill>
                  <a:schemeClr val="tx1"/>
                </a:solidFill>
              </a:rPr>
              <a:t> з основами </a:t>
            </a:r>
            <a:r>
              <a:rPr lang="ru-RU" sz="2000" dirty="0" err="1">
                <a:solidFill>
                  <a:schemeClr val="tx1"/>
                </a:solidFill>
              </a:rPr>
              <a:t>мінералогії</a:t>
            </a:r>
            <a:r>
              <a:rPr lang="ru-RU" sz="2000" dirty="0">
                <a:solidFill>
                  <a:schemeClr val="tx1"/>
                </a:solidFill>
              </a:rPr>
              <a:t>: </a:t>
            </a:r>
            <a:r>
              <a:rPr lang="ru-RU" sz="2000" dirty="0" err="1">
                <a:solidFill>
                  <a:schemeClr val="tx1"/>
                </a:solidFill>
              </a:rPr>
              <a:t>Навч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ru-RU" sz="2000" dirty="0" err="1">
                <a:solidFill>
                  <a:schemeClr val="tx1"/>
                </a:solidFill>
              </a:rPr>
              <a:t>посібник</a:t>
            </a:r>
            <a:r>
              <a:rPr lang="ru-RU" sz="2000" dirty="0">
                <a:solidFill>
                  <a:schemeClr val="tx1"/>
                </a:solidFill>
              </a:rPr>
              <a:t> / Д.Г. Тихоненко, В.В. </a:t>
            </a:r>
            <a:r>
              <a:rPr lang="ru-RU" sz="2000" dirty="0" err="1">
                <a:solidFill>
                  <a:schemeClr val="tx1"/>
                </a:solidFill>
              </a:rPr>
              <a:t>Дегтярьов</a:t>
            </a:r>
            <a:r>
              <a:rPr lang="ru-RU" sz="2000" dirty="0">
                <a:solidFill>
                  <a:schemeClr val="tx1"/>
                </a:solidFill>
              </a:rPr>
              <a:t>, М.А. </a:t>
            </a:r>
            <a:r>
              <a:rPr lang="ru-RU" sz="2000" dirty="0" err="1">
                <a:solidFill>
                  <a:schemeClr val="tx1"/>
                </a:solidFill>
              </a:rPr>
              <a:t>Щуковський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ін</a:t>
            </a:r>
            <a:r>
              <a:rPr lang="ru-RU" sz="2000" dirty="0">
                <a:solidFill>
                  <a:schemeClr val="tx1"/>
                </a:solidFill>
              </a:rPr>
              <a:t>.; За ред. </a:t>
            </a:r>
            <a:r>
              <a:rPr lang="ru-RU" sz="2000" dirty="0" smtClean="0">
                <a:solidFill>
                  <a:schemeClr val="tx1"/>
                </a:solidFill>
              </a:rPr>
              <a:t>д-ра с</a:t>
            </a:r>
            <a:r>
              <a:rPr lang="ru-RU" sz="2000" dirty="0">
                <a:solidFill>
                  <a:schemeClr val="tx1"/>
                </a:solidFill>
              </a:rPr>
              <a:t>.-г. наук, проф. Д.Г. </a:t>
            </a:r>
            <a:r>
              <a:rPr lang="ru-RU" sz="2000" dirty="0" err="1">
                <a:solidFill>
                  <a:schemeClr val="tx1"/>
                </a:solidFill>
              </a:rPr>
              <a:t>Тихоненка</a:t>
            </a:r>
            <a:r>
              <a:rPr lang="ru-RU" sz="2000" dirty="0">
                <a:solidFill>
                  <a:schemeClr val="tx1"/>
                </a:solidFill>
              </a:rPr>
              <a:t>.— К.: </a:t>
            </a:r>
            <a:r>
              <a:rPr lang="ru-RU" sz="2000" dirty="0" err="1">
                <a:solidFill>
                  <a:schemeClr val="tx1"/>
                </a:solidFill>
              </a:rPr>
              <a:t>Вища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освіта</a:t>
            </a:r>
            <a:r>
              <a:rPr lang="ru-RU" sz="2000" dirty="0">
                <a:solidFill>
                  <a:schemeClr val="tx1"/>
                </a:solidFill>
              </a:rPr>
              <a:t>, 2003. </a:t>
            </a:r>
            <a:r>
              <a:rPr lang="ru-RU" sz="2000" dirty="0" smtClean="0">
                <a:solidFill>
                  <a:schemeClr val="tx1"/>
                </a:solidFill>
              </a:rPr>
              <a:t>— 287 </a:t>
            </a:r>
            <a:r>
              <a:rPr lang="ru-RU" sz="2000" dirty="0">
                <a:solidFill>
                  <a:schemeClr val="tx1"/>
                </a:solidFill>
              </a:rPr>
              <a:t>с.: </a:t>
            </a:r>
            <a:r>
              <a:rPr lang="ru-RU" sz="2000" dirty="0" err="1">
                <a:solidFill>
                  <a:schemeClr val="tx1"/>
                </a:solidFill>
              </a:rPr>
              <a:t>іл</a:t>
            </a:r>
            <a:r>
              <a:rPr lang="ru-RU" sz="2000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uk-UA" sz="2000" dirty="0">
                <a:solidFill>
                  <a:schemeClr val="tx1"/>
                </a:solidFill>
              </a:rPr>
              <a:t> </a:t>
            </a:r>
            <a:r>
              <a:rPr lang="uk-UA" sz="2000" dirty="0" smtClean="0">
                <a:solidFill>
                  <a:schemeClr val="tx1"/>
                </a:solidFill>
              </a:rPr>
              <a:t>  2. </a:t>
            </a:r>
            <a:r>
              <a:rPr lang="ru-RU" sz="2000" dirty="0">
                <a:solidFill>
                  <a:schemeClr val="tx1"/>
                </a:solidFill>
              </a:rPr>
              <a:t>Горбань В.В. </a:t>
            </a:r>
            <a:r>
              <a:rPr lang="ru-RU" sz="2000" dirty="0" err="1">
                <a:solidFill>
                  <a:schemeClr val="tx1"/>
                </a:solidFill>
              </a:rPr>
              <a:t>Геологія</a:t>
            </a:r>
            <a:r>
              <a:rPr lang="ru-RU" sz="2000" dirty="0">
                <a:solidFill>
                  <a:schemeClr val="tx1"/>
                </a:solidFill>
              </a:rPr>
              <a:t> з основами </a:t>
            </a:r>
            <a:r>
              <a:rPr lang="ru-RU" sz="2000" dirty="0" err="1">
                <a:solidFill>
                  <a:schemeClr val="tx1"/>
                </a:solidFill>
              </a:rPr>
              <a:t>геоморфології</a:t>
            </a:r>
            <a:r>
              <a:rPr lang="ru-RU" sz="2000" dirty="0">
                <a:solidFill>
                  <a:schemeClr val="tx1"/>
                </a:solidFill>
              </a:rPr>
              <a:t>: </a:t>
            </a:r>
            <a:r>
              <a:rPr lang="ru-RU" sz="2000" dirty="0" err="1">
                <a:solidFill>
                  <a:schemeClr val="tx1"/>
                </a:solidFill>
              </a:rPr>
              <a:t>навчальний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посібник</a:t>
            </a:r>
            <a:r>
              <a:rPr lang="ru-RU" sz="2000" dirty="0">
                <a:solidFill>
                  <a:schemeClr val="tx1"/>
                </a:solidFill>
              </a:rPr>
              <a:t> / Горбань В.В., Воронова Н.В. – </a:t>
            </a:r>
            <a:r>
              <a:rPr lang="ru-RU" sz="2000" dirty="0" err="1">
                <a:solidFill>
                  <a:schemeClr val="tx1"/>
                </a:solidFill>
              </a:rPr>
              <a:t>Запоріжжя</a:t>
            </a:r>
            <a:r>
              <a:rPr lang="ru-RU" sz="2000" dirty="0">
                <a:solidFill>
                  <a:schemeClr val="tx1"/>
                </a:solidFill>
              </a:rPr>
              <a:t>: ЗНУ, 2014. – 221 с</a:t>
            </a:r>
            <a:r>
              <a:rPr lang="ru-RU" sz="2000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  3. </a:t>
            </a:r>
            <a:r>
              <a:rPr lang="en-US" sz="2000" dirty="0">
                <a:solidFill>
                  <a:schemeClr val="tx1"/>
                </a:solidFill>
              </a:rPr>
              <a:t>http://www.tsatu.edu.ua/rosl/wp-content/uploads/sites/20/lekcija-1-heolohija.-predmet-zavdannja.pdf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uk-UA" sz="2000" dirty="0">
                <a:solidFill>
                  <a:schemeClr val="tx1"/>
                </a:solidFill>
              </a:rPr>
              <a:t> </a:t>
            </a:r>
            <a:r>
              <a:rPr lang="uk-UA" sz="2000" dirty="0" smtClean="0">
                <a:solidFill>
                  <a:schemeClr val="tx1"/>
                </a:solidFill>
              </a:rPr>
              <a:t> 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8032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/>
          <a:lstStyle/>
          <a:p>
            <a:r>
              <a:rPr lang="uk-UA" sz="3200" dirty="0" smtClean="0"/>
              <a:t>Зв’язок геології з іншими науками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   </a:t>
            </a: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  </a:t>
            </a:r>
            <a:r>
              <a:rPr lang="ru-RU" sz="2000" dirty="0" err="1" smtClean="0">
                <a:solidFill>
                  <a:schemeClr val="tx1"/>
                </a:solidFill>
              </a:rPr>
              <a:t>Значний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прогрес</a:t>
            </a:r>
            <a:r>
              <a:rPr lang="ru-RU" sz="2000" dirty="0">
                <a:solidFill>
                  <a:schemeClr val="tx1"/>
                </a:solidFill>
              </a:rPr>
              <a:t> у </a:t>
            </a:r>
            <a:r>
              <a:rPr lang="ru-RU" sz="2000" dirty="0" err="1">
                <a:solidFill>
                  <a:schemeClr val="tx1"/>
                </a:solidFill>
              </a:rPr>
              <a:t>геології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розпочався</a:t>
            </a:r>
            <a:r>
              <a:rPr lang="ru-RU" sz="2000" dirty="0">
                <a:solidFill>
                  <a:schemeClr val="tx1"/>
                </a:solidFill>
              </a:rPr>
              <a:t> з </a:t>
            </a:r>
            <a:r>
              <a:rPr lang="ru-RU" sz="2000" dirty="0" err="1">
                <a:solidFill>
                  <a:schemeClr val="tx1"/>
                </a:solidFill>
              </a:rPr>
              <a:t>появою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суміжних</a:t>
            </a:r>
            <a:r>
              <a:rPr lang="ru-RU" sz="2000" dirty="0">
                <a:solidFill>
                  <a:schemeClr val="tx1"/>
                </a:solidFill>
              </a:rPr>
              <a:t> наук.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 err="1">
                <a:solidFill>
                  <a:schemeClr val="tx1"/>
                </a:solidFill>
              </a:rPr>
              <a:t>Це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u="sng" dirty="0" err="1">
                <a:solidFill>
                  <a:schemeClr val="tx1"/>
                </a:solidFill>
              </a:rPr>
              <a:t>геофізика</a:t>
            </a:r>
            <a:r>
              <a:rPr lang="ru-RU" sz="2000" u="sng" dirty="0">
                <a:solidFill>
                  <a:schemeClr val="tx1"/>
                </a:solidFill>
              </a:rPr>
              <a:t>, </a:t>
            </a:r>
            <a:r>
              <a:rPr lang="ru-RU" sz="2000" u="sng" dirty="0" err="1">
                <a:solidFill>
                  <a:schemeClr val="tx1"/>
                </a:solidFill>
              </a:rPr>
              <a:t>геохімія</a:t>
            </a:r>
            <a:r>
              <a:rPr lang="ru-RU" sz="2000" u="sng" dirty="0">
                <a:solidFill>
                  <a:schemeClr val="tx1"/>
                </a:solidFill>
              </a:rPr>
              <a:t>, </a:t>
            </a:r>
            <a:r>
              <a:rPr lang="ru-RU" sz="2000" u="sng" dirty="0" err="1">
                <a:solidFill>
                  <a:schemeClr val="tx1"/>
                </a:solidFill>
              </a:rPr>
              <a:t>біогеохімія</a:t>
            </a:r>
            <a:r>
              <a:rPr lang="ru-RU" sz="2000" u="sng" dirty="0">
                <a:solidFill>
                  <a:schemeClr val="tx1"/>
                </a:solidFill>
              </a:rPr>
              <a:t>, </a:t>
            </a:r>
            <a:r>
              <a:rPr lang="ru-RU" sz="2000" u="sng" dirty="0" err="1">
                <a:solidFill>
                  <a:schemeClr val="tx1"/>
                </a:solidFill>
              </a:rPr>
              <a:t>кристалохімія</a:t>
            </a:r>
            <a:r>
              <a:rPr lang="ru-RU" sz="2000" u="sng" dirty="0">
                <a:solidFill>
                  <a:schemeClr val="tx1"/>
                </a:solidFill>
              </a:rPr>
              <a:t>, </a:t>
            </a:r>
            <a:r>
              <a:rPr lang="ru-RU" sz="2000" u="sng" dirty="0" err="1">
                <a:solidFill>
                  <a:schemeClr val="tx1"/>
                </a:solidFill>
              </a:rPr>
              <a:t>палеогеографія</a:t>
            </a:r>
            <a:r>
              <a:rPr lang="ru-RU" sz="2000" dirty="0">
                <a:solidFill>
                  <a:schemeClr val="tx1"/>
                </a:solidFill>
              </a:rPr>
              <a:t>,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 err="1">
                <a:solidFill>
                  <a:schemeClr val="tx1"/>
                </a:solidFill>
              </a:rPr>
              <a:t>які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містять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дані</a:t>
            </a:r>
            <a:r>
              <a:rPr lang="ru-RU" sz="2000" dirty="0">
                <a:solidFill>
                  <a:schemeClr val="tx1"/>
                </a:solidFill>
              </a:rPr>
              <a:t> про склад, стан і </a:t>
            </a:r>
            <a:r>
              <a:rPr lang="ru-RU" sz="2000" dirty="0" err="1">
                <a:solidFill>
                  <a:schemeClr val="tx1"/>
                </a:solidFill>
              </a:rPr>
              <a:t>властивості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речовин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глибоких</a:t>
            </a: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 err="1">
                <a:solidFill>
                  <a:schemeClr val="tx1"/>
                </a:solidFill>
              </a:rPr>
              <a:t>шарів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земної</a:t>
            </a:r>
            <a:r>
              <a:rPr lang="ru-RU" sz="2000" dirty="0">
                <a:solidFill>
                  <a:schemeClr val="tx1"/>
                </a:solidFill>
              </a:rPr>
              <a:t> кори та </a:t>
            </a:r>
            <a:r>
              <a:rPr lang="ru-RU" sz="2000" dirty="0" err="1">
                <a:solidFill>
                  <a:schemeClr val="tx1"/>
                </a:solidFill>
              </a:rPr>
              <a:t>оболонок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Землі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розташованих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нижче</a:t>
            </a:r>
            <a:r>
              <a:rPr lang="ru-RU" sz="2000" dirty="0">
                <a:solidFill>
                  <a:schemeClr val="tx1"/>
                </a:solidFill>
              </a:rPr>
              <a:t>. Особливо </a:t>
            </a:r>
            <a:r>
              <a:rPr lang="ru-RU" sz="2000" dirty="0" err="1">
                <a:solidFill>
                  <a:schemeClr val="tx1"/>
                </a:solidFill>
              </a:rPr>
              <a:t>слід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підкреслити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різнобічний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зв’язок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геології</a:t>
            </a:r>
            <a:r>
              <a:rPr lang="ru-RU" sz="2000" dirty="0">
                <a:solidFill>
                  <a:schemeClr val="tx1"/>
                </a:solidFill>
              </a:rPr>
              <a:t> з </a:t>
            </a:r>
            <a:r>
              <a:rPr lang="ru-RU" sz="2000" dirty="0" err="1">
                <a:solidFill>
                  <a:schemeClr val="tx1"/>
                </a:solidFill>
              </a:rPr>
              <a:t>географією</a:t>
            </a: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(</a:t>
            </a:r>
            <a:r>
              <a:rPr lang="ru-RU" sz="2000" u="sng" dirty="0" err="1">
                <a:solidFill>
                  <a:schemeClr val="tx1"/>
                </a:solidFill>
              </a:rPr>
              <a:t>ландшафтознавством</a:t>
            </a:r>
            <a:r>
              <a:rPr lang="ru-RU" sz="2000" u="sng" dirty="0">
                <a:solidFill>
                  <a:schemeClr val="tx1"/>
                </a:solidFill>
              </a:rPr>
              <a:t>, </a:t>
            </a:r>
            <a:r>
              <a:rPr lang="ru-RU" sz="2000" u="sng" dirty="0" err="1">
                <a:solidFill>
                  <a:schemeClr val="tx1"/>
                </a:solidFill>
              </a:rPr>
              <a:t>кліматологією</a:t>
            </a:r>
            <a:r>
              <a:rPr lang="ru-RU" sz="2000" u="sng" dirty="0">
                <a:solidFill>
                  <a:schemeClr val="tx1"/>
                </a:solidFill>
              </a:rPr>
              <a:t>, </a:t>
            </a:r>
            <a:r>
              <a:rPr lang="ru-RU" sz="2000" u="sng" dirty="0" err="1">
                <a:solidFill>
                  <a:schemeClr val="tx1"/>
                </a:solidFill>
              </a:rPr>
              <a:t>гідрологією</a:t>
            </a:r>
            <a:r>
              <a:rPr lang="ru-RU" sz="2000" u="sng" dirty="0">
                <a:solidFill>
                  <a:schemeClr val="tx1"/>
                </a:solidFill>
              </a:rPr>
              <a:t>, </a:t>
            </a:r>
            <a:r>
              <a:rPr lang="ru-RU" sz="2000" u="sng" dirty="0" err="1">
                <a:solidFill>
                  <a:schemeClr val="tx1"/>
                </a:solidFill>
              </a:rPr>
              <a:t>гляціологією</a:t>
            </a:r>
            <a:r>
              <a:rPr lang="ru-RU" sz="2000" u="sng" dirty="0">
                <a:solidFill>
                  <a:schemeClr val="tx1"/>
                </a:solidFill>
              </a:rPr>
              <a:t>,</a:t>
            </a:r>
            <a:br>
              <a:rPr lang="ru-RU" sz="2000" u="sng" dirty="0">
                <a:solidFill>
                  <a:schemeClr val="tx1"/>
                </a:solidFill>
              </a:rPr>
            </a:br>
            <a:r>
              <a:rPr lang="ru-RU" sz="2000" u="sng" dirty="0" err="1">
                <a:solidFill>
                  <a:schemeClr val="tx1"/>
                </a:solidFill>
              </a:rPr>
              <a:t>океанографією</a:t>
            </a:r>
            <a:r>
              <a:rPr lang="ru-RU" sz="2000" dirty="0">
                <a:solidFill>
                  <a:schemeClr val="tx1"/>
                </a:solidFill>
              </a:rPr>
              <a:t>) у </a:t>
            </a:r>
            <a:r>
              <a:rPr lang="ru-RU" sz="2000" dirty="0" err="1">
                <a:solidFill>
                  <a:schemeClr val="tx1"/>
                </a:solidFill>
              </a:rPr>
              <a:t>пізнанні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різних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геологічних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процесів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які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відбуваються</a:t>
            </a:r>
            <a:r>
              <a:rPr lang="ru-RU" sz="2000" dirty="0">
                <a:solidFill>
                  <a:schemeClr val="tx1"/>
                </a:solidFill>
              </a:rPr>
              <a:t> на </a:t>
            </a:r>
            <a:r>
              <a:rPr lang="ru-RU" sz="2000" dirty="0" err="1">
                <a:solidFill>
                  <a:schemeClr val="tx1"/>
                </a:solidFill>
              </a:rPr>
              <a:t>поверхні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Землі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ru-RU" sz="2000" dirty="0" err="1">
                <a:solidFill>
                  <a:schemeClr val="tx1"/>
                </a:solidFill>
              </a:rPr>
              <a:t>Взаємозв’язок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геології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географії</a:t>
            </a:r>
            <a:r>
              <a:rPr lang="ru-RU" sz="2000" dirty="0">
                <a:solidFill>
                  <a:schemeClr val="tx1"/>
                </a:solidFill>
              </a:rPr>
              <a:t> особливо </a:t>
            </a:r>
            <a:r>
              <a:rPr lang="ru-RU" sz="2000" dirty="0" err="1">
                <a:solidFill>
                  <a:schemeClr val="tx1"/>
                </a:solidFill>
              </a:rPr>
              <a:t>проявляється</a:t>
            </a:r>
            <a:r>
              <a:rPr lang="ru-RU" sz="2000" dirty="0">
                <a:solidFill>
                  <a:schemeClr val="tx1"/>
                </a:solidFill>
              </a:rPr>
              <a:t> у </a:t>
            </a:r>
            <a:r>
              <a:rPr lang="ru-RU" sz="2000" dirty="0" err="1">
                <a:solidFill>
                  <a:schemeClr val="tx1"/>
                </a:solidFill>
              </a:rPr>
              <a:t>вивченні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рельєфу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земної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поверхні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закономірностей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його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розвитку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ru-RU" sz="2000" dirty="0" err="1">
                <a:solidFill>
                  <a:schemeClr val="tx1"/>
                </a:solidFill>
              </a:rPr>
              <a:t>Геологія</a:t>
            </a:r>
            <a:r>
              <a:rPr lang="ru-RU" sz="2000" dirty="0">
                <a:solidFill>
                  <a:schemeClr val="tx1"/>
                </a:solidFill>
              </a:rPr>
              <a:t> у </a:t>
            </a:r>
            <a:r>
              <a:rPr lang="ru-RU" sz="2000" dirty="0" err="1">
                <a:solidFill>
                  <a:schemeClr val="tx1"/>
                </a:solidFill>
              </a:rPr>
              <a:t>процесі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вивчення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рельєфу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використовує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дані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u="sng" dirty="0" err="1">
                <a:solidFill>
                  <a:schemeClr val="tx1"/>
                </a:solidFill>
              </a:rPr>
              <a:t>географії</a:t>
            </a:r>
            <a:r>
              <a:rPr lang="ru-RU" sz="2000" dirty="0">
                <a:solidFill>
                  <a:schemeClr val="tx1"/>
                </a:solidFill>
              </a:rPr>
              <a:t>, а </a:t>
            </a:r>
            <a:r>
              <a:rPr lang="ru-RU" sz="2000" dirty="0" err="1">
                <a:solidFill>
                  <a:schemeClr val="tx1"/>
                </a:solidFill>
              </a:rPr>
              <a:t>географія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спирається</a:t>
            </a:r>
            <a:r>
              <a:rPr lang="ru-RU" sz="2000" dirty="0">
                <a:solidFill>
                  <a:schemeClr val="tx1"/>
                </a:solidFill>
              </a:rPr>
              <a:t> на </a:t>
            </a:r>
            <a:r>
              <a:rPr lang="ru-RU" sz="2000" dirty="0" err="1">
                <a:solidFill>
                  <a:schemeClr val="tx1"/>
                </a:solidFill>
              </a:rPr>
              <a:t>історію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геологічного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розвитку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взаємодії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різних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геологічних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процесів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830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620688"/>
          </a:xfrm>
        </p:spPr>
        <p:txBody>
          <a:bodyPr/>
          <a:lstStyle/>
          <a:p>
            <a:r>
              <a:rPr lang="uk-UA" sz="3200" dirty="0"/>
              <a:t>Зв’язок геології з іншими науками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   </a:t>
            </a:r>
            <a:r>
              <a:rPr lang="ru-RU" sz="3000" dirty="0" err="1" smtClean="0">
                <a:solidFill>
                  <a:schemeClr val="tx1"/>
                </a:solidFill>
              </a:rPr>
              <a:t>Сучасне</a:t>
            </a:r>
            <a:r>
              <a:rPr lang="ru-RU" sz="3000" dirty="0" smtClean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генетичне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ґрунтознавство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розвинулося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із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геології</a:t>
            </a:r>
            <a:r>
              <a:rPr lang="ru-RU" sz="3000" dirty="0">
                <a:solidFill>
                  <a:schemeClr val="tx1"/>
                </a:solidFill>
              </a:rPr>
              <a:t> і </a:t>
            </a:r>
            <a:r>
              <a:rPr lang="ru-RU" sz="3000" dirty="0" err="1">
                <a:solidFill>
                  <a:schemeClr val="tx1"/>
                </a:solidFill>
              </a:rPr>
              <a:t>дотепер</a:t>
            </a:r>
            <a:r>
              <a:rPr lang="ru-RU" sz="3000" dirty="0">
                <a:solidFill>
                  <a:schemeClr val="tx1"/>
                </a:solidFill>
              </a:rPr>
              <a:t> методично і </a:t>
            </a:r>
            <a:r>
              <a:rPr lang="ru-RU" sz="3000" dirty="0" err="1">
                <a:solidFill>
                  <a:schemeClr val="tx1"/>
                </a:solidFill>
              </a:rPr>
              <a:t>методологічно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пов’язане</a:t>
            </a:r>
            <a:r>
              <a:rPr lang="ru-RU" sz="3000" dirty="0">
                <a:solidFill>
                  <a:schemeClr val="tx1"/>
                </a:solidFill>
              </a:rPr>
              <a:t> з нею. </a:t>
            </a:r>
            <a:r>
              <a:rPr lang="ru-RU" sz="3000" dirty="0" err="1">
                <a:solidFill>
                  <a:schemeClr val="tx1"/>
                </a:solidFill>
              </a:rPr>
              <a:t>Засновник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генетичного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b="1" u="sng" dirty="0" err="1">
                <a:solidFill>
                  <a:schemeClr val="tx1"/>
                </a:solidFill>
              </a:rPr>
              <a:t>ґрунтознавства</a:t>
            </a:r>
            <a:r>
              <a:rPr lang="ru-RU" sz="3000" dirty="0">
                <a:solidFill>
                  <a:schemeClr val="tx1"/>
                </a:solidFill>
              </a:rPr>
              <a:t> В.В. </a:t>
            </a:r>
            <a:r>
              <a:rPr lang="ru-RU" sz="3000" dirty="0" err="1">
                <a:solidFill>
                  <a:schemeClr val="tx1"/>
                </a:solidFill>
              </a:rPr>
              <a:t>Докучаєв</a:t>
            </a:r>
            <a:r>
              <a:rPr lang="ru-RU" sz="3000" dirty="0">
                <a:solidFill>
                  <a:schemeClr val="tx1"/>
                </a:solidFill>
              </a:rPr>
              <a:t> у </a:t>
            </a:r>
            <a:r>
              <a:rPr lang="ru-RU" sz="3000" dirty="0" err="1">
                <a:solidFill>
                  <a:schemeClr val="tx1"/>
                </a:solidFill>
              </a:rPr>
              <a:t>визначенні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 smtClean="0">
                <a:solidFill>
                  <a:schemeClr val="tx1"/>
                </a:solidFill>
              </a:rPr>
              <a:t>поняття</a:t>
            </a:r>
            <a:r>
              <a:rPr lang="ru-RU" sz="3000" dirty="0" smtClean="0">
                <a:solidFill>
                  <a:schemeClr val="tx1"/>
                </a:solidFill>
              </a:rPr>
              <a:t> «</a:t>
            </a:r>
            <a:r>
              <a:rPr lang="ru-RU" sz="3000" dirty="0" err="1" smtClean="0">
                <a:solidFill>
                  <a:schemeClr val="tx1"/>
                </a:solidFill>
              </a:rPr>
              <a:t>ґрунт</a:t>
            </a:r>
            <a:r>
              <a:rPr lang="ru-RU" sz="3000" dirty="0">
                <a:solidFill>
                  <a:schemeClr val="tx1"/>
                </a:solidFill>
              </a:rPr>
              <a:t>» </a:t>
            </a:r>
            <a:r>
              <a:rPr lang="ru-RU" sz="3000" dirty="0" err="1">
                <a:solidFill>
                  <a:schemeClr val="tx1"/>
                </a:solidFill>
              </a:rPr>
              <a:t>зазначав</a:t>
            </a:r>
            <a:r>
              <a:rPr lang="ru-RU" sz="3000" dirty="0">
                <a:solidFill>
                  <a:schemeClr val="tx1"/>
                </a:solidFill>
              </a:rPr>
              <a:t>, </a:t>
            </a:r>
            <a:r>
              <a:rPr lang="ru-RU" sz="3000" dirty="0" err="1">
                <a:solidFill>
                  <a:schemeClr val="tx1"/>
                </a:solidFill>
              </a:rPr>
              <a:t>що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це</a:t>
            </a:r>
            <a:r>
              <a:rPr lang="ru-RU" sz="3000" dirty="0">
                <a:solidFill>
                  <a:schemeClr val="tx1"/>
                </a:solidFill>
              </a:rPr>
              <a:t> «</a:t>
            </a:r>
            <a:r>
              <a:rPr lang="ru-RU" sz="3000" dirty="0" err="1">
                <a:solidFill>
                  <a:schemeClr val="tx1"/>
                </a:solidFill>
              </a:rPr>
              <a:t>денні</a:t>
            </a:r>
            <a:r>
              <a:rPr lang="ru-RU" sz="3000" dirty="0">
                <a:solidFill>
                  <a:schemeClr val="tx1"/>
                </a:solidFill>
              </a:rPr>
              <a:t>», </a:t>
            </a:r>
            <a:r>
              <a:rPr lang="ru-RU" sz="3000" dirty="0" err="1">
                <a:solidFill>
                  <a:schemeClr val="tx1"/>
                </a:solidFill>
              </a:rPr>
              <a:t>або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зовнішні</a:t>
            </a:r>
            <a:r>
              <a:rPr lang="ru-RU" sz="3000" dirty="0">
                <a:solidFill>
                  <a:schemeClr val="tx1"/>
                </a:solidFill>
              </a:rPr>
              <a:t>, </a:t>
            </a:r>
            <a:r>
              <a:rPr lang="ru-RU" sz="3000" dirty="0" err="1">
                <a:solidFill>
                  <a:schemeClr val="tx1"/>
                </a:solidFill>
              </a:rPr>
              <a:t>горизонти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 smtClean="0">
                <a:solidFill>
                  <a:schemeClr val="tx1"/>
                </a:solidFill>
              </a:rPr>
              <a:t>гірських</a:t>
            </a:r>
            <a:r>
              <a:rPr lang="ru-RU" sz="3000" dirty="0" smtClean="0">
                <a:solidFill>
                  <a:schemeClr val="tx1"/>
                </a:solidFill>
              </a:rPr>
              <a:t> </a:t>
            </a:r>
            <a:r>
              <a:rPr lang="ru-RU" sz="3000" dirty="0" err="1" smtClean="0">
                <a:solidFill>
                  <a:schemeClr val="tx1"/>
                </a:solidFill>
              </a:rPr>
              <a:t>порід</a:t>
            </a:r>
            <a:r>
              <a:rPr lang="ru-RU" sz="3000" dirty="0">
                <a:solidFill>
                  <a:schemeClr val="tx1"/>
                </a:solidFill>
              </a:rPr>
              <a:t>, </a:t>
            </a:r>
            <a:r>
              <a:rPr lang="ru-RU" sz="3000" dirty="0" err="1">
                <a:solidFill>
                  <a:schemeClr val="tx1"/>
                </a:solidFill>
              </a:rPr>
              <a:t>істотно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змінені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під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впливом</a:t>
            </a:r>
            <a:r>
              <a:rPr lang="ru-RU" sz="3000" dirty="0">
                <a:solidFill>
                  <a:schemeClr val="tx1"/>
                </a:solidFill>
              </a:rPr>
              <a:t> води, </a:t>
            </a:r>
            <a:r>
              <a:rPr lang="ru-RU" sz="3000" dirty="0" err="1">
                <a:solidFill>
                  <a:schemeClr val="tx1"/>
                </a:solidFill>
              </a:rPr>
              <a:t>повітря</a:t>
            </a:r>
            <a:r>
              <a:rPr lang="ru-RU" sz="3000" dirty="0">
                <a:solidFill>
                  <a:schemeClr val="tx1"/>
                </a:solidFill>
              </a:rPr>
              <a:t>, </a:t>
            </a:r>
            <a:r>
              <a:rPr lang="ru-RU" sz="3000" dirty="0" err="1">
                <a:solidFill>
                  <a:schemeClr val="tx1"/>
                </a:solidFill>
              </a:rPr>
              <a:t>живих</a:t>
            </a:r>
            <a:r>
              <a:rPr lang="ru-RU" sz="3000" dirty="0">
                <a:solidFill>
                  <a:schemeClr val="tx1"/>
                </a:solidFill>
              </a:rPr>
              <a:t> та </a:t>
            </a:r>
            <a:r>
              <a:rPr lang="ru-RU" sz="3000" dirty="0" err="1">
                <a:solidFill>
                  <a:schemeClr val="tx1"/>
                </a:solidFill>
              </a:rPr>
              <a:t>відмерлих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організмів</a:t>
            </a:r>
            <a:r>
              <a:rPr lang="ru-RU" sz="3000" dirty="0">
                <a:solidFill>
                  <a:schemeClr val="tx1"/>
                </a:solidFill>
              </a:rPr>
              <a:t>. Одним </a:t>
            </a:r>
            <a:r>
              <a:rPr lang="ru-RU" sz="3000" dirty="0" err="1">
                <a:solidFill>
                  <a:schemeClr val="tx1"/>
                </a:solidFill>
              </a:rPr>
              <a:t>із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п’яти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природних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чинників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ґрунтотворення</a:t>
            </a:r>
            <a:r>
              <a:rPr lang="ru-RU" sz="3000" dirty="0">
                <a:solidFill>
                  <a:schemeClr val="tx1"/>
                </a:solidFill>
              </a:rPr>
              <a:t>, за В.В. </a:t>
            </a:r>
            <a:r>
              <a:rPr lang="ru-RU" sz="3000" dirty="0" err="1">
                <a:solidFill>
                  <a:schemeClr val="tx1"/>
                </a:solidFill>
              </a:rPr>
              <a:t>Докучаєвим</a:t>
            </a:r>
            <a:r>
              <a:rPr lang="ru-RU" sz="3000" dirty="0">
                <a:solidFill>
                  <a:schemeClr val="tx1"/>
                </a:solidFill>
              </a:rPr>
              <a:t>, </a:t>
            </a:r>
            <a:r>
              <a:rPr lang="ru-RU" sz="3000" dirty="0" smtClean="0">
                <a:solidFill>
                  <a:schemeClr val="tx1"/>
                </a:solidFill>
              </a:rPr>
              <a:t>є </a:t>
            </a:r>
            <a:r>
              <a:rPr lang="ru-RU" sz="3000" dirty="0" err="1" smtClean="0">
                <a:solidFill>
                  <a:schemeClr val="tx1"/>
                </a:solidFill>
              </a:rPr>
              <a:t>ґрунтотворна</a:t>
            </a:r>
            <a:r>
              <a:rPr lang="ru-RU" sz="3000" dirty="0">
                <a:solidFill>
                  <a:schemeClr val="tx1"/>
                </a:solidFill>
              </a:rPr>
              <a:t>, </a:t>
            </a:r>
            <a:r>
              <a:rPr lang="ru-RU" sz="3000" dirty="0" err="1">
                <a:solidFill>
                  <a:schemeClr val="tx1"/>
                </a:solidFill>
              </a:rPr>
              <a:t>або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материнська</a:t>
            </a:r>
            <a:r>
              <a:rPr lang="ru-RU" sz="3000" dirty="0">
                <a:solidFill>
                  <a:schemeClr val="tx1"/>
                </a:solidFill>
              </a:rPr>
              <a:t>, </a:t>
            </a:r>
            <a:r>
              <a:rPr lang="ru-RU" sz="3000" dirty="0" smtClean="0">
                <a:solidFill>
                  <a:schemeClr val="tx1"/>
                </a:solidFill>
              </a:rPr>
              <a:t>порода, </a:t>
            </a:r>
            <a:r>
              <a:rPr lang="ru-RU" sz="3000" dirty="0" err="1" smtClean="0">
                <a:solidFill>
                  <a:schemeClr val="tx1"/>
                </a:solidFill>
              </a:rPr>
              <a:t>від</a:t>
            </a:r>
            <a:r>
              <a:rPr lang="ru-RU" sz="3000" dirty="0" smtClean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якої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ґрунт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успадковує</a:t>
            </a:r>
            <a:r>
              <a:rPr lang="ru-RU" sz="3000" dirty="0">
                <a:solidFill>
                  <a:schemeClr val="tx1"/>
                </a:solidFill>
              </a:rPr>
              <a:t> низку </a:t>
            </a:r>
            <a:r>
              <a:rPr lang="ru-RU" sz="3000" dirty="0" err="1">
                <a:solidFill>
                  <a:schemeClr val="tx1"/>
                </a:solidFill>
              </a:rPr>
              <a:t>найважливіших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властивостей</a:t>
            </a:r>
            <a:r>
              <a:rPr lang="ru-RU" sz="3000" dirty="0">
                <a:solidFill>
                  <a:schemeClr val="tx1"/>
                </a:solidFill>
              </a:rPr>
              <a:t>, </a:t>
            </a:r>
            <a:r>
              <a:rPr lang="ru-RU" sz="3000" dirty="0" err="1" smtClean="0">
                <a:solidFill>
                  <a:schemeClr val="tx1"/>
                </a:solidFill>
              </a:rPr>
              <a:t>що</a:t>
            </a:r>
            <a:r>
              <a:rPr lang="ru-RU" sz="3000" dirty="0" smtClean="0">
                <a:solidFill>
                  <a:schemeClr val="tx1"/>
                </a:solidFill>
              </a:rPr>
              <a:t> </a:t>
            </a:r>
            <a:r>
              <a:rPr lang="ru-RU" sz="3000" dirty="0" err="1" smtClean="0">
                <a:solidFill>
                  <a:schemeClr val="tx1"/>
                </a:solidFill>
              </a:rPr>
              <a:t>певною</a:t>
            </a:r>
            <a:r>
              <a:rPr lang="ru-RU" sz="3000" dirty="0" smtClean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мірою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визначають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його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родючість</a:t>
            </a:r>
            <a:r>
              <a:rPr lang="ru-RU" sz="3000" dirty="0" smtClean="0">
                <a:solidFill>
                  <a:schemeClr val="tx1"/>
                </a:solidFill>
              </a:rPr>
              <a:t>.</a:t>
            </a:r>
            <a:endParaRPr lang="ru-RU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0710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8640"/>
            <a:ext cx="8291264" cy="5937523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>
                <a:solidFill>
                  <a:schemeClr val="tx1"/>
                </a:solidFill>
              </a:rPr>
              <a:t>Вивчення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геологічної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будови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геологічної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історії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земної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поверхні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загалом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або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окремої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місцевості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дає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змогу</a:t>
            </a:r>
            <a:r>
              <a:rPr lang="ru-RU" dirty="0" smtClean="0">
                <a:solidFill>
                  <a:schemeClr val="tx1"/>
                </a:solidFill>
              </a:rPr>
              <a:t> правильно </a:t>
            </a:r>
            <a:r>
              <a:rPr lang="ru-RU" dirty="0" err="1" smtClean="0">
                <a:solidFill>
                  <a:schemeClr val="tx1"/>
                </a:solidFill>
              </a:rPr>
              <a:t>зрозуміти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генезис </a:t>
            </a:r>
            <a:r>
              <a:rPr lang="ru-RU" dirty="0" err="1" smtClean="0">
                <a:solidFill>
                  <a:schemeClr val="tx1"/>
                </a:solidFill>
              </a:rPr>
              <a:t>ґрунтів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ґрунтового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покриву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просторову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диференціацію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err="1" smtClean="0">
                <a:solidFill>
                  <a:schemeClr val="tx1"/>
                </a:solidFill>
              </a:rPr>
              <a:t>ґрунтів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  <a:r>
              <a:rPr lang="ru-RU" b="1" u="sng" dirty="0" err="1" smtClean="0">
                <a:solidFill>
                  <a:schemeClr val="tx1"/>
                </a:solidFill>
              </a:rPr>
              <a:t>Петрографія</a:t>
            </a:r>
            <a:r>
              <a:rPr lang="ru-RU" b="1" u="sng" dirty="0" smtClean="0">
                <a:solidFill>
                  <a:schemeClr val="tx1"/>
                </a:solidFill>
              </a:rPr>
              <a:t>, </a:t>
            </a:r>
            <a:r>
              <a:rPr lang="ru-RU" b="1" u="sng" dirty="0" err="1" smtClean="0">
                <a:solidFill>
                  <a:schemeClr val="tx1"/>
                </a:solidFill>
              </a:rPr>
              <a:t>мінералогія</a:t>
            </a:r>
            <a:r>
              <a:rPr lang="ru-RU" b="1" u="sng" dirty="0" smtClean="0">
                <a:solidFill>
                  <a:schemeClr val="tx1"/>
                </a:solidFill>
              </a:rPr>
              <a:t>, </a:t>
            </a:r>
            <a:r>
              <a:rPr lang="ru-RU" b="1" u="sng" dirty="0" err="1" smtClean="0">
                <a:solidFill>
                  <a:schemeClr val="tx1"/>
                </a:solidFill>
              </a:rPr>
              <a:t>кристалографія</a:t>
            </a:r>
            <a:r>
              <a:rPr lang="ru-RU" b="1" u="sng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дають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ґрунтознавцям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методичні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основи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дослідження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мінерального</a:t>
            </a:r>
            <a:r>
              <a:rPr lang="ru-RU" dirty="0" smtClean="0">
                <a:solidFill>
                  <a:schemeClr val="tx1"/>
                </a:solidFill>
              </a:rPr>
              <a:t> складу </a:t>
            </a:r>
            <a:r>
              <a:rPr lang="ru-RU" dirty="0" err="1" smtClean="0">
                <a:solidFill>
                  <a:schemeClr val="tx1"/>
                </a:solidFill>
              </a:rPr>
              <a:t>ґрунтів</a:t>
            </a:r>
            <a:r>
              <a:rPr lang="ru-RU" dirty="0" smtClean="0">
                <a:solidFill>
                  <a:schemeClr val="tx1"/>
                </a:solidFill>
              </a:rPr>
              <a:t> та </a:t>
            </a:r>
            <a:r>
              <a:rPr lang="ru-RU" dirty="0" err="1" smtClean="0">
                <a:solidFill>
                  <a:schemeClr val="tx1"/>
                </a:solidFill>
              </a:rPr>
              <a:t>закономірностей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його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формування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функціонування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  <a:r>
              <a:rPr lang="ru-RU" b="1" u="sng" dirty="0" err="1" smtClean="0">
                <a:solidFill>
                  <a:schemeClr val="tx1"/>
                </a:solidFill>
              </a:rPr>
              <a:t>Гідрогеологія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допомагає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вирішувати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питання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формування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функціонування</a:t>
            </a:r>
            <a:r>
              <a:rPr lang="ru-RU" dirty="0" smtClean="0">
                <a:solidFill>
                  <a:schemeClr val="tx1"/>
                </a:solidFill>
              </a:rPr>
              <a:t> водного режиму </a:t>
            </a:r>
            <a:r>
              <a:rPr lang="ru-RU" dirty="0" err="1" smtClean="0">
                <a:solidFill>
                  <a:schemeClr val="tx1"/>
                </a:solidFill>
              </a:rPr>
              <a:t>ґрунтів</a:t>
            </a:r>
            <a:r>
              <a:rPr lang="ru-RU" dirty="0" smtClean="0">
                <a:solidFill>
                  <a:schemeClr val="tx1"/>
                </a:solidFill>
              </a:rPr>
              <a:t>. Для </a:t>
            </a:r>
            <a:r>
              <a:rPr lang="ru-RU" dirty="0" err="1" smtClean="0">
                <a:solidFill>
                  <a:schemeClr val="tx1"/>
                </a:solidFill>
              </a:rPr>
              <a:t>пізнання</a:t>
            </a:r>
            <a:r>
              <a:rPr lang="ru-RU" dirty="0" smtClean="0">
                <a:solidFill>
                  <a:schemeClr val="tx1"/>
                </a:solidFill>
              </a:rPr>
              <a:t> генезису та </a:t>
            </a:r>
            <a:r>
              <a:rPr lang="ru-RU" dirty="0" err="1" smtClean="0">
                <a:solidFill>
                  <a:schemeClr val="tx1"/>
                </a:solidFill>
              </a:rPr>
              <a:t>еволюції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ґрунтів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потрібні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дані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методи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u="sng" dirty="0" err="1" smtClean="0">
                <a:solidFill>
                  <a:schemeClr val="tx1"/>
                </a:solidFill>
              </a:rPr>
              <a:t>динамічної</a:t>
            </a:r>
            <a:r>
              <a:rPr lang="ru-RU" b="1" u="sng" dirty="0" smtClean="0">
                <a:solidFill>
                  <a:schemeClr val="tx1"/>
                </a:solidFill>
              </a:rPr>
              <a:t> </a:t>
            </a:r>
            <a:r>
              <a:rPr lang="ru-RU" b="1" u="sng" dirty="0" err="1" smtClean="0">
                <a:solidFill>
                  <a:schemeClr val="tx1"/>
                </a:solidFill>
              </a:rPr>
              <a:t>геології</a:t>
            </a:r>
            <a:r>
              <a:rPr lang="ru-RU" dirty="0" smtClean="0">
                <a:solidFill>
                  <a:schemeClr val="tx1"/>
                </a:solidFill>
              </a:rPr>
              <a:t>, особливо таких </a:t>
            </a:r>
            <a:r>
              <a:rPr lang="ru-RU" dirty="0" err="1" smtClean="0">
                <a:solidFill>
                  <a:schemeClr val="tx1"/>
                </a:solidFill>
              </a:rPr>
              <a:t>розділів</a:t>
            </a:r>
            <a:r>
              <a:rPr lang="ru-RU" dirty="0" smtClean="0">
                <a:solidFill>
                  <a:schemeClr val="tx1"/>
                </a:solidFill>
              </a:rPr>
              <a:t>, як </a:t>
            </a:r>
            <a:r>
              <a:rPr lang="ru-RU" b="1" u="sng" dirty="0" err="1" smtClean="0">
                <a:solidFill>
                  <a:schemeClr val="tx1"/>
                </a:solidFill>
              </a:rPr>
              <a:t>тектоніка</a:t>
            </a:r>
            <a:r>
              <a:rPr lang="ru-RU" b="1" u="sng" dirty="0" smtClean="0">
                <a:solidFill>
                  <a:schemeClr val="tx1"/>
                </a:solidFill>
              </a:rPr>
              <a:t>, </a:t>
            </a:r>
            <a:r>
              <a:rPr lang="ru-RU" b="1" u="sng" dirty="0" err="1" smtClean="0">
                <a:solidFill>
                  <a:schemeClr val="tx1"/>
                </a:solidFill>
              </a:rPr>
              <a:t>вулканологія</a:t>
            </a:r>
            <a:r>
              <a:rPr lang="ru-RU" b="1" u="sng" dirty="0" smtClean="0">
                <a:solidFill>
                  <a:schemeClr val="tx1"/>
                </a:solidFill>
              </a:rPr>
              <a:t>, </a:t>
            </a:r>
            <a:r>
              <a:rPr lang="ru-RU" b="1" u="sng" dirty="0" err="1" smtClean="0">
                <a:solidFill>
                  <a:schemeClr val="tx1"/>
                </a:solidFill>
              </a:rPr>
              <a:t>сейсмологія</a:t>
            </a:r>
            <a:r>
              <a:rPr lang="ru-RU" b="1" u="sng" dirty="0" smtClean="0">
                <a:solidFill>
                  <a:schemeClr val="tx1"/>
                </a:solidFill>
              </a:rPr>
              <a:t>. </a:t>
            </a:r>
            <a:r>
              <a:rPr lang="ru-RU" b="1" u="sng" dirty="0" err="1" smtClean="0">
                <a:solidFill>
                  <a:schemeClr val="tx1"/>
                </a:solidFill>
              </a:rPr>
              <a:t>Геоморфологія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err="1" smtClean="0">
                <a:solidFill>
                  <a:schemeClr val="tx1"/>
                </a:solidFill>
              </a:rPr>
              <a:t>допомагає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зрозуміти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й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оцінити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рельєф</a:t>
            </a:r>
            <a:r>
              <a:rPr lang="ru-RU" dirty="0" smtClean="0">
                <a:solidFill>
                  <a:schemeClr val="tx1"/>
                </a:solidFill>
              </a:rPr>
              <a:t> у </a:t>
            </a:r>
            <a:r>
              <a:rPr lang="ru-RU" dirty="0" err="1" smtClean="0">
                <a:solidFill>
                  <a:schemeClr val="tx1"/>
                </a:solidFill>
              </a:rPr>
              <a:t>ґрунтотворенні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географії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err="1" smtClean="0">
                <a:solidFill>
                  <a:schemeClr val="tx1"/>
                </a:solidFill>
              </a:rPr>
              <a:t>ґрунтів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  <a:r>
              <a:rPr lang="ru-RU" dirty="0" err="1" smtClean="0">
                <a:solidFill>
                  <a:schemeClr val="tx1"/>
                </a:solidFill>
              </a:rPr>
              <a:t>Якщо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класифікувати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всі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природні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тіла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Землі</a:t>
            </a:r>
            <a:r>
              <a:rPr lang="ru-RU" dirty="0" smtClean="0">
                <a:solidFill>
                  <a:schemeClr val="tx1"/>
                </a:solidFill>
              </a:rPr>
              <a:t> на </a:t>
            </a:r>
            <a:r>
              <a:rPr lang="ru-RU" dirty="0" err="1" smtClean="0">
                <a:solidFill>
                  <a:schemeClr val="tx1"/>
                </a:solidFill>
              </a:rPr>
              <a:t>живі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неживі</a:t>
            </a:r>
            <a:r>
              <a:rPr lang="ru-RU" dirty="0" smtClean="0">
                <a:solidFill>
                  <a:schemeClr val="tx1"/>
                </a:solidFill>
              </a:rPr>
              <a:t>  то </a:t>
            </a:r>
            <a:r>
              <a:rPr lang="ru-RU" dirty="0" err="1" smtClean="0">
                <a:solidFill>
                  <a:schemeClr val="tx1"/>
                </a:solidFill>
              </a:rPr>
              <a:t>ґрунт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серед</a:t>
            </a:r>
            <a:r>
              <a:rPr lang="ru-RU" dirty="0" smtClean="0">
                <a:solidFill>
                  <a:schemeClr val="tx1"/>
                </a:solidFill>
              </a:rPr>
              <a:t> них </a:t>
            </a:r>
            <a:r>
              <a:rPr lang="ru-RU" dirty="0" err="1" smtClean="0">
                <a:solidFill>
                  <a:schemeClr val="tx1"/>
                </a:solidFill>
              </a:rPr>
              <a:t>займає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особливе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проміжне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положення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є</a:t>
            </a:r>
            <a:r>
              <a:rPr lang="ru-RU" dirty="0" smtClean="0">
                <a:solidFill>
                  <a:schemeClr val="tx1"/>
                </a:solidFill>
              </a:rPr>
              <a:t>, за </a:t>
            </a:r>
            <a:r>
              <a:rPr lang="ru-RU" dirty="0" err="1" smtClean="0">
                <a:solidFill>
                  <a:schemeClr val="tx1"/>
                </a:solidFill>
              </a:rPr>
              <a:t>виразом</a:t>
            </a:r>
            <a:r>
              <a:rPr lang="ru-RU" dirty="0" smtClean="0">
                <a:solidFill>
                  <a:schemeClr val="tx1"/>
                </a:solidFill>
              </a:rPr>
              <a:t> В.І. </a:t>
            </a:r>
            <a:r>
              <a:rPr lang="ru-RU" dirty="0" err="1" smtClean="0">
                <a:solidFill>
                  <a:schemeClr val="tx1"/>
                </a:solidFill>
              </a:rPr>
              <a:t>Вернадського</a:t>
            </a:r>
            <a:r>
              <a:rPr lang="ru-RU" dirty="0" smtClean="0">
                <a:solidFill>
                  <a:schemeClr val="tx1"/>
                </a:solidFill>
              </a:rPr>
              <a:t>, - </a:t>
            </a:r>
            <a:r>
              <a:rPr lang="en-US" i="1" dirty="0" smtClean="0">
                <a:solidFill>
                  <a:schemeClr val="tx1"/>
                </a:solidFill>
              </a:rPr>
              <a:t>“</a:t>
            </a:r>
            <a:r>
              <a:rPr lang="ru-RU" i="1" dirty="0" err="1" smtClean="0">
                <a:solidFill>
                  <a:schemeClr val="tx1"/>
                </a:solidFill>
              </a:rPr>
              <a:t>біокосним</a:t>
            </a:r>
            <a:r>
              <a:rPr lang="ru-RU" i="1" dirty="0" smtClean="0">
                <a:solidFill>
                  <a:schemeClr val="tx1"/>
                </a:solidFill>
              </a:rPr>
              <a:t> </a:t>
            </a:r>
            <a:r>
              <a:rPr lang="ru-RU" i="1" dirty="0" err="1" smtClean="0">
                <a:solidFill>
                  <a:schemeClr val="tx1"/>
                </a:solidFill>
              </a:rPr>
              <a:t>тілом</a:t>
            </a:r>
            <a:r>
              <a:rPr lang="ru-RU" i="1" dirty="0" smtClean="0">
                <a:solidFill>
                  <a:schemeClr val="tx1"/>
                </a:solidFill>
              </a:rPr>
              <a:t> </a:t>
            </a:r>
            <a:r>
              <a:rPr lang="ru-RU" i="1" dirty="0" err="1" smtClean="0">
                <a:solidFill>
                  <a:schemeClr val="tx1"/>
                </a:solidFill>
              </a:rPr>
              <a:t>природи</a:t>
            </a:r>
            <a:r>
              <a:rPr lang="en-US" i="1" dirty="0" smtClean="0">
                <a:solidFill>
                  <a:schemeClr val="tx1"/>
                </a:solidFill>
              </a:rPr>
              <a:t>”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/>
          <a:lstStyle/>
          <a:p>
            <a:r>
              <a:rPr lang="uk-UA" sz="3200" dirty="0" smtClean="0"/>
              <a:t>Зв’язок геології з іншими науками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   </a:t>
            </a:r>
            <a:endParaRPr lang="ru-RU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smtClean="0">
                <a:solidFill>
                  <a:schemeClr val="tx1"/>
                </a:solidFill>
              </a:rPr>
              <a:t>  </a:t>
            </a:r>
            <a:r>
              <a:rPr lang="ru-RU" sz="2200" dirty="0" err="1">
                <a:solidFill>
                  <a:schemeClr val="tx1"/>
                </a:solidFill>
              </a:rPr>
              <a:t>Одночасно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геологія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містить</a:t>
            </a:r>
            <a:r>
              <a:rPr lang="ru-RU" sz="2200" dirty="0">
                <a:solidFill>
                  <a:schemeClr val="tx1"/>
                </a:solidFill>
              </a:rPr>
              <a:t> ряд </a:t>
            </a:r>
            <a:r>
              <a:rPr lang="ru-RU" sz="2200" dirty="0" err="1">
                <a:solidFill>
                  <a:schemeClr val="tx1"/>
                </a:solidFill>
              </a:rPr>
              <a:t>важливих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розділів</a:t>
            </a:r>
            <a:r>
              <a:rPr lang="ru-RU" sz="2200" dirty="0">
                <a:solidFill>
                  <a:schemeClr val="tx1"/>
                </a:solidFill>
              </a:rPr>
              <a:t>, </a:t>
            </a:r>
            <a:r>
              <a:rPr lang="ru-RU" sz="2200" dirty="0" err="1">
                <a:solidFill>
                  <a:schemeClr val="tx1"/>
                </a:solidFill>
              </a:rPr>
              <a:t>що</a:t>
            </a:r>
            <a:r>
              <a:rPr lang="ru-RU" sz="2200" dirty="0">
                <a:solidFill>
                  <a:schemeClr val="tx1"/>
                </a:solidFill>
              </a:rPr>
              <a:t> стали </a:t>
            </a:r>
            <a:r>
              <a:rPr lang="ru-RU" sz="2200" dirty="0" err="1">
                <a:solidFill>
                  <a:schemeClr val="tx1"/>
                </a:solidFill>
              </a:rPr>
              <a:t>самостійними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галузями</a:t>
            </a:r>
            <a:r>
              <a:rPr lang="ru-RU" sz="2200" dirty="0">
                <a:solidFill>
                  <a:schemeClr val="tx1"/>
                </a:solidFill>
              </a:rPr>
              <a:t> та </a:t>
            </a:r>
            <a:r>
              <a:rPr lang="ru-RU" sz="2200" dirty="0" err="1">
                <a:solidFill>
                  <a:schemeClr val="tx1"/>
                </a:solidFill>
              </a:rPr>
              <a:t>поділилися</a:t>
            </a:r>
            <a:r>
              <a:rPr lang="ru-RU" sz="2200" dirty="0">
                <a:solidFill>
                  <a:schemeClr val="tx1"/>
                </a:solidFill>
              </a:rPr>
              <a:t>, в свою </a:t>
            </a:r>
            <a:r>
              <a:rPr lang="ru-RU" sz="2200" dirty="0" err="1">
                <a:solidFill>
                  <a:schemeClr val="tx1"/>
                </a:solidFill>
              </a:rPr>
              <a:t>чергу</a:t>
            </a:r>
            <a:r>
              <a:rPr lang="ru-RU" sz="2200" dirty="0">
                <a:solidFill>
                  <a:schemeClr val="tx1"/>
                </a:solidFill>
              </a:rPr>
              <a:t>, на </a:t>
            </a:r>
            <a:r>
              <a:rPr lang="ru-RU" sz="2200" dirty="0" err="1">
                <a:solidFill>
                  <a:schemeClr val="tx1"/>
                </a:solidFill>
              </a:rPr>
              <a:t>нові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наукові</a:t>
            </a:r>
            <a:r>
              <a:rPr lang="ru-RU" sz="2200" dirty="0">
                <a:solidFill>
                  <a:schemeClr val="tx1"/>
                </a:solidFill>
              </a:rPr>
              <a:t> напрямки. </a:t>
            </a:r>
            <a:r>
              <a:rPr lang="ru-RU" sz="2200" dirty="0" err="1">
                <a:solidFill>
                  <a:schemeClr val="tx1"/>
                </a:solidFill>
              </a:rPr>
              <a:t>Геологія</a:t>
            </a:r>
            <a:r>
              <a:rPr lang="ru-RU" sz="2200" dirty="0">
                <a:solidFill>
                  <a:schemeClr val="tx1"/>
                </a:solidFill>
              </a:rPr>
              <a:t> у </a:t>
            </a:r>
            <a:r>
              <a:rPr lang="ru-RU" sz="2200" dirty="0" err="1">
                <a:solidFill>
                  <a:schemeClr val="tx1"/>
                </a:solidFill>
              </a:rPr>
              <a:t>поєднанні</a:t>
            </a:r>
            <a:r>
              <a:rPr lang="ru-RU" sz="2200" dirty="0">
                <a:solidFill>
                  <a:schemeClr val="tx1"/>
                </a:solidFill>
              </a:rPr>
              <a:t> з </a:t>
            </a:r>
            <a:r>
              <a:rPr lang="ru-RU" sz="2200" dirty="0" err="1">
                <a:solidFill>
                  <a:schemeClr val="tx1"/>
                </a:solidFill>
              </a:rPr>
              <a:t>астрономією</a:t>
            </a:r>
            <a:r>
              <a:rPr lang="ru-RU" sz="2200" dirty="0">
                <a:solidFill>
                  <a:schemeClr val="tx1"/>
                </a:solidFill>
              </a:rPr>
              <a:t> породила </a:t>
            </a:r>
            <a:r>
              <a:rPr lang="ru-RU" sz="2200" b="1" u="sng" dirty="0" err="1">
                <a:solidFill>
                  <a:schemeClr val="tx1"/>
                </a:solidFill>
              </a:rPr>
              <a:t>космогонію</a:t>
            </a:r>
            <a:r>
              <a:rPr lang="ru-RU" sz="2200" dirty="0">
                <a:solidFill>
                  <a:schemeClr val="tx1"/>
                </a:solidFill>
              </a:rPr>
              <a:t> - науку про </a:t>
            </a:r>
            <a:r>
              <a:rPr lang="ru-RU" sz="2200" dirty="0" err="1">
                <a:solidFill>
                  <a:schemeClr val="tx1"/>
                </a:solidFill>
              </a:rPr>
              <a:t>утворення</a:t>
            </a:r>
            <a:r>
              <a:rPr lang="ru-RU" sz="2200" dirty="0">
                <a:solidFill>
                  <a:schemeClr val="tx1"/>
                </a:solidFill>
              </a:rPr>
              <a:t> і </a:t>
            </a:r>
            <a:r>
              <a:rPr lang="ru-RU" sz="2200" dirty="0" err="1">
                <a:solidFill>
                  <a:schemeClr val="tx1"/>
                </a:solidFill>
              </a:rPr>
              <a:t>розвиток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небесних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тіл</a:t>
            </a:r>
            <a:r>
              <a:rPr lang="ru-RU" sz="2200" dirty="0">
                <a:solidFill>
                  <a:schemeClr val="tx1"/>
                </a:solidFill>
              </a:rPr>
              <a:t> (</a:t>
            </a:r>
            <a:r>
              <a:rPr lang="ru-RU" sz="2200" dirty="0" err="1">
                <a:solidFill>
                  <a:schemeClr val="tx1"/>
                </a:solidFill>
              </a:rPr>
              <a:t>зокрема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нашої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Землі</a:t>
            </a:r>
            <a:r>
              <a:rPr lang="ru-RU" sz="2200" dirty="0">
                <a:solidFill>
                  <a:schemeClr val="tx1"/>
                </a:solidFill>
              </a:rPr>
              <a:t>) як планет </a:t>
            </a:r>
            <a:r>
              <a:rPr lang="ru-RU" sz="2200" dirty="0" err="1">
                <a:solidFill>
                  <a:schemeClr val="tx1"/>
                </a:solidFill>
              </a:rPr>
              <a:t>Сонячної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системи</a:t>
            </a:r>
            <a:r>
              <a:rPr lang="ru-RU" sz="2200" dirty="0">
                <a:solidFill>
                  <a:schemeClr val="tx1"/>
                </a:solidFill>
              </a:rPr>
              <a:t>. Наука про </a:t>
            </a:r>
            <a:r>
              <a:rPr lang="ru-RU" sz="2200" dirty="0" err="1">
                <a:solidFill>
                  <a:schemeClr val="tx1"/>
                </a:solidFill>
              </a:rPr>
              <a:t>вплив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зовнішніх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астрономічних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факторів</a:t>
            </a:r>
            <a:r>
              <a:rPr lang="ru-RU" sz="2200" dirty="0">
                <a:solidFill>
                  <a:schemeClr val="tx1"/>
                </a:solidFill>
              </a:rPr>
              <a:t> на </a:t>
            </a:r>
            <a:r>
              <a:rPr lang="ru-RU" sz="2200" dirty="0" err="1">
                <a:solidFill>
                  <a:schemeClr val="tx1"/>
                </a:solidFill>
              </a:rPr>
              <a:t>розвиток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земної</a:t>
            </a:r>
            <a:r>
              <a:rPr lang="ru-RU" sz="2200" dirty="0">
                <a:solidFill>
                  <a:schemeClr val="tx1"/>
                </a:solidFill>
              </a:rPr>
              <a:t> кори одержала </a:t>
            </a:r>
            <a:r>
              <a:rPr lang="ru-RU" sz="2200" dirty="0" err="1">
                <a:solidFill>
                  <a:schemeClr val="tx1"/>
                </a:solidFill>
              </a:rPr>
              <a:t>назву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b="1" u="sng" dirty="0" err="1">
                <a:solidFill>
                  <a:schemeClr val="tx1"/>
                </a:solidFill>
              </a:rPr>
              <a:t>астрогеології</a:t>
            </a:r>
            <a:r>
              <a:rPr lang="ru-RU" sz="2200" dirty="0">
                <a:solidFill>
                  <a:schemeClr val="tx1"/>
                </a:solidFill>
              </a:rPr>
              <a:t>. </a:t>
            </a:r>
            <a:r>
              <a:rPr lang="ru-RU" sz="2200" dirty="0" err="1">
                <a:solidFill>
                  <a:schemeClr val="tx1"/>
                </a:solidFill>
              </a:rPr>
              <a:t>Геологія</a:t>
            </a:r>
            <a:r>
              <a:rPr lang="ru-RU" sz="2200" dirty="0">
                <a:solidFill>
                  <a:schemeClr val="tx1"/>
                </a:solidFill>
              </a:rPr>
              <a:t> і </a:t>
            </a:r>
            <a:r>
              <a:rPr lang="ru-RU" sz="2200" dirty="0" err="1">
                <a:solidFill>
                  <a:schemeClr val="tx1"/>
                </a:solidFill>
              </a:rPr>
              <a:t>хімія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утворили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u="sng" dirty="0" err="1">
                <a:solidFill>
                  <a:schemeClr val="tx1"/>
                </a:solidFill>
              </a:rPr>
              <a:t>геохімію</a:t>
            </a:r>
            <a:r>
              <a:rPr lang="ru-RU" sz="2200" dirty="0">
                <a:solidFill>
                  <a:schemeClr val="tx1"/>
                </a:solidFill>
              </a:rPr>
              <a:t>, а </a:t>
            </a:r>
            <a:r>
              <a:rPr lang="ru-RU" sz="2200" dirty="0" err="1">
                <a:solidFill>
                  <a:schemeClr val="tx1"/>
                </a:solidFill>
              </a:rPr>
              <a:t>геологія</a:t>
            </a:r>
            <a:r>
              <a:rPr lang="ru-RU" sz="2200" dirty="0">
                <a:solidFill>
                  <a:schemeClr val="tx1"/>
                </a:solidFill>
              </a:rPr>
              <a:t> і </a:t>
            </a:r>
            <a:r>
              <a:rPr lang="ru-RU" sz="2200" dirty="0" err="1">
                <a:solidFill>
                  <a:schemeClr val="tx1"/>
                </a:solidFill>
              </a:rPr>
              <a:t>фізика</a:t>
            </a:r>
            <a:r>
              <a:rPr lang="ru-RU" sz="2200" dirty="0">
                <a:solidFill>
                  <a:schemeClr val="tx1"/>
                </a:solidFill>
              </a:rPr>
              <a:t> - </a:t>
            </a:r>
            <a:r>
              <a:rPr lang="ru-RU" sz="2200" u="sng" dirty="0" err="1">
                <a:solidFill>
                  <a:schemeClr val="tx1"/>
                </a:solidFill>
              </a:rPr>
              <a:t>геофізику</a:t>
            </a:r>
            <a:r>
              <a:rPr lang="ru-RU" sz="2200" dirty="0">
                <a:solidFill>
                  <a:schemeClr val="tx1"/>
                </a:solidFill>
              </a:rPr>
              <a:t>. На </a:t>
            </a:r>
            <a:r>
              <a:rPr lang="ru-RU" sz="2200" dirty="0" err="1">
                <a:solidFill>
                  <a:schemeClr val="tx1"/>
                </a:solidFill>
              </a:rPr>
              <a:t>основі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геоморфології</a:t>
            </a:r>
            <a:r>
              <a:rPr lang="ru-RU" sz="2200" dirty="0">
                <a:solidFill>
                  <a:schemeClr val="tx1"/>
                </a:solidFill>
              </a:rPr>
              <a:t> і </a:t>
            </a:r>
            <a:r>
              <a:rPr lang="ru-RU" sz="2200" dirty="0" err="1">
                <a:solidFill>
                  <a:schemeClr val="tx1"/>
                </a:solidFill>
              </a:rPr>
              <a:t>геології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з’явилась</a:t>
            </a:r>
            <a:r>
              <a:rPr lang="ru-RU" sz="2200" dirty="0">
                <a:solidFill>
                  <a:schemeClr val="tx1"/>
                </a:solidFill>
              </a:rPr>
              <a:t> нова </a:t>
            </a:r>
            <a:r>
              <a:rPr lang="ru-RU" sz="2200" dirty="0" err="1">
                <a:solidFill>
                  <a:schemeClr val="tx1"/>
                </a:solidFill>
              </a:rPr>
              <a:t>дисципліна</a:t>
            </a:r>
            <a:r>
              <a:rPr lang="ru-RU" sz="2200" dirty="0">
                <a:solidFill>
                  <a:schemeClr val="tx1"/>
                </a:solidFill>
              </a:rPr>
              <a:t> з </a:t>
            </a:r>
            <a:r>
              <a:rPr lang="ru-RU" sz="2200" dirty="0" err="1">
                <a:solidFill>
                  <a:schemeClr val="tx1"/>
                </a:solidFill>
              </a:rPr>
              <a:t>вивчення</a:t>
            </a:r>
            <a:r>
              <a:rPr lang="ru-RU" sz="2200" dirty="0">
                <a:solidFill>
                  <a:schemeClr val="tx1"/>
                </a:solidFill>
              </a:rPr>
              <a:t> антропогенового і </a:t>
            </a:r>
            <a:r>
              <a:rPr lang="ru-RU" sz="2200" dirty="0" err="1">
                <a:solidFill>
                  <a:schemeClr val="tx1"/>
                </a:solidFill>
              </a:rPr>
              <a:t>новітнього</a:t>
            </a:r>
            <a:r>
              <a:rPr lang="ru-RU" sz="2200" dirty="0">
                <a:solidFill>
                  <a:schemeClr val="tx1"/>
                </a:solidFill>
              </a:rPr>
              <a:t> стану </a:t>
            </a:r>
            <a:r>
              <a:rPr lang="ru-RU" sz="2200" dirty="0" err="1">
                <a:solidFill>
                  <a:schemeClr val="tx1"/>
                </a:solidFill>
              </a:rPr>
              <a:t>геологічного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розвитку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планети</a:t>
            </a:r>
            <a:r>
              <a:rPr lang="ru-RU" sz="2200" dirty="0">
                <a:solidFill>
                  <a:schemeClr val="tx1"/>
                </a:solidFill>
              </a:rPr>
              <a:t>, </a:t>
            </a:r>
            <a:r>
              <a:rPr lang="ru-RU" sz="2200" dirty="0" err="1">
                <a:solidFill>
                  <a:schemeClr val="tx1"/>
                </a:solidFill>
              </a:rPr>
              <a:t>що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отримала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назву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smtClean="0">
                <a:solidFill>
                  <a:schemeClr val="tx1"/>
                </a:solidFill>
              </a:rPr>
              <a:t>― </a:t>
            </a:r>
            <a:r>
              <a:rPr lang="ru-RU" sz="2200" u="sng" dirty="0" err="1" smtClean="0">
                <a:solidFill>
                  <a:schemeClr val="tx1"/>
                </a:solidFill>
              </a:rPr>
              <a:t>четвертинна</a:t>
            </a:r>
            <a:r>
              <a:rPr lang="ru-RU" sz="2200" u="sng" dirty="0" smtClean="0">
                <a:solidFill>
                  <a:schemeClr val="tx1"/>
                </a:solidFill>
              </a:rPr>
              <a:t> </a:t>
            </a:r>
            <a:r>
              <a:rPr lang="ru-RU" sz="2200" u="sng" dirty="0" err="1" smtClean="0">
                <a:solidFill>
                  <a:schemeClr val="tx1"/>
                </a:solidFill>
              </a:rPr>
              <a:t>геологія</a:t>
            </a:r>
            <a:r>
              <a:rPr lang="ru-RU" sz="2200" dirty="0" smtClean="0">
                <a:solidFill>
                  <a:schemeClr val="tx1"/>
                </a:solidFill>
              </a:rPr>
              <a:t>. </a:t>
            </a:r>
            <a:r>
              <a:rPr lang="ru-RU" sz="2200" dirty="0">
                <a:solidFill>
                  <a:schemeClr val="tx1"/>
                </a:solidFill>
              </a:rPr>
              <a:t>На </a:t>
            </a:r>
            <a:r>
              <a:rPr lang="ru-RU" sz="2200" dirty="0" err="1">
                <a:solidFill>
                  <a:schemeClr val="tx1"/>
                </a:solidFill>
              </a:rPr>
              <a:t>сучасному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етапі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важливим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напрямком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геологічних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досліджень</a:t>
            </a:r>
            <a:r>
              <a:rPr lang="ru-RU" sz="2200" dirty="0">
                <a:solidFill>
                  <a:schemeClr val="tx1"/>
                </a:solidFill>
              </a:rPr>
              <a:t> стало </a:t>
            </a:r>
            <a:r>
              <a:rPr lang="ru-RU" sz="2200" dirty="0" err="1">
                <a:solidFill>
                  <a:schemeClr val="tx1"/>
                </a:solidFill>
              </a:rPr>
              <a:t>вивчення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глибинної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будови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земної</a:t>
            </a:r>
            <a:r>
              <a:rPr lang="ru-RU" sz="2200" dirty="0">
                <a:solidFill>
                  <a:schemeClr val="tx1"/>
                </a:solidFill>
              </a:rPr>
              <a:t> кори з </a:t>
            </a:r>
            <a:r>
              <a:rPr lang="ru-RU" sz="2200" dirty="0" err="1">
                <a:solidFill>
                  <a:schemeClr val="tx1"/>
                </a:solidFill>
              </a:rPr>
              <a:t>використанням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глибокого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буріння</a:t>
            </a:r>
            <a:r>
              <a:rPr lang="ru-RU" sz="2200" dirty="0">
                <a:solidFill>
                  <a:schemeClr val="tx1"/>
                </a:solidFill>
              </a:rPr>
              <a:t> і </a:t>
            </a:r>
            <a:r>
              <a:rPr lang="ru-RU" sz="2200" dirty="0" err="1">
                <a:solidFill>
                  <a:schemeClr val="tx1"/>
                </a:solidFill>
              </a:rPr>
              <a:t>морських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геологічних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досліджень</a:t>
            </a:r>
            <a:r>
              <a:rPr lang="ru-RU" sz="2200" dirty="0">
                <a:solidFill>
                  <a:schemeClr val="tx1"/>
                </a:solidFill>
              </a:rPr>
              <a:t>. </a:t>
            </a:r>
            <a:r>
              <a:rPr lang="ru-RU" sz="2200" dirty="0" err="1">
                <a:solidFill>
                  <a:schemeClr val="tx1"/>
                </a:solidFill>
              </a:rPr>
              <a:t>Їх</a:t>
            </a:r>
            <a:r>
              <a:rPr lang="ru-RU" sz="2200" dirty="0">
                <a:solidFill>
                  <a:schemeClr val="tx1"/>
                </a:solidFill>
              </a:rPr>
              <a:t> метою є </a:t>
            </a:r>
            <a:r>
              <a:rPr lang="ru-RU" sz="2200" dirty="0" err="1">
                <a:solidFill>
                  <a:schemeClr val="tx1"/>
                </a:solidFill>
              </a:rPr>
              <a:t>виявлення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нових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даних</a:t>
            </a:r>
            <a:r>
              <a:rPr lang="ru-RU" sz="2200" dirty="0">
                <a:solidFill>
                  <a:schemeClr val="tx1"/>
                </a:solidFill>
              </a:rPr>
              <a:t> про </a:t>
            </a:r>
            <a:r>
              <a:rPr lang="ru-RU" sz="2200" dirty="0" err="1">
                <a:solidFill>
                  <a:schemeClr val="tx1"/>
                </a:solidFill>
              </a:rPr>
              <a:t>будову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шельфових</a:t>
            </a:r>
            <a:r>
              <a:rPr lang="ru-RU" sz="2200" dirty="0">
                <a:solidFill>
                  <a:schemeClr val="tx1"/>
                </a:solidFill>
              </a:rPr>
              <a:t> зон, </a:t>
            </a:r>
            <a:r>
              <a:rPr lang="ru-RU" sz="2200" dirty="0" err="1">
                <a:solidFill>
                  <a:schemeClr val="tx1"/>
                </a:solidFill>
              </a:rPr>
              <a:t>океанічного</a:t>
            </a:r>
            <a:r>
              <a:rPr lang="ru-RU" sz="2200" dirty="0">
                <a:solidFill>
                  <a:schemeClr val="tx1"/>
                </a:solidFill>
              </a:rPr>
              <a:t> дна, </a:t>
            </a:r>
            <a:r>
              <a:rPr lang="ru-RU" sz="2200" dirty="0" err="1">
                <a:solidFill>
                  <a:schemeClr val="tx1"/>
                </a:solidFill>
              </a:rPr>
              <a:t>закономірностей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поширення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корисних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копалин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морського</a:t>
            </a:r>
            <a:r>
              <a:rPr lang="ru-RU" sz="2200" dirty="0">
                <a:solidFill>
                  <a:schemeClr val="tx1"/>
                </a:solidFill>
              </a:rPr>
              <a:t> генезису. </a:t>
            </a:r>
            <a:r>
              <a:rPr lang="ru-RU" sz="2200" dirty="0" err="1">
                <a:solidFill>
                  <a:schemeClr val="tx1"/>
                </a:solidFill>
              </a:rPr>
              <a:t>Велике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практичне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значення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набувають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u="sng" dirty="0" err="1">
                <a:solidFill>
                  <a:schemeClr val="tx1"/>
                </a:solidFill>
              </a:rPr>
              <a:t>інженерногеологічні</a:t>
            </a:r>
            <a:r>
              <a:rPr lang="ru-RU" sz="2200" u="sng" dirty="0">
                <a:solidFill>
                  <a:schemeClr val="tx1"/>
                </a:solidFill>
              </a:rPr>
              <a:t> і </a:t>
            </a:r>
            <a:r>
              <a:rPr lang="ru-RU" sz="2200" u="sng" dirty="0" err="1">
                <a:solidFill>
                  <a:schemeClr val="tx1"/>
                </a:solidFill>
              </a:rPr>
              <a:t>гідрогеологічні</a:t>
            </a:r>
            <a:r>
              <a:rPr lang="ru-RU" sz="2200" u="sng" dirty="0">
                <a:solidFill>
                  <a:schemeClr val="tx1"/>
                </a:solidFill>
              </a:rPr>
              <a:t> </a:t>
            </a:r>
            <a:r>
              <a:rPr lang="ru-RU" sz="2200" u="sng" dirty="0" err="1">
                <a:solidFill>
                  <a:schemeClr val="tx1"/>
                </a:solidFill>
              </a:rPr>
              <a:t>дослідження</a:t>
            </a:r>
            <a:r>
              <a:rPr lang="ru-RU" sz="2200" dirty="0">
                <a:solidFill>
                  <a:schemeClr val="tx1"/>
                </a:solidFill>
              </a:rPr>
              <a:t> для </a:t>
            </a:r>
            <a:r>
              <a:rPr lang="ru-RU" sz="2200" dirty="0" err="1">
                <a:solidFill>
                  <a:schemeClr val="tx1"/>
                </a:solidFill>
              </a:rPr>
              <a:t>обгрунтування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проектів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промислового</a:t>
            </a:r>
            <a:r>
              <a:rPr lang="ru-RU" sz="2200" dirty="0">
                <a:solidFill>
                  <a:schemeClr val="tx1"/>
                </a:solidFill>
              </a:rPr>
              <a:t>, </a:t>
            </a:r>
            <a:r>
              <a:rPr lang="ru-RU" sz="2200" dirty="0" err="1">
                <a:solidFill>
                  <a:schemeClr val="tx1"/>
                </a:solidFill>
              </a:rPr>
              <a:t>житлового</a:t>
            </a:r>
            <a:r>
              <a:rPr lang="ru-RU" sz="2200" dirty="0">
                <a:solidFill>
                  <a:schemeClr val="tx1"/>
                </a:solidFill>
              </a:rPr>
              <a:t>, </a:t>
            </a:r>
            <a:r>
              <a:rPr lang="ru-RU" sz="2200" dirty="0" err="1">
                <a:solidFill>
                  <a:schemeClr val="tx1"/>
                </a:solidFill>
              </a:rPr>
              <a:t>цивільного</a:t>
            </a:r>
            <a:r>
              <a:rPr lang="ru-RU" sz="2200" dirty="0">
                <a:solidFill>
                  <a:schemeClr val="tx1"/>
                </a:solidFill>
              </a:rPr>
              <a:t>, </a:t>
            </a:r>
            <a:r>
              <a:rPr lang="ru-RU" sz="2200" dirty="0" err="1">
                <a:solidFill>
                  <a:schemeClr val="tx1"/>
                </a:solidFill>
              </a:rPr>
              <a:t>меліоративного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призначення</a:t>
            </a:r>
            <a:r>
              <a:rPr lang="ru-RU" sz="2200" dirty="0">
                <a:solidFill>
                  <a:schemeClr val="tx1"/>
                </a:solidFill>
              </a:rPr>
              <a:t>, </a:t>
            </a:r>
            <a:r>
              <a:rPr lang="ru-RU" sz="2200" dirty="0" err="1">
                <a:solidFill>
                  <a:schemeClr val="tx1"/>
                </a:solidFill>
              </a:rPr>
              <a:t>водопостачання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тощо</a:t>
            </a:r>
            <a:r>
              <a:rPr lang="ru-RU" sz="2200" dirty="0">
                <a:solidFill>
                  <a:schemeClr val="tx1"/>
                </a:solidFill>
              </a:rPr>
              <a:t>.</a:t>
            </a:r>
            <a:br>
              <a:rPr lang="ru-RU" sz="22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083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/>
          <a:lstStyle/>
          <a:p>
            <a:r>
              <a:rPr lang="uk-UA" sz="3200" dirty="0" smtClean="0"/>
              <a:t>Історія розвитку геології як науки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   </a:t>
            </a:r>
            <a:r>
              <a:rPr lang="ru-RU" sz="2000" dirty="0" err="1" smtClean="0">
                <a:solidFill>
                  <a:schemeClr val="tx1"/>
                </a:solidFill>
              </a:rPr>
              <a:t>Геологія</a:t>
            </a:r>
            <a:r>
              <a:rPr lang="ru-RU" sz="2000" dirty="0">
                <a:solidFill>
                  <a:schemeClr val="tx1"/>
                </a:solidFill>
              </a:rPr>
              <a:t>, як наука, початком </a:t>
            </a:r>
            <a:r>
              <a:rPr lang="ru-RU" sz="2000" dirty="0" err="1">
                <a:solidFill>
                  <a:schemeClr val="tx1"/>
                </a:solidFill>
              </a:rPr>
              <a:t>свого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розвитку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сягає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стародавніх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часів</a:t>
            </a:r>
            <a:r>
              <a:rPr lang="ru-RU" sz="2000" dirty="0">
                <a:solidFill>
                  <a:schemeClr val="tx1"/>
                </a:solidFill>
              </a:rPr>
              <a:t>. В </a:t>
            </a:r>
            <a:r>
              <a:rPr lang="ru-RU" sz="2000" dirty="0" err="1">
                <a:solidFill>
                  <a:schemeClr val="tx1"/>
                </a:solidFill>
              </a:rPr>
              <a:t>її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основі</a:t>
            </a:r>
            <a:r>
              <a:rPr lang="ru-RU" sz="2000" dirty="0">
                <a:solidFill>
                  <a:schemeClr val="tx1"/>
                </a:solidFill>
              </a:rPr>
              <a:t> лежать </a:t>
            </a:r>
            <a:r>
              <a:rPr lang="ru-RU" sz="2000" dirty="0" err="1">
                <a:solidFill>
                  <a:schemeClr val="tx1"/>
                </a:solidFill>
              </a:rPr>
              <a:t>спостереження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гіпотези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філософів</a:t>
            </a:r>
            <a:r>
              <a:rPr lang="ru-RU" sz="2000" dirty="0">
                <a:solidFill>
                  <a:schemeClr val="tx1"/>
                </a:solidFill>
              </a:rPr>
              <a:t> античного </a:t>
            </a:r>
            <a:r>
              <a:rPr lang="ru-RU" sz="2000" dirty="0" err="1">
                <a:solidFill>
                  <a:schemeClr val="tx1"/>
                </a:solidFill>
              </a:rPr>
              <a:t>світу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Стародавнього</a:t>
            </a:r>
            <a:r>
              <a:rPr lang="ru-RU" sz="2000" dirty="0">
                <a:solidFill>
                  <a:schemeClr val="tx1"/>
                </a:solidFill>
              </a:rPr>
              <a:t> Сходу, </a:t>
            </a:r>
            <a:r>
              <a:rPr lang="ru-RU" sz="2000" dirty="0" err="1">
                <a:solidFill>
                  <a:schemeClr val="tx1"/>
                </a:solidFill>
              </a:rPr>
              <a:t>що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стосувались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землетрусів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вулканічних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вивержень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діяльності</a:t>
            </a:r>
            <a:r>
              <a:rPr lang="ru-RU" sz="2000" dirty="0">
                <a:solidFill>
                  <a:schemeClr val="tx1"/>
                </a:solidFill>
              </a:rPr>
              <a:t> води </a:t>
            </a:r>
            <a:r>
              <a:rPr lang="ru-RU" sz="2000" dirty="0" err="1">
                <a:solidFill>
                  <a:schemeClr val="tx1"/>
                </a:solidFill>
              </a:rPr>
              <a:t>тощо</a:t>
            </a:r>
            <a:r>
              <a:rPr lang="ru-RU" sz="2000" dirty="0">
                <a:solidFill>
                  <a:schemeClr val="tx1"/>
                </a:solidFill>
              </a:rPr>
              <a:t>. В </a:t>
            </a:r>
            <a:r>
              <a:rPr lang="ru-RU" sz="2000" dirty="0" err="1">
                <a:solidFill>
                  <a:schemeClr val="tx1"/>
                </a:solidFill>
              </a:rPr>
              <a:t>історії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її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розвитку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виділяється</a:t>
            </a:r>
            <a:r>
              <a:rPr lang="ru-RU" sz="2000" dirty="0">
                <a:solidFill>
                  <a:schemeClr val="tx1"/>
                </a:solidFill>
              </a:rPr>
              <a:t> ряд </a:t>
            </a:r>
            <a:r>
              <a:rPr lang="ru-RU" sz="2000" dirty="0" err="1">
                <a:solidFill>
                  <a:schemeClr val="tx1"/>
                </a:solidFill>
              </a:rPr>
              <a:t>періодів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що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відрізняються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розумінням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поясненням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різних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геологічних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процесів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явищ</a:t>
            </a:r>
            <a:r>
              <a:rPr lang="ru-RU" sz="2000" dirty="0">
                <a:solidFill>
                  <a:schemeClr val="tx1"/>
                </a:solidFill>
              </a:rPr>
              <a:t>. Особливо </a:t>
            </a:r>
            <a:r>
              <a:rPr lang="ru-RU" sz="2000" dirty="0" err="1">
                <a:solidFill>
                  <a:schemeClr val="tx1"/>
                </a:solidFill>
              </a:rPr>
              <a:t>це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стосується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стародавніх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часів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тобто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періоду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зародження</a:t>
            </a:r>
            <a:r>
              <a:rPr lang="ru-RU" sz="2000" dirty="0">
                <a:solidFill>
                  <a:schemeClr val="tx1"/>
                </a:solidFill>
              </a:rPr>
              <a:t> перших </a:t>
            </a:r>
            <a:r>
              <a:rPr lang="ru-RU" sz="2000" dirty="0" err="1">
                <a:solidFill>
                  <a:schemeClr val="tx1"/>
                </a:solidFill>
              </a:rPr>
              <a:t>знань</a:t>
            </a:r>
            <a:r>
              <a:rPr lang="ru-RU" sz="2000" dirty="0">
                <a:solidFill>
                  <a:schemeClr val="tx1"/>
                </a:solidFill>
              </a:rPr>
              <a:t> про Землю як планету </a:t>
            </a:r>
            <a:r>
              <a:rPr lang="ru-RU" sz="2000" dirty="0" err="1">
                <a:solidFill>
                  <a:schemeClr val="tx1"/>
                </a:solidFill>
              </a:rPr>
              <a:t>Сонячної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системи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ru-RU" sz="2000" dirty="0" err="1">
                <a:solidFill>
                  <a:schemeClr val="tx1"/>
                </a:solidFill>
              </a:rPr>
              <a:t>Вважається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що</a:t>
            </a:r>
            <a:r>
              <a:rPr lang="ru-RU" sz="2000" dirty="0">
                <a:solidFill>
                  <a:schemeClr val="tx1"/>
                </a:solidFill>
              </a:rPr>
              <a:t> до </a:t>
            </a:r>
            <a:r>
              <a:rPr lang="ru-RU" sz="2000" dirty="0" err="1">
                <a:solidFill>
                  <a:schemeClr val="tx1"/>
                </a:solidFill>
              </a:rPr>
              <a:t>середніх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віків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епохи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Відродження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відносяться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перші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спроби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опису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систематизації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каміння</a:t>
            </a:r>
            <a:r>
              <a:rPr lang="ru-RU" sz="2000" dirty="0">
                <a:solidFill>
                  <a:schemeClr val="tx1"/>
                </a:solidFill>
              </a:rPr>
              <a:t>, руд, </a:t>
            </a:r>
            <a:r>
              <a:rPr lang="ru-RU" sz="2000" dirty="0" err="1">
                <a:solidFill>
                  <a:schemeClr val="tx1"/>
                </a:solidFill>
              </a:rPr>
              <a:t>металів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сплавів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які</a:t>
            </a:r>
            <a:r>
              <a:rPr lang="ru-RU" sz="2000" dirty="0">
                <a:solidFill>
                  <a:schemeClr val="tx1"/>
                </a:solidFill>
              </a:rPr>
              <a:t> стали прямим </a:t>
            </a:r>
            <a:r>
              <a:rPr lang="ru-RU" sz="2000" dirty="0" err="1">
                <a:solidFill>
                  <a:schemeClr val="tx1"/>
                </a:solidFill>
              </a:rPr>
              <a:t>наслідком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розвитку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гірничої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справи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   </a:t>
            </a:r>
            <a:r>
              <a:rPr lang="ru-RU" sz="2000" dirty="0" err="1" smtClean="0">
                <a:solidFill>
                  <a:schemeClr val="tx1"/>
                </a:solidFill>
              </a:rPr>
              <a:t>Основи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геологічних</a:t>
            </a:r>
            <a:r>
              <a:rPr lang="ru-RU" sz="2000" dirty="0">
                <a:solidFill>
                  <a:schemeClr val="tx1"/>
                </a:solidFill>
              </a:rPr>
              <a:t> наук </a:t>
            </a:r>
            <a:r>
              <a:rPr lang="ru-RU" sz="2000" dirty="0" err="1">
                <a:solidFill>
                  <a:schemeClr val="tx1"/>
                </a:solidFill>
              </a:rPr>
              <a:t>закладено</a:t>
            </a:r>
            <a:r>
              <a:rPr lang="ru-RU" sz="2000" dirty="0">
                <a:solidFill>
                  <a:schemeClr val="tx1"/>
                </a:solidFill>
              </a:rPr>
              <a:t> у </a:t>
            </a:r>
            <a:r>
              <a:rPr lang="ru-RU" sz="2000" dirty="0" err="1">
                <a:solidFill>
                  <a:schemeClr val="tx1"/>
                </a:solidFill>
              </a:rPr>
              <a:t>другій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половині</a:t>
            </a:r>
            <a:r>
              <a:rPr lang="ru-RU" sz="2000" dirty="0">
                <a:solidFill>
                  <a:schemeClr val="tx1"/>
                </a:solidFill>
              </a:rPr>
              <a:t> Х</a:t>
            </a:r>
            <a:r>
              <a:rPr lang="en-US" sz="2000" dirty="0">
                <a:solidFill>
                  <a:schemeClr val="tx1"/>
                </a:solidFill>
              </a:rPr>
              <a:t>V</a:t>
            </a:r>
            <a:r>
              <a:rPr lang="ru-RU" sz="2000" dirty="0">
                <a:solidFill>
                  <a:schemeClr val="tx1"/>
                </a:solidFill>
              </a:rPr>
              <a:t>ІІІ ст. В </a:t>
            </a:r>
            <a:r>
              <a:rPr lang="ru-RU" sz="2000" dirty="0" err="1">
                <a:solidFill>
                  <a:schemeClr val="tx1"/>
                </a:solidFill>
              </a:rPr>
              <a:t>цей</a:t>
            </a:r>
            <a:r>
              <a:rPr lang="ru-RU" sz="2000" dirty="0">
                <a:solidFill>
                  <a:schemeClr val="tx1"/>
                </a:solidFill>
              </a:rPr>
              <a:t> час </a:t>
            </a:r>
            <a:r>
              <a:rPr lang="ru-RU" sz="2000" dirty="0" err="1">
                <a:solidFill>
                  <a:schemeClr val="tx1"/>
                </a:solidFill>
              </a:rPr>
              <a:t>накопичення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фактів</a:t>
            </a:r>
            <a:r>
              <a:rPr lang="ru-RU" sz="2000" dirty="0">
                <a:solidFill>
                  <a:schemeClr val="tx1"/>
                </a:solidFill>
              </a:rPr>
              <a:t> почало </a:t>
            </a:r>
            <a:r>
              <a:rPr lang="ru-RU" sz="2000" dirty="0" err="1">
                <a:solidFill>
                  <a:schemeClr val="tx1"/>
                </a:solidFill>
              </a:rPr>
              <a:t>супроводжуватись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їх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аналізом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що</a:t>
            </a:r>
            <a:r>
              <a:rPr lang="ru-RU" sz="2000" dirty="0">
                <a:solidFill>
                  <a:schemeClr val="tx1"/>
                </a:solidFill>
              </a:rPr>
              <a:t> заклало основу </a:t>
            </a:r>
            <a:r>
              <a:rPr lang="ru-RU" sz="2000" dirty="0" err="1">
                <a:solidFill>
                  <a:schemeClr val="tx1"/>
                </a:solidFill>
              </a:rPr>
              <a:t>різних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напрямків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геологічних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знань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розвиток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яких</a:t>
            </a:r>
            <a:r>
              <a:rPr lang="ru-RU" sz="2000" dirty="0">
                <a:solidFill>
                  <a:schemeClr val="tx1"/>
                </a:solidFill>
              </a:rPr>
              <a:t> ставав </a:t>
            </a:r>
            <a:r>
              <a:rPr lang="ru-RU" sz="2000" dirty="0" err="1">
                <a:solidFill>
                  <a:schemeClr val="tx1"/>
                </a:solidFill>
              </a:rPr>
              <a:t>однією</a:t>
            </a:r>
            <a:r>
              <a:rPr lang="ru-RU" sz="2000" dirty="0">
                <a:solidFill>
                  <a:schemeClr val="tx1"/>
                </a:solidFill>
              </a:rPr>
              <a:t> з неминучих умов </a:t>
            </a:r>
            <a:r>
              <a:rPr lang="ru-RU" sz="2000" dirty="0" err="1">
                <a:solidFill>
                  <a:schemeClr val="tx1"/>
                </a:solidFill>
              </a:rPr>
              <a:t>прогресу</a:t>
            </a:r>
            <a:r>
              <a:rPr lang="ru-RU" sz="2000" dirty="0">
                <a:solidFill>
                  <a:schemeClr val="tx1"/>
                </a:solidFill>
              </a:rPr>
              <a:t>. Особливо </a:t>
            </a:r>
            <a:r>
              <a:rPr lang="ru-RU" sz="2000" dirty="0" err="1">
                <a:solidFill>
                  <a:schemeClr val="tx1"/>
                </a:solidFill>
              </a:rPr>
              <a:t>важливе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значення</a:t>
            </a:r>
            <a:r>
              <a:rPr lang="ru-RU" sz="2000" dirty="0">
                <a:solidFill>
                  <a:schemeClr val="tx1"/>
                </a:solidFill>
              </a:rPr>
              <a:t> в </a:t>
            </a:r>
            <a:r>
              <a:rPr lang="ru-RU" sz="2000" dirty="0" err="1">
                <a:solidFill>
                  <a:schemeClr val="tx1"/>
                </a:solidFill>
              </a:rPr>
              <a:t>цей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період</a:t>
            </a:r>
            <a:r>
              <a:rPr lang="ru-RU" sz="2000" dirty="0">
                <a:solidFill>
                  <a:schemeClr val="tx1"/>
                </a:solidFill>
              </a:rPr>
              <a:t> мало </a:t>
            </a:r>
            <a:r>
              <a:rPr lang="ru-RU" sz="2000" dirty="0" err="1">
                <a:solidFill>
                  <a:schemeClr val="tx1"/>
                </a:solidFill>
              </a:rPr>
              <a:t>розчленування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товщі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земної</a:t>
            </a:r>
            <a:r>
              <a:rPr lang="ru-RU" sz="2000" dirty="0">
                <a:solidFill>
                  <a:schemeClr val="tx1"/>
                </a:solidFill>
              </a:rPr>
              <a:t> кори та </a:t>
            </a:r>
            <a:r>
              <a:rPr lang="ru-RU" sz="2000" dirty="0" err="1">
                <a:solidFill>
                  <a:schemeClr val="tx1"/>
                </a:solidFill>
              </a:rPr>
              <a:t>кореляція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окремих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шарів</a:t>
            </a:r>
            <a:r>
              <a:rPr lang="ru-RU" sz="2000" dirty="0">
                <a:solidFill>
                  <a:schemeClr val="tx1"/>
                </a:solidFill>
              </a:rPr>
              <a:t> на </a:t>
            </a:r>
            <a:r>
              <a:rPr lang="ru-RU" sz="2000" dirty="0" err="1">
                <a:solidFill>
                  <a:schemeClr val="tx1"/>
                </a:solidFill>
              </a:rPr>
              <a:t>основі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вивчення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залишків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організмів</a:t>
            </a:r>
            <a:r>
              <a:rPr lang="ru-RU" sz="2000" dirty="0">
                <a:solidFill>
                  <a:schemeClr val="tx1"/>
                </a:solidFill>
              </a:rPr>
              <a:t> (</a:t>
            </a:r>
            <a:r>
              <a:rPr lang="ru-RU" sz="2000" dirty="0" err="1">
                <a:solidFill>
                  <a:schemeClr val="tx1"/>
                </a:solidFill>
              </a:rPr>
              <a:t>У.Сміт</a:t>
            </a:r>
            <a:r>
              <a:rPr lang="ru-RU" sz="2000" dirty="0">
                <a:solidFill>
                  <a:schemeClr val="tx1"/>
                </a:solidFill>
              </a:rPr>
              <a:t>, 1790 р.). </a:t>
            </a:r>
            <a:r>
              <a:rPr lang="ru-RU" sz="2000" dirty="0" err="1">
                <a:solidFill>
                  <a:schemeClr val="tx1"/>
                </a:solidFill>
              </a:rPr>
              <a:t>Це</a:t>
            </a:r>
            <a:r>
              <a:rPr lang="ru-RU" sz="2000" dirty="0">
                <a:solidFill>
                  <a:schemeClr val="tx1"/>
                </a:solidFill>
              </a:rPr>
              <a:t> дало </a:t>
            </a:r>
            <a:r>
              <a:rPr lang="ru-RU" sz="2000" dirty="0" err="1">
                <a:solidFill>
                  <a:schemeClr val="tx1"/>
                </a:solidFill>
              </a:rPr>
              <a:t>змогу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систематизувати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розрізнені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мінералогічні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палеонтологічні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дані</a:t>
            </a:r>
            <a:r>
              <a:rPr lang="ru-RU" sz="2000" dirty="0">
                <a:solidFill>
                  <a:schemeClr val="tx1"/>
                </a:solidFill>
              </a:rPr>
              <a:t> і створило </a:t>
            </a:r>
            <a:r>
              <a:rPr lang="ru-RU" sz="2000" dirty="0" err="1">
                <a:solidFill>
                  <a:schemeClr val="tx1"/>
                </a:solidFill>
              </a:rPr>
              <a:t>умови</a:t>
            </a:r>
            <a:r>
              <a:rPr lang="ru-RU" sz="2000" dirty="0">
                <a:solidFill>
                  <a:schemeClr val="tx1"/>
                </a:solidFill>
              </a:rPr>
              <a:t> для </a:t>
            </a:r>
            <a:r>
              <a:rPr lang="ru-RU" sz="2000" dirty="0" err="1">
                <a:solidFill>
                  <a:schemeClr val="tx1"/>
                </a:solidFill>
              </a:rPr>
              <a:t>подальших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геологічних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реконструкцій</a:t>
            </a:r>
            <a:r>
              <a:rPr lang="ru-RU" sz="2000" dirty="0" smtClean="0">
                <a:solidFill>
                  <a:schemeClr val="tx1"/>
                </a:solidFill>
              </a:rPr>
              <a:t>.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8032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/>
          <a:lstStyle/>
          <a:p>
            <a:r>
              <a:rPr lang="uk-UA" sz="3200" dirty="0"/>
              <a:t>Історія розвитку геології як науки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11256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   </a:t>
            </a:r>
            <a:r>
              <a:rPr lang="ru-RU" dirty="0" smtClean="0">
                <a:solidFill>
                  <a:schemeClr val="tx1"/>
                </a:solidFill>
              </a:rPr>
              <a:t>У </a:t>
            </a:r>
            <a:r>
              <a:rPr lang="ru-RU" dirty="0" err="1">
                <a:solidFill>
                  <a:schemeClr val="tx1"/>
                </a:solidFill>
              </a:rPr>
              <a:t>другій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половині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XVIII </a:t>
            </a:r>
            <a:r>
              <a:rPr lang="ru-RU" dirty="0">
                <a:solidFill>
                  <a:schemeClr val="tx1"/>
                </a:solidFill>
              </a:rPr>
              <a:t>ст. </a:t>
            </a:r>
            <a:r>
              <a:rPr lang="ru-RU" dirty="0" err="1">
                <a:solidFill>
                  <a:schemeClr val="tx1"/>
                </a:solidFill>
              </a:rPr>
              <a:t>закладаються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основи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теоретично</a:t>
            </a:r>
            <a:r>
              <a:rPr lang="uk-UA" dirty="0" smtClean="0">
                <a:solidFill>
                  <a:schemeClr val="tx1"/>
                </a:solidFill>
              </a:rPr>
              <a:t>ї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геології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порушуються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питання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походження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гірських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порід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відбуваються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дискусії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між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нептуністами</a:t>
            </a:r>
            <a:r>
              <a:rPr lang="ru-RU" dirty="0">
                <a:solidFill>
                  <a:schemeClr val="tx1"/>
                </a:solidFill>
              </a:rPr>
              <a:t> (</a:t>
            </a:r>
            <a:r>
              <a:rPr lang="ru-RU" dirty="0" err="1">
                <a:solidFill>
                  <a:schemeClr val="tx1"/>
                </a:solidFill>
              </a:rPr>
              <a:t>А.Вернер</a:t>
            </a:r>
            <a:r>
              <a:rPr lang="ru-RU" dirty="0">
                <a:solidFill>
                  <a:schemeClr val="tx1"/>
                </a:solidFill>
              </a:rPr>
              <a:t>, 1750 – 1817) — </a:t>
            </a:r>
            <a:r>
              <a:rPr lang="ru-RU" dirty="0" err="1">
                <a:solidFill>
                  <a:schemeClr val="tx1"/>
                </a:solidFill>
              </a:rPr>
              <a:t>прибічниками</a:t>
            </a:r>
            <a:r>
              <a:rPr lang="ru-RU" dirty="0">
                <a:solidFill>
                  <a:schemeClr val="tx1"/>
                </a:solidFill>
              </a:rPr>
              <a:t> водного </a:t>
            </a:r>
            <a:r>
              <a:rPr lang="ru-RU" dirty="0" err="1">
                <a:solidFill>
                  <a:schemeClr val="tx1"/>
                </a:solidFill>
              </a:rPr>
              <a:t>походження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базальтів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 smtClean="0">
                <a:solidFill>
                  <a:schemeClr val="tx1"/>
                </a:solidFill>
              </a:rPr>
              <a:t>плутоністами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(Д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Геттон</a:t>
            </a:r>
            <a:r>
              <a:rPr lang="ru-RU" dirty="0">
                <a:solidFill>
                  <a:schemeClr val="tx1"/>
                </a:solidFill>
              </a:rPr>
              <a:t>, 1726 – 1797) — </a:t>
            </a:r>
            <a:r>
              <a:rPr lang="ru-RU" dirty="0" err="1">
                <a:solidFill>
                  <a:schemeClr val="tx1"/>
                </a:solidFill>
              </a:rPr>
              <a:t>прибічниками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теорії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утворення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усіх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порід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із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магми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Завдяки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працям</a:t>
            </a:r>
            <a:r>
              <a:rPr lang="ru-RU" dirty="0">
                <a:solidFill>
                  <a:schemeClr val="tx1"/>
                </a:solidFill>
              </a:rPr>
              <a:t> І. Канта (1724 – 1804) </a:t>
            </a:r>
            <a:r>
              <a:rPr lang="ru-RU" dirty="0" smtClean="0">
                <a:solidFill>
                  <a:schemeClr val="tx1"/>
                </a:solidFill>
              </a:rPr>
              <a:t>та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П.С</a:t>
            </a:r>
            <a:r>
              <a:rPr lang="ru-RU" dirty="0">
                <a:solidFill>
                  <a:schemeClr val="tx1"/>
                </a:solidFill>
              </a:rPr>
              <a:t>. Лапласа (1749 – 1827) </a:t>
            </a:r>
            <a:r>
              <a:rPr lang="ru-RU" dirty="0" err="1">
                <a:solidFill>
                  <a:schemeClr val="tx1"/>
                </a:solidFill>
              </a:rPr>
              <a:t>виникає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наукова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космогонія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Розвиваються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природничі</a:t>
            </a:r>
            <a:r>
              <a:rPr lang="ru-RU" dirty="0">
                <a:solidFill>
                  <a:schemeClr val="tx1"/>
                </a:solidFill>
              </a:rPr>
              <a:t> науки. </a:t>
            </a:r>
            <a:r>
              <a:rPr lang="ru-RU" dirty="0" err="1">
                <a:solidFill>
                  <a:schemeClr val="tx1"/>
                </a:solidFill>
              </a:rPr>
              <a:t>Праці</a:t>
            </a:r>
            <a:r>
              <a:rPr lang="ru-RU" dirty="0">
                <a:solidFill>
                  <a:schemeClr val="tx1"/>
                </a:solidFill>
              </a:rPr>
              <a:t> Ж. Ламарка (1744 – 1829</a:t>
            </a:r>
            <a:r>
              <a:rPr lang="ru-RU" dirty="0" smtClean="0">
                <a:solidFill>
                  <a:schemeClr val="tx1"/>
                </a:solidFill>
              </a:rPr>
              <a:t>), Ч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Лайєля</a:t>
            </a:r>
            <a:r>
              <a:rPr lang="ru-RU" dirty="0">
                <a:solidFill>
                  <a:schemeClr val="tx1"/>
                </a:solidFill>
              </a:rPr>
              <a:t> (1797 – 1875) та Ч. </a:t>
            </a:r>
            <a:r>
              <a:rPr lang="ru-RU" dirty="0" err="1">
                <a:solidFill>
                  <a:schemeClr val="tx1"/>
                </a:solidFill>
              </a:rPr>
              <a:t>Дарвіна</a:t>
            </a:r>
            <a:r>
              <a:rPr lang="ru-RU" dirty="0">
                <a:solidFill>
                  <a:schemeClr val="tx1"/>
                </a:solidFill>
              </a:rPr>
              <a:t> (1809 – </a:t>
            </a:r>
            <a:r>
              <a:rPr lang="ru-RU" dirty="0" smtClean="0">
                <a:solidFill>
                  <a:schemeClr val="tx1"/>
                </a:solidFill>
              </a:rPr>
              <a:t>1882) </a:t>
            </a:r>
            <a:r>
              <a:rPr lang="ru-RU" dirty="0" err="1" smtClean="0">
                <a:solidFill>
                  <a:schemeClr val="tx1"/>
                </a:solidFill>
              </a:rPr>
              <a:t>спростовують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теорію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катастроф </a:t>
            </a:r>
            <a:r>
              <a:rPr lang="ru-RU" dirty="0" err="1">
                <a:solidFill>
                  <a:schemeClr val="tx1"/>
                </a:solidFill>
              </a:rPr>
              <a:t>Ж.Кюв’є</a:t>
            </a:r>
            <a:r>
              <a:rPr lang="ru-RU" dirty="0">
                <a:solidFill>
                  <a:schemeClr val="tx1"/>
                </a:solidFill>
              </a:rPr>
              <a:t> (1769 – </a:t>
            </a:r>
            <a:r>
              <a:rPr lang="ru-RU" dirty="0" smtClean="0">
                <a:solidFill>
                  <a:schemeClr val="tx1"/>
                </a:solidFill>
              </a:rPr>
              <a:t>1832).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  </a:t>
            </a:r>
            <a:r>
              <a:rPr lang="ru-RU" dirty="0" err="1" smtClean="0">
                <a:solidFill>
                  <a:schemeClr val="tx1"/>
                </a:solidFill>
              </a:rPr>
              <a:t>Утверджується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еволюційний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розвиток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Землі</a:t>
            </a:r>
            <a:r>
              <a:rPr lang="ru-RU" dirty="0" smtClean="0">
                <a:solidFill>
                  <a:schemeClr val="tx1"/>
                </a:solidFill>
              </a:rPr>
              <a:t>. У </a:t>
            </a:r>
            <a:r>
              <a:rPr lang="ru-RU" dirty="0">
                <a:solidFill>
                  <a:schemeClr val="tx1"/>
                </a:solidFill>
              </a:rPr>
              <a:t>1882 р. в </a:t>
            </a:r>
            <a:r>
              <a:rPr lang="ru-RU" dirty="0" err="1">
                <a:solidFill>
                  <a:schemeClr val="tx1"/>
                </a:solidFill>
              </a:rPr>
              <a:t>Росії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було</a:t>
            </a:r>
            <a:r>
              <a:rPr lang="ru-RU" dirty="0">
                <a:solidFill>
                  <a:schemeClr val="tx1"/>
                </a:solidFill>
              </a:rPr>
              <a:t> створено </a:t>
            </a:r>
            <a:r>
              <a:rPr lang="ru-RU" dirty="0" err="1">
                <a:solidFill>
                  <a:schemeClr val="tx1"/>
                </a:solidFill>
              </a:rPr>
              <a:t>Геологічний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комітет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головним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завданням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якого</a:t>
            </a:r>
            <a:r>
              <a:rPr lang="ru-RU" dirty="0">
                <a:solidFill>
                  <a:schemeClr val="tx1"/>
                </a:solidFill>
              </a:rPr>
              <a:t> стали систематична </a:t>
            </a:r>
            <a:r>
              <a:rPr lang="ru-RU" dirty="0" err="1">
                <a:solidFill>
                  <a:schemeClr val="tx1"/>
                </a:solidFill>
              </a:rPr>
              <a:t>геологічна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зйомка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території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країни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і </a:t>
            </a:r>
            <a:r>
              <a:rPr lang="ru-RU" dirty="0" err="1">
                <a:solidFill>
                  <a:schemeClr val="tx1"/>
                </a:solidFill>
              </a:rPr>
              <a:t>складання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геологічної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карти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Проте</a:t>
            </a:r>
            <a:r>
              <a:rPr lang="ru-RU" dirty="0">
                <a:solidFill>
                  <a:schemeClr val="tx1"/>
                </a:solidFill>
              </a:rPr>
              <a:t> через </a:t>
            </a:r>
            <a:r>
              <a:rPr lang="ru-RU" dirty="0" err="1">
                <a:solidFill>
                  <a:schemeClr val="tx1"/>
                </a:solidFill>
              </a:rPr>
              <a:t>малочисельність</a:t>
            </a:r>
            <a:r>
              <a:rPr lang="ru-RU" dirty="0">
                <a:solidFill>
                  <a:schemeClr val="tx1"/>
                </a:solidFill>
              </a:rPr>
              <a:t> штату </a:t>
            </a:r>
            <a:r>
              <a:rPr lang="ru-RU" dirty="0" err="1">
                <a:solidFill>
                  <a:schemeClr val="tx1"/>
                </a:solidFill>
              </a:rPr>
              <a:t>геологів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вкрай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малі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капіталовкладення</a:t>
            </a:r>
            <a:r>
              <a:rPr lang="ru-RU" dirty="0">
                <a:solidFill>
                  <a:schemeClr val="tx1"/>
                </a:solidFill>
              </a:rPr>
              <a:t> за 35 </a:t>
            </a:r>
            <a:r>
              <a:rPr lang="ru-RU" dirty="0" err="1" smtClean="0">
                <a:solidFill>
                  <a:schemeClr val="tx1"/>
                </a:solidFill>
              </a:rPr>
              <a:t>років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існування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було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виконано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зйомку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всього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лише</a:t>
            </a:r>
            <a:r>
              <a:rPr lang="ru-RU" dirty="0">
                <a:solidFill>
                  <a:schemeClr val="tx1"/>
                </a:solidFill>
              </a:rPr>
              <a:t> 10,5 % </a:t>
            </a:r>
            <a:r>
              <a:rPr lang="ru-RU" dirty="0" err="1">
                <a:solidFill>
                  <a:schemeClr val="tx1"/>
                </a:solidFill>
              </a:rPr>
              <a:t>території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країни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  <a:r>
              <a:rPr lang="ru-RU" dirty="0" err="1" smtClean="0">
                <a:solidFill>
                  <a:schemeClr val="tx1"/>
                </a:solidFill>
              </a:rPr>
              <a:t>Після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революції</a:t>
            </a:r>
            <a:r>
              <a:rPr lang="ru-RU" dirty="0">
                <a:solidFill>
                  <a:schemeClr val="tx1"/>
                </a:solidFill>
              </a:rPr>
              <a:t> 1917 р. великий </a:t>
            </a:r>
            <a:r>
              <a:rPr lang="ru-RU" dirty="0" err="1">
                <a:solidFill>
                  <a:schemeClr val="tx1"/>
                </a:solidFill>
              </a:rPr>
              <a:t>внесок</a:t>
            </a:r>
            <a:r>
              <a:rPr lang="ru-RU" dirty="0">
                <a:solidFill>
                  <a:schemeClr val="tx1"/>
                </a:solidFill>
              </a:rPr>
              <a:t> у </a:t>
            </a:r>
            <a:r>
              <a:rPr lang="ru-RU" dirty="0" err="1">
                <a:solidFill>
                  <a:schemeClr val="tx1"/>
                </a:solidFill>
              </a:rPr>
              <a:t>розвиток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геологічних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наук </a:t>
            </a:r>
            <a:r>
              <a:rPr lang="ru-RU" dirty="0" err="1">
                <a:solidFill>
                  <a:schemeClr val="tx1"/>
                </a:solidFill>
              </a:rPr>
              <a:t>зробили</a:t>
            </a:r>
            <a:r>
              <a:rPr lang="ru-RU" dirty="0">
                <a:solidFill>
                  <a:schemeClr val="tx1"/>
                </a:solidFill>
              </a:rPr>
              <a:t> О.П. </a:t>
            </a:r>
            <a:r>
              <a:rPr lang="ru-RU" dirty="0" err="1">
                <a:solidFill>
                  <a:schemeClr val="tx1"/>
                </a:solidFill>
              </a:rPr>
              <a:t>Карпинський</a:t>
            </a:r>
            <a:r>
              <a:rPr lang="ru-RU" dirty="0">
                <a:solidFill>
                  <a:schemeClr val="tx1"/>
                </a:solidFill>
              </a:rPr>
              <a:t> (1846 – 1936), А.Д. </a:t>
            </a:r>
            <a:r>
              <a:rPr lang="ru-RU" dirty="0" err="1" smtClean="0">
                <a:solidFill>
                  <a:schemeClr val="tx1"/>
                </a:solidFill>
              </a:rPr>
              <a:t>Архангельський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(1879 </a:t>
            </a:r>
            <a:r>
              <a:rPr lang="ru-RU" dirty="0">
                <a:solidFill>
                  <a:schemeClr val="tx1"/>
                </a:solidFill>
              </a:rPr>
              <a:t>– 1940), М.М. Страхов (1900 – 1952), В.М. </a:t>
            </a:r>
            <a:r>
              <a:rPr lang="ru-RU" dirty="0" err="1" smtClean="0">
                <a:solidFill>
                  <a:schemeClr val="tx1"/>
                </a:solidFill>
              </a:rPr>
              <a:t>Сукачов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(1880 </a:t>
            </a:r>
            <a:r>
              <a:rPr lang="ru-RU" dirty="0">
                <a:solidFill>
                  <a:schemeClr val="tx1"/>
                </a:solidFill>
              </a:rPr>
              <a:t>– 1967), Б.Б. </a:t>
            </a:r>
            <a:r>
              <a:rPr lang="ru-RU" dirty="0" err="1">
                <a:solidFill>
                  <a:schemeClr val="tx1"/>
                </a:solidFill>
              </a:rPr>
              <a:t>Полинов</a:t>
            </a:r>
            <a:r>
              <a:rPr lang="ru-RU" dirty="0">
                <a:solidFill>
                  <a:schemeClr val="tx1"/>
                </a:solidFill>
              </a:rPr>
              <a:t> (1877 – 1952</a:t>
            </a:r>
            <a:r>
              <a:rPr lang="ru-RU" dirty="0" smtClean="0">
                <a:solidFill>
                  <a:schemeClr val="tx1"/>
                </a:solidFill>
              </a:rPr>
              <a:t>).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8032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7993"/>
            <a:ext cx="9144000" cy="602695"/>
          </a:xfrm>
        </p:spPr>
        <p:txBody>
          <a:bodyPr/>
          <a:lstStyle/>
          <a:p>
            <a:r>
              <a:rPr lang="uk-UA" sz="3200" dirty="0">
                <a:solidFill>
                  <a:srgbClr val="2F5897"/>
                </a:solidFill>
              </a:rPr>
              <a:t>Історія розвитку геології як науки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3802" y="1772816"/>
            <a:ext cx="9144000" cy="312494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 smtClean="0"/>
              <a:t>   </a:t>
            </a:r>
            <a:r>
              <a:rPr lang="ru-RU" sz="2200" dirty="0" err="1">
                <a:solidFill>
                  <a:schemeClr val="tx1"/>
                </a:solidFill>
              </a:rPr>
              <a:t>Буріння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глибоких</a:t>
            </a:r>
            <a:r>
              <a:rPr lang="ru-RU" sz="2200" dirty="0">
                <a:solidFill>
                  <a:schemeClr val="tx1"/>
                </a:solidFill>
              </a:rPr>
              <a:t> (4 – 6 км) і </a:t>
            </a:r>
            <a:r>
              <a:rPr lang="ru-RU" sz="2200" dirty="0" err="1">
                <a:solidFill>
                  <a:schemeClr val="tx1"/>
                </a:solidFill>
              </a:rPr>
              <a:t>надглибоких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свердловин</a:t>
            </a:r>
            <a:r>
              <a:rPr lang="ru-RU" sz="2200" dirty="0">
                <a:solidFill>
                  <a:schemeClr val="tx1"/>
                </a:solidFill>
              </a:rPr>
              <a:t> на </a:t>
            </a:r>
            <a:r>
              <a:rPr lang="ru-RU" sz="2200" dirty="0" err="1">
                <a:solidFill>
                  <a:schemeClr val="tx1"/>
                </a:solidFill>
              </a:rPr>
              <a:t>суходолі</a:t>
            </a:r>
            <a:r>
              <a:rPr lang="ru-RU" sz="2200" dirty="0">
                <a:solidFill>
                  <a:schemeClr val="tx1"/>
                </a:solidFill>
              </a:rPr>
              <a:t>, в континентальному </a:t>
            </a:r>
            <a:r>
              <a:rPr lang="ru-RU" sz="2200" dirty="0" err="1">
                <a:solidFill>
                  <a:schemeClr val="tx1"/>
                </a:solidFill>
              </a:rPr>
              <a:t>шельфі</a:t>
            </a:r>
            <a:r>
              <a:rPr lang="ru-RU" sz="2200" dirty="0">
                <a:solidFill>
                  <a:schemeClr val="tx1"/>
                </a:solidFill>
              </a:rPr>
              <a:t> і в </a:t>
            </a:r>
            <a:r>
              <a:rPr lang="ru-RU" sz="2200" dirty="0" err="1">
                <a:solidFill>
                  <a:schemeClr val="tx1"/>
                </a:solidFill>
              </a:rPr>
              <a:t>морі</a:t>
            </a:r>
            <a:r>
              <a:rPr lang="ru-RU" sz="2200" dirty="0">
                <a:solidFill>
                  <a:schemeClr val="tx1"/>
                </a:solidFill>
              </a:rPr>
              <a:t>, </a:t>
            </a:r>
            <a:r>
              <a:rPr lang="ru-RU" sz="2200" dirty="0" err="1">
                <a:solidFill>
                  <a:schemeClr val="tx1"/>
                </a:solidFill>
              </a:rPr>
              <a:t>велике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</a:rPr>
              <a:t>поширення</a:t>
            </a:r>
            <a:r>
              <a:rPr lang="ru-RU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</a:rPr>
              <a:t>геофізики</a:t>
            </a:r>
            <a:r>
              <a:rPr lang="ru-RU" sz="2200" dirty="0">
                <a:solidFill>
                  <a:schemeClr val="tx1"/>
                </a:solidFill>
              </a:rPr>
              <a:t>, </a:t>
            </a:r>
            <a:r>
              <a:rPr lang="ru-RU" sz="2200" dirty="0" err="1">
                <a:solidFill>
                  <a:schemeClr val="tx1"/>
                </a:solidFill>
              </a:rPr>
              <a:t>здебільшого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сейсмічних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методів</a:t>
            </a:r>
            <a:r>
              <a:rPr lang="ru-RU" sz="2200" dirty="0">
                <a:solidFill>
                  <a:schemeClr val="tx1"/>
                </a:solidFill>
              </a:rPr>
              <a:t>, привели в 1950 </a:t>
            </a:r>
            <a:r>
              <a:rPr lang="ru-RU" sz="2200" dirty="0" smtClean="0">
                <a:solidFill>
                  <a:schemeClr val="tx1"/>
                </a:solidFill>
              </a:rPr>
              <a:t>– 1980 </a:t>
            </a:r>
            <a:r>
              <a:rPr lang="ru-RU" sz="2200" dirty="0" err="1">
                <a:solidFill>
                  <a:schemeClr val="tx1"/>
                </a:solidFill>
              </a:rPr>
              <a:t>рр</a:t>
            </a:r>
            <a:r>
              <a:rPr lang="ru-RU" sz="2200" dirty="0">
                <a:solidFill>
                  <a:schemeClr val="tx1"/>
                </a:solidFill>
              </a:rPr>
              <a:t>. до </a:t>
            </a:r>
            <a:r>
              <a:rPr lang="ru-RU" sz="2200" dirty="0" err="1">
                <a:solidFill>
                  <a:schemeClr val="tx1"/>
                </a:solidFill>
              </a:rPr>
              <a:t>революції</a:t>
            </a:r>
            <a:r>
              <a:rPr lang="ru-RU" sz="2200" dirty="0">
                <a:solidFill>
                  <a:schemeClr val="tx1"/>
                </a:solidFill>
              </a:rPr>
              <a:t> в </a:t>
            </a:r>
            <a:r>
              <a:rPr lang="ru-RU" sz="2200" dirty="0" err="1">
                <a:solidFill>
                  <a:schemeClr val="tx1"/>
                </a:solidFill>
              </a:rPr>
              <a:t>геології</a:t>
            </a:r>
            <a:r>
              <a:rPr lang="ru-RU" sz="2200" dirty="0">
                <a:solidFill>
                  <a:schemeClr val="tx1"/>
                </a:solidFill>
              </a:rPr>
              <a:t>. </a:t>
            </a:r>
            <a:r>
              <a:rPr lang="ru-RU" sz="2200" dirty="0" err="1">
                <a:solidFill>
                  <a:schemeClr val="tx1"/>
                </a:solidFill>
              </a:rPr>
              <a:t>Передові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методи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</a:rPr>
              <a:t>природничих</a:t>
            </a:r>
            <a:r>
              <a:rPr lang="ru-RU" sz="2200" dirty="0" smtClean="0">
                <a:solidFill>
                  <a:schemeClr val="tx1"/>
                </a:solidFill>
              </a:rPr>
              <a:t> наук </a:t>
            </a:r>
            <a:r>
              <a:rPr lang="ru-RU" sz="2200" dirty="0" err="1">
                <a:solidFill>
                  <a:schemeClr val="tx1"/>
                </a:solidFill>
              </a:rPr>
              <a:t>кінця</a:t>
            </a:r>
            <a:r>
              <a:rPr lang="ru-RU" sz="2200" dirty="0">
                <a:solidFill>
                  <a:schemeClr val="tx1"/>
                </a:solidFill>
              </a:rPr>
              <a:t> ХХ ст. у </a:t>
            </a:r>
            <a:r>
              <a:rPr lang="ru-RU" sz="2200" dirty="0" err="1">
                <a:solidFill>
                  <a:schemeClr val="tx1"/>
                </a:solidFill>
              </a:rPr>
              <a:t>поєднанні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зі</a:t>
            </a:r>
            <a:r>
              <a:rPr lang="ru-RU" sz="2200" dirty="0">
                <a:solidFill>
                  <a:schemeClr val="tx1"/>
                </a:solidFill>
              </a:rPr>
              <a:t> старим методом </a:t>
            </a:r>
            <a:r>
              <a:rPr lang="ru-RU" sz="2200" dirty="0" err="1" smtClean="0">
                <a:solidFill>
                  <a:schemeClr val="tx1"/>
                </a:solidFill>
              </a:rPr>
              <a:t>актуалізму</a:t>
            </a:r>
            <a:r>
              <a:rPr lang="ru-RU" sz="2200" dirty="0" smtClean="0">
                <a:solidFill>
                  <a:schemeClr val="tx1"/>
                </a:solidFill>
              </a:rPr>
              <a:t> Ч</a:t>
            </a:r>
            <a:r>
              <a:rPr lang="ru-RU" sz="2200" dirty="0">
                <a:solidFill>
                  <a:schemeClr val="tx1"/>
                </a:solidFill>
              </a:rPr>
              <a:t>. </a:t>
            </a:r>
            <a:r>
              <a:rPr lang="ru-RU" sz="2200" dirty="0" err="1">
                <a:solidFill>
                  <a:schemeClr val="tx1"/>
                </a:solidFill>
              </a:rPr>
              <a:t>Лайєля</a:t>
            </a:r>
            <a:r>
              <a:rPr lang="ru-RU" sz="2200" dirty="0">
                <a:solidFill>
                  <a:schemeClr val="tx1"/>
                </a:solidFill>
              </a:rPr>
              <a:t> — «</a:t>
            </a:r>
            <a:r>
              <a:rPr lang="ru-RU" sz="2200" dirty="0" err="1">
                <a:solidFill>
                  <a:schemeClr val="tx1"/>
                </a:solidFill>
              </a:rPr>
              <a:t>теперішнє</a:t>
            </a:r>
            <a:r>
              <a:rPr lang="ru-RU" sz="2200" dirty="0">
                <a:solidFill>
                  <a:schemeClr val="tx1"/>
                </a:solidFill>
              </a:rPr>
              <a:t> — ключ до </a:t>
            </a:r>
            <a:r>
              <a:rPr lang="ru-RU" sz="2200" dirty="0" err="1">
                <a:solidFill>
                  <a:schemeClr val="tx1"/>
                </a:solidFill>
              </a:rPr>
              <a:t>вивчення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минулого</a:t>
            </a:r>
            <a:r>
              <a:rPr lang="ru-RU" sz="2200" dirty="0">
                <a:solidFill>
                  <a:schemeClr val="tx1"/>
                </a:solidFill>
              </a:rPr>
              <a:t>» — </a:t>
            </a:r>
            <a:r>
              <a:rPr lang="ru-RU" sz="2200" dirty="0" smtClean="0">
                <a:solidFill>
                  <a:schemeClr val="tx1"/>
                </a:solidFill>
              </a:rPr>
              <a:t>дали </a:t>
            </a:r>
            <a:r>
              <a:rPr lang="ru-RU" sz="2200" dirty="0" err="1" smtClean="0">
                <a:solidFill>
                  <a:schemeClr val="tx1"/>
                </a:solidFill>
              </a:rPr>
              <a:t>змогу</a:t>
            </a:r>
            <a:r>
              <a:rPr lang="ru-RU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>
                <a:solidFill>
                  <a:schemeClr val="tx1"/>
                </a:solidFill>
              </a:rPr>
              <a:t>геологам </a:t>
            </a:r>
            <a:r>
              <a:rPr lang="ru-RU" sz="2200" dirty="0" err="1">
                <a:solidFill>
                  <a:schemeClr val="tx1"/>
                </a:solidFill>
              </a:rPr>
              <a:t>зробити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широкі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наукові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узагальнення</a:t>
            </a:r>
            <a:r>
              <a:rPr lang="ru-RU" sz="2200" dirty="0">
                <a:solidFill>
                  <a:schemeClr val="tx1"/>
                </a:solidFill>
              </a:rPr>
              <a:t>, </a:t>
            </a:r>
            <a:r>
              <a:rPr lang="ru-RU" sz="2200" dirty="0" smtClean="0">
                <a:solidFill>
                  <a:schemeClr val="tx1"/>
                </a:solidFill>
              </a:rPr>
              <a:t>перейти </a:t>
            </a:r>
            <a:r>
              <a:rPr lang="ru-RU" sz="2200" dirty="0" err="1" smtClean="0">
                <a:solidFill>
                  <a:schemeClr val="tx1"/>
                </a:solidFill>
              </a:rPr>
              <a:t>від</a:t>
            </a:r>
            <a:r>
              <a:rPr lang="ru-RU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якісного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розшифрування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явищ</a:t>
            </a:r>
            <a:r>
              <a:rPr lang="ru-RU" sz="2200" dirty="0">
                <a:solidFill>
                  <a:schemeClr val="tx1"/>
                </a:solidFill>
              </a:rPr>
              <a:t> і </a:t>
            </a:r>
            <a:r>
              <a:rPr lang="ru-RU" sz="2200" dirty="0" err="1">
                <a:solidFill>
                  <a:schemeClr val="tx1"/>
                </a:solidFill>
              </a:rPr>
              <a:t>процесів</a:t>
            </a:r>
            <a:r>
              <a:rPr lang="ru-RU" sz="2200" dirty="0">
                <a:solidFill>
                  <a:schemeClr val="tx1"/>
                </a:solidFill>
              </a:rPr>
              <a:t> до </a:t>
            </a:r>
            <a:r>
              <a:rPr lang="ru-RU" sz="2200" dirty="0" err="1">
                <a:solidFill>
                  <a:schemeClr val="tx1"/>
                </a:solidFill>
              </a:rPr>
              <a:t>кількісних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визначень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властивостей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речовин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нашої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планети</a:t>
            </a:r>
            <a:r>
              <a:rPr lang="ru-RU" sz="2200" dirty="0">
                <a:solidFill>
                  <a:schemeClr val="tx1"/>
                </a:solidFill>
              </a:rPr>
              <a:t>, до </a:t>
            </a:r>
            <a:r>
              <a:rPr lang="ru-RU" sz="2200" dirty="0" err="1">
                <a:solidFill>
                  <a:schemeClr val="tx1"/>
                </a:solidFill>
              </a:rPr>
              <a:t>кращого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розуміння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багатьох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процесів</a:t>
            </a:r>
            <a:r>
              <a:rPr lang="ru-RU" sz="2200" dirty="0">
                <a:solidFill>
                  <a:schemeClr val="tx1"/>
                </a:solidFill>
              </a:rPr>
              <a:t>, </a:t>
            </a:r>
            <a:r>
              <a:rPr lang="ru-RU" sz="2200" dirty="0" err="1">
                <a:solidFill>
                  <a:schemeClr val="tx1"/>
                </a:solidFill>
              </a:rPr>
              <a:t>які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відбуваються</a:t>
            </a:r>
            <a:r>
              <a:rPr lang="ru-RU" sz="2200" dirty="0">
                <a:solidFill>
                  <a:schemeClr val="tx1"/>
                </a:solidFill>
              </a:rPr>
              <a:t> на </a:t>
            </a:r>
            <a:r>
              <a:rPr lang="ru-RU" sz="2200" dirty="0" err="1">
                <a:solidFill>
                  <a:schemeClr val="tx1"/>
                </a:solidFill>
              </a:rPr>
              <a:t>інших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smtClean="0">
                <a:solidFill>
                  <a:schemeClr val="tx1"/>
                </a:solidFill>
              </a:rPr>
              <a:t>планетах </a:t>
            </a:r>
            <a:r>
              <a:rPr lang="ru-RU" sz="2200" dirty="0" err="1" smtClean="0">
                <a:solidFill>
                  <a:schemeClr val="tx1"/>
                </a:solidFill>
              </a:rPr>
              <a:t>Сонячної</a:t>
            </a:r>
            <a:r>
              <a:rPr lang="ru-RU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системи</a:t>
            </a:r>
            <a:r>
              <a:rPr lang="ru-RU" sz="2200" dirty="0">
                <a:solidFill>
                  <a:schemeClr val="tx1"/>
                </a:solidFill>
              </a:rPr>
              <a:t>. </a:t>
            </a:r>
            <a:r>
              <a:rPr lang="ru-RU" sz="2200" dirty="0" err="1">
                <a:solidFill>
                  <a:schemeClr val="tx1"/>
                </a:solidFill>
              </a:rPr>
              <a:t>Освоєння</a:t>
            </a:r>
            <a:r>
              <a:rPr lang="ru-RU" sz="2200" dirty="0">
                <a:solidFill>
                  <a:schemeClr val="tx1"/>
                </a:solidFill>
              </a:rPr>
              <a:t> космосу, </a:t>
            </a:r>
            <a:r>
              <a:rPr lang="ru-RU" sz="2200" dirty="0" err="1">
                <a:solidFill>
                  <a:schemeClr val="tx1"/>
                </a:solidFill>
              </a:rPr>
              <a:t>дані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геофізики</a:t>
            </a:r>
            <a:r>
              <a:rPr lang="ru-RU" sz="2200" dirty="0">
                <a:solidFill>
                  <a:schemeClr val="tx1"/>
                </a:solidFill>
              </a:rPr>
              <a:t>, </a:t>
            </a:r>
            <a:r>
              <a:rPr lang="ru-RU" sz="2200" dirty="0" err="1">
                <a:solidFill>
                  <a:schemeClr val="tx1"/>
                </a:solidFill>
              </a:rPr>
              <a:t>геохімії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smtClean="0">
                <a:solidFill>
                  <a:schemeClr val="tx1"/>
                </a:solidFill>
              </a:rPr>
              <a:t>і </a:t>
            </a:r>
            <a:r>
              <a:rPr lang="ru-RU" sz="2200" dirty="0" err="1" smtClean="0">
                <a:solidFill>
                  <a:schemeClr val="tx1"/>
                </a:solidFill>
              </a:rPr>
              <a:t>сейсмології</a:t>
            </a:r>
            <a:r>
              <a:rPr lang="ru-RU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забезпечили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формування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нових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поглядів</a:t>
            </a:r>
            <a:r>
              <a:rPr lang="ru-RU" sz="2200" dirty="0">
                <a:solidFill>
                  <a:schemeClr val="tx1"/>
                </a:solidFill>
              </a:rPr>
              <a:t> на структуру </a:t>
            </a:r>
            <a:r>
              <a:rPr lang="ru-RU" sz="2200" dirty="0" err="1">
                <a:solidFill>
                  <a:schemeClr val="tx1"/>
                </a:solidFill>
              </a:rPr>
              <a:t>Землі</a:t>
            </a:r>
            <a:r>
              <a:rPr lang="ru-RU" sz="2200" dirty="0">
                <a:solidFill>
                  <a:schemeClr val="tx1"/>
                </a:solidFill>
              </a:rPr>
              <a:t>, </a:t>
            </a:r>
            <a:r>
              <a:rPr lang="ru-RU" sz="2200" dirty="0" err="1">
                <a:solidFill>
                  <a:schemeClr val="tx1"/>
                </a:solidFill>
              </a:rPr>
              <a:t>її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оболонкову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будову</a:t>
            </a:r>
            <a:r>
              <a:rPr lang="ru-RU" sz="22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48032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310</TotalTime>
  <Words>2193</Words>
  <Application>Microsoft Office PowerPoint</Application>
  <PresentationFormat>Экран (4:3)</PresentationFormat>
  <Paragraphs>115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Исполнительная</vt:lpstr>
      <vt:lpstr>Визначення геології як науки. Основні галузі геології. Значення геології.</vt:lpstr>
      <vt:lpstr>Поняття “геологія” та “геоморфологія”</vt:lpstr>
      <vt:lpstr>Зв’язок геології з іншими науками</vt:lpstr>
      <vt:lpstr>Зв’язок геології з іншими науками</vt:lpstr>
      <vt:lpstr>Слайд 5</vt:lpstr>
      <vt:lpstr>Зв’язок геології з іншими науками</vt:lpstr>
      <vt:lpstr>Історія розвитку геології як науки</vt:lpstr>
      <vt:lpstr>Історія розвитку геології як науки</vt:lpstr>
      <vt:lpstr>Історія розвитку геології як науки</vt:lpstr>
      <vt:lpstr>Загальні відомості</vt:lpstr>
      <vt:lpstr>Відмінності геології та геоморфології</vt:lpstr>
      <vt:lpstr>Об'єкт вивчення геології</vt:lpstr>
      <vt:lpstr>Завдання геології</vt:lpstr>
      <vt:lpstr>Oсновні методи геології</vt:lpstr>
      <vt:lpstr>Основні галузі геології</vt:lpstr>
      <vt:lpstr>Основні галузі геології</vt:lpstr>
      <vt:lpstr>Основні галузі геології</vt:lpstr>
      <vt:lpstr>Значення геології</vt:lpstr>
      <vt:lpstr>Висновок</vt:lpstr>
      <vt:lpstr>Список використаної літератури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Визначення геології як науки. Основні галузі геології. Значення геології.</dc:title>
  <dc:creator>Илья D</dc:creator>
  <cp:lastModifiedBy>Пользователь Windows</cp:lastModifiedBy>
  <cp:revision>38</cp:revision>
  <dcterms:created xsi:type="dcterms:W3CDTF">2020-04-05T06:40:06Z</dcterms:created>
  <dcterms:modified xsi:type="dcterms:W3CDTF">2021-02-08T14:32:26Z</dcterms:modified>
</cp:coreProperties>
</file>