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3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84583" autoAdjust="0"/>
  </p:normalViewPr>
  <p:slideViewPr>
    <p:cSldViewPr>
      <p:cViewPr>
        <p:scale>
          <a:sx n="68" d="100"/>
          <a:sy n="68" d="100"/>
        </p:scale>
        <p:origin x="-14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381537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pidru4niki.com/81890/buhgalterskiy_oblik_ta_audit/derzhavniy_finansoviy_audit_diyalnosti_byudzhetnih_ustano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20888"/>
            <a:ext cx="6480720" cy="1080120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Тема 6.Мета,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аудиту в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установах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1520" y="332656"/>
            <a:ext cx="7992888" cy="467995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Державний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фінансовий</a:t>
            </a:r>
            <a:r>
              <a:rPr lang="ru-RU" sz="2400" dirty="0" smtClean="0"/>
              <a:t> аудит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установ</a:t>
            </a:r>
            <a:r>
              <a:rPr lang="ru-RU" sz="2400" dirty="0" smtClean="0"/>
              <a:t> (</a:t>
            </a:r>
            <a:r>
              <a:rPr lang="ru-RU" sz="2400" dirty="0" err="1" smtClean="0"/>
              <a:t>фінансово-господарський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</a:t>
            </a:r>
            <a:r>
              <a:rPr lang="ru-RU" sz="2400" dirty="0" smtClean="0"/>
              <a:t>) – </a:t>
            </a:r>
            <a:r>
              <a:rPr lang="ru-RU" sz="2400" dirty="0" err="1" smtClean="0"/>
              <a:t>це</a:t>
            </a:r>
            <a:r>
              <a:rPr lang="ru-RU" sz="2400" dirty="0" smtClean="0"/>
              <a:t> форма державного </a:t>
            </a:r>
            <a:r>
              <a:rPr lang="ru-RU" sz="2400" dirty="0" err="1" smtClean="0"/>
              <a:t>фінансового</a:t>
            </a:r>
            <a:r>
              <a:rPr lang="ru-RU" sz="2400" dirty="0" smtClean="0"/>
              <a:t> контролю, яка </a:t>
            </a:r>
            <a:r>
              <a:rPr lang="ru-RU" sz="2400" dirty="0" err="1" smtClean="0"/>
              <a:t>спрямована</a:t>
            </a:r>
            <a:r>
              <a:rPr lang="ru-RU" sz="2400" dirty="0" smtClean="0"/>
              <a:t> на </a:t>
            </a:r>
            <a:r>
              <a:rPr lang="ru-RU" sz="2400" dirty="0" err="1" smtClean="0"/>
              <a:t>запобігання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порушень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достовірності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Основним</a:t>
            </a:r>
            <a:r>
              <a:rPr lang="ru-RU" sz="2400" dirty="0" smtClean="0"/>
              <a:t> </a:t>
            </a:r>
            <a:r>
              <a:rPr lang="ru-RU" sz="2400" dirty="0" err="1" smtClean="0"/>
              <a:t>завданням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фінансово-господарського</a:t>
            </a:r>
            <a:r>
              <a:rPr lang="ru-RU" sz="2400" dirty="0" smtClean="0"/>
              <a:t> аудиту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сприяння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бюджетній</a:t>
            </a:r>
            <a:r>
              <a:rPr lang="ru-RU" sz="2400" dirty="0" smtClean="0"/>
              <a:t> </a:t>
            </a:r>
            <a:r>
              <a:rPr lang="ru-RU" sz="2400" dirty="0" err="1" smtClean="0"/>
              <a:t>установі</a:t>
            </a:r>
            <a:r>
              <a:rPr lang="ru-RU" sz="2400" dirty="0" smtClean="0"/>
              <a:t> у </a:t>
            </a:r>
            <a:r>
              <a:rPr lang="ru-RU" sz="2400" dirty="0" err="1" smtClean="0"/>
              <a:t>забезпеченні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правильності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ведення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бухгалтерського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обліку</a:t>
            </a:r>
            <a:r>
              <a:rPr lang="ru-RU" sz="2400" dirty="0" smtClean="0"/>
              <a:t>, </a:t>
            </a:r>
            <a:r>
              <a:rPr lang="ru-RU" sz="2400" dirty="0" err="1" smtClean="0"/>
              <a:t>законності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коштів</a:t>
            </a:r>
            <a:r>
              <a:rPr lang="ru-RU" sz="2400" dirty="0" smtClean="0"/>
              <a:t>, державного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комунального</a:t>
            </a:r>
            <a:r>
              <a:rPr lang="ru-RU" sz="2400" dirty="0" smtClean="0"/>
              <a:t> майна, </a:t>
            </a:r>
            <a:r>
              <a:rPr lang="ru-RU" sz="2400" dirty="0" err="1" smtClean="0"/>
              <a:t>складанні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достовірної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організації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дієвого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внутрішнього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фінансового</a:t>
            </a:r>
            <a:r>
              <a:rPr lang="ru-RU" sz="2400" dirty="0" smtClean="0"/>
              <a:t> контролю. 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Бухгалтерський облік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409728"/>
            <a:ext cx="2448272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344816" cy="789179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/>
              <a:t>Фінансово-господарський</a:t>
            </a:r>
            <a:r>
              <a:rPr lang="ru-RU" sz="3200" dirty="0" smtClean="0"/>
              <a:t> аудит </a:t>
            </a:r>
            <a:r>
              <a:rPr lang="ru-RU" sz="3200" dirty="0" err="1" smtClean="0"/>
              <a:t>включає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683568" y="980728"/>
            <a:ext cx="7956376" cy="5111998"/>
          </a:xfrm>
        </p:spPr>
        <p:txBody>
          <a:bodyPr>
            <a:normAutofit fontScale="85000" lnSpcReduction="10000"/>
          </a:bodyPr>
          <a:lstStyle/>
          <a:p>
            <a:r>
              <a:rPr lang="ru-RU" sz="2400" dirty="0" err="1" smtClean="0"/>
              <a:t>проведення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протягом</a:t>
            </a:r>
            <a:r>
              <a:rPr lang="ru-RU" sz="2400" dirty="0" smtClean="0"/>
              <a:t> року </a:t>
            </a:r>
            <a:r>
              <a:rPr lang="ru-RU" sz="2400" dirty="0" err="1" smtClean="0"/>
              <a:t>моніторингу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бюджетної</a:t>
            </a:r>
            <a:r>
              <a:rPr lang="ru-RU" sz="2400" dirty="0" smtClean="0"/>
              <a:t> установи, у тому </a:t>
            </a:r>
            <a:r>
              <a:rPr lang="ru-RU" sz="2400" dirty="0" err="1" smtClean="0"/>
              <a:t>числі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використанням</a:t>
            </a:r>
            <a:r>
              <a:rPr lang="ru-RU" sz="2400" dirty="0" smtClean="0"/>
              <a:t> баз </a:t>
            </a:r>
            <a:r>
              <a:rPr lang="ru-RU" sz="2400" dirty="0" err="1" smtClean="0"/>
              <a:t>даних</a:t>
            </a:r>
            <a:r>
              <a:rPr lang="ru-RU" sz="2400" dirty="0" smtClean="0"/>
              <a:t> Державного казначейства;</a:t>
            </a:r>
          </a:p>
          <a:p>
            <a:r>
              <a:rPr lang="ru-RU" sz="2400" dirty="0" smtClean="0"/>
              <a:t>• </a:t>
            </a:r>
            <a:r>
              <a:rPr lang="ru-RU" sz="2400" dirty="0" err="1" smtClean="0"/>
              <a:t>проведення</a:t>
            </a:r>
            <a:r>
              <a:rPr lang="ru-RU" sz="2400" dirty="0" smtClean="0"/>
              <a:t> у </a:t>
            </a:r>
            <a:r>
              <a:rPr lang="ru-RU" sz="2400" dirty="0" err="1" smtClean="0"/>
              <a:t>разі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виявлення</a:t>
            </a:r>
            <a:r>
              <a:rPr lang="ru-RU" sz="2400" dirty="0" smtClean="0"/>
              <a:t> за результатами </a:t>
            </a:r>
            <a:r>
              <a:rPr lang="ru-RU" sz="2400" dirty="0" err="1" smtClean="0"/>
              <a:t>моніторингу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бюджетної</a:t>
            </a:r>
            <a:r>
              <a:rPr lang="ru-RU" sz="2400" dirty="0" smtClean="0"/>
              <a:t> установи </a:t>
            </a:r>
            <a:r>
              <a:rPr lang="ru-RU" sz="2400" dirty="0" err="1" smtClean="0"/>
              <a:t>ризикових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перевірки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коштів</a:t>
            </a:r>
            <a:r>
              <a:rPr lang="ru-RU" sz="2400" dirty="0" smtClean="0"/>
              <a:t>, державного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комунального</a:t>
            </a:r>
            <a:r>
              <a:rPr lang="ru-RU" sz="2400" dirty="0" smtClean="0"/>
              <a:t> майна, </a:t>
            </a:r>
            <a:r>
              <a:rPr lang="ru-RU" sz="2400" dirty="0" err="1" smtClean="0"/>
              <a:t>правильності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ведення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бухгалтерського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обліку</a:t>
            </a:r>
            <a:r>
              <a:rPr lang="ru-RU" sz="2400" dirty="0" smtClean="0"/>
              <a:t>, </a:t>
            </a:r>
            <a:r>
              <a:rPr lang="ru-RU" sz="2400" dirty="0" err="1" smtClean="0"/>
              <a:t>складання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достовірності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•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системи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внутрішнього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фінансового</a:t>
            </a:r>
            <a:r>
              <a:rPr lang="ru-RU" sz="2400" dirty="0" smtClean="0"/>
              <a:t> контролю, </a:t>
            </a:r>
            <a:r>
              <a:rPr lang="ru-RU" sz="2400" dirty="0" err="1" smtClean="0"/>
              <a:t>зокрема</a:t>
            </a:r>
            <a:r>
              <a:rPr lang="ru-RU" sz="2400" dirty="0" smtClean="0"/>
              <a:t> </a:t>
            </a:r>
            <a:r>
              <a:rPr lang="ru-RU" sz="2400" dirty="0" err="1" smtClean="0"/>
              <a:t>якості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організації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• </a:t>
            </a:r>
            <a:r>
              <a:rPr lang="ru-RU" sz="2400" dirty="0" err="1" smtClean="0"/>
              <a:t>підготовку</a:t>
            </a:r>
            <a:r>
              <a:rPr lang="ru-RU" sz="2400" dirty="0" smtClean="0"/>
              <a:t> </a:t>
            </a:r>
            <a:r>
              <a:rPr lang="ru-RU" sz="2400" dirty="0" err="1" smtClean="0"/>
              <a:t>керівництву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бюджетної</a:t>
            </a:r>
            <a:r>
              <a:rPr lang="ru-RU" sz="2400" dirty="0" smtClean="0"/>
              <a:t> установи </a:t>
            </a:r>
            <a:r>
              <a:rPr lang="ru-RU" sz="2400" dirty="0" err="1" smtClean="0"/>
              <a:t>пропозицій</a:t>
            </a:r>
            <a:r>
              <a:rPr lang="ru-RU" sz="2400" dirty="0" smtClean="0"/>
              <a:t> 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</a:t>
            </a:r>
            <a:r>
              <a:rPr lang="ru-RU" sz="2400" dirty="0" err="1" smtClean="0"/>
              <a:t>усунення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виявлених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недоліків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порушень</a:t>
            </a:r>
            <a:r>
              <a:rPr lang="ru-RU" sz="2400" dirty="0" smtClean="0"/>
              <a:t> за результатами </a:t>
            </a:r>
            <a:r>
              <a:rPr lang="ru-RU" sz="2400" dirty="0" err="1" smtClean="0"/>
              <a:t>моніторингу</a:t>
            </a:r>
            <a:r>
              <a:rPr lang="ru-RU" sz="2400" dirty="0" smtClean="0"/>
              <a:t> </a:t>
            </a:r>
            <a:r>
              <a:rPr lang="ru-RU" sz="2400" dirty="0" err="1" smtClean="0"/>
              <a:t>й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 та/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перевірки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• </a:t>
            </a:r>
            <a:r>
              <a:rPr lang="ru-RU" sz="2400" dirty="0" err="1" smtClean="0"/>
              <a:t>надання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висновку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рівень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достовірності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бюджетної</a:t>
            </a:r>
            <a:r>
              <a:rPr lang="ru-RU" sz="2400" dirty="0" smtClean="0"/>
              <a:t> установи, </a:t>
            </a:r>
            <a:r>
              <a:rPr lang="ru-RU" sz="2400" dirty="0" err="1" smtClean="0"/>
              <a:t>ступінь</a:t>
            </a:r>
            <a:r>
              <a:rPr lang="ru-RU" sz="2400" dirty="0" smtClean="0"/>
              <a:t> </a:t>
            </a:r>
            <a:r>
              <a:rPr lang="ru-RU" sz="2400" dirty="0" err="1" smtClean="0"/>
              <a:t>дотримання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посадовими</a:t>
            </a:r>
            <a:r>
              <a:rPr lang="ru-RU" sz="2400" dirty="0" smtClean="0"/>
              <a:t> особами </a:t>
            </a:r>
            <a:r>
              <a:rPr lang="ru-RU" sz="2400" dirty="0" err="1" smtClean="0"/>
              <a:t>законодавства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питань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повноту</a:t>
            </a:r>
            <a:r>
              <a:rPr lang="ru-RU" sz="2400" dirty="0" smtClean="0"/>
              <a:t> </a:t>
            </a:r>
            <a:r>
              <a:rPr lang="ru-RU" sz="2400" dirty="0" err="1" smtClean="0"/>
              <a:t>врахування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пропозицій</a:t>
            </a:r>
            <a:r>
              <a:rPr lang="ru-RU" sz="2400" dirty="0" smtClean="0"/>
              <a:t> у </a:t>
            </a:r>
            <a:r>
              <a:rPr lang="ru-RU" sz="2400" dirty="0" err="1" smtClean="0"/>
              <a:t>ході</a:t>
            </a:r>
            <a:r>
              <a:rPr lang="ru-RU" sz="2400" dirty="0" smtClean="0"/>
              <a:t> </a:t>
            </a:r>
            <a:r>
              <a:rPr lang="ru-RU" sz="2400" dirty="0" err="1" smtClean="0"/>
              <a:t>фінансово-господарського</a:t>
            </a:r>
            <a:r>
              <a:rPr lang="ru-RU" sz="2400" dirty="0" smtClean="0"/>
              <a:t> аудиту.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7920880" cy="5904656"/>
          </a:xfrm>
        </p:spPr>
        <p:txBody>
          <a:bodyPr>
            <a:normAutofit fontScale="70000" lnSpcReduction="20000"/>
          </a:bodyPr>
          <a:lstStyle/>
          <a:p>
            <a:pPr indent="342900"/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зауважити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Порядком </a:t>
            </a:r>
            <a:r>
              <a:rPr lang="ru-RU" dirty="0" err="1" smtClean="0"/>
              <a:t>проведення</a:t>
            </a:r>
            <a:r>
              <a:rPr lang="ru-RU" dirty="0" smtClean="0"/>
              <a:t> органами ДКРС </a:t>
            </a:r>
            <a:r>
              <a:rPr lang="ru-RU" dirty="0" err="1" smtClean="0"/>
              <a:t>державного-фінансового</a:t>
            </a:r>
            <a:r>
              <a:rPr lang="ru-RU" dirty="0" smtClean="0"/>
              <a:t> аудиту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baseline="30000" dirty="0" smtClean="0">
                <a:hlinkClick r:id="rId2"/>
              </a:rPr>
              <a:t>[1]</a:t>
            </a:r>
            <a:r>
              <a:rPr lang="ru-RU" dirty="0" smtClean="0"/>
              <a:t> не </a:t>
            </a:r>
            <a:r>
              <a:rPr lang="ru-RU" dirty="0" err="1" smtClean="0"/>
              <a:t>передбачено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та </a:t>
            </a:r>
            <a:r>
              <a:rPr lang="ru-RU" dirty="0" err="1" smtClean="0"/>
              <a:t>комунальних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, за </a:t>
            </a:r>
            <a:r>
              <a:rPr lang="ru-RU" dirty="0" err="1" smtClean="0"/>
              <a:t>Концепцією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державного </a:t>
            </a:r>
            <a:r>
              <a:rPr lang="ru-RU" dirty="0" err="1" smtClean="0"/>
              <a:t>фінансового</a:t>
            </a:r>
            <a:r>
              <a:rPr lang="ru-RU" dirty="0" smtClean="0"/>
              <a:t> контролю (</a:t>
            </a:r>
            <a:r>
              <a:rPr lang="ru-RU" dirty="0" err="1" smtClean="0"/>
              <a:t>далі</a:t>
            </a:r>
            <a:r>
              <a:rPr lang="ru-RU" dirty="0" smtClean="0"/>
              <a:t> – </a:t>
            </a:r>
            <a:r>
              <a:rPr lang="ru-RU" dirty="0" err="1" smtClean="0"/>
              <a:t>Концепція</a:t>
            </a:r>
            <a:r>
              <a:rPr lang="ru-RU" dirty="0" smtClean="0"/>
              <a:t>), яка </a:t>
            </a:r>
            <a:r>
              <a:rPr lang="ru-RU" dirty="0" err="1" smtClean="0"/>
              <a:t>схвалена</a:t>
            </a:r>
            <a:r>
              <a:rPr lang="ru-RU" dirty="0" smtClean="0"/>
              <a:t> </a:t>
            </a:r>
            <a:r>
              <a:rPr lang="ru-RU" dirty="0" err="1" smtClean="0"/>
              <a:t>розпорядженням</a:t>
            </a:r>
            <a:r>
              <a:rPr lang="ru-RU" dirty="0" smtClean="0"/>
              <a:t>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24.05.2005 № 158-р, </a:t>
            </a:r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внутрішній</a:t>
            </a:r>
            <a:r>
              <a:rPr lang="ru-RU" dirty="0" smtClean="0"/>
              <a:t> аудит, </a:t>
            </a:r>
            <a:r>
              <a:rPr lang="ru-RU" dirty="0" err="1" smtClean="0"/>
              <a:t>що</a:t>
            </a:r>
            <a:r>
              <a:rPr lang="ru-RU" dirty="0" smtClean="0"/>
              <a:t> проводиться </a:t>
            </a:r>
            <a:r>
              <a:rPr lang="ru-RU" dirty="0" err="1" smtClean="0"/>
              <a:t>ГоловКРУ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при </a:t>
            </a:r>
            <a:r>
              <a:rPr lang="ru-RU" dirty="0" err="1" smtClean="0"/>
              <a:t>здійсненні</a:t>
            </a:r>
            <a:r>
              <a:rPr lang="ru-RU" dirty="0" smtClean="0"/>
              <a:t> </a:t>
            </a:r>
            <a:r>
              <a:rPr lang="ru-RU" dirty="0" err="1" smtClean="0"/>
              <a:t>попереднього</a:t>
            </a:r>
            <a:r>
              <a:rPr lang="ru-RU" dirty="0" smtClean="0"/>
              <a:t> державного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фінансового</a:t>
            </a:r>
            <a:r>
              <a:rPr lang="ru-RU" dirty="0" smtClean="0"/>
              <a:t> контролю. </a:t>
            </a:r>
            <a:r>
              <a:rPr lang="ru-RU" dirty="0" err="1" smtClean="0"/>
              <a:t>Пріоритетним</a:t>
            </a:r>
            <a:r>
              <a:rPr lang="ru-RU" dirty="0" smtClean="0"/>
              <a:t> </a:t>
            </a:r>
            <a:r>
              <a:rPr lang="ru-RU" dirty="0" err="1" smtClean="0"/>
              <a:t>методичним</a:t>
            </a:r>
            <a:r>
              <a:rPr lang="ru-RU" dirty="0" smtClean="0"/>
              <a:t> </a:t>
            </a:r>
            <a:r>
              <a:rPr lang="ru-RU" dirty="0" err="1" smtClean="0"/>
              <a:t>прийомом</a:t>
            </a:r>
            <a:r>
              <a:rPr lang="ru-RU" dirty="0" smtClean="0"/>
              <a:t> при </a:t>
            </a:r>
            <a:r>
              <a:rPr lang="ru-RU" dirty="0" err="1" smtClean="0"/>
              <a:t>проведенні</a:t>
            </a:r>
            <a:r>
              <a:rPr lang="ru-RU" dirty="0" smtClean="0"/>
              <a:t> державного </a:t>
            </a:r>
            <a:r>
              <a:rPr lang="ru-RU" dirty="0" err="1" smtClean="0"/>
              <a:t>внутрішнього</a:t>
            </a:r>
            <a:r>
              <a:rPr lang="ru-RU" dirty="0" smtClean="0"/>
              <a:t> аудиту </a:t>
            </a:r>
            <a:r>
              <a:rPr lang="ru-RU" dirty="0" err="1" smtClean="0"/>
              <a:t>визнається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, вводиться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ризикових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акцентується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 на </a:t>
            </a:r>
            <a:r>
              <a:rPr lang="ru-RU" dirty="0" err="1" smtClean="0"/>
              <a:t>співвідношенні</a:t>
            </a:r>
            <a:r>
              <a:rPr lang="ru-RU" dirty="0" smtClean="0"/>
              <a:t> між </a:t>
            </a:r>
            <a:r>
              <a:rPr lang="ru-RU" dirty="0" err="1" smtClean="0"/>
              <a:t>дієвістю</a:t>
            </a:r>
            <a:r>
              <a:rPr lang="ru-RU" dirty="0" smtClean="0"/>
              <a:t> аудиту та </a:t>
            </a:r>
            <a:r>
              <a:rPr lang="ru-RU" dirty="0" err="1" smtClean="0"/>
              <a:t>понесених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. Метою аудиту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рекомендацій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органу державного сектору,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мети органу державного сектору.</a:t>
            </a:r>
            <a:endParaRPr lang="ru-RU" dirty="0"/>
          </a:p>
        </p:txBody>
      </p:sp>
      <p:pic>
        <p:nvPicPr>
          <p:cNvPr id="19460" name="Picture 4" descr="Що таке бухгалтерія та бухгалтерський облік, баланс і звітність? Курсы  бухгалтера - курсы «Стимул» в Киев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5265721"/>
            <a:ext cx="2827412" cy="159227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6984776" cy="5184576"/>
          </a:xfrm>
        </p:spPr>
        <p:txBody>
          <a:bodyPr>
            <a:normAutofit lnSpcReduction="10000"/>
          </a:bodyPr>
          <a:lstStyle/>
          <a:p>
            <a:r>
              <a:rPr lang="ru-RU" sz="2600" dirty="0" err="1" smtClean="0"/>
              <a:t>Державний</a:t>
            </a:r>
            <a:r>
              <a:rPr lang="ru-RU" sz="2600" dirty="0" smtClean="0"/>
              <a:t> </a:t>
            </a:r>
            <a:r>
              <a:rPr lang="ru-RU" sz="2600" dirty="0" err="1" smtClean="0"/>
              <a:t>фінансовий</a:t>
            </a:r>
            <a:r>
              <a:rPr lang="ru-RU" sz="2600" dirty="0" smtClean="0"/>
              <a:t> аудит </a:t>
            </a:r>
            <a:r>
              <a:rPr lang="ru-RU" sz="2600" dirty="0" err="1" smtClean="0"/>
              <a:t>діяльності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бюджетних</a:t>
            </a:r>
            <a:r>
              <a:rPr lang="ru-RU" sz="2600" dirty="0" smtClean="0"/>
              <a:t> </a:t>
            </a:r>
            <a:r>
              <a:rPr lang="ru-RU" sz="2600" dirty="0" err="1" smtClean="0"/>
              <a:t>установ</a:t>
            </a:r>
            <a:r>
              <a:rPr lang="ru-RU" sz="2600" dirty="0" smtClean="0"/>
              <a:t> </a:t>
            </a:r>
            <a:r>
              <a:rPr lang="ru-RU" sz="2600" dirty="0" err="1" smtClean="0"/>
              <a:t>реалізуються</a:t>
            </a:r>
            <a:r>
              <a:rPr lang="ru-RU" sz="2600" dirty="0" smtClean="0"/>
              <a:t> </a:t>
            </a:r>
            <a:r>
              <a:rPr lang="ru-RU" sz="2600" dirty="0" err="1" smtClean="0"/>
              <a:t>різноманітними</a:t>
            </a:r>
            <a:r>
              <a:rPr lang="ru-RU" sz="2600" dirty="0" smtClean="0"/>
              <a:t> органами </a:t>
            </a:r>
            <a:r>
              <a:rPr lang="ru-RU" sz="2600" dirty="0" err="1" smtClean="0"/>
              <a:t>державної</a:t>
            </a:r>
            <a:r>
              <a:rPr lang="ru-RU" sz="2600" dirty="0" smtClean="0"/>
              <a:t> </a:t>
            </a:r>
            <a:r>
              <a:rPr lang="ru-RU" sz="2600" dirty="0" err="1" smtClean="0"/>
              <a:t>влади</a:t>
            </a:r>
            <a:r>
              <a:rPr lang="ru-RU" sz="2600" dirty="0" smtClean="0"/>
              <a:t>. </a:t>
            </a:r>
            <a:r>
              <a:rPr lang="ru-RU" sz="2600" dirty="0" err="1" smtClean="0"/>
              <a:t>Вищезазначений</a:t>
            </a:r>
            <a:r>
              <a:rPr lang="ru-RU" sz="2600" dirty="0" smtClean="0"/>
              <a:t> аудит </a:t>
            </a:r>
            <a:r>
              <a:rPr lang="ru-RU" sz="2600" dirty="0" err="1" smtClean="0"/>
              <a:t>має</a:t>
            </a:r>
            <a:r>
              <a:rPr lang="ru-RU" sz="2600" dirty="0" smtClean="0"/>
              <a:t> </a:t>
            </a:r>
            <a:r>
              <a:rPr lang="ru-RU" sz="2600" dirty="0" err="1" smtClean="0"/>
              <a:t>здатність</a:t>
            </a:r>
            <a:r>
              <a:rPr lang="ru-RU" sz="2600" dirty="0" smtClean="0"/>
              <a:t> </a:t>
            </a:r>
            <a:r>
              <a:rPr lang="ru-RU" sz="2600" dirty="0" err="1" smtClean="0"/>
              <a:t>розвиватися</a:t>
            </a:r>
            <a:r>
              <a:rPr lang="ru-RU" sz="2600" dirty="0" smtClean="0"/>
              <a:t> в </a:t>
            </a:r>
            <a:r>
              <a:rPr lang="ru-RU" sz="2600" dirty="0" err="1" smtClean="0"/>
              <a:t>системі</a:t>
            </a:r>
            <a:r>
              <a:rPr lang="ru-RU" sz="2600" dirty="0" smtClean="0"/>
              <a:t> </a:t>
            </a:r>
            <a:r>
              <a:rPr lang="ru-RU" sz="2600" dirty="0" err="1" smtClean="0"/>
              <a:t>суб'єкта</a:t>
            </a:r>
            <a:r>
              <a:rPr lang="ru-RU" sz="2600" dirty="0" smtClean="0"/>
              <a:t>, </a:t>
            </a:r>
            <a:r>
              <a:rPr lang="ru-RU" sz="2600" dirty="0" err="1" smtClean="0"/>
              <a:t>що</a:t>
            </a:r>
            <a:r>
              <a:rPr lang="ru-RU" sz="2600" dirty="0" smtClean="0"/>
              <a:t> </a:t>
            </a:r>
            <a:r>
              <a:rPr lang="ru-RU" sz="2600" dirty="0" err="1" smtClean="0"/>
              <a:t>його</a:t>
            </a:r>
            <a:r>
              <a:rPr lang="ru-RU" sz="2600" dirty="0" smtClean="0"/>
              <a:t> </a:t>
            </a:r>
            <a:r>
              <a:rPr lang="ru-RU" sz="2600" dirty="0" err="1" smtClean="0"/>
              <a:t>здійснює</a:t>
            </a:r>
            <a:r>
              <a:rPr lang="ru-RU" sz="2600" dirty="0" smtClean="0"/>
              <a:t>. </a:t>
            </a:r>
            <a:r>
              <a:rPr lang="ru-RU" sz="2600" dirty="0" err="1" smtClean="0"/>
              <a:t>Виходячи</a:t>
            </a:r>
            <a:r>
              <a:rPr lang="ru-RU" sz="2600" dirty="0" smtClean="0"/>
              <a:t> </a:t>
            </a:r>
            <a:r>
              <a:rPr lang="ru-RU" sz="2600" dirty="0" err="1" smtClean="0"/>
              <a:t>з</a:t>
            </a:r>
            <a:r>
              <a:rPr lang="ru-RU" sz="2600" dirty="0" smtClean="0"/>
              <a:t> </a:t>
            </a:r>
            <a:r>
              <a:rPr lang="ru-RU" sz="2600" dirty="0" err="1" smtClean="0"/>
              <a:t>цього</a:t>
            </a:r>
            <a:r>
              <a:rPr lang="ru-RU" sz="2600" dirty="0" smtClean="0"/>
              <a:t>, одним </a:t>
            </a:r>
            <a:r>
              <a:rPr lang="ru-RU" sz="2600" dirty="0" err="1" smtClean="0"/>
              <a:t>з</a:t>
            </a:r>
            <a:r>
              <a:rPr lang="ru-RU" sz="2600" dirty="0" smtClean="0"/>
              <a:t> </a:t>
            </a:r>
            <a:r>
              <a:rPr lang="ru-RU" sz="2600" dirty="0" err="1" smtClean="0"/>
              <a:t>напрямів</a:t>
            </a:r>
            <a:r>
              <a:rPr lang="ru-RU" sz="2600" dirty="0" smtClean="0"/>
              <a:t> </a:t>
            </a:r>
            <a:r>
              <a:rPr lang="ru-RU" sz="2600" dirty="0" err="1" smtClean="0"/>
              <a:t>розвитку</a:t>
            </a:r>
            <a:r>
              <a:rPr lang="ru-RU" sz="2600" dirty="0" smtClean="0"/>
              <a:t> державного </a:t>
            </a:r>
            <a:r>
              <a:rPr lang="ru-RU" sz="2600" dirty="0" err="1" smtClean="0"/>
              <a:t>фінансового</a:t>
            </a:r>
            <a:r>
              <a:rPr lang="ru-RU" sz="2600" dirty="0" smtClean="0"/>
              <a:t> аудиту </a:t>
            </a:r>
            <a:r>
              <a:rPr lang="ru-RU" sz="2600" dirty="0" err="1" smtClean="0"/>
              <a:t>діяльності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бюджетних</a:t>
            </a:r>
            <a:r>
              <a:rPr lang="ru-RU" sz="2600" dirty="0" smtClean="0"/>
              <a:t> </a:t>
            </a:r>
            <a:r>
              <a:rPr lang="ru-RU" sz="2600" dirty="0" err="1" smtClean="0"/>
              <a:t>установ</a:t>
            </a:r>
            <a:r>
              <a:rPr lang="ru-RU" sz="2600" dirty="0" smtClean="0"/>
              <a:t> </a:t>
            </a:r>
            <a:r>
              <a:rPr lang="ru-RU" sz="2600" dirty="0" err="1" smtClean="0"/>
              <a:t>є</a:t>
            </a:r>
            <a:r>
              <a:rPr lang="ru-RU" sz="2600" dirty="0" smtClean="0"/>
              <a:t> </a:t>
            </a:r>
            <a:r>
              <a:rPr lang="ru-RU" sz="2600" dirty="0" err="1" smtClean="0"/>
              <a:t>його</a:t>
            </a:r>
            <a:r>
              <a:rPr lang="ru-RU" sz="2600" dirty="0" smtClean="0"/>
              <a:t> </a:t>
            </a:r>
            <a:r>
              <a:rPr lang="ru-RU" sz="2600" dirty="0" err="1" smtClean="0"/>
              <a:t>розвиток</a:t>
            </a:r>
            <a:r>
              <a:rPr lang="ru-RU" sz="2600" dirty="0" smtClean="0"/>
              <a:t> за </a:t>
            </a:r>
            <a:r>
              <a:rPr lang="ru-RU" sz="2600" dirty="0" err="1" smtClean="0"/>
              <a:t>суб'єктом</a:t>
            </a:r>
            <a:r>
              <a:rPr lang="ru-RU" sz="2600" dirty="0" smtClean="0"/>
              <a:t>.</a:t>
            </a:r>
          </a:p>
          <a:p>
            <a:r>
              <a:rPr lang="ru-RU" sz="2600" dirty="0" err="1" smtClean="0"/>
              <a:t>Дослідження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ефективності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діяльності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бюджетних</a:t>
            </a:r>
            <a:r>
              <a:rPr lang="ru-RU" sz="2600" dirty="0" smtClean="0"/>
              <a:t> </a:t>
            </a:r>
            <a:r>
              <a:rPr lang="ru-RU" sz="2600" dirty="0" err="1" smtClean="0"/>
              <a:t>установ</a:t>
            </a:r>
            <a:r>
              <a:rPr lang="ru-RU" sz="2600" dirty="0" smtClean="0"/>
              <a:t> </a:t>
            </a:r>
            <a:r>
              <a:rPr lang="ru-RU" sz="2600" dirty="0" err="1" smtClean="0"/>
              <a:t>може</a:t>
            </a:r>
            <a:r>
              <a:rPr lang="ru-RU" sz="2600" dirty="0" smtClean="0"/>
              <a:t> стати новою </a:t>
            </a:r>
            <a:r>
              <a:rPr lang="ru-RU" sz="2600" dirty="0" err="1" smtClean="0"/>
              <a:t>складовою</a:t>
            </a:r>
            <a:r>
              <a:rPr lang="ru-RU" sz="2600" dirty="0" smtClean="0"/>
              <a:t> державного </a:t>
            </a:r>
            <a:r>
              <a:rPr lang="ru-RU" sz="2600" dirty="0" err="1" smtClean="0"/>
              <a:t>фінансового</a:t>
            </a:r>
            <a:r>
              <a:rPr lang="ru-RU" sz="2600" dirty="0" smtClean="0"/>
              <a:t> аудиту </a:t>
            </a:r>
            <a:r>
              <a:rPr lang="ru-RU" sz="2600" dirty="0" err="1" smtClean="0"/>
              <a:t>діяльності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бюджетних</a:t>
            </a:r>
            <a:r>
              <a:rPr lang="ru-RU" sz="2600" dirty="0" smtClean="0"/>
              <a:t> </a:t>
            </a:r>
            <a:r>
              <a:rPr lang="ru-RU" sz="2600" dirty="0" err="1" smtClean="0"/>
              <a:t>установ</a:t>
            </a:r>
            <a:r>
              <a:rPr lang="ru-RU" sz="2600" dirty="0" smtClean="0"/>
              <a:t>.</a:t>
            </a:r>
          </a:p>
          <a:p>
            <a:endParaRPr lang="ru-RU" dirty="0"/>
          </a:p>
        </p:txBody>
      </p:sp>
      <p:sp>
        <p:nvSpPr>
          <p:cNvPr id="20484" name="AutoShape 4" descr="Відновлення бухгалтерського обліку | Financial Chain Corp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Відновлення бухгалтерського обліку | Financial Chain Corp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8" name="Picture 8" descr="Відновлення бухгалтерського обліку | Financial Chain Corpor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933056"/>
            <a:ext cx="2291408" cy="27019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bb0846be36d4333fca81a01d79b5d290a4641a"/>
</p:tagLst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2443</TotalTime>
  <Words>271</Words>
  <Application>Microsoft Office PowerPoint</Application>
  <PresentationFormat>Экран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6.Мета, принципи, організація проведення аудиту в бюджетних установах</vt:lpstr>
      <vt:lpstr>Презентация PowerPoint</vt:lpstr>
      <vt:lpstr>Фінансово-господарський аудит включає: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треугольники по углам</dc:title>
  <dc:creator>obstinate</dc:creator>
  <dc:description>Шаблон презентации с сайта https://presentation-creation.ru/</dc:description>
  <cp:lastModifiedBy>Татьяна</cp:lastModifiedBy>
  <cp:revision>1249</cp:revision>
  <dcterms:created xsi:type="dcterms:W3CDTF">2018-02-25T09:09:03Z</dcterms:created>
  <dcterms:modified xsi:type="dcterms:W3CDTF">2021-05-29T13:12:38Z</dcterms:modified>
</cp:coreProperties>
</file>