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57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4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7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51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248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2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690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8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7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3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4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74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98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1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56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4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FCFE43-114D-4140-8744-91571CB9768F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85E28F-9720-4512-ABC9-12EFDE73D0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3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foGTIG7pY" TargetMode="External"/><Relationship Id="rId2" Type="http://schemas.openxmlformats.org/officeDocument/2006/relationships/hyperlink" Target="https://studbooks.net/1598781/psihologiya/neyrohimiya_lyubv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-ewvCNguug&amp;t=29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8292" y="2450640"/>
            <a:ext cx="5900542" cy="151553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Анатомо-физиологические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основы любви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8292" y="4503375"/>
            <a:ext cx="5808617" cy="16557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Выполнила: студентка факультета СПП,</a:t>
            </a:r>
          </a:p>
          <a:p>
            <a:r>
              <a:rPr lang="ru-RU" sz="2800" dirty="0" smtClean="0"/>
              <a:t>Магистр 2к,</a:t>
            </a:r>
          </a:p>
          <a:p>
            <a:r>
              <a:rPr lang="ru-RU" sz="2800" dirty="0" err="1" smtClean="0"/>
              <a:t>Грабова</a:t>
            </a:r>
            <a:r>
              <a:rPr lang="ru-RU" sz="2800" dirty="0" smtClean="0"/>
              <a:t> Валерия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44" y="1495426"/>
            <a:ext cx="5923448" cy="395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Состояние страстной влюбленности</a:t>
            </a:r>
            <a:br>
              <a:rPr lang="ru-RU" sz="4800" dirty="0" smtClean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56040"/>
            <a:ext cx="9601196" cy="3318936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Фенилэталамин</a:t>
            </a:r>
            <a:r>
              <a:rPr lang="ru-RU" sz="2800" dirty="0" smtClean="0">
                <a:solidFill>
                  <a:schemeClr val="tx1"/>
                </a:solidFill>
              </a:rPr>
              <a:t> усиливает процессы метаболизма в организме человека и снижает аппетит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Дофамин повышает сексуальную возбудимость и потребность в занятии сексом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Это состояние не может длиться дольше </a:t>
            </a:r>
            <a:r>
              <a:rPr lang="ru-RU" sz="2800" dirty="0" smtClean="0">
                <a:solidFill>
                  <a:srgbClr val="C00000"/>
                </a:solidFill>
              </a:rPr>
              <a:t>24 месяцев- </a:t>
            </a:r>
            <a:r>
              <a:rPr lang="ru-RU" sz="2800" dirty="0" smtClean="0">
                <a:solidFill>
                  <a:schemeClr val="tx1"/>
                </a:solidFill>
              </a:rPr>
              <a:t>либо переходит в другую стадию, либо развивается в психопатологию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Глубокая привязанность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155371"/>
            <a:ext cx="9601196" cy="372049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Обусловлена </a:t>
            </a:r>
            <a:r>
              <a:rPr lang="ru-RU" sz="2800" b="1" dirty="0" err="1" smtClean="0">
                <a:solidFill>
                  <a:schemeClr val="tx1"/>
                </a:solidFill>
              </a:rPr>
              <a:t>эндофинами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Оказывает успокаивающие воздействия: вызывают ощущение безопасности, умиротворенности, душевного покоя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Начинают </a:t>
            </a:r>
            <a:r>
              <a:rPr lang="ru-RU" sz="2800" b="1" dirty="0" smtClean="0">
                <a:solidFill>
                  <a:schemeClr val="tx1"/>
                </a:solidFill>
              </a:rPr>
              <a:t>вырабатываться по истечении 2 лет </a:t>
            </a:r>
            <a:r>
              <a:rPr lang="ru-RU" sz="2800" dirty="0" smtClean="0">
                <a:solidFill>
                  <a:schemeClr val="tx1"/>
                </a:solidFill>
              </a:rPr>
              <a:t>от момента влюбленности, чтобы противостоять высокому уровню </a:t>
            </a:r>
            <a:r>
              <a:rPr lang="ru-RU" sz="2800" dirty="0" err="1" smtClean="0">
                <a:solidFill>
                  <a:schemeClr val="tx1"/>
                </a:solidFill>
              </a:rPr>
              <a:t>фенилэтиламина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Глубокая привязанность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Во время прикосновений и физической близости выделяется окситоцин, который иногда называют гормоном «верности»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Вырабатывается в больших количествах в мозгу человека во время родов и оргазма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Эмоциональный мозг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16852"/>
            <a:ext cx="9601196" cy="33189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Чем больше индивидуум владеет счастливой памятью, тем больше у него шансов перед лицом полностью новой стимуляции переживать ее под видом счастливой эмоции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Ключ, который запускает, в соответствии с ситуацией, и удовольствие, и страдание или тревогу, находится в двух концах подковы , </a:t>
            </a:r>
            <a:r>
              <a:rPr lang="ru-RU" sz="3200" dirty="0" err="1" smtClean="0">
                <a:solidFill>
                  <a:schemeClr val="tx1"/>
                </a:solidFill>
              </a:rPr>
              <a:t>лимбической</a:t>
            </a:r>
            <a:r>
              <a:rPr lang="ru-RU" sz="3200" dirty="0" smtClean="0">
                <a:solidFill>
                  <a:schemeClr val="tx1"/>
                </a:solidFill>
              </a:rPr>
              <a:t> системы: это перегородка и миндалина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Система вознаграждения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Это перегородка </a:t>
            </a:r>
            <a:r>
              <a:rPr lang="ru-RU" b="1" dirty="0" err="1" smtClean="0">
                <a:solidFill>
                  <a:schemeClr val="tx1"/>
                </a:solidFill>
              </a:rPr>
              <a:t>лимбической</a:t>
            </a:r>
            <a:r>
              <a:rPr lang="ru-RU" b="1" dirty="0" smtClean="0">
                <a:solidFill>
                  <a:schemeClr val="tx1"/>
                </a:solidFill>
              </a:rPr>
              <a:t> системы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Все наркотики, действующие на высвобождение </a:t>
            </a:r>
            <a:r>
              <a:rPr lang="ru-RU" dirty="0" err="1" smtClean="0">
                <a:solidFill>
                  <a:schemeClr val="tx1"/>
                </a:solidFill>
              </a:rPr>
              <a:t>катехоломинов</a:t>
            </a:r>
            <a:r>
              <a:rPr lang="ru-RU" dirty="0" smtClean="0">
                <a:solidFill>
                  <a:schemeClr val="tx1"/>
                </a:solidFill>
              </a:rPr>
              <a:t>, влияют на запуск системы вознаграждения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Усиленное </a:t>
            </a:r>
            <a:r>
              <a:rPr lang="ru-RU" b="1" dirty="0" smtClean="0">
                <a:solidFill>
                  <a:schemeClr val="tx1"/>
                </a:solidFill>
              </a:rPr>
              <a:t>функционирование катехоламинов </a:t>
            </a:r>
            <a:r>
              <a:rPr lang="ru-RU" dirty="0" smtClean="0">
                <a:solidFill>
                  <a:schemeClr val="tx1"/>
                </a:solidFill>
              </a:rPr>
              <a:t>приносит психическую и биологическую энергию, необходимую активности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37549"/>
            <a:ext cx="9601196" cy="1303867"/>
          </a:xfrm>
        </p:spPr>
        <p:txBody>
          <a:bodyPr/>
          <a:lstStyle/>
          <a:p>
            <a:r>
              <a:rPr lang="ru-RU" dirty="0" smtClean="0"/>
              <a:t>Мозг влюбленных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62" y="1222465"/>
            <a:ext cx="6858721" cy="51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7023" y="845697"/>
            <a:ext cx="5497285" cy="331893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Изучение мозга счастливых влюбленных позволило выявить </a:t>
            </a:r>
            <a:r>
              <a:rPr lang="ru-RU" b="1" dirty="0" smtClean="0">
                <a:solidFill>
                  <a:schemeClr val="tx1"/>
                </a:solidFill>
              </a:rPr>
              <a:t>«центр любви»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Крохотный участок в средне нижней части мозга </a:t>
            </a:r>
            <a:r>
              <a:rPr lang="en-US" b="1" dirty="0" smtClean="0">
                <a:solidFill>
                  <a:schemeClr val="tx1"/>
                </a:solidFill>
              </a:rPr>
              <a:t>VTE</a:t>
            </a:r>
            <a:r>
              <a:rPr lang="ru-RU" b="1" dirty="0" smtClean="0">
                <a:solidFill>
                  <a:schemeClr val="tx1"/>
                </a:solidFill>
              </a:rPr>
              <a:t> (вентральная </a:t>
            </a:r>
            <a:r>
              <a:rPr lang="ru-RU" b="1" dirty="0" err="1" smtClean="0">
                <a:solidFill>
                  <a:schemeClr val="tx1"/>
                </a:solidFill>
              </a:rPr>
              <a:t>тегментальная</a:t>
            </a:r>
            <a:r>
              <a:rPr lang="ru-RU" b="1" dirty="0" smtClean="0">
                <a:solidFill>
                  <a:schemeClr val="tx1"/>
                </a:solidFill>
              </a:rPr>
              <a:t> область), </a:t>
            </a:r>
            <a:r>
              <a:rPr lang="ru-RU" dirty="0" smtClean="0">
                <a:solidFill>
                  <a:schemeClr val="tx1"/>
                </a:solidFill>
              </a:rPr>
              <a:t>связанный с выработкой дофамина, часть «системы вознаграждения» мозга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Романтическая любовь- </a:t>
            </a:r>
            <a:r>
              <a:rPr lang="ru-RU" dirty="0" smtClean="0">
                <a:solidFill>
                  <a:schemeClr val="tx1"/>
                </a:solidFill>
              </a:rPr>
              <a:t>это </a:t>
            </a:r>
            <a:r>
              <a:rPr lang="ru-RU" dirty="0" err="1" smtClean="0">
                <a:solidFill>
                  <a:schemeClr val="tx1"/>
                </a:solidFill>
              </a:rPr>
              <a:t>обсессия</a:t>
            </a:r>
            <a:r>
              <a:rPr lang="ru-RU" dirty="0" smtClean="0">
                <a:solidFill>
                  <a:schemeClr val="tx1"/>
                </a:solidFill>
              </a:rPr>
              <a:t>, навязчивое состояние, одержимость; люди теряют себя в любви, теряют ощущение себя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308" y="845697"/>
            <a:ext cx="4994910" cy="434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 тех кто любит давно и долго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018" y="2021355"/>
            <a:ext cx="6281056" cy="33189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Находясь в долговременных любовных отношениях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Эти люди не обманывают!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Сканирование мозга этих людей показало, что после 25 лет совместной жизни область мозга, отвечающая за романтическую страстную любовь, у них активируется, когда они видят или слышат своего партнера.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596" y="2153677"/>
            <a:ext cx="4978404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Способы показать симпатию близкому человеку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Слова одобрения и поддержки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Качественное время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Акты служения, выполненные с положительным отношением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Прикосновения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«Можно </a:t>
            </a:r>
            <a:r>
              <a:rPr lang="ru-RU" dirty="0" smtClean="0">
                <a:solidFill>
                  <a:schemeClr val="tx1"/>
                </a:solidFill>
              </a:rPr>
              <a:t>извиниться, но шрам </a:t>
            </a:r>
            <a:r>
              <a:rPr lang="ru-RU" dirty="0" smtClean="0">
                <a:solidFill>
                  <a:schemeClr val="tx1"/>
                </a:solidFill>
              </a:rPr>
              <a:t>останется»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Источники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39366"/>
            <a:ext cx="9601196" cy="3318936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studbooks.net/1598781/psihologiya/neyrohimiya_lyubvi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www.youtube.com/watch?v=OYfoGTIG7pY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sz="2800" dirty="0" smtClean="0">
                <a:solidFill>
                  <a:schemeClr val="tx1"/>
                </a:solidFill>
                <a:hlinkClick r:id="rId4"/>
              </a:rPr>
              <a:t>www.youtube.com/watch?v=x-ewvCNguug&amp;t=29s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6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525" y="3973483"/>
            <a:ext cx="4237809" cy="27074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773" y="433492"/>
            <a:ext cx="9601196" cy="1303867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Что такое любовь?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8465" y="2008292"/>
            <a:ext cx="9601196" cy="331893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Любовь-</a:t>
            </a:r>
            <a:r>
              <a:rPr lang="ru-RU" sz="1800" dirty="0" smtClean="0">
                <a:solidFill>
                  <a:schemeClr val="tx1"/>
                </a:solidFill>
              </a:rPr>
              <a:t> это особое состояние души и тела, необъяснимое с точки зрения науки.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Мощное созидательное чувство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Это сложная и непостижимая </a:t>
            </a:r>
            <a:r>
              <a:rPr lang="ru-RU" sz="1800" dirty="0" smtClean="0">
                <a:solidFill>
                  <a:srgbClr val="C00000"/>
                </a:solidFill>
              </a:rPr>
              <a:t>комбинация эмоций, желаний и состояний.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Любви покорны не только возрасты, но и должности, религии и все остальное, что принято считать важным и нужным.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О любви можно рассуждать , </a:t>
            </a:r>
            <a:r>
              <a:rPr lang="ru-RU" sz="1800" dirty="0" err="1" smtClean="0">
                <a:solidFill>
                  <a:schemeClr val="tx1"/>
                </a:solidFill>
              </a:rPr>
              <a:t>слогать</a:t>
            </a:r>
            <a:r>
              <a:rPr lang="ru-RU" sz="1800" dirty="0" smtClean="0">
                <a:solidFill>
                  <a:schemeClr val="tx1"/>
                </a:solidFill>
              </a:rPr>
              <a:t> песни, посвящать ей картины и дворцы.</a:t>
            </a:r>
          </a:p>
          <a:p>
            <a:r>
              <a:rPr lang="ru-RU" sz="4400" dirty="0" smtClean="0">
                <a:solidFill>
                  <a:srgbClr val="C00000"/>
                </a:solidFill>
              </a:rPr>
              <a:t>Что мы знаем о любви?</a:t>
            </a:r>
          </a:p>
          <a:p>
            <a:r>
              <a:rPr lang="ru-RU" sz="1800" dirty="0" smtClean="0">
                <a:solidFill>
                  <a:srgbClr val="C00000"/>
                </a:solidFill>
              </a:rPr>
              <a:t>Только то, что испытали сами.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Остальное не заслуживает доверия. Только на собственном опыте можно прикоснуться к этому великому таинству, несущему самые великие вдохновения и разочарования.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9134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899" y="599922"/>
            <a:ext cx="9601196" cy="1303867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Окситоцин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0899" y="1903789"/>
            <a:ext cx="10748552" cy="33189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Можно обнаружить в организме доже примитивных животных(дождевые черви)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Гормон нежности и привязанности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Гормон доверия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Обладает </a:t>
            </a:r>
            <a:r>
              <a:rPr lang="ru-RU" sz="2800" dirty="0" err="1" smtClean="0">
                <a:solidFill>
                  <a:schemeClr val="tx1"/>
                </a:solidFill>
              </a:rPr>
              <a:t>анксиолитическим</a:t>
            </a:r>
            <a:r>
              <a:rPr lang="ru-RU" sz="2800" dirty="0" smtClean="0">
                <a:solidFill>
                  <a:schemeClr val="tx1"/>
                </a:solidFill>
              </a:rPr>
              <a:t> эффектом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Участвует в формировании чувства жажды и питьевого поведения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Участвует в формировании сексуального чувства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Участвует в механизмах памяти и в процессах забывания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Вазопресин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11680"/>
            <a:ext cx="9601196" cy="38641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Долговременная память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Облегчает консолидацию и восстановление памяти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Участвует в формировании биологических ритмов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Участвует в формировании эмоционального поведения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Участвует в </a:t>
            </a:r>
            <a:r>
              <a:rPr lang="ru-RU" dirty="0" err="1" smtClean="0">
                <a:solidFill>
                  <a:schemeClr val="tx1"/>
                </a:solidFill>
              </a:rPr>
              <a:t>антиноцептивной</a:t>
            </a:r>
            <a:r>
              <a:rPr lang="ru-RU" dirty="0" smtClean="0">
                <a:solidFill>
                  <a:schemeClr val="tx1"/>
                </a:solidFill>
              </a:rPr>
              <a:t> системе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4125" y="819572"/>
            <a:ext cx="4898572" cy="326910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Повышение экспрессии рецепторов к </a:t>
            </a:r>
            <a:r>
              <a:rPr lang="ru-RU" sz="3600" dirty="0" err="1" smtClean="0">
                <a:solidFill>
                  <a:schemeClr val="tx1"/>
                </a:solidFill>
              </a:rPr>
              <a:t>вазопресину</a:t>
            </a:r>
            <a:r>
              <a:rPr lang="ru-RU" sz="3600" dirty="0" smtClean="0">
                <a:solidFill>
                  <a:schemeClr val="tx1"/>
                </a:solidFill>
              </a:rPr>
              <a:t> у полигамных самцов приводит к изменению их инстинктивного поведения и склонности в моногамии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5460" b="1873"/>
          <a:stretch/>
        </p:blipFill>
        <p:spPr>
          <a:xfrm>
            <a:off x="1530531" y="687433"/>
            <a:ext cx="4426131" cy="50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Дофамин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56041"/>
            <a:ext cx="9601196" cy="33189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Гормон целеустремленности и концентрации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Вырабатывается в организме в момент начала влюбленности, заставляет добиваться своей цели, стремится к полному обладанию.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Играет решающую роль в умении запоминать источники удовлетворения удовольствия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6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Серотонин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Гормон настроения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На этапе влюбленности отмечается значительное снижение уровня серотонина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7673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Нейрофизиологические симптомы любви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6577" y="1355150"/>
            <a:ext cx="10896599" cy="33189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Растет </a:t>
            </a:r>
            <a:r>
              <a:rPr lang="ru-RU" sz="2800" dirty="0" smtClean="0">
                <a:solidFill>
                  <a:schemeClr val="tx1"/>
                </a:solidFill>
              </a:rPr>
              <a:t>активность </a:t>
            </a:r>
            <a:r>
              <a:rPr lang="ru-RU" sz="2800" dirty="0" err="1" smtClean="0">
                <a:solidFill>
                  <a:srgbClr val="C00000"/>
                </a:solidFill>
              </a:rPr>
              <a:t>дофаминергических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подкорковых областей, связанных с системой вознаграждения( счастье, эйфория)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Активируются отделы, связанные с сексуальным возбуждением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Снижается активность миндалин (снижение страха, настороженности), задней поясной коры, а так же отделов коры, отвечающих за критичность и трезвость суждений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Активируются отделы, связанные с мотивацией, целеполаганием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Активируются участки коры, отвечающие за социальное познание, концентрацию  вниманию и мысленную репрезентацию самого себя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Состояние страстной влюбленности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956041"/>
            <a:ext cx="9601196" cy="3318936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tx1"/>
                </a:solidFill>
              </a:rPr>
              <a:t>Нейромедиаторы</a:t>
            </a:r>
            <a:r>
              <a:rPr lang="ru-RU" sz="3200" dirty="0" smtClean="0">
                <a:solidFill>
                  <a:schemeClr val="tx1"/>
                </a:solidFill>
              </a:rPr>
              <a:t>- </a:t>
            </a:r>
            <a:r>
              <a:rPr lang="ru-RU" sz="3200" dirty="0" err="1" smtClean="0">
                <a:solidFill>
                  <a:schemeClr val="tx1"/>
                </a:solidFill>
              </a:rPr>
              <a:t>норэпинефрин</a:t>
            </a:r>
            <a:r>
              <a:rPr lang="ru-RU" sz="3200" dirty="0" smtClean="0">
                <a:solidFill>
                  <a:schemeClr val="tx1"/>
                </a:solidFill>
              </a:rPr>
              <a:t>, дофамин и особенно </a:t>
            </a:r>
            <a:r>
              <a:rPr lang="ru-RU" sz="3200" dirty="0" err="1" smtClean="0">
                <a:solidFill>
                  <a:schemeClr val="tx1"/>
                </a:solidFill>
              </a:rPr>
              <a:t>фенилэтиламин</a:t>
            </a:r>
            <a:r>
              <a:rPr lang="ru-RU" sz="3200" dirty="0" smtClean="0">
                <a:solidFill>
                  <a:schemeClr val="tx1"/>
                </a:solidFill>
              </a:rPr>
              <a:t>(ФЭА)- по химическому составу схожи с </a:t>
            </a:r>
            <a:r>
              <a:rPr lang="ru-RU" sz="3200" dirty="0" err="1" smtClean="0">
                <a:solidFill>
                  <a:schemeClr val="tx1"/>
                </a:solidFill>
              </a:rPr>
              <a:t>амфетаминами</a:t>
            </a:r>
            <a:r>
              <a:rPr lang="ru-RU" sz="3200" dirty="0" smtClean="0">
                <a:solidFill>
                  <a:schemeClr val="tx1"/>
                </a:solidFill>
              </a:rPr>
              <a:t> и потому вызывает </a:t>
            </a:r>
            <a:r>
              <a:rPr lang="ru-RU" sz="3200" dirty="0" err="1" smtClean="0">
                <a:solidFill>
                  <a:schemeClr val="tx1"/>
                </a:solidFill>
              </a:rPr>
              <a:t>амфетаминоподобные</a:t>
            </a:r>
            <a:r>
              <a:rPr lang="ru-RU" sz="3200" dirty="0" smtClean="0">
                <a:solidFill>
                  <a:schemeClr val="tx1"/>
                </a:solidFill>
              </a:rPr>
              <a:t> эффекты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Достаточно быстро формируется толерантность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Утрата сопровождается состоянием тревоги, отчаяния, печали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300</TotalTime>
  <Words>676</Words>
  <Application>Microsoft Office PowerPoint</Application>
  <PresentationFormat>Широкоэкранный</PresentationFormat>
  <Paragraphs>82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Garamond</vt:lpstr>
      <vt:lpstr>Натуральные материалы</vt:lpstr>
      <vt:lpstr>Анатомо-физиологические основы любви</vt:lpstr>
      <vt:lpstr>Что такое любовь?</vt:lpstr>
      <vt:lpstr>Окситоцин</vt:lpstr>
      <vt:lpstr>Вазопресин</vt:lpstr>
      <vt:lpstr>Презентация PowerPoint</vt:lpstr>
      <vt:lpstr>Дофамин</vt:lpstr>
      <vt:lpstr>Серотонин</vt:lpstr>
      <vt:lpstr>Нейрофизиологические симптомы любви</vt:lpstr>
      <vt:lpstr>Состояние страстной влюбленности</vt:lpstr>
      <vt:lpstr>Состояние страстной влюбленности </vt:lpstr>
      <vt:lpstr>Глубокая привязанность</vt:lpstr>
      <vt:lpstr>Глубокая привязанность</vt:lpstr>
      <vt:lpstr>Эмоциональный мозг</vt:lpstr>
      <vt:lpstr>Система вознаграждения</vt:lpstr>
      <vt:lpstr>Мозг влюбленных</vt:lpstr>
      <vt:lpstr>Презентация PowerPoint</vt:lpstr>
      <vt:lpstr>О тех кто любит давно и долго</vt:lpstr>
      <vt:lpstr>Способы показать симпатию близкому человеку</vt:lpstr>
      <vt:lpstr>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Анатомо-физиологические основы любви</dc:title>
  <dc:creator>Валерия</dc:creator>
  <cp:lastModifiedBy>Валерия</cp:lastModifiedBy>
  <cp:revision>12</cp:revision>
  <dcterms:created xsi:type="dcterms:W3CDTF">2021-09-21T03:05:07Z</dcterms:created>
  <dcterms:modified xsi:type="dcterms:W3CDTF">2021-09-26T13:59:11Z</dcterms:modified>
</cp:coreProperties>
</file>