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310" r:id="rId3"/>
    <p:sldId id="311" r:id="rId4"/>
    <p:sldId id="312" r:id="rId5"/>
    <p:sldId id="313" r:id="rId6"/>
    <p:sldId id="258" r:id="rId7"/>
    <p:sldId id="259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1" r:id="rId25"/>
    <p:sldId id="280" r:id="rId26"/>
    <p:sldId id="281" r:id="rId27"/>
    <p:sldId id="282" r:id="rId28"/>
    <p:sldId id="284" r:id="rId29"/>
    <p:sldId id="283" r:id="rId30"/>
    <p:sldId id="319" r:id="rId31"/>
    <p:sldId id="285" r:id="rId32"/>
    <p:sldId id="320" r:id="rId33"/>
    <p:sldId id="309" r:id="rId34"/>
    <p:sldId id="287" r:id="rId35"/>
    <p:sldId id="290" r:id="rId36"/>
    <p:sldId id="291" r:id="rId37"/>
    <p:sldId id="293" r:id="rId38"/>
    <p:sldId id="294" r:id="rId39"/>
    <p:sldId id="295" r:id="rId40"/>
    <p:sldId id="316" r:id="rId41"/>
    <p:sldId id="318" r:id="rId42"/>
    <p:sldId id="296" r:id="rId43"/>
    <p:sldId id="297" r:id="rId44"/>
    <p:sldId id="298" r:id="rId45"/>
    <p:sldId id="301" r:id="rId46"/>
    <p:sldId id="302" r:id="rId47"/>
    <p:sldId id="314" r:id="rId48"/>
    <p:sldId id="315" r:id="rId49"/>
    <p:sldId id="303" r:id="rId50"/>
    <p:sldId id="305" r:id="rId51"/>
    <p:sldId id="308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E7E2F-4421-43A4-B05D-10498558B2FB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A5D93A2-C6AB-4215-A302-4DF4BEA4A0DB}">
      <dgm:prSet phldrT="[Текст]"/>
      <dgm:spPr/>
      <dgm:t>
        <a:bodyPr/>
        <a:lstStyle/>
        <a:p>
          <a:pPr rtl="0"/>
          <a:r>
            <a:rPr lang="ru-RU" b="0" i="0" u="none" dirty="0" err="1" smtClean="0"/>
            <a:t>Галузь</a:t>
          </a:r>
          <a:endParaRPr lang="ru-RU" dirty="0"/>
        </a:p>
      </dgm:t>
    </dgm:pt>
    <dgm:pt modelId="{1480986F-BFA3-41B6-8B56-C0F731059559}" type="parTrans" cxnId="{72079EF7-D7FA-4CBF-AF7A-597DD0CCFCC9}">
      <dgm:prSet/>
      <dgm:spPr/>
      <dgm:t>
        <a:bodyPr/>
        <a:lstStyle/>
        <a:p>
          <a:endParaRPr lang="ru-RU"/>
        </a:p>
      </dgm:t>
    </dgm:pt>
    <dgm:pt modelId="{DF08D1C0-E39A-4777-A183-2DE134AF6618}" type="sibTrans" cxnId="{72079EF7-D7FA-4CBF-AF7A-597DD0CCFCC9}">
      <dgm:prSet/>
      <dgm:spPr/>
      <dgm:t>
        <a:bodyPr/>
        <a:lstStyle/>
        <a:p>
          <a:endParaRPr lang="ru-RU"/>
        </a:p>
      </dgm:t>
    </dgm:pt>
    <dgm:pt modelId="{7314ED1A-195F-4572-A783-84BE144468A6}">
      <dgm:prSet custT="1"/>
      <dgm:spPr/>
      <dgm:t>
        <a:bodyPr/>
        <a:lstStyle/>
        <a:p>
          <a:pPr rtl="0"/>
          <a:r>
            <a:rPr lang="ru-RU" sz="2400" b="0" i="0" dirty="0" err="1" smtClean="0"/>
            <a:t>Продукти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харчування</a:t>
          </a:r>
          <a:endParaRPr lang="ru-RU" sz="2400" b="0" i="0" u="none" dirty="0"/>
        </a:p>
      </dgm:t>
    </dgm:pt>
    <dgm:pt modelId="{AB364CE8-66ED-4F4B-A141-60022703ED0B}" type="parTrans" cxnId="{E9FF5E29-9C0B-48CE-9392-6E034E444D55}">
      <dgm:prSet/>
      <dgm:spPr/>
      <dgm:t>
        <a:bodyPr/>
        <a:lstStyle/>
        <a:p>
          <a:endParaRPr lang="ru-RU"/>
        </a:p>
      </dgm:t>
    </dgm:pt>
    <dgm:pt modelId="{5FFC60ED-6D3F-43B2-962B-913BAA60B8C9}" type="sibTrans" cxnId="{E9FF5E29-9C0B-48CE-9392-6E034E444D55}">
      <dgm:prSet/>
      <dgm:spPr/>
      <dgm:t>
        <a:bodyPr/>
        <a:lstStyle/>
        <a:p>
          <a:endParaRPr lang="ru-RU"/>
        </a:p>
      </dgm:t>
    </dgm:pt>
    <dgm:pt modelId="{78BDB809-FB52-45D5-AB63-D65EC5503754}">
      <dgm:prSet/>
      <dgm:spPr/>
      <dgm:t>
        <a:bodyPr/>
        <a:lstStyle/>
        <a:p>
          <a:pPr rtl="0"/>
          <a:r>
            <a:rPr lang="ru-RU" b="0" i="0" dirty="0" err="1" smtClean="0"/>
            <a:t>Продукція</a:t>
          </a:r>
          <a:endParaRPr lang="ru-RU" b="0" i="0" u="none" dirty="0"/>
        </a:p>
      </dgm:t>
    </dgm:pt>
    <dgm:pt modelId="{B62CFEF4-A34A-4A30-997C-35DED624CE04}" type="parTrans" cxnId="{B0230258-3E24-4F03-9493-0310F15FFF43}">
      <dgm:prSet/>
      <dgm:spPr/>
      <dgm:t>
        <a:bodyPr/>
        <a:lstStyle/>
        <a:p>
          <a:endParaRPr lang="ru-RU"/>
        </a:p>
      </dgm:t>
    </dgm:pt>
    <dgm:pt modelId="{7C10F8FC-D298-42E1-B6FA-652BA8FB22BE}" type="sibTrans" cxnId="{B0230258-3E24-4F03-9493-0310F15FFF43}">
      <dgm:prSet/>
      <dgm:spPr/>
      <dgm:t>
        <a:bodyPr/>
        <a:lstStyle/>
        <a:p>
          <a:endParaRPr lang="ru-RU"/>
        </a:p>
      </dgm:t>
    </dgm:pt>
    <dgm:pt modelId="{494EDE10-ECBD-4E54-810D-B89582E485FD}">
      <dgm:prSet/>
      <dgm:spPr/>
      <dgm:t>
        <a:bodyPr/>
        <a:lstStyle/>
        <a:p>
          <a:pPr rtl="0"/>
          <a:r>
            <a:rPr lang="ru-RU" b="0" i="0" u="none" dirty="0" err="1" smtClean="0"/>
            <a:t>дитяче</a:t>
          </a:r>
          <a:r>
            <a:rPr lang="ru-RU" b="0" i="0" u="none" dirty="0" smtClean="0"/>
            <a:t> </a:t>
          </a:r>
          <a:r>
            <a:rPr lang="ru-RU" b="0" i="0" u="none" dirty="0" err="1" smtClean="0"/>
            <a:t>харчування</a:t>
          </a:r>
          <a:r>
            <a:rPr lang="ru-RU" b="0" i="0" u="none" dirty="0" smtClean="0"/>
            <a:t>, </a:t>
          </a:r>
          <a:r>
            <a:rPr lang="ru-RU" b="0" i="0" dirty="0" err="1" smtClean="0"/>
            <a:t>кава</a:t>
          </a:r>
          <a:r>
            <a:rPr lang="ru-RU" b="0" i="0" dirty="0" smtClean="0"/>
            <a:t>,</a:t>
          </a:r>
          <a:r>
            <a:rPr lang="ru-RU" b="0" i="0" u="none" dirty="0" smtClean="0"/>
            <a:t> </a:t>
          </a:r>
          <a:r>
            <a:rPr lang="ru-RU" b="0" i="0" u="none" dirty="0" err="1" smtClean="0"/>
            <a:t>молочні</a:t>
          </a:r>
          <a:r>
            <a:rPr lang="ru-RU" b="0" i="0" u="none" dirty="0" smtClean="0"/>
            <a:t> </a:t>
          </a:r>
          <a:r>
            <a:rPr lang="ru-RU" b="0" i="0" u="none" dirty="0" err="1" smtClean="0"/>
            <a:t>продукти,</a:t>
          </a:r>
          <a:r>
            <a:rPr lang="ru-RU" b="0" i="0" dirty="0" err="1" smtClean="0"/>
            <a:t>кондитерські</a:t>
          </a:r>
          <a:r>
            <a:rPr lang="ru-RU" b="0" i="0" dirty="0" smtClean="0"/>
            <a:t> </a:t>
          </a:r>
          <a:r>
            <a:rPr lang="ru-RU" b="0" i="0" dirty="0" err="1" smtClean="0"/>
            <a:t>вироби</a:t>
          </a:r>
          <a:r>
            <a:rPr lang="ru-RU" b="0" i="0" u="none" dirty="0" smtClean="0"/>
            <a:t>, </a:t>
          </a:r>
          <a:r>
            <a:rPr lang="ru-RU" b="0" i="0" u="none" dirty="0" err="1" smtClean="0"/>
            <a:t>вода,</a:t>
          </a:r>
          <a:r>
            <a:rPr lang="ru-RU" b="0" i="0" dirty="0" err="1" smtClean="0"/>
            <a:t>морозиво</a:t>
          </a:r>
          <a:r>
            <a:rPr lang="ru-RU" b="0" i="0" u="none" dirty="0" smtClean="0"/>
            <a:t>, корм для </a:t>
          </a:r>
          <a:r>
            <a:rPr lang="ru-RU" b="0" i="0" u="none" dirty="0" err="1" smtClean="0"/>
            <a:t>тварин</a:t>
          </a:r>
          <a:r>
            <a:rPr lang="ru-RU" b="0" i="0" u="none" dirty="0" smtClean="0"/>
            <a:t>.</a:t>
          </a:r>
          <a:endParaRPr lang="ru-RU" b="0" i="0" u="none" dirty="0"/>
        </a:p>
      </dgm:t>
    </dgm:pt>
    <dgm:pt modelId="{DC4B855E-8F6D-4D24-BBE9-32C99ACDF0F3}" type="parTrans" cxnId="{5F651243-307A-4764-8774-065C25DE2136}">
      <dgm:prSet/>
      <dgm:spPr/>
      <dgm:t>
        <a:bodyPr/>
        <a:lstStyle/>
        <a:p>
          <a:endParaRPr lang="ru-RU"/>
        </a:p>
      </dgm:t>
    </dgm:pt>
    <dgm:pt modelId="{A3909AA6-4218-4E53-9FC0-0CE25D2B8A50}" type="sibTrans" cxnId="{5F651243-307A-4764-8774-065C25DE2136}">
      <dgm:prSet/>
      <dgm:spPr/>
      <dgm:t>
        <a:bodyPr/>
        <a:lstStyle/>
        <a:p>
          <a:endParaRPr lang="ru-RU"/>
        </a:p>
      </dgm:t>
    </dgm:pt>
    <dgm:pt modelId="{7EE8525A-D358-4179-B8F4-1B899AF18B29}">
      <dgm:prSet/>
      <dgm:spPr/>
      <dgm:t>
        <a:bodyPr/>
        <a:lstStyle/>
        <a:p>
          <a:pPr rtl="0"/>
          <a:endParaRPr lang="ru-RU" sz="2300" b="0" i="0" u="none" dirty="0"/>
        </a:p>
      </dgm:t>
    </dgm:pt>
    <dgm:pt modelId="{088B2948-B0E9-46CC-A01B-B5325B65DE65}" type="parTrans" cxnId="{186B588C-B736-47FC-BB71-43FC1977CF5F}">
      <dgm:prSet/>
      <dgm:spPr/>
      <dgm:t>
        <a:bodyPr/>
        <a:lstStyle/>
        <a:p>
          <a:endParaRPr lang="ru-RU"/>
        </a:p>
      </dgm:t>
    </dgm:pt>
    <dgm:pt modelId="{329644EB-904C-4EFB-920A-F544C32B81A7}" type="sibTrans" cxnId="{186B588C-B736-47FC-BB71-43FC1977CF5F}">
      <dgm:prSet/>
      <dgm:spPr/>
      <dgm:t>
        <a:bodyPr/>
        <a:lstStyle/>
        <a:p>
          <a:endParaRPr lang="ru-RU"/>
        </a:p>
      </dgm:t>
    </dgm:pt>
    <dgm:pt modelId="{A7484C92-E45A-44BE-A62A-CCDCD0E8E77F}" type="pres">
      <dgm:prSet presAssocID="{5AFE7E2F-4421-43A4-B05D-10498558B2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1E6FF-6023-4E29-966A-2D57081C32A3}" type="pres">
      <dgm:prSet presAssocID="{9A5D93A2-C6AB-4215-A302-4DF4BEA4A0DB}" presName="linNode" presStyleCnt="0"/>
      <dgm:spPr/>
      <dgm:t>
        <a:bodyPr/>
        <a:lstStyle/>
        <a:p>
          <a:endParaRPr lang="ru-RU"/>
        </a:p>
      </dgm:t>
    </dgm:pt>
    <dgm:pt modelId="{7E4951BE-893A-4DF6-A17E-20D9810B0BAB}" type="pres">
      <dgm:prSet presAssocID="{9A5D93A2-C6AB-4215-A302-4DF4BEA4A0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2FCC-00D6-4DEF-B058-22BC532094AD}" type="pres">
      <dgm:prSet presAssocID="{9A5D93A2-C6AB-4215-A302-4DF4BEA4A0DB}" presName="childShp" presStyleLbl="bgAccFollowNode1" presStyleIdx="0" presStyleCnt="2" custLinFactNeighborX="356" custLinFactNeighborY="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24D9D-414F-47E4-AB30-40A739F3090F}" type="pres">
      <dgm:prSet presAssocID="{DF08D1C0-E39A-4777-A183-2DE134AF6618}" presName="spacing" presStyleCnt="0"/>
      <dgm:spPr/>
      <dgm:t>
        <a:bodyPr/>
        <a:lstStyle/>
        <a:p>
          <a:endParaRPr lang="ru-RU"/>
        </a:p>
      </dgm:t>
    </dgm:pt>
    <dgm:pt modelId="{983A8E00-802C-4532-B39F-018DDCC51885}" type="pres">
      <dgm:prSet presAssocID="{78BDB809-FB52-45D5-AB63-D65EC5503754}" presName="linNode" presStyleCnt="0"/>
      <dgm:spPr/>
      <dgm:t>
        <a:bodyPr/>
        <a:lstStyle/>
        <a:p>
          <a:endParaRPr lang="ru-RU"/>
        </a:p>
      </dgm:t>
    </dgm:pt>
    <dgm:pt modelId="{5C13F815-F00C-4B99-B291-B84B011A5B2F}" type="pres">
      <dgm:prSet presAssocID="{78BDB809-FB52-45D5-AB63-D65EC550375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9B317-ADB0-4D42-A9E6-6EFB332AF203}" type="pres">
      <dgm:prSet presAssocID="{78BDB809-FB52-45D5-AB63-D65EC550375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30258-3E24-4F03-9493-0310F15FFF43}" srcId="{5AFE7E2F-4421-43A4-B05D-10498558B2FB}" destId="{78BDB809-FB52-45D5-AB63-D65EC5503754}" srcOrd="1" destOrd="0" parTransId="{B62CFEF4-A34A-4A30-997C-35DED624CE04}" sibTransId="{7C10F8FC-D298-42E1-B6FA-652BA8FB22BE}"/>
    <dgm:cxn modelId="{C64338FD-82DC-4D30-B6FC-A7065E45F78D}" type="presOf" srcId="{9A5D93A2-C6AB-4215-A302-4DF4BEA4A0DB}" destId="{7E4951BE-893A-4DF6-A17E-20D9810B0BAB}" srcOrd="0" destOrd="0" presId="urn:microsoft.com/office/officeart/2005/8/layout/vList6"/>
    <dgm:cxn modelId="{186B588C-B736-47FC-BB71-43FC1977CF5F}" srcId="{9A5D93A2-C6AB-4215-A302-4DF4BEA4A0DB}" destId="{7EE8525A-D358-4179-B8F4-1B899AF18B29}" srcOrd="0" destOrd="0" parTransId="{088B2948-B0E9-46CC-A01B-B5325B65DE65}" sibTransId="{329644EB-904C-4EFB-920A-F544C32B81A7}"/>
    <dgm:cxn modelId="{4B9F1216-B2DF-4A05-A543-AF71AE02BEC4}" type="presOf" srcId="{7EE8525A-D358-4179-B8F4-1B899AF18B29}" destId="{16042FCC-00D6-4DEF-B058-22BC532094AD}" srcOrd="0" destOrd="0" presId="urn:microsoft.com/office/officeart/2005/8/layout/vList6"/>
    <dgm:cxn modelId="{2D5C86D7-ADD8-4D55-BC89-DF988F752C52}" type="presOf" srcId="{494EDE10-ECBD-4E54-810D-B89582E485FD}" destId="{2959B317-ADB0-4D42-A9E6-6EFB332AF203}" srcOrd="0" destOrd="0" presId="urn:microsoft.com/office/officeart/2005/8/layout/vList6"/>
    <dgm:cxn modelId="{B368A313-2241-4620-A6ED-8229FFA04C97}" type="presOf" srcId="{78BDB809-FB52-45D5-AB63-D65EC5503754}" destId="{5C13F815-F00C-4B99-B291-B84B011A5B2F}" srcOrd="0" destOrd="0" presId="urn:microsoft.com/office/officeart/2005/8/layout/vList6"/>
    <dgm:cxn modelId="{F06E9EC0-FECB-4481-A6D5-9D961E252C48}" type="presOf" srcId="{7314ED1A-195F-4572-A783-84BE144468A6}" destId="{16042FCC-00D6-4DEF-B058-22BC532094AD}" srcOrd="0" destOrd="1" presId="urn:microsoft.com/office/officeart/2005/8/layout/vList6"/>
    <dgm:cxn modelId="{E9FF5E29-9C0B-48CE-9392-6E034E444D55}" srcId="{9A5D93A2-C6AB-4215-A302-4DF4BEA4A0DB}" destId="{7314ED1A-195F-4572-A783-84BE144468A6}" srcOrd="1" destOrd="0" parTransId="{AB364CE8-66ED-4F4B-A141-60022703ED0B}" sibTransId="{5FFC60ED-6D3F-43B2-962B-913BAA60B8C9}"/>
    <dgm:cxn modelId="{74747694-0E23-490E-A4DF-F7DD2E83E1BE}" type="presOf" srcId="{5AFE7E2F-4421-43A4-B05D-10498558B2FB}" destId="{A7484C92-E45A-44BE-A62A-CCDCD0E8E77F}" srcOrd="0" destOrd="0" presId="urn:microsoft.com/office/officeart/2005/8/layout/vList6"/>
    <dgm:cxn modelId="{5F651243-307A-4764-8774-065C25DE2136}" srcId="{78BDB809-FB52-45D5-AB63-D65EC5503754}" destId="{494EDE10-ECBD-4E54-810D-B89582E485FD}" srcOrd="0" destOrd="0" parTransId="{DC4B855E-8F6D-4D24-BBE9-32C99ACDF0F3}" sibTransId="{A3909AA6-4218-4E53-9FC0-0CE25D2B8A50}"/>
    <dgm:cxn modelId="{72079EF7-D7FA-4CBF-AF7A-597DD0CCFCC9}" srcId="{5AFE7E2F-4421-43A4-B05D-10498558B2FB}" destId="{9A5D93A2-C6AB-4215-A302-4DF4BEA4A0DB}" srcOrd="0" destOrd="0" parTransId="{1480986F-BFA3-41B6-8B56-C0F731059559}" sibTransId="{DF08D1C0-E39A-4777-A183-2DE134AF6618}"/>
    <dgm:cxn modelId="{B7819157-1E77-4E89-B335-98C6607FFB5D}" type="presParOf" srcId="{A7484C92-E45A-44BE-A62A-CCDCD0E8E77F}" destId="{9E91E6FF-6023-4E29-966A-2D57081C32A3}" srcOrd="0" destOrd="0" presId="urn:microsoft.com/office/officeart/2005/8/layout/vList6"/>
    <dgm:cxn modelId="{A786C7AF-97AC-4140-9422-D0E22364BA28}" type="presParOf" srcId="{9E91E6FF-6023-4E29-966A-2D57081C32A3}" destId="{7E4951BE-893A-4DF6-A17E-20D9810B0BAB}" srcOrd="0" destOrd="0" presId="urn:microsoft.com/office/officeart/2005/8/layout/vList6"/>
    <dgm:cxn modelId="{CF7AB864-7E29-4F2F-9623-4BB0E506621B}" type="presParOf" srcId="{9E91E6FF-6023-4E29-966A-2D57081C32A3}" destId="{16042FCC-00D6-4DEF-B058-22BC532094AD}" srcOrd="1" destOrd="0" presId="urn:microsoft.com/office/officeart/2005/8/layout/vList6"/>
    <dgm:cxn modelId="{91D3C163-D526-4798-9E62-D10CAD983B3C}" type="presParOf" srcId="{A7484C92-E45A-44BE-A62A-CCDCD0E8E77F}" destId="{C2524D9D-414F-47E4-AB30-40A739F3090F}" srcOrd="1" destOrd="0" presId="urn:microsoft.com/office/officeart/2005/8/layout/vList6"/>
    <dgm:cxn modelId="{A4B164B1-1956-497F-AE71-6B2F54A89943}" type="presParOf" srcId="{A7484C92-E45A-44BE-A62A-CCDCD0E8E77F}" destId="{983A8E00-802C-4532-B39F-018DDCC51885}" srcOrd="2" destOrd="0" presId="urn:microsoft.com/office/officeart/2005/8/layout/vList6"/>
    <dgm:cxn modelId="{8086107B-12C7-4DE9-8295-3235C9E97521}" type="presParOf" srcId="{983A8E00-802C-4532-B39F-018DDCC51885}" destId="{5C13F815-F00C-4B99-B291-B84B011A5B2F}" srcOrd="0" destOrd="0" presId="urn:microsoft.com/office/officeart/2005/8/layout/vList6"/>
    <dgm:cxn modelId="{75C3D1D6-ED61-44EB-9C04-125DB35B39C5}" type="presParOf" srcId="{983A8E00-802C-4532-B39F-018DDCC51885}" destId="{2959B317-ADB0-4D42-A9E6-6EFB332AF2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42FCC-00D6-4DEF-B058-22BC532094AD}">
      <dsp:nvSpPr>
        <dsp:cNvPr id="0" name=""/>
        <dsp:cNvSpPr/>
      </dsp:nvSpPr>
      <dsp:spPr>
        <a:xfrm>
          <a:off x="3223116" y="40292"/>
          <a:ext cx="4834675" cy="209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0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err="1" smtClean="0"/>
            <a:t>Продукти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харчування</a:t>
          </a:r>
          <a:endParaRPr lang="ru-RU" sz="2400" b="0" i="0" u="none" kern="1200" dirty="0"/>
        </a:p>
      </dsp:txBody>
      <dsp:txXfrm>
        <a:off x="3223116" y="302256"/>
        <a:ext cx="4048785" cy="1571781"/>
      </dsp:txXfrm>
    </dsp:sp>
    <dsp:sp modelId="{7E4951BE-893A-4DF6-A17E-20D9810B0BAB}">
      <dsp:nvSpPr>
        <dsp:cNvPr id="0" name=""/>
        <dsp:cNvSpPr/>
      </dsp:nvSpPr>
      <dsp:spPr>
        <a:xfrm>
          <a:off x="0" y="537"/>
          <a:ext cx="3223116" cy="2095708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u="none" kern="1200" dirty="0" err="1" smtClean="0"/>
            <a:t>Галузь</a:t>
          </a:r>
          <a:endParaRPr lang="ru-RU" sz="4300" kern="1200" dirty="0"/>
        </a:p>
      </dsp:txBody>
      <dsp:txXfrm>
        <a:off x="102304" y="102841"/>
        <a:ext cx="3018508" cy="1891100"/>
      </dsp:txXfrm>
    </dsp:sp>
    <dsp:sp modelId="{2959B317-ADB0-4D42-A9E6-6EFB332AF203}">
      <dsp:nvSpPr>
        <dsp:cNvPr id="0" name=""/>
        <dsp:cNvSpPr/>
      </dsp:nvSpPr>
      <dsp:spPr>
        <a:xfrm>
          <a:off x="3223116" y="2305816"/>
          <a:ext cx="4834675" cy="209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3504"/>
            <a:satOff val="-20383"/>
            <a:lumOff val="-344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3504"/>
              <a:satOff val="-20383"/>
              <a:lumOff val="-3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kern="1200" dirty="0" err="1" smtClean="0"/>
            <a:t>дитяче</a:t>
          </a:r>
          <a:r>
            <a:rPr lang="ru-RU" sz="2100" b="0" i="0" u="none" kern="1200" dirty="0" smtClean="0"/>
            <a:t> </a:t>
          </a:r>
          <a:r>
            <a:rPr lang="ru-RU" sz="2100" b="0" i="0" u="none" kern="1200" dirty="0" err="1" smtClean="0"/>
            <a:t>харчування</a:t>
          </a:r>
          <a:r>
            <a:rPr lang="ru-RU" sz="2100" b="0" i="0" u="none" kern="1200" dirty="0" smtClean="0"/>
            <a:t>, </a:t>
          </a:r>
          <a:r>
            <a:rPr lang="ru-RU" sz="2100" b="0" i="0" kern="1200" dirty="0" err="1" smtClean="0"/>
            <a:t>кава</a:t>
          </a:r>
          <a:r>
            <a:rPr lang="ru-RU" sz="2100" b="0" i="0" kern="1200" dirty="0" smtClean="0"/>
            <a:t>,</a:t>
          </a:r>
          <a:r>
            <a:rPr lang="ru-RU" sz="2100" b="0" i="0" u="none" kern="1200" dirty="0" smtClean="0"/>
            <a:t> </a:t>
          </a:r>
          <a:r>
            <a:rPr lang="ru-RU" sz="2100" b="0" i="0" u="none" kern="1200" dirty="0" err="1" smtClean="0"/>
            <a:t>молочні</a:t>
          </a:r>
          <a:r>
            <a:rPr lang="ru-RU" sz="2100" b="0" i="0" u="none" kern="1200" dirty="0" smtClean="0"/>
            <a:t> </a:t>
          </a:r>
          <a:r>
            <a:rPr lang="ru-RU" sz="2100" b="0" i="0" u="none" kern="1200" dirty="0" err="1" smtClean="0"/>
            <a:t>продукти,</a:t>
          </a:r>
          <a:r>
            <a:rPr lang="ru-RU" sz="2100" b="0" i="0" kern="1200" dirty="0" err="1" smtClean="0"/>
            <a:t>кондитерські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вироби</a:t>
          </a:r>
          <a:r>
            <a:rPr lang="ru-RU" sz="2100" b="0" i="0" u="none" kern="1200" dirty="0" smtClean="0"/>
            <a:t>, </a:t>
          </a:r>
          <a:r>
            <a:rPr lang="ru-RU" sz="2100" b="0" i="0" u="none" kern="1200" dirty="0" err="1" smtClean="0"/>
            <a:t>вода,</a:t>
          </a:r>
          <a:r>
            <a:rPr lang="ru-RU" sz="2100" b="0" i="0" kern="1200" dirty="0" err="1" smtClean="0"/>
            <a:t>морозиво</a:t>
          </a:r>
          <a:r>
            <a:rPr lang="ru-RU" sz="2100" b="0" i="0" u="none" kern="1200" dirty="0" smtClean="0"/>
            <a:t>, корм для </a:t>
          </a:r>
          <a:r>
            <a:rPr lang="ru-RU" sz="2100" b="0" i="0" u="none" kern="1200" dirty="0" err="1" smtClean="0"/>
            <a:t>тварин</a:t>
          </a:r>
          <a:r>
            <a:rPr lang="ru-RU" sz="2100" b="0" i="0" u="none" kern="1200" dirty="0" smtClean="0"/>
            <a:t>.</a:t>
          </a:r>
          <a:endParaRPr lang="ru-RU" sz="2100" b="0" i="0" u="none" kern="1200" dirty="0"/>
        </a:p>
      </dsp:txBody>
      <dsp:txXfrm>
        <a:off x="3223116" y="2567780"/>
        <a:ext cx="4048785" cy="1571781"/>
      </dsp:txXfrm>
    </dsp:sp>
    <dsp:sp modelId="{5C13F815-F00C-4B99-B291-B84B011A5B2F}">
      <dsp:nvSpPr>
        <dsp:cNvPr id="0" name=""/>
        <dsp:cNvSpPr/>
      </dsp:nvSpPr>
      <dsp:spPr>
        <a:xfrm>
          <a:off x="0" y="2305816"/>
          <a:ext cx="3223116" cy="2095708"/>
        </a:xfrm>
        <a:prstGeom prst="roundRect">
          <a:avLst/>
        </a:prstGeom>
        <a:gradFill rotWithShape="0">
          <a:gsLst>
            <a:gs pos="28000">
              <a:schemeClr val="accent2">
                <a:hueOff val="-3632"/>
                <a:satOff val="634"/>
                <a:lumOff val="-2137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3632"/>
                <a:satOff val="634"/>
                <a:lumOff val="-2137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0" i="0" kern="1200" dirty="0" err="1" smtClean="0"/>
            <a:t>Продукція</a:t>
          </a:r>
          <a:endParaRPr lang="ru-RU" sz="4300" b="0" i="0" u="none" kern="1200" dirty="0"/>
        </a:p>
      </dsp:txBody>
      <dsp:txXfrm>
        <a:off x="102304" y="2408120"/>
        <a:ext cx="3018508" cy="189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97D97-6DD0-46B9-8E29-F4CD97A2F5EB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16742B-6FD5-4D50-8200-4C2B398C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. Маркетингова товарна політика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8244408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маркетингової товарної політики.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Товар, рівні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товару.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3.Класифікація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товару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Життєвий цикл товару.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Товарні марки, дизайн, упаковка, сервісне обслуговування.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Стратегія розробки нових товарів.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Конкурентоспроможність товару.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188640"/>
            <a:ext cx="81724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товари промислового призначення.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характером споживання і ступенем обробки: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сировина,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напівфабрикати,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готові продукти,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проміжні комплектуючі товари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терміном використання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тривалого користування;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короткострокового користування.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10610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призначенням і ціною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6646" indent="-51435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1.Товари повсякденного попиту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купування цих товарів відбувається без роздумів;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Товари попереднього вибору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товари, які покупець ретельно вибирає, порівнює між собою за показниками якості, ціни, зовнішнього оформлення тощо.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Товари особливого попиту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престижні дорогі товари, до придбання яких покупці ладні докласти додаткових зусиль.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Товари пасивного попиту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товари, про які покупець нічого не знає, а якщо щось і знає, то, як звичайно, не думає про їх придбання.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77809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Приклади товарів різних за призначенням і ціною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124744"/>
          <a:ext cx="8460432" cy="3861776"/>
        </p:xfrm>
        <a:graphic>
          <a:graphicData uri="http://schemas.openxmlformats.org/drawingml/2006/table">
            <a:tbl>
              <a:tblPr/>
              <a:tblGrid>
                <a:gridCol w="2550598"/>
                <a:gridCol w="2115986"/>
                <a:gridCol w="1988676"/>
                <a:gridCol w="1805172"/>
              </a:tblGrid>
              <a:tr h="1448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 повсякденного попиту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 попереднього попиту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 </a:t>
                      </a:r>
                      <a:r>
                        <a:rPr lang="uk-UA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особливого </a:t>
                      </a:r>
                      <a:r>
                        <a:rPr lang="uk-UA" sz="24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попиту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 пасивного попиту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6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606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зубна паста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606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газета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606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хліб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606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жувальна гумка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606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кава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81610" algn="l"/>
                        </a:tabLst>
                      </a:pPr>
                      <a:r>
                        <a:rPr lang="uk-UA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телевізори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81610" algn="l"/>
                        </a:tabLst>
                      </a:pPr>
                      <a:r>
                        <a:rPr lang="uk-UA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одяг</a:t>
                      </a: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квартири.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80975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автомобілі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80975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мобільні телефони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180975" algn="l"/>
                        </a:tabLst>
                      </a:pPr>
                      <a:r>
                        <a:rPr lang="uk-UA" sz="2400" spc="-4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енциклопедії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180975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товари </a:t>
                      </a:r>
                      <a:r>
                        <a:rPr lang="uk-UA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ритуальних </a:t>
                      </a: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обрядів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3" marR="4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0"/>
            <a:ext cx="796208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За способом виготовлення: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стандартні;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унікальні.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Товари промислового призначення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капітальне майно: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стаціонарні спорудження;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допоміжне устаткування.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сировина й деталі: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сировина;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напівфабрикати;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деталі.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допоміжні матеріали і послуги: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допоміжні матеріали;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ділові послуги.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904" y="0"/>
            <a:ext cx="8034096" cy="1066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Життєвий цикл товару.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836712"/>
            <a:ext cx="831641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Концепція життєвого циклу товарів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(ЖЦТ)- кожний товар має визначений період ринкової стійкості, тобто існує на ринку обмежений час. </a:t>
            </a:r>
          </a:p>
          <a:p>
            <a:pPr algn="ctr"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Eтапи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життєвого циклу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етап виведення на ринок (впровадження);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етап зростання (розвитку);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3)етап зрілості;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етап занепаду (спаду).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824440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460432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1)Стадія виведення на ринок (впровадження)–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торгівля збиткова,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обсяги продажів незначні,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маркетингові витрати (особливо на рекламу) великі.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Якщо продукт вперше просувається на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ринок-</a:t>
            </a: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невелика кількість продавців на ринку;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 не має варіантів;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ринкова інфраструктура спрямована на створення застосування нового виробу;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збут має обмежений характер;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продавці часто надають великі аванси;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ціна на продукт висока.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316416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Необхідна інформація для маркетологів на етапі впровадження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Наскільки покупці інформовані про даному товарі;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 оцінюються покупцями різні параметри товару;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Які групи покупців за товар, якісь - проти, які - байдужі;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Від чого залежить подальше поширення продажів даного товару;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 стимулювати споживачів до повторної купівлі.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0"/>
            <a:ext cx="803409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2)Стадія зростання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визнання товару покупцями;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швидке збільшення попиту, обсягів продажу і прибутковості;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витрати на рекламу стабілізуються;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 вплив елементів маркетингової політики. </a:t>
            </a:r>
          </a:p>
          <a:p>
            <a:pPr>
              <a:buNone/>
            </a:pP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цієї стадії характерно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зростання кількості виробників і продавців;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пропонується кілька варіантів продукту;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збільшення виробництва і посилення конкуренції приводить до зниження ціни;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розширюються канали збуту;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збільшується чисельність прихильників торгової марки виробу.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7818072" cy="5555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Необхідна інформація для маркетологів на етапі зростання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Максимально можлива межа продажу;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Характеристики споживання товару;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Фактори, що сприяють і перешкоджають споживання;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Групи споживачів, які можуть бути додатково включені в число покупців товару.</a:t>
            </a:r>
            <a:b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Сутн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маркетингової товарної політики.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8316416" cy="497964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Маркетингова товарна політика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комплекс заходів щодо формування асортименту, спрямований на підвищення конкурентоспроможності продукції, створення нових товарів, оптимізації асортименту, продовження життєвого циклу товару.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10610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3)Стадія зрілості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більшість потенційних покупців уже придбала даний виріб, у зв'язку з чим темпи зростання обсягів продажу падають;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прибуток зростає повільніше через збільшення витрат на маркетингові заходи;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збут вирівнюється;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неохоплених сегментів стає все менше і менше.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цієї стадії характерно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велика кількість виробників і продавців;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спеціалізація зростає так, що розвивається пропозиція товару для кожної цільової групи;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збільшення обсягів продажу окремий продавець повинен переманювати клієнтів від конкурента;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коло пропозицій і конкуренція цін збільшуються;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поступово зменшується відданість клієнта торговій марці;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розширюється реклама і заходи щодо просування продажу.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8244408" cy="577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Необхідна інформація для маркетологів на етапі зрілості:</a:t>
            </a:r>
            <a:endParaRPr lang="ru-RU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Частка покупців, що здійснюють повторні купівлі;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Максимальний рівень продажу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Можливості для розширення (розвитку) асортименту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Фактори, що сприяють або перешкоджають купівлі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Рівень конкурентоспроможності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Товарні модифікації, котрими можна завоювати нових покупців.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0"/>
            <a:ext cx="789008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4)Стадія занепаду.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різке зниження продажу і прибутку;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 втрачає привабливість для споживачів, тому попит знижується.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цієї стадії характерно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зменшення кількості виробників і продавців;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пропозиція все меншої кількості варіантів товару;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концентрація уваги на заходах для зниження витрат;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зменшення пропозиції;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скорочення маркетингової діяльності;</a:t>
            </a:r>
          </a:p>
          <a:p>
            <a:pPr lvl="0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витіснення продукт з даного ринку.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260648"/>
            <a:ext cx="7962088" cy="5987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Необхідна інформація для маркетологів на етапі занепаду: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Які типи споживачів і коли (в яких випадках) відмовляються від споживання даного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Які типи споживачів можуть стати постійними покупцями товару;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Яким чином можна стимулювати споживачів до додаткових покупок;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Які можливості вдосконалення даного товару.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81724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Товарні марки, дизайн, упаковка, сервісне обслуговування.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8388424" cy="505164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Товарна марка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сукупність таких елементів як ім´я, назва, знак та символ, що подані на товарах і відрізняють даний товар від усіх інших.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Марочна назва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частина марки, яку можна вимовити ("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Растишка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", "А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udi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")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013176"/>
            <a:ext cx="25922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548680"/>
            <a:ext cx="789008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два типи торгових марок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марка виробника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manufacturer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Наприклад, сніданки швидкого приготування "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Мівіна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";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приватна марка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(own-label-brand), яка присвоюється торгівельними і збутовими посередниками, продавцями.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Наприклад,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чаша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мережі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“Сільпо”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” в мережі “МЕТРО”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0"/>
            <a:ext cx="7890080" cy="538430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Марочний знак (емблема)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частина марки, яку можна впізнати, але неможливо вимовити.</a:t>
            </a:r>
          </a:p>
          <a:p>
            <a:endParaRPr lang="ru-RU" dirty="0"/>
          </a:p>
        </p:txBody>
      </p:sp>
      <p:pic>
        <p:nvPicPr>
          <p:cNvPr id="4" name="Рисунок 3" descr="Растишка эмбл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defaul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471539" cy="12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3573016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Марочна емблема "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Растішка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        Марочна емблема  "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Ауді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87624" y="4005064"/>
            <a:ext cx="738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Товарний знак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 марка чи частина її, що забезпечені правовим захистом.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085184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Попереджувальне маркування: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® — для зареєстрованих знаків,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ТМ — для знаків, що очікують реєстрації.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7746064" cy="548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Знак, зареєстрований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Держпатенті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 України,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діє на території України протягом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10 років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Брендом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зазвичай називають вже відносно добре відому споживачам і тому «розкручену» торгову марку, що вже має певну частку ринку.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316416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Існує чотири стратегії присвоєння марочної назви: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Індивідуальна марочна назва виробу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підприємство випускає виріб під новою назвою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(компанія 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Procter and Gamble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 виробляє пральні порошки - "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Тайд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Чір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"Бонд").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Єдина марочна назва для всіх товарів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(вироби підприємств 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Reebok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Panasonic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Колективні марочні назви для товарних сімейств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Фармацевтична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фірма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GlaxoSmithKline",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Колдрекс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таблетки", „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Колдрекс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Хотрем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гарячий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", „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Колдрекс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Найт-сироп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простуди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нічний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час").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Торгова назва підприємства разом із індивідуальною маркою товару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Volkswagen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Passat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"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Volkswagen Golf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„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Volkswagen Bora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”). </a:t>
            </a:r>
            <a:endParaRPr lang="uk-UA" sz="2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840785"/>
            <a:ext cx="7488832" cy="50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  <a:effectLst/>
              </a:rPr>
              <a:t>Упаковка, дизайн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8172400" cy="5123656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Упаковка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— це, з одного боку, засіб, який зберігає товар від пошкоджень, а з другого — найважливіший елемент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Упаковка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носієм інформації про склад, характеристики, призначення, терміни зберігання, умови експлуатації товару.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Ефективна упаковка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збалансоване поєднання торгової марки, девізу товару, інформації про нього, художніх елементів, кольорів і форми.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8244408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Упаковка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 — процес розробки та виробництва жорсткої або м'якої оболонки для товару. 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Упаковка містить у собі три шари:</a:t>
            </a:r>
          </a:p>
          <a:p>
            <a:pPr lvl="0"/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внутрішнє упакування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зовнішнє упакування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транспортне упакування.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58052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Внутрішня та зовнішня упаковка парфумів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Amway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2468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29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Вимоги до пакування та маркування </a:t>
            </a:r>
            <a:r>
              <a:rPr lang="uk-UA" sz="29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продовольчих </a:t>
            </a:r>
            <a:r>
              <a:rPr lang="uk-UA" sz="29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964488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назва харчового продукту;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назва та повна адресу і телефон виробника;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кількість нетто харчового продукту у встановлених одиницях виміру;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склад харчового продукту, у тому числі харчових добавок та ароматизаторів, що використовувались у його виробництві;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калорійність та поживну цінність із вказівкою на кількість білка, вуглеводів та жирів у встановлених одиницях виміру на 100 грамів харчового продукту;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кінцева дата споживання "вжити до" або дату виробництва та строк придатності.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номер партії виробництва;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умови зберігання та використання;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застереження щодо споживання харчового продукту певними категоріями населення.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Написи на етикетці харчового продукту такі як "повністю натуральний", "органічний", "оригінальний", "без ГМО" підлягають перевірці.</a:t>
            </a:r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Усі харчові продукти етикетуються державною мовою України.</a:t>
            </a:r>
          </a:p>
          <a:p>
            <a:pPr>
              <a:buNone/>
            </a:pPr>
            <a:r>
              <a:rPr lang="uk-UA" sz="1900" i="1" dirty="0" smtClean="0">
                <a:latin typeface="Times New Roman" pitchFamily="18" charset="0"/>
                <a:cs typeface="Times New Roman" pitchFamily="18" charset="0"/>
              </a:rPr>
              <a:t> Закон України "Про безпечність та якість харчових продуктів" , стаття 38 </a:t>
            </a:r>
            <a:endParaRPr lang="uk-UA" sz="1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731838"/>
            <a:ext cx="8784976" cy="586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31641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Маркування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текст, умовні позначення або малюнок, нанесені на упаковування і (або) товар, призначені для ідентифікації товару.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Основними функціями маркування є: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ідентифікаційна;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мотиваційна;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емоційна.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Носіями виробничого маркірування можуть бути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етикетки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ярлики, бирки, клейма, штампи,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</a:rPr>
              <a:t>кольєретки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й 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836712"/>
            <a:ext cx="7818072" cy="5411688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   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Кольєретки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етикетки особливої форми, що наклеюються на шийку пляшок.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ітрова пляшка 'Олейни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0"/>
            <a:ext cx="8172400" cy="624840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Штриховий код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послідовність чорних і білих смуг, що містить деяку інформацію у вигляді, зручному для зчитування технічними засобами.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5832648" cy="32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31640" y="5697543"/>
            <a:ext cx="781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товару, виготовленого за ліцензією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Штрих-коди деяких країн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5900" y="1207294"/>
            <a:ext cx="571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Сервісне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692362"/>
          <a:ext cx="7776864" cy="5781484"/>
        </p:xfrm>
        <a:graphic>
          <a:graphicData uri="http://schemas.openxmlformats.org/drawingml/2006/table">
            <a:tbl>
              <a:tblPr/>
              <a:tblGrid>
                <a:gridCol w="3630655"/>
                <a:gridCol w="4146209"/>
              </a:tblGrid>
              <a:tr h="298537">
                <a:tc>
                  <a:txBody>
                    <a:bodyPr/>
                    <a:lstStyle/>
                    <a:p>
                      <a:pPr marL="179705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uk-UA" sz="2400" dirty="0">
                          <a:latin typeface="Times New Roman"/>
                        </a:rPr>
                        <a:t>Вид </a:t>
                      </a:r>
                      <a:r>
                        <a:rPr lang="uk-UA" sz="2400" dirty="0" smtClean="0">
                          <a:latin typeface="Times New Roman"/>
                        </a:rPr>
                        <a:t>обслуговування</a:t>
                      </a:r>
                      <a:endParaRPr lang="uk-UA" sz="2400" dirty="0">
                        <a:latin typeface="Times New Roman"/>
                      </a:endParaRP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uk-UA" sz="2400" dirty="0">
                          <a:latin typeface="Times New Roman"/>
                        </a:rPr>
                        <a:t>Характеристика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75">
                <a:tc>
                  <a:txBody>
                    <a:bodyPr/>
                    <a:lstStyle/>
                    <a:p>
                      <a:pPr marL="17970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</a:rPr>
                        <a:t>1.</a:t>
                      </a:r>
                      <a:r>
                        <a:rPr lang="uk-UA" sz="2000" dirty="0" err="1" smtClean="0">
                          <a:latin typeface="Times New Roman"/>
                        </a:rPr>
                        <a:t>Допродажне</a:t>
                      </a:r>
                      <a:r>
                        <a:rPr lang="uk-UA" sz="2000" dirty="0" smtClean="0">
                          <a:latin typeface="Times New Roman"/>
                        </a:rPr>
                        <a:t> </a:t>
                      </a:r>
                      <a:r>
                        <a:rPr lang="uk-UA" sz="2000" dirty="0">
                          <a:latin typeface="Times New Roman"/>
                        </a:rPr>
                        <a:t>обслуговування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</a:rPr>
                        <a:t>- демонстрація техніки;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</a:rPr>
                        <a:t>- консультації</a:t>
                      </a:r>
                    </a:p>
                  </a:txBody>
                  <a:tcPr marL="67515" marR="6751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764">
                <a:tc>
                  <a:txBody>
                    <a:bodyPr/>
                    <a:lstStyle/>
                    <a:p>
                      <a:pPr marL="17970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</a:rPr>
                        <a:t>2.Сервіс </a:t>
                      </a:r>
                      <a:r>
                        <a:rPr lang="ru-RU" sz="2000" dirty="0">
                          <a:latin typeface="Times New Roman"/>
                        </a:rPr>
                        <a:t>на </a:t>
                      </a:r>
                      <a:r>
                        <a:rPr lang="ru-RU" sz="2000" dirty="0" err="1">
                          <a:latin typeface="Times New Roman"/>
                        </a:rPr>
                        <a:t>стадії</a:t>
                      </a: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</a:rPr>
                        <a:t>здійснення</a:t>
                      </a:r>
                      <a:r>
                        <a:rPr lang="ru-RU" sz="2000" dirty="0">
                          <a:latin typeface="Times New Roman"/>
                        </a:rPr>
                        <a:t> продажу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обробка</a:t>
                      </a: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</a:rPr>
                        <a:t>замовлення</a:t>
                      </a:r>
                      <a:r>
                        <a:rPr lang="ru-RU" sz="2000" dirty="0">
                          <a:latin typeface="Times New Roman"/>
                        </a:rPr>
                        <a:t>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процедура </a:t>
                      </a:r>
                      <a:r>
                        <a:rPr lang="ru-RU" sz="2000" dirty="0" err="1">
                          <a:latin typeface="Times New Roman"/>
                        </a:rPr>
                        <a:t>підготовки</a:t>
                      </a: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</a:rPr>
                        <a:t>техніки</a:t>
                      </a:r>
                      <a:r>
                        <a:rPr lang="ru-RU" sz="2000" dirty="0">
                          <a:latin typeface="Times New Roman"/>
                        </a:rPr>
                        <a:t> (</a:t>
                      </a:r>
                      <a:r>
                        <a:rPr lang="ru-RU" sz="2000" dirty="0" err="1">
                          <a:latin typeface="Times New Roman"/>
                        </a:rPr>
                        <a:t>огляд</a:t>
                      </a:r>
                      <a:r>
                        <a:rPr lang="ru-RU" sz="2000" dirty="0">
                          <a:latin typeface="Times New Roman"/>
                        </a:rPr>
                        <a:t> та </a:t>
                      </a:r>
                      <a:r>
                        <a:rPr lang="ru-RU" sz="2000" dirty="0" err="1">
                          <a:latin typeface="Times New Roman"/>
                        </a:rPr>
                        <a:t>перевірка</a:t>
                      </a:r>
                      <a:r>
                        <a:rPr lang="ru-RU" sz="2000" dirty="0">
                          <a:latin typeface="Times New Roman"/>
                        </a:rPr>
                        <a:t>);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заповнення</a:t>
                      </a: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</a:rPr>
                        <a:t>документації</a:t>
                      </a:r>
                      <a:r>
                        <a:rPr lang="ru-RU" sz="2000" dirty="0">
                          <a:latin typeface="Times New Roman"/>
                        </a:rPr>
                        <a:t>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перевірка</a:t>
                      </a:r>
                      <a:r>
                        <a:rPr lang="ru-RU" sz="2000" dirty="0">
                          <a:latin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</a:rPr>
                        <a:t>правильності</a:t>
                      </a:r>
                      <a:r>
                        <a:rPr lang="ru-RU" sz="2000" dirty="0">
                          <a:latin typeface="Times New Roman"/>
                        </a:rPr>
                        <a:t> угоди;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оформлення</a:t>
                      </a:r>
                      <a:r>
                        <a:rPr lang="ru-RU" sz="2000" dirty="0">
                          <a:latin typeface="Times New Roman"/>
                        </a:rPr>
                        <a:t> (упаковка);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навчання</a:t>
                      </a:r>
                      <a:endParaRPr lang="ru-RU" sz="2000" dirty="0">
                        <a:latin typeface="Times New Roman"/>
                      </a:endParaRPr>
                    </a:p>
                  </a:txBody>
                  <a:tcPr marL="67515" marR="6751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marL="17970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</a:rPr>
                        <a:t>3.Післяпродажне </a:t>
                      </a:r>
                      <a:r>
                        <a:rPr lang="uk-UA" sz="2000" dirty="0">
                          <a:latin typeface="Times New Roman"/>
                        </a:rPr>
                        <a:t>обслуговування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доставка</a:t>
                      </a:r>
                      <a:r>
                        <a:rPr lang="ru-RU" sz="2000" dirty="0" smtClean="0">
                          <a:latin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</a:rPr>
                        <a:t>монтаж, </a:t>
                      </a:r>
                      <a:r>
                        <a:rPr lang="ru-RU" sz="2000" dirty="0" err="1">
                          <a:latin typeface="Times New Roman"/>
                        </a:rPr>
                        <a:t>регулювання</a:t>
                      </a:r>
                      <a:r>
                        <a:rPr lang="ru-RU" sz="2000" dirty="0">
                          <a:latin typeface="Times New Roman"/>
                        </a:rPr>
                        <a:t>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</a:rPr>
                        <a:t>- </a:t>
                      </a:r>
                      <a:r>
                        <a:rPr lang="ru-RU" sz="2000" dirty="0" err="1">
                          <a:latin typeface="Times New Roman"/>
                        </a:rPr>
                        <a:t>консультації</a:t>
                      </a:r>
                      <a:endParaRPr lang="ru-RU" sz="2000" dirty="0">
                        <a:latin typeface="Times New Roman"/>
                      </a:endParaRPr>
                    </a:p>
                  </a:txBody>
                  <a:tcPr marL="67515" marR="6751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613">
                <a:tc>
                  <a:txBody>
                    <a:bodyPr/>
                    <a:lstStyle/>
                    <a:p>
                      <a:pPr marL="17970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</a:rPr>
                        <a:t>3а.Гарантійний </a:t>
                      </a:r>
                      <a:r>
                        <a:rPr lang="uk-UA" sz="2000" dirty="0">
                          <a:latin typeface="Times New Roman"/>
                        </a:rPr>
                        <a:t>період експлуатації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</a:rPr>
                        <a:t>- постачання запасних частин;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</a:rPr>
                        <a:t>- технічне обслуговування;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</a:rPr>
                        <a:t>- поточний ремонт</a:t>
                      </a:r>
                    </a:p>
                  </a:txBody>
                  <a:tcPr marL="67515" marR="6751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038">
                <a:tc>
                  <a:txBody>
                    <a:bodyPr/>
                    <a:lstStyle/>
                    <a:p>
                      <a:pPr marL="17970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</a:rPr>
                        <a:t>3б.Післягарантійний </a:t>
                      </a:r>
                      <a:r>
                        <a:rPr lang="uk-UA" sz="2000" dirty="0">
                          <a:latin typeface="Times New Roman"/>
                        </a:rPr>
                        <a:t>період експлуатації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</a:rPr>
                        <a:t>- капітальний ремонт;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</a:rPr>
                        <a:t>- консультації, навчання</a:t>
                      </a:r>
                    </a:p>
                  </a:txBody>
                  <a:tcPr marL="67515" marR="6751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Стратегія розробки нових товарів</a:t>
            </a:r>
            <a:r>
              <a:rPr lang="uk-UA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8178112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Основні товарні стратегії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Стратегія найвищої якості і надійності товару;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Стратегія виробництва товарів якісно кращих від середніх;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Стратегія товарів гіршої якості, продаваних за нижчими цінами;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71438" y="44450"/>
            <a:ext cx="1044575" cy="936625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sz="quarter" idx="13"/>
          </p:nvPr>
        </p:nvSpPr>
        <p:spPr>
          <a:xfrm>
            <a:off x="107950" y="990600"/>
            <a:ext cx="3384550" cy="56165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Найк є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Продукція випускається під марками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Nike, Air Jordan, Total 90, Nike Golf, Team Starter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 Також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компанії, що випускають товари під брендами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Hurley International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113" y="338138"/>
            <a:ext cx="7416800" cy="460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в якій працює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15870"/>
              </p:ext>
            </p:extLst>
          </p:nvPr>
        </p:nvGraphicFramePr>
        <p:xfrm>
          <a:off x="3635375" y="908050"/>
          <a:ext cx="3816350" cy="55483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08175"/>
                <a:gridCol w="1908175"/>
              </a:tblGrid>
              <a:tr h="70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продукту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01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взуття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Кроссівки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бутси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сандалії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ботинки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5127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Одяг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куртки (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пуховики),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штани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футболки, шорты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0601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Аксессуари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Окуляри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годинник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сумки,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м'ячі</a:t>
                      </a:r>
                      <a:endParaRPr lang="uk-UA" alt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2" cstate="print"/>
          <a:srcRect r="25908"/>
          <a:stretch>
            <a:fillRect/>
          </a:stretch>
        </p:blipFill>
        <p:spPr bwMode="auto">
          <a:xfrm>
            <a:off x="7524750" y="992188"/>
            <a:ext cx="1516063" cy="150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852738"/>
            <a:ext cx="1516063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8" name="Picture 6"/>
          <p:cNvPicPr>
            <a:picLocks noChangeAspect="1" noChangeArrowheads="1"/>
          </p:cNvPicPr>
          <p:nvPr/>
        </p:nvPicPr>
        <p:blipFill>
          <a:blip r:embed="rId4" cstate="print"/>
          <a:srcRect l="29045" t="52344" r="35313"/>
          <a:stretch>
            <a:fillRect/>
          </a:stretch>
        </p:blipFill>
        <p:spPr bwMode="auto">
          <a:xfrm>
            <a:off x="7596188" y="5373688"/>
            <a:ext cx="1373187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8824" y="731838"/>
            <a:ext cx="6603536" cy="57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Стратегія "повного" асортименту;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Стратегія виробництва товарів, які виходять за рамки раніше вироблюваного асортименту;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Стратегія постійного покращення товарів в наступних фазах його обігу на ринку.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Стратегія розробки нових товарів.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8316416" cy="48006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Компанія може роздобути новинку двома шляхами: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зі сторони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(придбавши фірму, патент чи ліцензію на виробництво товару, що її зацікавив);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створивши відділ досліджень і розробок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(вирішивши таким чином проблему власними силами).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8388424" cy="577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Види нових товарів: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товари новинки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 раніше не існували;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модифіковані товари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це незначне вдосконалення існуючих товарів;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додаткові товари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товари, які у більшості випадків повторюють вже існуючі і вводяться для розширення товарного асортименту.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Основні етапи розробки нового продукту в системі маркетингу: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824440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Генерація (формування) ідей.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Фільтрація ідей.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 Розробка та перевірка концепції товару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 Розробка стратегії маркетингу.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із можливостей компанії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476672"/>
            <a:ext cx="7890080" cy="577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6.Розробка прототипу товару.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7. Ринкове випробування нового продукту - здійснення пробних продажів.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8. Комерційна реалізація нового продукту.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умови виходу на ринок з новим товаром підприємство має вирішити для себе: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де, коли, кому і як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його запропонувати.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0"/>
            <a:ext cx="8244408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причини невдач нових товарів на ринку: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помилкове визначення величини попиту - 45%;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дефекти товару - 29%;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недостатня реклама і незначні зусилля у просуванні товару - 25%;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завищена ціна-19%;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відповідні дії конкурентів - 17%;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невдало вибраний час для виходу на ринок - 14%;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нерозв'язані виробничі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проблеми 12%.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320384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980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Чинники невдач нових товарів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394136" cy="5483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Чинники зовнішнього впливу: 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 Загальна тенденція скорочення життєвого циклу товару. 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 Посилення законодавчих норм стосовно захисту навколишнього середовища та прав споживачів.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 Старіння споживачів, тобто збільшення їхнього середнього віку.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37112"/>
            <a:ext cx="39239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22216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Чинники невдач нових товарів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676456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Чинники внутрішнього впливу: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"Розмивання" новизни товару;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переоцінювання як власних можливостей підприємства, так і можливостей ринку;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недоліки нового товару в галузі якості, конструктивних особливостей, системи обслуговування тощо;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недосконале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позиціювання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товару;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недосконалість комплексу «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несвоєчасний вихід на ринок.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661248"/>
            <a:ext cx="226774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Фактори, що сприяють успіху нових товарів: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Відповідність товару потребам ринку (85%)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Відповідність товару внутрішнім функціональним переваг фірми (62%)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Технологічна перевага товару (52%)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Підтримка топ-менеджменту (45%)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Дотримання процесу розробки нового товару (33%)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Сприятливе конкурентне середовище (31%)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процесу розробки (15%)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4149080"/>
            <a:ext cx="5220012" cy="261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5"/>
          <p:cNvSpPr txBox="1">
            <a:spLocks/>
          </p:cNvSpPr>
          <p:nvPr/>
        </p:nvSpPr>
        <p:spPr>
          <a:xfrm>
            <a:off x="415637" y="1218192"/>
            <a:ext cx="8104909" cy="15069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Nestlé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належать 448 фабрик і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промислових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підприємств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83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компаній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працюють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понад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280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тисяч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чоловік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75717" y="2455938"/>
          <a:ext cx="8057792" cy="440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Конкурентоспроможність товару.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8244408" cy="616530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Конкурентоздатність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комплекс споживчих і вартісних (цінових) характеристик товару, які визначають його успіх на ринку.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Конкурентоздатність товару можна визначити, тільки порівнюючи товари конкурентів між собою.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Конкурентоздатність визначається тільки тими властивостями, що становлять помітний інтерес для покупця.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Параметри конкурентоспроможності товару: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447800"/>
            <a:ext cx="8028384" cy="5149552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1.Технічні параметри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найбільш жорсткі.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Економічні параметри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представлені величиною витрат на виробництво товару.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Соціально-організаційні параметри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- це врахування соціальної структури споживачів, національних особливостей в організації збуту, виробництва, реклами товару.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0"/>
            <a:ext cx="7498080" cy="505164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Якість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сукупність властивостей і характеристик  продукції чи послуг, що забезпечують їм здатність задовольняти обумовлені або передбачувані потреби.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(визначення Міжнародної організації зі стандартизації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3810000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0"/>
            <a:ext cx="831641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Маркетологи виділяють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чотири рівні якості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1-й рівень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"відповідність стандарту".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2-й рівень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"відповідність використанню".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3-й рівень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"відповідність фактичним вимогам ринку".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4-й рівень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"відповідність латентним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(прихованим, неочевидним)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потребам".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92266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92888" cy="6206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lvl="0" indent="0" algn="ctr">
              <a:buNone/>
            </a:pP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Товар, рівні товару.</a:t>
            </a:r>
            <a:endParaRPr lang="ru-RU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8604448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Товар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фізичні об'єкти, послуги, особи, місця, організації, ідеї, робоча сила або все те, що призначене для обміну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позиції  економічної теорії).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Т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овар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все те, що може задовольнити потреби споживачів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 позиції маркетингу).</a:t>
            </a:r>
          </a:p>
          <a:p>
            <a:pPr>
              <a:buNone/>
            </a:pPr>
            <a:r>
              <a:rPr lang="uk-UA" b="1" dirty="0" smtClean="0"/>
              <a:t>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Товарна одиниця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– це конкретний вид, модель або марка товару</a:t>
            </a:r>
            <a:r>
              <a:rPr lang="uk-UA" dirty="0" smtClean="0"/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(наприклад, шампунь – товар, а шампунь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LOreal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для відновлення волосся 250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,за  250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грн.–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товарна одиниця).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778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effectLst/>
                <a:latin typeface="Times New Roman" pitchFamily="18" charset="0"/>
                <a:cs typeface="Times New Roman" pitchFamily="18" charset="0"/>
              </a:rPr>
              <a:t>Три рівні товару: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8034096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1-й рівень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 за задумом керівника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визначає основну  вигоду чи послугу від виробленого виробу і дає відповідь на питання, що насправді буде купувати споживач.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2-й рівень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 у реальному виконанні.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Усі без винятку товари мають п'ять характеристик: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якості;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набір властивостей;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специфіка оформлення (дизайн);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марочна назва;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специфіка упакування.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3-й рівень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товар з підкріпленням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мається на увазі надання додаткових  послуг чи вигод від застосування товару.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836712"/>
            <a:ext cx="7120666" cy="48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Класифікація товарів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3032" y="731838"/>
            <a:ext cx="520073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37320"/>
            <a:ext cx="813690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ED6C"/>
      </a:lt2>
      <a:accent1>
        <a:srgbClr val="609E12"/>
      </a:accent1>
      <a:accent2>
        <a:srgbClr val="B4ED6C"/>
      </a:accent2>
      <a:accent3>
        <a:srgbClr val="81D319"/>
      </a:accent3>
      <a:accent4>
        <a:srgbClr val="609E12"/>
      </a:accent4>
      <a:accent5>
        <a:srgbClr val="48760D"/>
      </a:accent5>
      <a:accent6>
        <a:srgbClr val="7CCA18"/>
      </a:accent6>
      <a:hlink>
        <a:srgbClr val="8CE31F"/>
      </a:hlink>
      <a:folHlink>
        <a:srgbClr val="81D319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8740</TotalTime>
  <Words>2304</Words>
  <Application>Microsoft Office PowerPoint</Application>
  <PresentationFormat>Экран (4:3)</PresentationFormat>
  <Paragraphs>325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Тема 3. Маркетингова товарна політика</vt:lpstr>
      <vt:lpstr>1. Сутність маркетингової товарної політики. </vt:lpstr>
      <vt:lpstr>Презентация PowerPoint</vt:lpstr>
      <vt:lpstr>Презентация PowerPoint</vt:lpstr>
      <vt:lpstr>Презентация PowerPoint</vt:lpstr>
      <vt:lpstr>2.Товар, рівні товару.</vt:lpstr>
      <vt:lpstr>Три рівні товару:</vt:lpstr>
      <vt:lpstr>Презентация PowerPoint</vt:lpstr>
      <vt:lpstr>3. Класифікація товарів</vt:lpstr>
      <vt:lpstr>Презентация PowerPoint</vt:lpstr>
      <vt:lpstr>Презентация PowerPoint</vt:lpstr>
      <vt:lpstr>Приклади товарів різних за призначенням і ціною</vt:lpstr>
      <vt:lpstr>Презентация PowerPoint</vt:lpstr>
      <vt:lpstr>4. Життєвий цикл товару.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Товарні марки, дизайн, упаковка, сервісне обслуговування. </vt:lpstr>
      <vt:lpstr>Презентация PowerPoint</vt:lpstr>
      <vt:lpstr>Презентация PowerPoint</vt:lpstr>
      <vt:lpstr> </vt:lpstr>
      <vt:lpstr>Презентация PowerPoint</vt:lpstr>
      <vt:lpstr>Упаковка, дизайн</vt:lpstr>
      <vt:lpstr>Презентация PowerPoint</vt:lpstr>
      <vt:lpstr>Вимоги до пакування та маркування продовольчих товарів </vt:lpstr>
      <vt:lpstr>Презентация PowerPoint</vt:lpstr>
      <vt:lpstr>Презентация PowerPoint</vt:lpstr>
      <vt:lpstr>Презентация PowerPoint</vt:lpstr>
      <vt:lpstr>Презентация PowerPoint</vt:lpstr>
      <vt:lpstr>Штрих-коди деяких країн</vt:lpstr>
      <vt:lpstr>Сервісне обслуговування</vt:lpstr>
      <vt:lpstr>6. Стратегія розробки нових товарів.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етапи розробки нового продукту в системі маркетингу:</vt:lpstr>
      <vt:lpstr>Презентация PowerPoint</vt:lpstr>
      <vt:lpstr>Презентация PowerPoint</vt:lpstr>
      <vt:lpstr>Чинники невдач нових товарів</vt:lpstr>
      <vt:lpstr>Чинники невдач нових товарів</vt:lpstr>
      <vt:lpstr>Презентация PowerPoint</vt:lpstr>
      <vt:lpstr>7.  Конкурентоспроможність товару. </vt:lpstr>
      <vt:lpstr>Параметри конкурентоспроможності товару: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Маркетингова товарна політика</dc:title>
  <dc:creator>Natala</dc:creator>
  <cp:lastModifiedBy>Учетная запись Майкрософт</cp:lastModifiedBy>
  <cp:revision>38</cp:revision>
  <dcterms:created xsi:type="dcterms:W3CDTF">2017-01-07T12:19:35Z</dcterms:created>
  <dcterms:modified xsi:type="dcterms:W3CDTF">2023-03-16T10:36:37Z</dcterms:modified>
</cp:coreProperties>
</file>