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69" r:id="rId16"/>
    <p:sldId id="271"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3" d="100"/>
          <a:sy n="73" d="100"/>
        </p:scale>
        <p:origin x="-1212" y="2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04.11.2023</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04.11.2023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5B106E36-FD25-4E2D-B0AA-010F637433A0}" type="datetimeFigureOut">
              <a:rPr lang="ru-RU" smtClean="0"/>
              <a:pPr/>
              <a:t>04.11.2023</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04.11.2023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04.11.2023</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04.11.2023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04.11.2023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04.11.2023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04.11.2023</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04.11.2023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5B106E36-FD25-4E2D-B0AA-010F637433A0}" type="datetimeFigureOut">
              <a:rPr lang="ru-RU" smtClean="0"/>
              <a:pPr/>
              <a:t>04.11.2023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04.11.2023</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err="1" smtClean="0"/>
              <a:t>місцеві</a:t>
            </a:r>
            <a:r>
              <a:rPr lang="ru-RU" dirty="0" smtClean="0"/>
              <a:t> </a:t>
            </a:r>
            <a:r>
              <a:rPr lang="ru-RU" dirty="0" err="1" smtClean="0"/>
              <a:t>референдуми</a:t>
            </a:r>
            <a:r>
              <a:rPr lang="ru-RU" dirty="0" smtClean="0"/>
              <a:t> в </a:t>
            </a:r>
            <a:r>
              <a:rPr lang="ru-RU" dirty="0" err="1" smtClean="0"/>
              <a:t>Україні</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6061288"/>
          </a:xfrm>
        </p:spPr>
        <p:txBody>
          <a:bodyPr>
            <a:noAutofit/>
          </a:bodyPr>
          <a:lstStyle/>
          <a:p>
            <a:r>
              <a:rPr lang="uk-UA" sz="2000" dirty="0" smtClean="0">
                <a:solidFill>
                  <a:schemeClr val="tx1">
                    <a:lumMod val="50000"/>
                    <a:lumOff val="50000"/>
                  </a:schemeClr>
                </a:solidFill>
                <a:latin typeface="Times New Roman" pitchFamily="18" charset="0"/>
                <a:cs typeface="Times New Roman" pitchFamily="18" charset="0"/>
              </a:rPr>
              <a:t>Частина четверта статті 10 законопроекту визначає підстави для відмови у реєстрації ініціативної групи: </a:t>
            </a:r>
            <a:br>
              <a:rPr lang="uk-UA" sz="2000" dirty="0" smtClean="0">
                <a:solidFill>
                  <a:schemeClr val="tx1">
                    <a:lumMod val="50000"/>
                    <a:lumOff val="50000"/>
                  </a:schemeClr>
                </a:solidFill>
                <a:latin typeface="Times New Roman" pitchFamily="18" charset="0"/>
                <a:cs typeface="Times New Roman" pitchFamily="18" charset="0"/>
              </a:rPr>
            </a:br>
            <a:r>
              <a:rPr lang="uk-UA" sz="2000" dirty="0" smtClean="0">
                <a:solidFill>
                  <a:schemeClr val="tx1">
                    <a:lumMod val="50000"/>
                    <a:lumOff val="50000"/>
                  </a:schemeClr>
                </a:solidFill>
                <a:latin typeface="Times New Roman" pitchFamily="18" charset="0"/>
                <a:cs typeface="Times New Roman" pitchFamily="18" charset="0"/>
              </a:rPr>
              <a:t>	1) відсутності встановлених законом підстав дострокового припинення повноважень сільських, селищних, міських, районних у місті рад, сільських, селищних, міських голів; 	</a:t>
            </a:r>
            <a:br>
              <a:rPr lang="uk-UA" sz="2000" dirty="0" smtClean="0">
                <a:solidFill>
                  <a:schemeClr val="tx1">
                    <a:lumMod val="50000"/>
                    <a:lumOff val="50000"/>
                  </a:schemeClr>
                </a:solidFill>
                <a:latin typeface="Times New Roman" pitchFamily="18" charset="0"/>
                <a:cs typeface="Times New Roman" pitchFamily="18" charset="0"/>
              </a:rPr>
            </a:br>
            <a:r>
              <a:rPr lang="uk-UA" sz="2000" dirty="0" smtClean="0">
                <a:solidFill>
                  <a:schemeClr val="tx1">
                    <a:lumMod val="50000"/>
                    <a:lumOff val="50000"/>
                  </a:schemeClr>
                </a:solidFill>
                <a:latin typeface="Times New Roman" pitchFamily="18" charset="0"/>
                <a:cs typeface="Times New Roman" pitchFamily="18" charset="0"/>
              </a:rPr>
              <a:t>	2) неповідомлення територіальної комісії, органів місцевого самоврядування або їх посадових осіб про час, місце і мету проведення загальних зборів громадян з ініціювання проведення місцевого референдуму; </a:t>
            </a:r>
            <a:br>
              <a:rPr lang="uk-UA" sz="2000" dirty="0" smtClean="0">
                <a:solidFill>
                  <a:schemeClr val="tx1">
                    <a:lumMod val="50000"/>
                    <a:lumOff val="50000"/>
                  </a:schemeClr>
                </a:solidFill>
                <a:latin typeface="Times New Roman" pitchFamily="18" charset="0"/>
                <a:cs typeface="Times New Roman" pitchFamily="18" charset="0"/>
              </a:rPr>
            </a:br>
            <a:r>
              <a:rPr lang="uk-UA" sz="2000" dirty="0" smtClean="0">
                <a:solidFill>
                  <a:schemeClr val="tx1">
                    <a:lumMod val="50000"/>
                    <a:lumOff val="50000"/>
                  </a:schemeClr>
                </a:solidFill>
                <a:latin typeface="Times New Roman" pitchFamily="18" charset="0"/>
                <a:cs typeface="Times New Roman" pitchFamily="18" charset="0"/>
              </a:rPr>
              <a:t>	3) невідповідність питання, що виноситься на референдум, повноваженням відповідного органу місцевого самоврядування тощо. </a:t>
            </a:r>
            <a:endParaRPr lang="ru-RU" sz="2000" dirty="0" smtClean="0">
              <a:solidFill>
                <a:schemeClr val="tx1">
                  <a:lumMod val="50000"/>
                  <a:lumOff val="50000"/>
                </a:schemeClr>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548680"/>
            <a:ext cx="7242048" cy="5616624"/>
          </a:xfrm>
        </p:spPr>
        <p:txBody>
          <a:bodyPr>
            <a:noAutofit/>
          </a:bodyPr>
          <a:lstStyle/>
          <a:p>
            <a:r>
              <a:rPr lang="uk-UA" sz="2000" dirty="0" smtClean="0">
                <a:solidFill>
                  <a:schemeClr val="tx1">
                    <a:lumMod val="50000"/>
                    <a:lumOff val="50000"/>
                  </a:schemeClr>
                </a:solidFill>
                <a:latin typeface="Times New Roman" pitchFamily="18" charset="0"/>
                <a:cs typeface="Times New Roman" pitchFamily="18" charset="0"/>
              </a:rPr>
              <a:t>Згідно з законом Про всеукраїнський та місцеві референдуми «на засіданнях комісій з референдуму при підрахунку голосів  і визначенні результатів голосування  мають  право  бути  присутніми представники   трудових   колективів,   громадських   організацій,  політичних      партій, масових рухів, колективів професійно-технічних,  середніх  спеціальних  і  вищих  навчальних  закладів,    зборів    громадян    за    місцем    проживання  і військовослужбовців  по  військових  частинах,  органів  державної влади». Також представникам ЗМІ гарантується безперешкодний доступ  на  всі  збори  і  засідання,  пов'язані  з проведенням референдумів, а комісії з референдуму та органи місцевого самоврядування надають інформацію щодо проведенням референдуму. </a:t>
            </a:r>
            <a:endParaRPr lang="ru-RU" sz="2000" dirty="0" smtClean="0">
              <a:solidFill>
                <a:schemeClr val="tx1">
                  <a:lumMod val="50000"/>
                  <a:lumOff val="50000"/>
                </a:schemeClr>
              </a:solidFill>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836712"/>
            <a:ext cx="7242048" cy="5616624"/>
          </a:xfrm>
        </p:spPr>
        <p:txBody>
          <a:bodyPr>
            <a:normAutofit/>
          </a:bodyPr>
          <a:lstStyle/>
          <a:p>
            <a:r>
              <a:rPr lang="uk-UA" sz="2000" dirty="0" smtClean="0">
                <a:solidFill>
                  <a:schemeClr val="tx1">
                    <a:lumMod val="50000"/>
                    <a:lumOff val="50000"/>
                  </a:schemeClr>
                </a:solidFill>
                <a:latin typeface="Times New Roman" pitchFamily="18" charset="0"/>
                <a:cs typeface="Times New Roman" pitchFamily="18" charset="0"/>
              </a:rPr>
              <a:t>Закон про Всеукраїнський та місцевий референдуми передбачає, що «громадянам,  політичним  партіям,  громадським  організаціям, масовим рухам, трудовим колективам надається право  безперешкодної агітації за пропозицію про оголошення  референдуму,  за  прийняття закону або іншого рішення, що виноситься на  референдум,  а  також проти пропозиції про оголошення референдуму, прийняття  закону  чи рішення».  Для забезпечення цього права передбачається надавати приміщення для зборів і «забезпечується використання засобів масової інформації. Рішення і матеріали, які стосуються місцевого референдуму «підлягають опублікуванню засобами масової інформації». ЗМІ також  висвітлюють  хід  підготовки   і проведення референдуму. </a:t>
            </a:r>
            <a:endParaRPr lang="ru-RU" sz="2000" dirty="0" smtClean="0">
              <a:solidFill>
                <a:schemeClr val="tx1">
                  <a:lumMod val="50000"/>
                  <a:lumOff val="50000"/>
                </a:schemeClr>
              </a:solidFill>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196752"/>
            <a:ext cx="7242048" cy="4680520"/>
          </a:xfrm>
        </p:spPr>
        <p:txBody>
          <a:bodyPr>
            <a:normAutofit/>
          </a:bodyPr>
          <a:lstStyle/>
          <a:p>
            <a:r>
              <a:rPr lang="uk-UA" sz="2000" dirty="0" smtClean="0">
                <a:solidFill>
                  <a:schemeClr val="tx1">
                    <a:lumMod val="50000"/>
                    <a:lumOff val="50000"/>
                  </a:schemeClr>
                </a:solidFill>
                <a:latin typeface="Times New Roman" pitchFamily="18" charset="0"/>
                <a:cs typeface="Times New Roman" pitchFamily="18" charset="0"/>
              </a:rPr>
              <a:t>Згідно з на разі діючим Законом «</a:t>
            </a:r>
            <a:r>
              <a:rPr lang="uk-UA" sz="2000" dirty="0" err="1" smtClean="0">
                <a:solidFill>
                  <a:schemeClr val="tx1">
                    <a:lumMod val="50000"/>
                    <a:lumOff val="50000"/>
                  </a:schemeClr>
                </a:solidFill>
                <a:latin typeface="Times New Roman" pitchFamily="18" charset="0"/>
                <a:cs typeface="Times New Roman" pitchFamily="18" charset="0"/>
              </a:rPr>
              <a:t>дільнича</a:t>
            </a:r>
            <a:r>
              <a:rPr lang="uk-UA" sz="2000" dirty="0" smtClean="0">
                <a:solidFill>
                  <a:schemeClr val="tx1">
                    <a:lumMod val="50000"/>
                    <a:lumOff val="50000"/>
                  </a:schemeClr>
                </a:solidFill>
                <a:latin typeface="Times New Roman" pitchFamily="18" charset="0"/>
                <a:cs typeface="Times New Roman" pitchFamily="18" charset="0"/>
              </a:rPr>
              <a:t> комісія розглядає заяви і  скарги  на  рішення  і дії дільничних комісій з референдуму і приймає з цих питань остаточні рішення». Такі рішення </a:t>
            </a:r>
            <a:r>
              <a:rPr lang="ru-RU" sz="2000" dirty="0" err="1" smtClean="0">
                <a:solidFill>
                  <a:schemeClr val="tx1">
                    <a:lumMod val="50000"/>
                    <a:lumOff val="50000"/>
                  </a:schemeClr>
                </a:solidFill>
                <a:latin typeface="Times New Roman" pitchFamily="18" charset="0"/>
                <a:cs typeface="Times New Roman" pitchFamily="18" charset="0"/>
              </a:rPr>
              <a:t>мож</a:t>
            </a:r>
            <a:r>
              <a:rPr lang="uk-UA" sz="2000" dirty="0" err="1" smtClean="0">
                <a:solidFill>
                  <a:schemeClr val="tx1">
                    <a:lumMod val="50000"/>
                    <a:lumOff val="50000"/>
                  </a:schemeClr>
                </a:solidFill>
                <a:latin typeface="Times New Roman" pitchFamily="18" charset="0"/>
                <a:cs typeface="Times New Roman" pitchFamily="18" charset="0"/>
              </a:rPr>
              <a:t>уть</a:t>
            </a:r>
            <a:r>
              <a:rPr lang="uk-UA" sz="2000" dirty="0" smtClean="0">
                <a:solidFill>
                  <a:schemeClr val="tx1">
                    <a:lumMod val="50000"/>
                    <a:lumOff val="50000"/>
                  </a:schemeClr>
                </a:solidFill>
                <a:latin typeface="Times New Roman" pitchFamily="18" charset="0"/>
                <a:cs typeface="Times New Roman" pitchFamily="18" charset="0"/>
              </a:rPr>
              <a:t> </a:t>
            </a:r>
            <a:r>
              <a:rPr lang="ru-RU" sz="2000" dirty="0" smtClean="0">
                <a:solidFill>
                  <a:schemeClr val="tx1">
                    <a:lumMod val="50000"/>
                    <a:lumOff val="50000"/>
                  </a:schemeClr>
                </a:solidFill>
                <a:latin typeface="Times New Roman" pitchFamily="18" charset="0"/>
                <a:cs typeface="Times New Roman" pitchFamily="18" charset="0"/>
              </a:rPr>
              <a:t>бути  </a:t>
            </a:r>
            <a:r>
              <a:rPr lang="ru-RU" sz="2000" dirty="0" err="1" smtClean="0">
                <a:solidFill>
                  <a:schemeClr val="tx1">
                    <a:lumMod val="50000"/>
                    <a:lumOff val="50000"/>
                  </a:schemeClr>
                </a:solidFill>
                <a:latin typeface="Times New Roman" pitchFamily="18" charset="0"/>
                <a:cs typeface="Times New Roman" pitchFamily="18" charset="0"/>
              </a:rPr>
              <a:t>оскаржен</a:t>
            </a:r>
            <a:r>
              <a:rPr lang="uk-UA" sz="2000" dirty="0" smtClean="0">
                <a:solidFill>
                  <a:schemeClr val="tx1">
                    <a:lumMod val="50000"/>
                    <a:lumOff val="50000"/>
                  </a:schemeClr>
                </a:solidFill>
                <a:latin typeface="Times New Roman" pitchFamily="18" charset="0"/>
                <a:cs typeface="Times New Roman" pitchFamily="18" charset="0"/>
              </a:rPr>
              <a:t>і</a:t>
            </a:r>
            <a:r>
              <a:rPr lang="ru-RU" sz="2000" dirty="0" smtClean="0">
                <a:solidFill>
                  <a:schemeClr val="tx1">
                    <a:lumMod val="50000"/>
                    <a:lumOff val="50000"/>
                  </a:schemeClr>
                </a:solidFill>
                <a:latin typeface="Times New Roman" pitchFamily="18" charset="0"/>
                <a:cs typeface="Times New Roman" pitchFamily="18" charset="0"/>
              </a:rPr>
              <a:t>  до  районного  (</a:t>
            </a:r>
            <a:r>
              <a:rPr lang="ru-RU" sz="2000" dirty="0" err="1" smtClean="0">
                <a:solidFill>
                  <a:schemeClr val="tx1">
                    <a:lumMod val="50000"/>
                    <a:lumOff val="50000"/>
                  </a:schemeClr>
                </a:solidFill>
                <a:latin typeface="Times New Roman" pitchFamily="18" charset="0"/>
                <a:cs typeface="Times New Roman" pitchFamily="18" charset="0"/>
              </a:rPr>
              <a:t>міського</a:t>
            </a:r>
            <a:r>
              <a:rPr lang="ru-RU" sz="2000" dirty="0" smtClean="0">
                <a:solidFill>
                  <a:schemeClr val="tx1">
                    <a:lumMod val="50000"/>
                    <a:lumOff val="50000"/>
                  </a:schemeClr>
                </a:solidFill>
                <a:latin typeface="Times New Roman" pitchFamily="18" charset="0"/>
                <a:cs typeface="Times New Roman" pitchFamily="18" charset="0"/>
              </a:rPr>
              <a:t>) суду,  </a:t>
            </a:r>
            <a:r>
              <a:rPr lang="ru-RU" sz="2000" dirty="0" err="1" smtClean="0">
                <a:solidFill>
                  <a:schemeClr val="tx1">
                    <a:lumMod val="50000"/>
                    <a:lumOff val="50000"/>
                  </a:schemeClr>
                </a:solidFill>
                <a:latin typeface="Times New Roman" pitchFamily="18" charset="0"/>
                <a:cs typeface="Times New Roman" pitchFamily="18" charset="0"/>
              </a:rPr>
              <a:t>який</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зобов'язаний</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розглянути</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скаргу</a:t>
            </a:r>
            <a:r>
              <a:rPr lang="ru-RU" sz="2000" dirty="0" smtClean="0">
                <a:solidFill>
                  <a:schemeClr val="tx1">
                    <a:lumMod val="50000"/>
                    <a:lumOff val="50000"/>
                  </a:schemeClr>
                </a:solidFill>
                <a:latin typeface="Times New Roman" pitchFamily="18" charset="0"/>
                <a:cs typeface="Times New Roman" pitchFamily="18" charset="0"/>
              </a:rPr>
              <a:t> в </a:t>
            </a:r>
            <a:r>
              <a:rPr lang="ru-RU" sz="2000" dirty="0" err="1" smtClean="0">
                <a:solidFill>
                  <a:schemeClr val="tx1">
                    <a:lumMod val="50000"/>
                    <a:lumOff val="50000"/>
                  </a:schemeClr>
                </a:solidFill>
                <a:latin typeface="Times New Roman" pitchFamily="18" charset="0"/>
                <a:cs typeface="Times New Roman" pitchFamily="18" charset="0"/>
              </a:rPr>
              <a:t>триденний</a:t>
            </a:r>
            <a:r>
              <a:rPr lang="ru-RU" sz="2000" dirty="0" smtClean="0">
                <a:solidFill>
                  <a:schemeClr val="tx1">
                    <a:lumMod val="50000"/>
                    <a:lumOff val="50000"/>
                  </a:schemeClr>
                </a:solidFill>
                <a:latin typeface="Times New Roman" pitchFamily="18" charset="0"/>
                <a:cs typeface="Times New Roman" pitchFamily="18" charset="0"/>
              </a:rPr>
              <a:t>  строк.  </a:t>
            </a:r>
            <a:r>
              <a:rPr lang="ru-RU" sz="2000" dirty="0" err="1" smtClean="0">
                <a:solidFill>
                  <a:schemeClr val="tx1">
                    <a:lumMod val="50000"/>
                    <a:lumOff val="50000"/>
                  </a:schemeClr>
                </a:solidFill>
                <a:latin typeface="Times New Roman" pitchFamily="18" charset="0"/>
                <a:cs typeface="Times New Roman" pitchFamily="18" charset="0"/>
              </a:rPr>
              <a:t>Відмова</a:t>
            </a:r>
            <a:r>
              <a:rPr lang="ru-RU" sz="2000" dirty="0" smtClean="0">
                <a:solidFill>
                  <a:schemeClr val="tx1">
                    <a:lumMod val="50000"/>
                    <a:lumOff val="50000"/>
                  </a:schemeClr>
                </a:solidFill>
                <a:latin typeface="Times New Roman" pitchFamily="18" charset="0"/>
                <a:cs typeface="Times New Roman" pitchFamily="18" charset="0"/>
              </a:rPr>
              <a:t>  у </a:t>
            </a:r>
            <a:r>
              <a:rPr lang="ru-RU" sz="2000" dirty="0" err="1" smtClean="0">
                <a:solidFill>
                  <a:schemeClr val="tx1">
                    <a:lumMod val="50000"/>
                    <a:lumOff val="50000"/>
                  </a:schemeClr>
                </a:solidFill>
                <a:latin typeface="Times New Roman" pitchFamily="18" charset="0"/>
                <a:cs typeface="Times New Roman" pitchFamily="18" charset="0"/>
              </a:rPr>
              <a:t>реєстрації</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ініціативної</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групи</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або</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відсутність</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рішення</a:t>
            </a:r>
            <a:r>
              <a:rPr lang="ru-RU" sz="2000" dirty="0" smtClean="0">
                <a:solidFill>
                  <a:schemeClr val="tx1">
                    <a:lumMod val="50000"/>
                    <a:lumOff val="50000"/>
                  </a:schemeClr>
                </a:solidFill>
                <a:latin typeface="Times New Roman" pitchFamily="18" charset="0"/>
                <a:cs typeface="Times New Roman" pitchFamily="18" charset="0"/>
              </a:rPr>
              <a:t> про </a:t>
            </a:r>
            <a:r>
              <a:rPr lang="ru-RU" sz="2000" dirty="0" err="1" smtClean="0">
                <a:solidFill>
                  <a:schemeClr val="tx1">
                    <a:lumMod val="50000"/>
                    <a:lumOff val="50000"/>
                  </a:schemeClr>
                </a:solidFill>
                <a:latin typeface="Times New Roman" pitchFamily="18" charset="0"/>
                <a:cs typeface="Times New Roman" pitchFamily="18" charset="0"/>
              </a:rPr>
              <a:t>реєстрацію</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можуть</a:t>
            </a:r>
            <a:r>
              <a:rPr lang="ru-RU" sz="2000" dirty="0" smtClean="0">
                <a:solidFill>
                  <a:schemeClr val="tx1">
                    <a:lumMod val="50000"/>
                    <a:lumOff val="50000"/>
                  </a:schemeClr>
                </a:solidFill>
                <a:latin typeface="Times New Roman" pitchFamily="18" charset="0"/>
                <a:cs typeface="Times New Roman" pitchFamily="18" charset="0"/>
              </a:rPr>
              <a:t> бути </a:t>
            </a:r>
            <a:r>
              <a:rPr lang="ru-RU" sz="2000" dirty="0" err="1" smtClean="0">
                <a:solidFill>
                  <a:schemeClr val="tx1">
                    <a:lumMod val="50000"/>
                    <a:lumOff val="50000"/>
                  </a:schemeClr>
                </a:solidFill>
                <a:latin typeface="Times New Roman" pitchFamily="18" charset="0"/>
                <a:cs typeface="Times New Roman" pitchFamily="18" charset="0"/>
              </a:rPr>
              <a:t>оскаржені</a:t>
            </a:r>
            <a:r>
              <a:rPr lang="ru-RU" sz="2000" dirty="0" smtClean="0">
                <a:solidFill>
                  <a:schemeClr val="tx1">
                    <a:lumMod val="50000"/>
                    <a:lumOff val="50000"/>
                  </a:schemeClr>
                </a:solidFill>
                <a:latin typeface="Times New Roman" pitchFamily="18" charset="0"/>
                <a:cs typeface="Times New Roman" pitchFamily="18" charset="0"/>
              </a:rPr>
              <a:t> членами  </a:t>
            </a:r>
            <a:r>
              <a:rPr lang="ru-RU" sz="2000" dirty="0" err="1" smtClean="0">
                <a:solidFill>
                  <a:schemeClr val="tx1">
                    <a:lumMod val="50000"/>
                    <a:lumOff val="50000"/>
                  </a:schemeClr>
                </a:solidFill>
                <a:latin typeface="Times New Roman" pitchFamily="18" charset="0"/>
                <a:cs typeface="Times New Roman" pitchFamily="18" charset="0"/>
              </a:rPr>
              <a:t>ініціативної</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групи</a:t>
            </a:r>
            <a:r>
              <a:rPr lang="ru-RU" sz="2000" dirty="0" smtClean="0">
                <a:solidFill>
                  <a:schemeClr val="tx1">
                    <a:lumMod val="50000"/>
                    <a:lumOff val="50000"/>
                  </a:schemeClr>
                </a:solidFill>
                <a:latin typeface="Times New Roman" pitchFamily="18" charset="0"/>
                <a:cs typeface="Times New Roman" pitchFamily="18" charset="0"/>
              </a:rPr>
              <a:t> у </a:t>
            </a:r>
            <a:r>
              <a:rPr lang="ru-RU" sz="2000" dirty="0" err="1" smtClean="0">
                <a:solidFill>
                  <a:schemeClr val="tx1">
                    <a:lumMod val="50000"/>
                    <a:lumOff val="50000"/>
                  </a:schemeClr>
                </a:solidFill>
                <a:latin typeface="Times New Roman" pitchFamily="18" charset="0"/>
                <a:cs typeface="Times New Roman" pitchFamily="18" charset="0"/>
              </a:rPr>
              <a:t>районний</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міський</a:t>
            </a:r>
            <a:r>
              <a:rPr lang="ru-RU" sz="2000" dirty="0" smtClean="0">
                <a:solidFill>
                  <a:schemeClr val="tx1">
                    <a:lumMod val="50000"/>
                    <a:lumOff val="50000"/>
                  </a:schemeClr>
                </a:solidFill>
                <a:latin typeface="Times New Roman" pitchFamily="18" charset="0"/>
                <a:cs typeface="Times New Roman" pitchFamily="18" charset="0"/>
              </a:rPr>
              <a:t>)  суд  за  </a:t>
            </a:r>
            <a:r>
              <a:rPr lang="ru-RU" sz="2000" dirty="0" err="1" smtClean="0">
                <a:solidFill>
                  <a:schemeClr val="tx1">
                    <a:lumMod val="50000"/>
                    <a:lumOff val="50000"/>
                  </a:schemeClr>
                </a:solidFill>
                <a:latin typeface="Times New Roman" pitchFamily="18" charset="0"/>
                <a:cs typeface="Times New Roman" pitchFamily="18" charset="0"/>
              </a:rPr>
              <a:t>місцем</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знаходження</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відповідної</a:t>
            </a:r>
            <a:r>
              <a:rPr lang="ru-RU" sz="2000" dirty="0" smtClean="0">
                <a:solidFill>
                  <a:schemeClr val="tx1">
                    <a:lumMod val="50000"/>
                    <a:lumOff val="50000"/>
                  </a:schemeClr>
                </a:solidFill>
                <a:latin typeface="Times New Roman" pitchFamily="18" charset="0"/>
                <a:cs typeface="Times New Roman" pitchFamily="18" charset="0"/>
              </a:rPr>
              <a:t> </a:t>
            </a:r>
            <a:r>
              <a:rPr lang="uk-UA" sz="2000" dirty="0" smtClean="0">
                <a:solidFill>
                  <a:schemeClr val="tx1">
                    <a:lumMod val="50000"/>
                    <a:lumOff val="50000"/>
                  </a:schemeClr>
                </a:solidFill>
                <a:latin typeface="Times New Roman" pitchFamily="18" charset="0"/>
                <a:cs typeface="Times New Roman" pitchFamily="18" charset="0"/>
              </a:rPr>
              <a:t>р</a:t>
            </a:r>
            <a:r>
              <a:rPr lang="ru-RU" sz="2000" dirty="0" err="1" smtClean="0">
                <a:solidFill>
                  <a:schemeClr val="tx1">
                    <a:lumMod val="50000"/>
                    <a:lumOff val="50000"/>
                  </a:schemeClr>
                </a:solidFill>
                <a:latin typeface="Times New Roman" pitchFamily="18" charset="0"/>
                <a:cs typeface="Times New Roman" pitchFamily="18" charset="0"/>
              </a:rPr>
              <a:t>ади</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Рішення</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і</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дії</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комісії</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з</a:t>
            </a:r>
            <a:r>
              <a:rPr lang="ru-RU" sz="2000" dirty="0" smtClean="0">
                <a:solidFill>
                  <a:schemeClr val="tx1">
                    <a:lumMod val="50000"/>
                    <a:lumOff val="50000"/>
                  </a:schemeClr>
                </a:solidFill>
                <a:latin typeface="Times New Roman" pitchFamily="18" charset="0"/>
                <a:cs typeface="Times New Roman" pitchFamily="18" charset="0"/>
              </a:rPr>
              <a:t> референдуму </a:t>
            </a:r>
            <a:r>
              <a:rPr lang="ru-RU" sz="2000" dirty="0" err="1" smtClean="0">
                <a:solidFill>
                  <a:schemeClr val="tx1">
                    <a:lumMod val="50000"/>
                    <a:lumOff val="50000"/>
                  </a:schemeClr>
                </a:solidFill>
                <a:latin typeface="Times New Roman" pitchFamily="18" charset="0"/>
                <a:cs typeface="Times New Roman" pitchFamily="18" charset="0"/>
              </a:rPr>
              <a:t>можуть</a:t>
            </a:r>
            <a:r>
              <a:rPr lang="ru-RU" sz="2000" dirty="0" smtClean="0">
                <a:solidFill>
                  <a:schemeClr val="tx1">
                    <a:lumMod val="50000"/>
                    <a:lumOff val="50000"/>
                  </a:schemeClr>
                </a:solidFill>
                <a:latin typeface="Times New Roman" pitchFamily="18" charset="0"/>
                <a:cs typeface="Times New Roman" pitchFamily="18" charset="0"/>
              </a:rPr>
              <a:t> бути  </a:t>
            </a:r>
            <a:r>
              <a:rPr lang="ru-RU" sz="2000" dirty="0" err="1" smtClean="0">
                <a:solidFill>
                  <a:schemeClr val="tx1">
                    <a:lumMod val="50000"/>
                    <a:lumOff val="50000"/>
                  </a:schemeClr>
                </a:solidFill>
                <a:latin typeface="Times New Roman" pitchFamily="18" charset="0"/>
                <a:cs typeface="Times New Roman" pitchFamily="18" charset="0"/>
              </a:rPr>
              <a:t>оскаржені</a:t>
            </a:r>
            <a:r>
              <a:rPr lang="ru-RU" sz="2000" dirty="0" smtClean="0">
                <a:solidFill>
                  <a:schemeClr val="tx1">
                    <a:lumMod val="50000"/>
                    <a:lumOff val="50000"/>
                  </a:schemeClr>
                </a:solidFill>
                <a:latin typeface="Times New Roman" pitchFamily="18" charset="0"/>
                <a:cs typeface="Times New Roman" pitchFamily="18" charset="0"/>
              </a:rPr>
              <a:t>  у </a:t>
            </a:r>
            <a:r>
              <a:rPr lang="ru-RU" sz="2000" dirty="0" err="1" smtClean="0">
                <a:solidFill>
                  <a:schemeClr val="tx1">
                    <a:lumMod val="50000"/>
                    <a:lumOff val="50000"/>
                  </a:schemeClr>
                </a:solidFill>
                <a:latin typeface="Times New Roman" pitchFamily="18" charset="0"/>
                <a:cs typeface="Times New Roman" pitchFamily="18" charset="0"/>
              </a:rPr>
              <a:t>вищестоящ</a:t>
            </a:r>
            <a:r>
              <a:rPr lang="uk-UA" sz="2000" dirty="0" err="1" smtClean="0">
                <a:solidFill>
                  <a:schemeClr val="tx1">
                    <a:lumMod val="50000"/>
                    <a:lumOff val="50000"/>
                  </a:schemeClr>
                </a:solidFill>
                <a:latin typeface="Times New Roman" pitchFamily="18" charset="0"/>
                <a:cs typeface="Times New Roman" pitchFamily="18" charset="0"/>
              </a:rPr>
              <a:t>ій</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комісі</a:t>
            </a:r>
            <a:r>
              <a:rPr lang="uk-UA" sz="2000" dirty="0" smtClean="0">
                <a:solidFill>
                  <a:schemeClr val="tx1">
                    <a:lumMod val="50000"/>
                    <a:lumOff val="50000"/>
                  </a:schemeClr>
                </a:solidFill>
                <a:latin typeface="Times New Roman" pitchFamily="18" charset="0"/>
                <a:cs typeface="Times New Roman" pitchFamily="18" charset="0"/>
              </a:rPr>
              <a:t>ї</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з</a:t>
            </a:r>
            <a:r>
              <a:rPr lang="ru-RU" sz="2000" dirty="0" smtClean="0">
                <a:solidFill>
                  <a:schemeClr val="tx1">
                    <a:lumMod val="50000"/>
                    <a:lumOff val="50000"/>
                  </a:schemeClr>
                </a:solidFill>
                <a:latin typeface="Times New Roman" pitchFamily="18" charset="0"/>
                <a:cs typeface="Times New Roman" pitchFamily="18" charset="0"/>
              </a:rPr>
              <a:t> референдуму, а </a:t>
            </a:r>
            <a:r>
              <a:rPr lang="ru-RU" sz="2000" dirty="0" err="1" smtClean="0">
                <a:solidFill>
                  <a:schemeClr val="tx1">
                    <a:lumMod val="50000"/>
                    <a:lumOff val="50000"/>
                  </a:schemeClr>
                </a:solidFill>
                <a:latin typeface="Times New Roman" pitchFamily="18" charset="0"/>
                <a:cs typeface="Times New Roman" pitchFamily="18" charset="0"/>
              </a:rPr>
              <a:t>також</a:t>
            </a:r>
            <a:r>
              <a:rPr lang="ru-RU" sz="2000" dirty="0" smtClean="0">
                <a:solidFill>
                  <a:schemeClr val="tx1">
                    <a:lumMod val="50000"/>
                    <a:lumOff val="50000"/>
                  </a:schemeClr>
                </a:solidFill>
                <a:latin typeface="Times New Roman" pitchFamily="18" charset="0"/>
                <a:cs typeface="Times New Roman" pitchFamily="18" charset="0"/>
              </a:rPr>
              <a:t> </a:t>
            </a:r>
            <a:r>
              <a:rPr lang="uk-UA" sz="2000" dirty="0" smtClean="0">
                <a:solidFill>
                  <a:schemeClr val="tx1">
                    <a:lumMod val="50000"/>
                    <a:lumOff val="50000"/>
                  </a:schemeClr>
                </a:solidFill>
                <a:latin typeface="Times New Roman" pitchFamily="18" charset="0"/>
                <a:cs typeface="Times New Roman" pitchFamily="18" charset="0"/>
              </a:rPr>
              <a:t>у</a:t>
            </a:r>
            <a:r>
              <a:rPr lang="ru-RU" sz="2000" dirty="0" smtClean="0">
                <a:solidFill>
                  <a:schemeClr val="tx1">
                    <a:lumMod val="50000"/>
                    <a:lumOff val="50000"/>
                  </a:schemeClr>
                </a:solidFill>
                <a:latin typeface="Times New Roman" pitchFamily="18" charset="0"/>
                <a:cs typeface="Times New Roman" pitchFamily="18" charset="0"/>
              </a:rPr>
              <a:t> суд</a:t>
            </a:r>
            <a:r>
              <a:rPr lang="uk-UA" sz="2000" dirty="0" smtClean="0">
                <a:solidFill>
                  <a:schemeClr val="tx1">
                    <a:lumMod val="50000"/>
                    <a:lumOff val="50000"/>
                  </a:schemeClr>
                </a:solidFill>
                <a:latin typeface="Times New Roman" pitchFamily="18" charset="0"/>
                <a:cs typeface="Times New Roman" pitchFamily="18" charset="0"/>
              </a:rPr>
              <a:t>і</a:t>
            </a:r>
            <a:r>
              <a:rPr lang="ru-RU" sz="2000" dirty="0" smtClean="0">
                <a:solidFill>
                  <a:schemeClr val="tx1">
                    <a:lumMod val="50000"/>
                    <a:lumOff val="50000"/>
                  </a:schemeClr>
                </a:solidFill>
                <a:latin typeface="Times New Roman" pitchFamily="18" charset="0"/>
                <a:cs typeface="Times New Roman" pitchFamily="18" charset="0"/>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988840"/>
            <a:ext cx="7242048" cy="3108960"/>
          </a:xfrm>
        </p:spPr>
        <p:txBody>
          <a:bodyPr>
            <a:normAutofit/>
          </a:bodyPr>
          <a:lstStyle/>
          <a:p>
            <a:r>
              <a:rPr lang="ru-RU" sz="2000" dirty="0" err="1" smtClean="0">
                <a:solidFill>
                  <a:schemeClr val="tx1">
                    <a:lumMod val="50000"/>
                    <a:lumOff val="50000"/>
                  </a:schemeClr>
                </a:solidFill>
                <a:latin typeface="Times New Roman" pitchFamily="18" charset="0"/>
                <a:cs typeface="Times New Roman" pitchFamily="18" charset="0"/>
              </a:rPr>
              <a:t>місцевим</a:t>
            </a:r>
            <a:r>
              <a:rPr lang="ru-RU" sz="2000" dirty="0" smtClean="0">
                <a:solidFill>
                  <a:schemeClr val="tx1">
                    <a:lumMod val="50000"/>
                    <a:lumOff val="50000"/>
                  </a:schemeClr>
                </a:solidFill>
                <a:latin typeface="Times New Roman" pitchFamily="18" charset="0"/>
                <a:cs typeface="Times New Roman" pitchFamily="18" charset="0"/>
              </a:rPr>
              <a:t> референдумом у </a:t>
            </a:r>
            <a:r>
              <a:rPr lang="ru-RU" sz="2000" dirty="0" err="1" smtClean="0">
                <a:solidFill>
                  <a:schemeClr val="tx1">
                    <a:lumMod val="50000"/>
                    <a:lumOff val="50000"/>
                  </a:schemeClr>
                </a:solidFill>
                <a:latin typeface="Times New Roman" pitchFamily="18" charset="0"/>
                <a:cs typeface="Times New Roman" pitchFamily="18" charset="0"/>
              </a:rPr>
              <a:t>відповідних</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адміністративно-територіальних</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одиницях</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вирішується</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питання</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реорганізації</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або</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ліквідації</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діючих</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комунальних</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дошкільних</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навчальних</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закладів</a:t>
            </a:r>
            <a:r>
              <a:rPr lang="ru-RU" sz="2000" dirty="0" smtClean="0">
                <a:solidFill>
                  <a:schemeClr val="tx1">
                    <a:lumMod val="50000"/>
                    <a:lumOff val="50000"/>
                  </a:schemeClr>
                </a:solidFill>
                <a:latin typeface="Times New Roman" pitchFamily="18" charset="0"/>
                <a:cs typeface="Times New Roman" pitchFamily="18" charset="0"/>
              </a:rPr>
              <a:t>, а </a:t>
            </a:r>
            <a:r>
              <a:rPr lang="ru-RU" sz="2000" dirty="0" err="1" smtClean="0">
                <a:solidFill>
                  <a:schemeClr val="tx1">
                    <a:lumMod val="50000"/>
                    <a:lumOff val="50000"/>
                  </a:schemeClr>
                </a:solidFill>
                <a:latin typeface="Times New Roman" pitchFamily="18" charset="0"/>
                <a:cs typeface="Times New Roman" pitchFamily="18" charset="0"/>
              </a:rPr>
              <a:t>також</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дошкільних</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навчальних</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закладів</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створених</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колишніми</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сільськогосподарськими</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колективними</a:t>
            </a:r>
            <a:r>
              <a:rPr lang="ru-RU" sz="2000" dirty="0" smtClean="0">
                <a:solidFill>
                  <a:schemeClr val="tx1">
                    <a:lumMod val="50000"/>
                    <a:lumOff val="50000"/>
                  </a:schemeClr>
                </a:solidFill>
                <a:latin typeface="Times New Roman" pitchFamily="18" charset="0"/>
                <a:cs typeface="Times New Roman" pitchFamily="18" charset="0"/>
              </a:rPr>
              <a:t> та </a:t>
            </a:r>
            <a:r>
              <a:rPr lang="ru-RU" sz="2000" dirty="0" err="1" smtClean="0">
                <a:solidFill>
                  <a:schemeClr val="tx1">
                    <a:lumMod val="50000"/>
                    <a:lumOff val="50000"/>
                  </a:schemeClr>
                </a:solidFill>
                <a:latin typeface="Times New Roman" pitchFamily="18" charset="0"/>
                <a:cs typeface="Times New Roman" pitchFamily="18" charset="0"/>
              </a:rPr>
              <a:t>державними</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господарствами</a:t>
            </a:r>
            <a:endParaRPr lang="ru-RU" sz="2000" dirty="0" smtClean="0">
              <a:solidFill>
                <a:schemeClr val="tx1">
                  <a:lumMod val="50000"/>
                  <a:lumOff val="50000"/>
                </a:schemeClr>
              </a:solidFill>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44824"/>
            <a:ext cx="7242048" cy="2952328"/>
          </a:xfrm>
        </p:spPr>
        <p:txBody>
          <a:bodyPr>
            <a:normAutofit/>
          </a:bodyPr>
          <a:lstStyle/>
          <a:p>
            <a:r>
              <a:rPr lang="uk-UA" sz="2000" dirty="0" smtClean="0">
                <a:solidFill>
                  <a:schemeClr val="tx1">
                    <a:lumMod val="50000"/>
                    <a:lumOff val="50000"/>
                  </a:schemeClr>
                </a:solidFill>
                <a:latin typeface="Times New Roman" pitchFamily="18" charset="0"/>
                <a:cs typeface="Times New Roman" pitchFamily="18" charset="0"/>
              </a:rPr>
              <a:t>Відповідно до діючого наразі закону «Про всеукраїнський та місцеві референдуми» п</a:t>
            </a:r>
            <a:r>
              <a:rPr lang="ru-RU" sz="2000" dirty="0" err="1" smtClean="0">
                <a:solidFill>
                  <a:schemeClr val="tx1">
                    <a:lumMod val="50000"/>
                    <a:lumOff val="50000"/>
                  </a:schemeClr>
                </a:solidFill>
                <a:latin typeface="Times New Roman" pitchFamily="18" charset="0"/>
                <a:cs typeface="Times New Roman" pitchFamily="18" charset="0"/>
              </a:rPr>
              <a:t>ідготовка</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і</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проведення</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місцевих</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референдумів</a:t>
            </a:r>
            <a:r>
              <a:rPr lang="en-US" sz="2000" dirty="0" smtClean="0">
                <a:solidFill>
                  <a:schemeClr val="tx1">
                    <a:lumMod val="50000"/>
                    <a:lumOff val="50000"/>
                  </a:schemeClr>
                </a:solidFill>
                <a:latin typeface="Times New Roman" pitchFamily="18" charset="0"/>
                <a:cs typeface="Times New Roman" pitchFamily="18" charset="0"/>
              </a:rPr>
              <a:t>  </a:t>
            </a:r>
            <a:r>
              <a:rPr lang="uk-UA" sz="2000" dirty="0" smtClean="0">
                <a:solidFill>
                  <a:schemeClr val="tx1">
                    <a:lumMod val="50000"/>
                    <a:lumOff val="50000"/>
                  </a:schemeClr>
                </a:solidFill>
                <a:latin typeface="Times New Roman" pitchFamily="18" charset="0"/>
                <a:cs typeface="Times New Roman" pitchFamily="18" charset="0"/>
              </a:rPr>
              <a:t>«здійснюється</a:t>
            </a:r>
            <a:r>
              <a:rPr lang="en-US" sz="2000" dirty="0" smtClean="0">
                <a:solidFill>
                  <a:schemeClr val="tx1">
                    <a:lumMod val="50000"/>
                    <a:lumOff val="50000"/>
                  </a:schemeClr>
                </a:solidFill>
                <a:latin typeface="Times New Roman" pitchFamily="18" charset="0"/>
                <a:cs typeface="Times New Roman" pitchFamily="18" charset="0"/>
              </a:rPr>
              <a:t>  </a:t>
            </a:r>
            <a:r>
              <a:rPr lang="ru-RU" sz="2000" dirty="0" smtClean="0">
                <a:solidFill>
                  <a:schemeClr val="tx1">
                    <a:lumMod val="50000"/>
                    <a:lumOff val="50000"/>
                  </a:schemeClr>
                </a:solidFill>
                <a:latin typeface="Times New Roman" pitchFamily="18" charset="0"/>
                <a:cs typeface="Times New Roman" pitchFamily="18" charset="0"/>
              </a:rPr>
              <a:t>за</a:t>
            </a:r>
            <a:r>
              <a:rPr lang="en-US"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рахунок</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відповідних</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місцевих</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бюджетів</a:t>
            </a:r>
            <a:r>
              <a:rPr lang="uk-UA" sz="2000" dirty="0" smtClean="0">
                <a:solidFill>
                  <a:schemeClr val="tx1">
                    <a:lumMod val="50000"/>
                    <a:lumOff val="50000"/>
                  </a:schemeClr>
                </a:solidFill>
                <a:latin typeface="Times New Roman" pitchFamily="18" charset="0"/>
                <a:cs typeface="Times New Roman" pitchFamily="18" charset="0"/>
              </a:rPr>
              <a:t>»</a:t>
            </a:r>
            <a:r>
              <a:rPr lang="en-US" sz="2000" dirty="0" smtClean="0">
                <a:solidFill>
                  <a:schemeClr val="tx1">
                    <a:lumMod val="50000"/>
                    <a:lumOff val="50000"/>
                  </a:schemeClr>
                </a:solidFill>
                <a:latin typeface="Times New Roman" pitchFamily="18" charset="0"/>
                <a:cs typeface="Times New Roman" pitchFamily="18" charset="0"/>
              </a:rPr>
              <a:t>. </a:t>
            </a:r>
            <a:r>
              <a:rPr lang="uk-UA" sz="2000" dirty="0" smtClean="0">
                <a:solidFill>
                  <a:schemeClr val="tx1">
                    <a:lumMod val="50000"/>
                    <a:lumOff val="50000"/>
                  </a:schemeClr>
                </a:solidFill>
                <a:latin typeface="Times New Roman" pitchFamily="18" charset="0"/>
                <a:cs typeface="Times New Roman" pitchFamily="18" charset="0"/>
              </a:rPr>
              <a:t>Порядок фінансового   забезпечення  підготовки  і  проведення місцевих референдумів – визначаються </a:t>
            </a:r>
            <a:r>
              <a:rPr lang="ru-RU" sz="2000" dirty="0" err="1" smtClean="0">
                <a:solidFill>
                  <a:schemeClr val="tx1">
                    <a:lumMod val="50000"/>
                    <a:lumOff val="50000"/>
                  </a:schemeClr>
                </a:solidFill>
                <a:latin typeface="Times New Roman" pitchFamily="18" charset="0"/>
                <a:cs typeface="Times New Roman" pitchFamily="18" charset="0"/>
              </a:rPr>
              <a:t>відповідними</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місцевими</a:t>
            </a:r>
            <a:r>
              <a:rPr lang="ru-RU" sz="2000" dirty="0" smtClean="0">
                <a:solidFill>
                  <a:schemeClr val="tx1">
                    <a:lumMod val="50000"/>
                    <a:lumOff val="50000"/>
                  </a:schemeClr>
                </a:solidFill>
                <a:latin typeface="Times New Roman" pitchFamily="18" charset="0"/>
                <a:cs typeface="Times New Roman" pitchFamily="18" charset="0"/>
              </a:rPr>
              <a:t> радами.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2708920"/>
            <a:ext cx="7242048" cy="1143000"/>
          </a:xfrm>
        </p:spPr>
        <p:txBody>
          <a:bodyPr/>
          <a:lstStyle/>
          <a:p>
            <a:pPr algn="ctr"/>
            <a:r>
              <a:rPr lang="uk-UA" dirty="0" smtClean="0"/>
              <a:t>Дякую за увагу</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64704"/>
            <a:ext cx="7242048" cy="5256584"/>
          </a:xfrm>
        </p:spPr>
        <p:txBody>
          <a:bodyPr>
            <a:normAutofit/>
          </a:bodyPr>
          <a:lstStyle/>
          <a:p>
            <a:r>
              <a:rPr lang="uk-UA" sz="2400" dirty="0" smtClean="0">
                <a:solidFill>
                  <a:schemeClr val="tx1">
                    <a:lumMod val="50000"/>
                    <a:lumOff val="50000"/>
                  </a:schemeClr>
                </a:solidFill>
                <a:latin typeface="Times New Roman" pitchFamily="18" charset="0"/>
                <a:cs typeface="Times New Roman" pitchFamily="18" charset="0"/>
              </a:rPr>
              <a:t>Місцевий референдум згідно з діючим законом є способом «прийняття    громадянами   України    шляхом  голосування  рішень  з важливих  питань  місцевого значення». Такі рішення автоматично набувають силу рішення або закону, прийнятого на місцевому референдумі з моменту його опублікування. Тобто такі рішення не потребують затвердження радою відповідного рівня і можуть бути скасовані або змінені лише через референдум.</a:t>
            </a:r>
            <a:endParaRPr lang="ru-RU" sz="2400" dirty="0">
              <a:solidFill>
                <a:schemeClr val="tx1">
                  <a:lumMod val="50000"/>
                  <a:lumOff val="50000"/>
                </a:schemeClr>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772816"/>
            <a:ext cx="7242048" cy="2952328"/>
          </a:xfrm>
        </p:spPr>
        <p:txBody>
          <a:bodyPr>
            <a:noAutofit/>
          </a:bodyPr>
          <a:lstStyle/>
          <a:p>
            <a:pPr algn="just"/>
            <a:r>
              <a:rPr lang="uk-UA" sz="2400" dirty="0" smtClean="0">
                <a:solidFill>
                  <a:schemeClr val="tx1">
                    <a:lumMod val="50000"/>
                    <a:lumOff val="50000"/>
                  </a:schemeClr>
                </a:solidFill>
                <a:latin typeface="Times New Roman" pitchFamily="18" charset="0"/>
                <a:cs typeface="Times New Roman" pitchFamily="18" charset="0"/>
              </a:rPr>
              <a:t>законопроекті №7082 про місцевий референдум. Відповідно до статті другої законопроекту місцеві референдуми поділяються на 3 види: імперативний, консультативний та повторний. </a:t>
            </a:r>
            <a:endParaRPr lang="ru-RU" sz="2400" dirty="0" smtClean="0">
              <a:solidFill>
                <a:schemeClr val="tx1">
                  <a:lumMod val="50000"/>
                  <a:lumOff val="50000"/>
                </a:schemeClr>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56792"/>
            <a:ext cx="7242048" cy="4320480"/>
          </a:xfrm>
        </p:spPr>
        <p:txBody>
          <a:bodyPr>
            <a:normAutofit/>
          </a:bodyPr>
          <a:lstStyle/>
          <a:p>
            <a:pPr algn="just"/>
            <a:r>
              <a:rPr lang="uk-UA" sz="2400" dirty="0" smtClean="0">
                <a:solidFill>
                  <a:schemeClr val="tx1">
                    <a:lumMod val="50000"/>
                    <a:lumOff val="50000"/>
                  </a:schemeClr>
                </a:solidFill>
                <a:latin typeface="Times New Roman" pitchFamily="18" charset="0"/>
                <a:cs typeface="Times New Roman" pitchFamily="18" charset="0"/>
              </a:rPr>
              <a:t>Результатом (</a:t>
            </a:r>
            <a:r>
              <a:rPr lang="uk-UA" sz="2400" dirty="0" err="1" smtClean="0">
                <a:solidFill>
                  <a:schemeClr val="tx1">
                    <a:lumMod val="50000"/>
                    <a:lumOff val="50000"/>
                  </a:schemeClr>
                </a:solidFill>
                <a:latin typeface="Times New Roman" pitchFamily="18" charset="0"/>
                <a:cs typeface="Times New Roman" pitchFamily="18" charset="0"/>
              </a:rPr>
              <a:t>решенням</a:t>
            </a:r>
            <a:r>
              <a:rPr lang="uk-UA" sz="2400" dirty="0" smtClean="0">
                <a:solidFill>
                  <a:schemeClr val="tx1">
                    <a:lumMod val="50000"/>
                    <a:lumOff val="50000"/>
                  </a:schemeClr>
                </a:solidFill>
                <a:latin typeface="Times New Roman" pitchFamily="18" charset="0"/>
                <a:cs typeface="Times New Roman" pitchFamily="18" charset="0"/>
              </a:rPr>
              <a:t>)</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місцевого</a:t>
            </a:r>
            <a:r>
              <a:rPr lang="ru-RU" sz="2400" dirty="0" smtClean="0">
                <a:solidFill>
                  <a:schemeClr val="tx1">
                    <a:lumMod val="50000"/>
                    <a:lumOff val="50000"/>
                  </a:schemeClr>
                </a:solidFill>
                <a:latin typeface="Times New Roman" pitchFamily="18" charset="0"/>
                <a:cs typeface="Times New Roman" pitchFamily="18" charset="0"/>
              </a:rPr>
              <a:t> референдуму </a:t>
            </a:r>
            <a:r>
              <a:rPr lang="uk-UA" sz="2400" dirty="0" smtClean="0">
                <a:solidFill>
                  <a:schemeClr val="tx1">
                    <a:lumMod val="50000"/>
                    <a:lumOff val="50000"/>
                  </a:schemeClr>
                </a:solidFill>
                <a:latin typeface="Times New Roman" pitchFamily="18" charset="0"/>
                <a:cs typeface="Times New Roman" pitchFamily="18" charset="0"/>
              </a:rPr>
              <a:t>є «</a:t>
            </a:r>
            <a:r>
              <a:rPr lang="ru-RU" sz="2400" dirty="0" err="1" smtClean="0">
                <a:solidFill>
                  <a:schemeClr val="tx1">
                    <a:lumMod val="50000"/>
                    <a:lumOff val="50000"/>
                  </a:schemeClr>
                </a:solidFill>
                <a:latin typeface="Times New Roman" pitchFamily="18" charset="0"/>
                <a:cs typeface="Times New Roman" pitchFamily="18" charset="0"/>
              </a:rPr>
              <a:t>підзаконний</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нормативно-правовий</a:t>
            </a:r>
            <a:r>
              <a:rPr lang="ru-RU" sz="2400" dirty="0" smtClean="0">
                <a:solidFill>
                  <a:schemeClr val="tx1">
                    <a:lumMod val="50000"/>
                    <a:lumOff val="50000"/>
                  </a:schemeClr>
                </a:solidFill>
                <a:latin typeface="Times New Roman" pitchFamily="18" charset="0"/>
                <a:cs typeface="Times New Roman" pitchFamily="18" charset="0"/>
              </a:rPr>
              <a:t> акт</a:t>
            </a:r>
            <a:r>
              <a:rPr lang="uk-UA" sz="2400" dirty="0" smtClean="0">
                <a:solidFill>
                  <a:schemeClr val="tx1">
                    <a:lumMod val="50000"/>
                    <a:lumOff val="50000"/>
                  </a:schemeClr>
                </a:solidFill>
                <a:latin typeface="Times New Roman" pitchFamily="18" charset="0"/>
                <a:cs typeface="Times New Roman" pitchFamily="18" charset="0"/>
              </a:rPr>
              <a:t>»</a:t>
            </a:r>
            <a:r>
              <a:rPr lang="ru-RU" sz="2400" dirty="0" smtClean="0">
                <a:solidFill>
                  <a:schemeClr val="tx1">
                    <a:lumMod val="50000"/>
                    <a:lumOff val="50000"/>
                  </a:schemeClr>
                </a:solidFill>
                <a:latin typeface="Times New Roman" pitchFamily="18" charset="0"/>
                <a:cs typeface="Times New Roman" pitchFamily="18" charset="0"/>
              </a:rPr>
              <a:t>, текст </a:t>
            </a:r>
            <a:r>
              <a:rPr lang="ru-RU" sz="2400" dirty="0" err="1" smtClean="0">
                <a:solidFill>
                  <a:schemeClr val="tx1">
                    <a:lumMod val="50000"/>
                    <a:lumOff val="50000"/>
                  </a:schemeClr>
                </a:solidFill>
                <a:latin typeface="Times New Roman" pitchFamily="18" charset="0"/>
                <a:cs typeface="Times New Roman" pitchFamily="18" charset="0"/>
              </a:rPr>
              <a:t>якого</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схвалено</a:t>
            </a:r>
            <a:r>
              <a:rPr lang="ru-RU" sz="2400" dirty="0" smtClean="0">
                <a:solidFill>
                  <a:schemeClr val="tx1">
                    <a:lumMod val="50000"/>
                    <a:lumOff val="50000"/>
                  </a:schemeClr>
                </a:solidFill>
                <a:latin typeface="Times New Roman" pitchFamily="18" charset="0"/>
                <a:cs typeface="Times New Roman" pitchFamily="18" charset="0"/>
              </a:rPr>
              <a:t> на </a:t>
            </a:r>
            <a:r>
              <a:rPr lang="ru-RU" sz="2400" dirty="0" err="1" smtClean="0">
                <a:solidFill>
                  <a:schemeClr val="tx1">
                    <a:lumMod val="50000"/>
                    <a:lumOff val="50000"/>
                  </a:schemeClr>
                </a:solidFill>
                <a:latin typeface="Times New Roman" pitchFamily="18" charset="0"/>
                <a:cs typeface="Times New Roman" pitchFamily="18" charset="0"/>
              </a:rPr>
              <a:t>імперативному</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місцевому</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референдумі</a:t>
            </a:r>
            <a:r>
              <a:rPr lang="uk-UA" sz="2400" dirty="0" smtClean="0">
                <a:solidFill>
                  <a:schemeClr val="tx1">
                    <a:lumMod val="50000"/>
                    <a:lumOff val="50000"/>
                  </a:schemeClr>
                </a:solidFill>
                <a:latin typeface="Times New Roman" pitchFamily="18" charset="0"/>
                <a:cs typeface="Times New Roman" pitchFamily="18" charset="0"/>
              </a:rPr>
              <a:t>. Результати імперативного референдуму мають «обов’язковий характер та вищу юридичну силу </a:t>
            </a:r>
            <a:r>
              <a:rPr lang="ru-RU" sz="2400" dirty="0" err="1" smtClean="0">
                <a:solidFill>
                  <a:schemeClr val="tx1">
                    <a:lumMod val="50000"/>
                    <a:lumOff val="50000"/>
                  </a:schemeClr>
                </a:solidFill>
                <a:latin typeface="Times New Roman" pitchFamily="18" charset="0"/>
                <a:cs typeface="Times New Roman" pitchFamily="18" charset="0"/>
              </a:rPr>
              <a:t>відносно</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актів</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органів</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місцевого</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самоврядування</a:t>
            </a:r>
            <a:r>
              <a:rPr lang="ru-RU" sz="2400" dirty="0" smtClean="0">
                <a:solidFill>
                  <a:schemeClr val="tx1">
                    <a:lumMod val="50000"/>
                    <a:lumOff val="50000"/>
                  </a:schemeClr>
                </a:solidFill>
                <a:latin typeface="Times New Roman" pitchFamily="18" charset="0"/>
                <a:cs typeface="Times New Roman" pitchFamily="18" charset="0"/>
              </a:rPr>
              <a:t> та </a:t>
            </a:r>
            <a:r>
              <a:rPr lang="ru-RU" sz="2400" dirty="0" err="1" smtClean="0">
                <a:solidFill>
                  <a:schemeClr val="tx1">
                    <a:lumMod val="50000"/>
                    <a:lumOff val="50000"/>
                  </a:schemeClr>
                </a:solidFill>
                <a:latin typeface="Times New Roman" pitchFamily="18" charset="0"/>
                <a:cs typeface="Times New Roman" pitchFamily="18" charset="0"/>
              </a:rPr>
              <a:t>їх</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посадових</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осіб</a:t>
            </a:r>
            <a:r>
              <a:rPr lang="uk-UA" sz="2400" dirty="0" smtClean="0">
                <a:solidFill>
                  <a:schemeClr val="tx1">
                    <a:lumMod val="50000"/>
                    <a:lumOff val="50000"/>
                  </a:schemeClr>
                </a:solidFill>
                <a:latin typeface="Times New Roman" pitchFamily="18" charset="0"/>
                <a:cs typeface="Times New Roman" pitchFamily="18" charset="0"/>
              </a:rPr>
              <a:t>»</a:t>
            </a:r>
            <a:r>
              <a:rPr lang="ru-RU" sz="2400" dirty="0" smtClean="0">
                <a:solidFill>
                  <a:schemeClr val="tx1">
                    <a:lumMod val="50000"/>
                    <a:lumOff val="50000"/>
                  </a:schemeClr>
                </a:solidFill>
                <a:latin typeface="Times New Roman" pitchFamily="18" charset="0"/>
                <a:cs typeface="Times New Roman" pitchFamily="18" charset="0"/>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5485224"/>
          </a:xfrm>
        </p:spPr>
        <p:txBody>
          <a:bodyPr>
            <a:noAutofit/>
          </a:bodyPr>
          <a:lstStyle/>
          <a:p>
            <a:r>
              <a:rPr lang="uk-UA" sz="2000" dirty="0" smtClean="0">
                <a:solidFill>
                  <a:schemeClr val="tx1">
                    <a:lumMod val="50000"/>
                    <a:lumOff val="50000"/>
                  </a:schemeClr>
                </a:solidFill>
                <a:latin typeface="Times New Roman" pitchFamily="18" charset="0"/>
                <a:cs typeface="Times New Roman" pitchFamily="18" charset="0"/>
              </a:rPr>
              <a:t>Консультативний референдум ініціюють органи місцевого самоврядування, і його метою є з’ясування думки мешканців територіальної громади з того чи іншого питання, віднесеного до повноважень органів місцевого самоврядування. Результати консультативного референдуму мають враховуватись органами місцевого самоврядування при ухваленні рішень. Це положення закріплюється процесуальною нормою, відповідно до якої ухвалити рішення, яке суперечить результатам консультативного референдуму, рада відповідного рівня може лише за умови, що таке рішення підтримає більшість у дві третини депутатів від складу ради </a:t>
            </a:r>
            <a:endParaRPr lang="ru-RU" sz="2000" dirty="0" smtClean="0">
              <a:solidFill>
                <a:schemeClr val="tx1">
                  <a:lumMod val="50000"/>
                  <a:lumOff val="50000"/>
                </a:schemeClr>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268760"/>
            <a:ext cx="7242048" cy="3324984"/>
          </a:xfrm>
        </p:spPr>
        <p:txBody>
          <a:bodyPr>
            <a:normAutofit/>
          </a:bodyPr>
          <a:lstStyle/>
          <a:p>
            <a:r>
              <a:rPr lang="uk-UA" sz="2700" dirty="0" smtClean="0">
                <a:solidFill>
                  <a:schemeClr val="tx1">
                    <a:lumMod val="50000"/>
                    <a:lumOff val="50000"/>
                  </a:schemeClr>
                </a:solidFill>
                <a:latin typeface="Times New Roman" pitchFamily="18" charset="0"/>
                <a:cs typeface="Times New Roman" pitchFamily="18" charset="0"/>
              </a:rPr>
              <a:t>Повторний референдум проводиться, якщо попередній імперативний референдум з означеного питання був визнаний недійсним.  </a:t>
            </a:r>
            <a:r>
              <a:rPr lang="ru-RU" dirty="0" smtClean="0"/>
              <a:t/>
            </a:r>
            <a:br>
              <a:rPr lang="ru-RU" dirty="0" smtClean="0"/>
            </a:b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052736"/>
            <a:ext cx="7242048" cy="4968552"/>
          </a:xfrm>
        </p:spPr>
        <p:txBody>
          <a:bodyPr>
            <a:normAutofit/>
          </a:bodyPr>
          <a:lstStyle/>
          <a:p>
            <a:pPr algn="just"/>
            <a:r>
              <a:rPr lang="uk-UA" sz="2400" dirty="0" smtClean="0">
                <a:solidFill>
                  <a:schemeClr val="tx1">
                    <a:lumMod val="50000"/>
                    <a:lumOff val="50000"/>
                  </a:schemeClr>
                </a:solidFill>
                <a:latin typeface="Times New Roman" pitchFamily="18" charset="0"/>
                <a:cs typeface="Times New Roman" pitchFamily="18" charset="0"/>
              </a:rPr>
              <a:t>Згідно з діючим законом місцеві референдуми </a:t>
            </a:r>
            <a:r>
              <a:rPr lang="ru-RU" sz="2400" dirty="0" smtClean="0">
                <a:solidFill>
                  <a:schemeClr val="tx1">
                    <a:lumMod val="50000"/>
                    <a:lumOff val="50000"/>
                  </a:schemeClr>
                </a:solidFill>
                <a:latin typeface="Times New Roman" pitchFamily="18" charset="0"/>
                <a:cs typeface="Times New Roman" pitchFamily="18" charset="0"/>
              </a:rPr>
              <a:t>  </a:t>
            </a:r>
            <a:r>
              <a:rPr lang="uk-UA" sz="2400" dirty="0" smtClean="0">
                <a:solidFill>
                  <a:schemeClr val="tx1">
                    <a:lumMod val="50000"/>
                    <a:lumOff val="50000"/>
                  </a:schemeClr>
                </a:solidFill>
                <a:latin typeface="Times New Roman" pitchFamily="18" charset="0"/>
                <a:cs typeface="Times New Roman" pitchFamily="18" charset="0"/>
              </a:rPr>
              <a:t>призначаються </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відповідними</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місцевими</a:t>
            </a:r>
            <a:r>
              <a:rPr lang="ru-RU" sz="2400" dirty="0" smtClean="0">
                <a:solidFill>
                  <a:schemeClr val="tx1">
                    <a:lumMod val="50000"/>
                    <a:lumOff val="50000"/>
                  </a:schemeClr>
                </a:solidFill>
                <a:latin typeface="Times New Roman" pitchFamily="18" charset="0"/>
                <a:cs typeface="Times New Roman" pitchFamily="18" charset="0"/>
              </a:rPr>
              <a:t>  Радами </a:t>
            </a:r>
            <a:r>
              <a:rPr lang="ru-RU" sz="2400" dirty="0" err="1" smtClean="0">
                <a:solidFill>
                  <a:schemeClr val="tx1">
                    <a:lumMod val="50000"/>
                    <a:lumOff val="50000"/>
                  </a:schemeClr>
                </a:solidFill>
                <a:latin typeface="Times New Roman" pitchFamily="18" charset="0"/>
                <a:cs typeface="Times New Roman" pitchFamily="18" charset="0"/>
              </a:rPr>
              <a:t>народних</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депутатів</a:t>
            </a:r>
            <a:r>
              <a:rPr lang="uk-UA" sz="2400" dirty="0" smtClean="0">
                <a:solidFill>
                  <a:schemeClr val="tx1">
                    <a:lumMod val="50000"/>
                    <a:lumOff val="50000"/>
                  </a:schemeClr>
                </a:solidFill>
                <a:latin typeface="Times New Roman" pitchFamily="18" charset="0"/>
                <a:cs typeface="Times New Roman" pitchFamily="18" charset="0"/>
              </a:rPr>
              <a:t>, на вимогу не менш як половини їх членів, а також </a:t>
            </a:r>
            <a:r>
              <a:rPr lang="ru-RU" sz="2400" dirty="0" smtClean="0">
                <a:solidFill>
                  <a:schemeClr val="tx1">
                    <a:lumMod val="50000"/>
                    <a:lumOff val="50000"/>
                  </a:schemeClr>
                </a:solidFill>
                <a:latin typeface="Times New Roman" pitchFamily="18" charset="0"/>
                <a:cs typeface="Times New Roman" pitchFamily="18" charset="0"/>
              </a:rPr>
              <a:t>на  </a:t>
            </a:r>
            <a:r>
              <a:rPr lang="ru-RU" sz="2400" dirty="0" err="1" smtClean="0">
                <a:solidFill>
                  <a:schemeClr val="tx1">
                    <a:lumMod val="50000"/>
                    <a:lumOff val="50000"/>
                  </a:schemeClr>
                </a:solidFill>
                <a:latin typeface="Times New Roman" pitchFamily="18" charset="0"/>
                <a:cs typeface="Times New Roman" pitchFamily="18" charset="0"/>
              </a:rPr>
              <a:t>вимогу</a:t>
            </a:r>
            <a:r>
              <a:rPr lang="ru-RU" sz="2400" dirty="0" smtClean="0">
                <a:solidFill>
                  <a:schemeClr val="tx1">
                    <a:lumMod val="50000"/>
                    <a:lumOff val="50000"/>
                  </a:schemeClr>
                </a:solidFill>
                <a:latin typeface="Times New Roman" pitchFamily="18" charset="0"/>
                <a:cs typeface="Times New Roman" pitchFamily="18" charset="0"/>
              </a:rPr>
              <a:t>, </a:t>
            </a:r>
            <a:r>
              <a:rPr lang="uk-UA" sz="2400" dirty="0" smtClean="0">
                <a:solidFill>
                  <a:schemeClr val="tx1">
                    <a:lumMod val="50000"/>
                    <a:lumOff val="50000"/>
                  </a:schemeClr>
                </a:solidFill>
                <a:latin typeface="Times New Roman" pitchFamily="18" charset="0"/>
                <a:cs typeface="Times New Roman" pitchFamily="18" charset="0"/>
              </a:rPr>
              <a:t>«</a:t>
            </a:r>
            <a:r>
              <a:rPr lang="ru-RU" sz="2400" dirty="0" err="1" smtClean="0">
                <a:solidFill>
                  <a:schemeClr val="tx1">
                    <a:lumMod val="50000"/>
                    <a:lumOff val="50000"/>
                  </a:schemeClr>
                </a:solidFill>
                <a:latin typeface="Times New Roman" pitchFamily="18" charset="0"/>
                <a:cs typeface="Times New Roman" pitchFamily="18" charset="0"/>
              </a:rPr>
              <a:t>підписану</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однією</a:t>
            </a:r>
            <a:r>
              <a:rPr lang="ru-RU" sz="2400" dirty="0" smtClean="0">
                <a:solidFill>
                  <a:schemeClr val="tx1">
                    <a:lumMod val="50000"/>
                    <a:lumOff val="50000"/>
                  </a:schemeClr>
                </a:solidFill>
                <a:latin typeface="Times New Roman" pitchFamily="18" charset="0"/>
                <a:cs typeface="Times New Roman" pitchFamily="18" charset="0"/>
              </a:rPr>
              <a:t>   десятою  </a:t>
            </a:r>
            <a:r>
              <a:rPr lang="ru-RU" sz="2400" dirty="0" err="1" smtClean="0">
                <a:solidFill>
                  <a:schemeClr val="tx1">
                    <a:lumMod val="50000"/>
                    <a:lumOff val="50000"/>
                  </a:schemeClr>
                </a:solidFill>
                <a:latin typeface="Times New Roman" pitchFamily="18" charset="0"/>
                <a:cs typeface="Times New Roman" pitchFamily="18" charset="0"/>
              </a:rPr>
              <a:t>частиною</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громадян</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України</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які</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постійно</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проживають</a:t>
            </a:r>
            <a:r>
              <a:rPr lang="ru-RU" sz="2400" dirty="0" smtClean="0">
                <a:solidFill>
                  <a:schemeClr val="tx1">
                    <a:lumMod val="50000"/>
                    <a:lumOff val="50000"/>
                  </a:schemeClr>
                </a:solidFill>
                <a:latin typeface="Times New Roman" pitchFamily="18" charset="0"/>
                <a:cs typeface="Times New Roman" pitchFamily="18" charset="0"/>
              </a:rPr>
              <a:t>      на </a:t>
            </a:r>
            <a:r>
              <a:rPr lang="ru-RU" sz="2400" dirty="0" err="1" smtClean="0">
                <a:solidFill>
                  <a:schemeClr val="tx1">
                    <a:lumMod val="50000"/>
                    <a:lumOff val="50000"/>
                  </a:schemeClr>
                </a:solidFill>
                <a:latin typeface="Times New Roman" pitchFamily="18" charset="0"/>
                <a:cs typeface="Times New Roman" pitchFamily="18" charset="0"/>
              </a:rPr>
              <a:t>території</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відповідної</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адміністративно-територіальної</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одиниці</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і</a:t>
            </a:r>
            <a:r>
              <a:rPr lang="ru-RU" sz="2400" dirty="0" smtClean="0">
                <a:solidFill>
                  <a:schemeClr val="tx1">
                    <a:lumMod val="50000"/>
                    <a:lumOff val="50000"/>
                  </a:schemeClr>
                </a:solidFill>
                <a:latin typeface="Times New Roman" pitchFamily="18" charset="0"/>
                <a:cs typeface="Times New Roman" pitchFamily="18" charset="0"/>
              </a:rPr>
              <a:t> </a:t>
            </a:r>
            <a:r>
              <a:rPr lang="ru-RU" sz="2400" dirty="0" err="1" smtClean="0">
                <a:solidFill>
                  <a:schemeClr val="tx1">
                    <a:lumMod val="50000"/>
                    <a:lumOff val="50000"/>
                  </a:schemeClr>
                </a:solidFill>
                <a:latin typeface="Times New Roman" pitchFamily="18" charset="0"/>
                <a:cs typeface="Times New Roman" pitchFamily="18" charset="0"/>
              </a:rPr>
              <a:t>мають</a:t>
            </a:r>
            <a:r>
              <a:rPr lang="ru-RU" sz="2400" dirty="0" smtClean="0">
                <a:solidFill>
                  <a:schemeClr val="tx1">
                    <a:lumMod val="50000"/>
                    <a:lumOff val="50000"/>
                  </a:schemeClr>
                </a:solidFill>
                <a:latin typeface="Times New Roman" pitchFamily="18" charset="0"/>
                <a:cs typeface="Times New Roman" pitchFamily="18" charset="0"/>
              </a:rPr>
              <a:t> право </a:t>
            </a:r>
            <a:r>
              <a:rPr lang="ru-RU" sz="2400" dirty="0" err="1" smtClean="0">
                <a:solidFill>
                  <a:schemeClr val="tx1">
                    <a:lumMod val="50000"/>
                    <a:lumOff val="50000"/>
                  </a:schemeClr>
                </a:solidFill>
                <a:latin typeface="Times New Roman" pitchFamily="18" charset="0"/>
                <a:cs typeface="Times New Roman" pitchFamily="18" charset="0"/>
              </a:rPr>
              <a:t>брати</a:t>
            </a:r>
            <a:r>
              <a:rPr lang="ru-RU" sz="2400" dirty="0" smtClean="0">
                <a:solidFill>
                  <a:schemeClr val="tx1">
                    <a:lumMod val="50000"/>
                    <a:lumOff val="50000"/>
                  </a:schemeClr>
                </a:solidFill>
                <a:latin typeface="Times New Roman" pitchFamily="18" charset="0"/>
                <a:cs typeface="Times New Roman" pitchFamily="18" charset="0"/>
              </a:rPr>
              <a:t>  участь у </a:t>
            </a:r>
            <a:r>
              <a:rPr lang="ru-RU" sz="2400" dirty="0" err="1" smtClean="0">
                <a:solidFill>
                  <a:schemeClr val="tx1">
                    <a:lumMod val="50000"/>
                    <a:lumOff val="50000"/>
                  </a:schemeClr>
                </a:solidFill>
                <a:latin typeface="Times New Roman" pitchFamily="18" charset="0"/>
                <a:cs typeface="Times New Roman" pitchFamily="18" charset="0"/>
              </a:rPr>
              <a:t>референдумі</a:t>
            </a:r>
            <a:r>
              <a:rPr lang="uk-UA" sz="2400" dirty="0" smtClean="0">
                <a:solidFill>
                  <a:schemeClr val="tx1">
                    <a:lumMod val="50000"/>
                    <a:lumOff val="50000"/>
                  </a:schemeClr>
                </a:solidFill>
                <a:latin typeface="Times New Roman" pitchFamily="18" charset="0"/>
                <a:cs typeface="Times New Roman" pitchFamily="18" charset="0"/>
              </a:rPr>
              <a:t>»</a:t>
            </a:r>
            <a:r>
              <a:rPr lang="ru-RU" sz="2400" dirty="0" smtClean="0">
                <a:solidFill>
                  <a:schemeClr val="tx1">
                    <a:lumMod val="50000"/>
                    <a:lumOff val="50000"/>
                  </a:schemeClr>
                </a:solidFill>
                <a:latin typeface="Times New Roman" pitchFamily="18" charset="0"/>
                <a:cs typeface="Times New Roman" pitchFamily="18"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276872"/>
            <a:ext cx="7242048" cy="2376264"/>
          </a:xfrm>
        </p:spPr>
        <p:txBody>
          <a:bodyPr>
            <a:normAutofit/>
          </a:bodyPr>
          <a:lstStyle/>
          <a:p>
            <a:pPr algn="just"/>
            <a:r>
              <a:rPr lang="ru-RU" sz="2000" dirty="0" err="1" smtClean="0">
                <a:solidFill>
                  <a:schemeClr val="tx1">
                    <a:lumMod val="50000"/>
                    <a:lumOff val="50000"/>
                  </a:schemeClr>
                </a:solidFill>
                <a:latin typeface="Times New Roman" pitchFamily="18" charset="0"/>
                <a:cs typeface="Times New Roman" pitchFamily="18" charset="0"/>
              </a:rPr>
              <a:t>Ініціативні</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групи</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місцевого</a:t>
            </a:r>
            <a:r>
              <a:rPr lang="ru-RU" sz="2000" dirty="0" smtClean="0">
                <a:solidFill>
                  <a:schemeClr val="tx1">
                    <a:lumMod val="50000"/>
                    <a:lumOff val="50000"/>
                  </a:schemeClr>
                </a:solidFill>
                <a:latin typeface="Times New Roman" pitchFamily="18" charset="0"/>
                <a:cs typeface="Times New Roman" pitchFamily="18" charset="0"/>
              </a:rPr>
              <a:t> референдуму </a:t>
            </a:r>
            <a:r>
              <a:rPr lang="ru-RU" sz="2000" dirty="0" err="1" smtClean="0">
                <a:solidFill>
                  <a:schemeClr val="tx1">
                    <a:lumMod val="50000"/>
                    <a:lumOff val="50000"/>
                  </a:schemeClr>
                </a:solidFill>
                <a:latin typeface="Times New Roman" pitchFamily="18" charset="0"/>
                <a:cs typeface="Times New Roman" pitchFamily="18" charset="0"/>
              </a:rPr>
              <a:t>реєструються</a:t>
            </a:r>
            <a:r>
              <a:rPr lang="ru-RU" sz="2000" dirty="0" smtClean="0">
                <a:solidFill>
                  <a:schemeClr val="tx1">
                    <a:lumMod val="50000"/>
                    <a:lumOff val="50000"/>
                  </a:schemeClr>
                </a:solidFill>
                <a:latin typeface="Times New Roman" pitchFamily="18" charset="0"/>
                <a:cs typeface="Times New Roman" pitchFamily="18" charset="0"/>
              </a:rPr>
              <a:t> головами </a:t>
            </a:r>
            <a:r>
              <a:rPr lang="ru-RU" sz="2000" dirty="0" err="1" smtClean="0">
                <a:solidFill>
                  <a:schemeClr val="tx1">
                    <a:lumMod val="50000"/>
                    <a:lumOff val="50000"/>
                  </a:schemeClr>
                </a:solidFill>
                <a:latin typeface="Times New Roman" pitchFamily="18" charset="0"/>
                <a:cs typeface="Times New Roman" pitchFamily="18" charset="0"/>
              </a:rPr>
              <a:t>місцевих</a:t>
            </a:r>
            <a:r>
              <a:rPr lang="ru-RU" sz="2000" dirty="0" smtClean="0">
                <a:solidFill>
                  <a:schemeClr val="tx1">
                    <a:lumMod val="50000"/>
                    <a:lumOff val="50000"/>
                  </a:schemeClr>
                </a:solidFill>
                <a:latin typeface="Times New Roman" pitchFamily="18" charset="0"/>
                <a:cs typeface="Times New Roman" pitchFamily="18" charset="0"/>
              </a:rPr>
              <a:t>  Рад  </a:t>
            </a:r>
            <a:r>
              <a:rPr lang="ru-RU" sz="2000" dirty="0" err="1" smtClean="0">
                <a:solidFill>
                  <a:schemeClr val="tx1">
                    <a:lumMod val="50000"/>
                    <a:lumOff val="50000"/>
                  </a:schemeClr>
                </a:solidFill>
                <a:latin typeface="Times New Roman" pitchFamily="18" charset="0"/>
                <a:cs typeface="Times New Roman" pitchFamily="18" charset="0"/>
              </a:rPr>
              <a:t>народних</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депутатів</a:t>
            </a:r>
            <a:r>
              <a:rPr lang="ru-RU" sz="2000" dirty="0" smtClean="0">
                <a:solidFill>
                  <a:schemeClr val="tx1">
                    <a:lumMod val="50000"/>
                    <a:lumOff val="50000"/>
                  </a:schemeClr>
                </a:solidFill>
                <a:latin typeface="Times New Roman" pitchFamily="18" charset="0"/>
                <a:cs typeface="Times New Roman" pitchFamily="18" charset="0"/>
              </a:rPr>
              <a:t>,  у межах </a:t>
            </a:r>
            <a:r>
              <a:rPr lang="ru-RU" sz="2000" dirty="0" err="1" smtClean="0">
                <a:solidFill>
                  <a:schemeClr val="tx1">
                    <a:lumMod val="50000"/>
                    <a:lumOff val="50000"/>
                  </a:schemeClr>
                </a:solidFill>
                <a:latin typeface="Times New Roman" pitchFamily="18" charset="0"/>
                <a:cs typeface="Times New Roman" pitchFamily="18" charset="0"/>
              </a:rPr>
              <a:t>території</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яких</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пропонується</a:t>
            </a:r>
            <a:r>
              <a:rPr lang="ru-RU" sz="2000" dirty="0" smtClean="0">
                <a:solidFill>
                  <a:schemeClr val="tx1">
                    <a:lumMod val="50000"/>
                    <a:lumOff val="50000"/>
                  </a:schemeClr>
                </a:solidFill>
                <a:latin typeface="Times New Roman" pitchFamily="18" charset="0"/>
                <a:cs typeface="Times New Roman" pitchFamily="18" charset="0"/>
              </a:rPr>
              <a:t> провести </a:t>
            </a:r>
            <a:r>
              <a:rPr lang="ru-RU" sz="2000" dirty="0" err="1" smtClean="0">
                <a:solidFill>
                  <a:schemeClr val="tx1">
                    <a:lumMod val="50000"/>
                    <a:lumOff val="50000"/>
                  </a:schemeClr>
                </a:solidFill>
                <a:latin typeface="Times New Roman" pitchFamily="18" charset="0"/>
                <a:cs typeface="Times New Roman" pitchFamily="18" charset="0"/>
              </a:rPr>
              <a:t>місцевий</a:t>
            </a:r>
            <a:r>
              <a:rPr lang="ru-RU" sz="2000" dirty="0" smtClean="0">
                <a:solidFill>
                  <a:schemeClr val="tx1">
                    <a:lumMod val="50000"/>
                    <a:lumOff val="50000"/>
                  </a:schemeClr>
                </a:solidFill>
                <a:latin typeface="Times New Roman" pitchFamily="18" charset="0"/>
                <a:cs typeface="Times New Roman" pitchFamily="18" charset="0"/>
              </a:rPr>
              <a:t> референдум.</a:t>
            </a:r>
            <a:r>
              <a:rPr lang="uk-UA" sz="2000" dirty="0" smtClean="0">
                <a:solidFill>
                  <a:schemeClr val="tx1">
                    <a:lumMod val="50000"/>
                    <a:lumOff val="50000"/>
                  </a:schemeClr>
                </a:solidFill>
                <a:latin typeface="Times New Roman" pitchFamily="18" charset="0"/>
                <a:cs typeface="Times New Roman" pitchFamily="18" charset="0"/>
              </a:rPr>
              <a:t> </a:t>
            </a:r>
            <a:r>
              <a:rPr lang="uk-UA" sz="2800" dirty="0" smtClean="0">
                <a:solidFill>
                  <a:schemeClr val="tx1">
                    <a:lumMod val="50000"/>
                    <a:lumOff val="50000"/>
                  </a:schemeClr>
                </a:solidFill>
                <a:latin typeface="Times New Roman" pitchFamily="18" charset="0"/>
                <a:cs typeface="Times New Roman" pitchFamily="18" charset="0"/>
              </a:rPr>
              <a:t>Д</a:t>
            </a:r>
            <a:r>
              <a:rPr lang="ru-RU" sz="2000" dirty="0" smtClean="0">
                <a:solidFill>
                  <a:schemeClr val="tx1">
                    <a:lumMod val="50000"/>
                    <a:lumOff val="50000"/>
                  </a:schemeClr>
                </a:solidFill>
                <a:latin typeface="Times New Roman" pitchFamily="18" charset="0"/>
                <a:cs typeface="Times New Roman" pitchFamily="18" charset="0"/>
              </a:rPr>
              <a:t>ля </a:t>
            </a:r>
            <a:r>
              <a:rPr lang="ru-RU" sz="2000" dirty="0" err="1" smtClean="0">
                <a:solidFill>
                  <a:schemeClr val="tx1">
                    <a:lumMod val="50000"/>
                    <a:lumOff val="50000"/>
                  </a:schemeClr>
                </a:solidFill>
                <a:latin typeface="Times New Roman" pitchFamily="18" charset="0"/>
                <a:cs typeface="Times New Roman" pitchFamily="18" charset="0"/>
              </a:rPr>
              <a:t>реєстрації</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ініціативної</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групи</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голові</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відповідної</a:t>
            </a:r>
            <a:r>
              <a:rPr lang="ru-RU" sz="2000" dirty="0" smtClean="0">
                <a:solidFill>
                  <a:schemeClr val="tx1">
                    <a:lumMod val="50000"/>
                    <a:lumOff val="50000"/>
                  </a:schemeClr>
                </a:solidFill>
                <a:latin typeface="Times New Roman" pitchFamily="18" charset="0"/>
                <a:cs typeface="Times New Roman" pitchFamily="18" charset="0"/>
              </a:rPr>
              <a:t>  Ради </a:t>
            </a:r>
            <a:r>
              <a:rPr lang="ru-RU" sz="2000" dirty="0" err="1" smtClean="0">
                <a:solidFill>
                  <a:schemeClr val="tx1">
                    <a:lumMod val="50000"/>
                    <a:lumOff val="50000"/>
                  </a:schemeClr>
                </a:solidFill>
                <a:latin typeface="Times New Roman" pitchFamily="18" charset="0"/>
                <a:cs typeface="Times New Roman" pitchFamily="18" charset="0"/>
              </a:rPr>
              <a:t>подаються</a:t>
            </a:r>
            <a:r>
              <a:rPr lang="ru-RU" sz="2000" dirty="0" smtClean="0">
                <a:solidFill>
                  <a:schemeClr val="tx1">
                    <a:lumMod val="50000"/>
                    <a:lumOff val="50000"/>
                  </a:schemeClr>
                </a:solidFill>
                <a:latin typeface="Times New Roman" pitchFamily="18" charset="0"/>
                <a:cs typeface="Times New Roman" pitchFamily="18" charset="0"/>
              </a:rPr>
              <a:t> документ </a:t>
            </a:r>
            <a:r>
              <a:rPr lang="ru-RU" sz="2000" dirty="0" err="1" smtClean="0">
                <a:solidFill>
                  <a:schemeClr val="tx1">
                    <a:lumMod val="50000"/>
                    <a:lumOff val="50000"/>
                  </a:schemeClr>
                </a:solidFill>
                <a:latin typeface="Times New Roman" pitchFamily="18" charset="0"/>
                <a:cs typeface="Times New Roman" pitchFamily="18" charset="0"/>
              </a:rPr>
              <a:t>зборів</a:t>
            </a:r>
            <a:r>
              <a:rPr lang="ru-RU" sz="2000" dirty="0" smtClean="0">
                <a:solidFill>
                  <a:schemeClr val="tx1">
                    <a:lumMod val="50000"/>
                    <a:lumOff val="50000"/>
                  </a:schemeClr>
                </a:solidFill>
                <a:latin typeface="Times New Roman" pitchFamily="18" charset="0"/>
                <a:cs typeface="Times New Roman" pitchFamily="18" charset="0"/>
              </a:rPr>
              <a:t>  </a:t>
            </a:r>
            <a:r>
              <a:rPr lang="ru-RU" sz="2000" dirty="0" err="1" smtClean="0">
                <a:solidFill>
                  <a:schemeClr val="tx1">
                    <a:lumMod val="50000"/>
                    <a:lumOff val="50000"/>
                  </a:schemeClr>
                </a:solidFill>
                <a:latin typeface="Times New Roman" pitchFamily="18" charset="0"/>
                <a:cs typeface="Times New Roman" pitchFamily="18" charset="0"/>
              </a:rPr>
              <a:t>громадян</a:t>
            </a:r>
            <a:r>
              <a:rPr lang="uk-UA" sz="2000" dirty="0" smtClean="0">
                <a:solidFill>
                  <a:schemeClr val="tx1">
                    <a:lumMod val="50000"/>
                    <a:lumOff val="50000"/>
                  </a:schemeClr>
                </a:solidFill>
                <a:latin typeface="Times New Roman" pitchFamily="18" charset="0"/>
                <a:cs typeface="Times New Roman" pitchFamily="18" charset="0"/>
              </a:rPr>
              <a:t>.</a:t>
            </a:r>
            <a:endParaRPr lang="ru-RU" sz="2000" dirty="0" smtClean="0">
              <a:solidFill>
                <a:schemeClr val="tx1">
                  <a:lumMod val="50000"/>
                  <a:lumOff val="50000"/>
                </a:schemeClr>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484784"/>
            <a:ext cx="7242048" cy="3960440"/>
          </a:xfrm>
        </p:spPr>
        <p:txBody>
          <a:bodyPr>
            <a:normAutofit/>
          </a:bodyPr>
          <a:lstStyle/>
          <a:p>
            <a:r>
              <a:rPr lang="uk-UA" sz="2700" dirty="0" smtClean="0">
                <a:solidFill>
                  <a:schemeClr val="tx1">
                    <a:lumMod val="50000"/>
                    <a:lumOff val="50000"/>
                  </a:schemeClr>
                </a:solidFill>
                <a:latin typeface="Times New Roman" pitchFamily="18" charset="0"/>
                <a:cs typeface="Times New Roman" pitchFamily="18" charset="0"/>
              </a:rPr>
              <a:t>Відповідно до абзацу другого частини другої статті 9 проекту встановлюється право сільського, селищного, міського голови та депутатів відповідних місцевих рад (включаючи голову районної у місті ради) бути присутніми на загальних зборах громадян.</a:t>
            </a:r>
            <a:endParaRPr lang="ru-RU" sz="2700" dirty="0" smtClean="0">
              <a:solidFill>
                <a:schemeClr val="tx1">
                  <a:lumMod val="50000"/>
                  <a:lumOff val="50000"/>
                </a:schemeClr>
              </a:solidFill>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30</TotalTime>
  <Words>730</Words>
  <Application>Microsoft Office PowerPoint</Application>
  <PresentationFormat>Экран (4:3)</PresentationFormat>
  <Paragraphs>16</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Изящная</vt:lpstr>
      <vt:lpstr>місцеві референдуми в Україні</vt:lpstr>
      <vt:lpstr>Місцевий референдум згідно з діючим законом є способом «прийняття    громадянами   України    шляхом  голосування  рішень  з важливих  питань  місцевого значення». Такі рішення автоматично набувають силу рішення або закону, прийнятого на місцевому референдумі з моменту його опублікування. Тобто такі рішення не потребують затвердження радою відповідного рівня і можуть бути скасовані або змінені лише через референдум.</vt:lpstr>
      <vt:lpstr>законопроекті №7082 про місцевий референдум. Відповідно до статті другої законопроекту місцеві референдуми поділяються на 3 види: імперативний, консультативний та повторний. </vt:lpstr>
      <vt:lpstr>Результатом (решенням) місцевого референдуму є «підзаконний нормативно-правовий акт», текст якого схвалено на імперативному місцевому референдумі. Результати імперативного референдуму мають «обов’язковий характер та вищу юридичну силу відносно актів органів місцевого самоврядування та їх посадових осіб».</vt:lpstr>
      <vt:lpstr>Консультативний референдум ініціюють органи місцевого самоврядування, і його метою є з’ясування думки мешканців територіальної громади з того чи іншого питання, віднесеного до повноважень органів місцевого самоврядування. Результати консультативного референдуму мають враховуватись органами місцевого самоврядування при ухваленні рішень. Це положення закріплюється процесуальною нормою, відповідно до якої ухвалити рішення, яке суперечить результатам консультативного референдуму, рада відповідного рівня може лише за умови, що таке рішення підтримає більшість у дві третини депутатів від складу ради </vt:lpstr>
      <vt:lpstr>Повторний референдум проводиться, якщо попередній імперативний референдум з означеного питання був визнаний недійсним.   </vt:lpstr>
      <vt:lpstr>Згідно з діючим законом місцеві референдуми   призначаються   відповідними  місцевими  Радами народних депутатів, на вимогу не менш як половини їх членів, а також на  вимогу, «підписану   однією   десятою  частиною   громадян    України,  які постійно    проживають      на території відповідної адміністративно-територіальної одиниці і мають право брати  участь у референдумі».</vt:lpstr>
      <vt:lpstr>Ініціативні групи місцевого референдуму реєструються головами місцевих  Рад  народних  депутатів,  у межах території яких пропонується провести місцевий референдум. Для реєстрації ініціативної  групи  голові  відповідної  Ради подаються документ зборів  громадян.</vt:lpstr>
      <vt:lpstr>Відповідно до абзацу другого частини другої статті 9 проекту встановлюється право сільського, селищного, міського голови та депутатів відповідних місцевих рад (включаючи голову районної у місті ради) бути присутніми на загальних зборах громадян.</vt:lpstr>
      <vt:lpstr>Частина четверта статті 10 законопроекту визначає підстави для відмови у реєстрації ініціативної групи:   1) відсутності встановлених законом підстав дострокового припинення повноважень сільських, селищних, міських, районних у місті рад, сільських, селищних, міських голів;    2) неповідомлення територіальної комісії, органів місцевого самоврядування або їх посадових осіб про час, місце і мету проведення загальних зборів громадян з ініціювання проведення місцевого референдуму;   3) невідповідність питання, що виноситься на референдум, повноваженням відповідного органу місцевого самоврядування тощо. </vt:lpstr>
      <vt:lpstr>Згідно з законом Про всеукраїнський та місцеві референдуми «на засіданнях комісій з референдуму при підрахунку голосів  і визначенні результатів голосування  мають  право  бути  присутніми представники   трудових   колективів,   громадських   організацій,  політичних      партій, масових рухів, колективів професійно-технічних,  середніх  спеціальних  і  вищих  навчальних  закладів,    зборів    громадян    за    місцем    проживання  і військовослужбовців  по  військових  частинах,  органів  державної влади». Також представникам ЗМІ гарантується безперешкодний доступ  на  всі  збори  і  засідання,  пов'язані  з проведенням референдумів, а комісії з референдуму та органи місцевого самоврядування надають інформацію щодо проведенням референдуму. </vt:lpstr>
      <vt:lpstr>Закон про Всеукраїнський та місцевий референдуми передбачає, що «громадянам,  політичним  партіям,  громадським  організаціям, масовим рухам, трудовим колективам надається право  безперешкодної агітації за пропозицію про оголошення  референдуму,  за  прийняття закону або іншого рішення, що виноситься на  референдум,  а  також проти пропозиції про оголошення референдуму, прийняття  закону  чи рішення».  Для забезпечення цього права передбачається надавати приміщення для зборів і «забезпечується використання засобів масової інформації. Рішення і матеріали, які стосуються місцевого референдуму «підлягають опублікуванню засобами масової інформації». ЗМІ також  висвітлюють  хід  підготовки   і проведення референдуму. </vt:lpstr>
      <vt:lpstr>Згідно з на разі діючим Законом «дільнича комісія розглядає заяви і  скарги  на  рішення  і дії дільничних комісій з референдуму і приймає з цих питань остаточні рішення». Такі рішення можуть бути  оскаржені  до  районного  (міського) суду,  який зобов'язаний розглянути скаргу в триденний  строк.  Відмова  у реєстрації  ініціативної  групи  або  відсутність рішення про реєстрацію можуть бути оскаржені членами  ініціативної групи у районний (міський)  суд  за  місцем  знаходження відповідної ради. Рішення і дії комісії з референдуму можуть бути  оскаржені  у вищестоящій комісії з референдуму, а також у суді.</vt:lpstr>
      <vt:lpstr>місцевим референдумом у відповідних адміністративно-територіальних одиницях вирішується питання реорганізації або ліквідації діючих комунальних дошкільних навчальних закладів, а також дошкільних навчальних закладів, створених колишніми сільськогосподарськими колективними та державними господарствами</vt:lpstr>
      <vt:lpstr>Відповідно до діючого наразі закону «Про всеукраїнський та місцеві референдуми» підготовка і проведення місцевих референдумів  «здійснюється  за  рахунок відповідних місцевих бюджетів». Порядок фінансового   забезпечення  підготовки  і  проведення місцевих референдумів – визначаються відповідними місцевими радами. </vt:lpstr>
      <vt:lpstr>Дякую за увагу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питання які ухвалюються на місцевих референдумах</dc:title>
  <dc:creator>Ольга Лебеденко</dc:creator>
  <cp:lastModifiedBy>Владелец</cp:lastModifiedBy>
  <cp:revision>6</cp:revision>
  <dcterms:created xsi:type="dcterms:W3CDTF">2021-11-22T05:33:49Z</dcterms:created>
  <dcterms:modified xsi:type="dcterms:W3CDTF">2023-11-04T21:29:13Z</dcterms:modified>
</cp:coreProperties>
</file>