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>
      <p:cViewPr varScale="1">
        <p:scale>
          <a:sx n="76" d="100"/>
          <a:sy n="76" d="100"/>
        </p:scale>
        <p:origin x="192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>
            <a:extLst>
              <a:ext uri="{FF2B5EF4-FFF2-40B4-BE49-F238E27FC236}">
                <a16:creationId xmlns:a16="http://schemas.microsoft.com/office/drawing/2014/main" id="{97F459AB-4D24-4A22-B0C3-FF410DE2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44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385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>
            <a:extLst>
              <a:ext uri="{FF2B5EF4-FFF2-40B4-BE49-F238E27FC236}">
                <a16:creationId xmlns:a16="http://schemas.microsoft.com/office/drawing/2014/main" id="{42A302D6-7599-4EDF-8E52-6959E012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id="{DE00975A-F087-4337-BD0E-FCE2B3CE89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94D7B6DA-077E-4BB0-988A-964484A03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1029" name="TextBox 7">
            <a:extLst>
              <a:ext uri="{FF2B5EF4-FFF2-40B4-BE49-F238E27FC236}">
                <a16:creationId xmlns:a16="http://schemas.microsoft.com/office/drawing/2014/main" id="{B875D358-0A11-496F-BFEB-6BB1A160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UA" sz="1200">
                <a:solidFill>
                  <a:srgbClr val="7F7F7F"/>
                </a:solidFill>
              </a:rPr>
              <a:t>ProPowerPoint.Ru</a:t>
            </a:r>
            <a:endParaRPr lang="ru-RU" altLang="ru-UA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3BC4255C-922D-4DB5-AC14-2A392D38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9" y="116632"/>
            <a:ext cx="7987680" cy="1368425"/>
          </a:xfrm>
        </p:spPr>
        <p:txBody>
          <a:bodyPr/>
          <a:lstStyle/>
          <a:p>
            <a:r>
              <a:rPr lang="ru-UA" altLang="ru-UA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UA" altLang="ru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altLang="ru-UA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UA" altLang="ru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altLang="ru-UA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endParaRPr lang="ru-UA" altLang="ru-UA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551332-3011-4BB3-81E6-91CADE498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748464" cy="3024336"/>
          </a:xfrm>
        </p:spPr>
        <p:txBody>
          <a:bodyPr rtlCol="0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</a:t>
            </a: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хімічних реакцій полімерів.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протікають без зміни ступеня полімеризації 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(внутрішньо-молекулярні та </a:t>
            </a:r>
            <a:r>
              <a:rPr lang="uk-UA" sz="6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полімераналогічні</a:t>
            </a: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полімерів)</a:t>
            </a:r>
            <a:r>
              <a:rPr lang="ru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що приводять до збільшення ступеня полімеризації 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(зшивання і затвердіння полімерів, отримання блок- і прищеплених </a:t>
            </a:r>
            <a:r>
              <a:rPr lang="uk-UA" sz="6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що приводять до зменшення ступеня полімеризації 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(деструкція полімерів).</a:t>
            </a: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5C17113-DCA2-40B3-9102-501D316931DD}"/>
              </a:ext>
            </a:extLst>
          </p:cNvPr>
          <p:cNvSpPr txBox="1">
            <a:spLocks/>
          </p:cNvSpPr>
          <p:nvPr/>
        </p:nvSpPr>
        <p:spPr bwMode="auto">
          <a:xfrm>
            <a:off x="8671249" y="133812"/>
            <a:ext cx="38784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AD6D48-E4EB-492F-BD49-B18EB540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2"/>
            <a:ext cx="7221488" cy="655147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утворення нових функціональних груп: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гідроліз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полівінілацетату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(ПВА) в лужному середовищі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</a:t>
            </a:r>
            <a:r>
              <a:rPr lang="ru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ують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</a:t>
            </a:r>
            <a:r>
              <a:rPr lang="ru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uk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(ПВХ)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допомогою арґентум ацетату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отримують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полівінілацетат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C68D6F-3F30-4560-9809-DCEC4AD0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0D0AD5-9DC2-4E4F-9973-D87C04AF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545" y="4437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9FB96B0-5590-41DD-B50D-8D46254E5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3885"/>
              </p:ext>
            </p:extLst>
          </p:nvPr>
        </p:nvGraphicFramePr>
        <p:xfrm>
          <a:off x="2411760" y="4932411"/>
          <a:ext cx="5746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28120" imgH="588240" progId="ChemDraw.Document.6.0">
                  <p:embed/>
                </p:oleObj>
              </mc:Choice>
              <mc:Fallback>
                <p:oleObj r:id="rId2" imgW="4128120" imgH="5882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9FB96B0-5590-41DD-B50D-8D46254E5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932411"/>
                        <a:ext cx="57467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1354A5D-751B-4686-B94E-520CFE799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16439"/>
              </p:ext>
            </p:extLst>
          </p:nvPr>
        </p:nvGraphicFramePr>
        <p:xfrm>
          <a:off x="2051720" y="1665468"/>
          <a:ext cx="6286993" cy="119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4019400" imgH="762120" progId="Paint.Picture">
                  <p:embed/>
                </p:oleObj>
              </mc:Choice>
              <mc:Fallback>
                <p:oleObj name="Точечный рисунок" r:id="rId4" imgW="4019400" imgH="76212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1354A5D-751B-4686-B94E-520CFE799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665468"/>
                        <a:ext cx="6286993" cy="119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6C6ECE-5E0D-40BE-BF0E-A8A1CB50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ведення нових функціональних груп.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ведення хлору до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поліетилену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утворенням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(ПВС):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циклізація.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ацетилюванні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дві функціональні групи реагують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одною молекулою низь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молекулярної сполуки.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95B219-FA94-49E3-B428-E4ADE20C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546" y="1340767"/>
            <a:ext cx="91341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9631219-4082-47D4-AF75-D97E48C0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64409"/>
              </p:ext>
            </p:extLst>
          </p:nvPr>
        </p:nvGraphicFramePr>
        <p:xfrm>
          <a:off x="1903140" y="1772816"/>
          <a:ext cx="6942584" cy="9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10760" imgH="563760" progId="ChemDraw.Document.6.0">
                  <p:embed/>
                </p:oleObj>
              </mc:Choice>
              <mc:Fallback>
                <p:oleObj r:id="rId2" imgW="4010760" imgH="5637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9631219-4082-47D4-AF75-D97E48C0C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140" y="1772816"/>
                        <a:ext cx="6942584" cy="99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B991732-15AC-430B-8A00-D7BD0E97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4869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7285C0A-2B69-4A09-8FC0-CD1247262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68574"/>
              </p:ext>
            </p:extLst>
          </p:nvPr>
        </p:nvGraphicFramePr>
        <p:xfrm>
          <a:off x="1897218" y="4653136"/>
          <a:ext cx="6817943" cy="115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91520" imgH="923040" progId="ChemDraw.Document.6.0">
                  <p:embed/>
                </p:oleObj>
              </mc:Choice>
              <mc:Fallback>
                <p:oleObj r:id="rId4" imgW="5591520" imgH="9230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7285C0A-2B69-4A09-8FC0-CD1247262B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218" y="4653136"/>
                        <a:ext cx="6817943" cy="115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51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28FCD9-7BC2-4434-AC23-B7442F8A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2"/>
            <a:ext cx="7380312" cy="66234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призводять </a:t>
            </a:r>
            <a:b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збільшення ступеня полімеризації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і затвердіння полімерів, </a:t>
            </a:r>
            <a:b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блок- і привитих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зшивання призводять </a:t>
            </a:r>
            <a:br>
              <a:rPr lang="ru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збільшення ступеня полімеризації полімеру.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зшивання використовуються в промисловості </a:t>
            </a:r>
            <a:br>
              <a:rPr lang="ru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рідкосітчастих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еластомерів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шляхом вулканізації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Поперечні зв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язки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між макромолекулами можуть мати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ковалентну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іонну, іонно-координаційну природу,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також виникати за рахунок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ковалентними зв</a:t>
            </a:r>
            <a:r>
              <a:rPr lang="ru-RU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язками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називається </a:t>
            </a: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хімічним зшиванням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яке є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необоротним процесом.</a:t>
            </a:r>
            <a:endParaRPr lang="ru-UA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іонними та іонно-координаційними зв’язками,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також за рахунок Н-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називається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фізичним зшиванням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яке є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оборотним процесом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(зв’язки лабільні, тобто стійкі за певних умов).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8502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56080E-7DD2-489C-AFC2-78FC4E99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Хімічне зшивання</a:t>
            </a: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зшивання можуть здійснюватися двома шляхами: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мимоволі під час синтезу полімерів або в результаті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побічних реакцій при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перетвореннях;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спеціальних направлених реакцій (зокрема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синтезі полімерів).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при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полімеризації та поліконденсації можна розглядати лише як реакції щодо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різних можливостей отримання зшитих полімерів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(тільки для розгляду). </a:t>
            </a: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</a:t>
            </a:r>
            <a:r>
              <a:rPr lang="ru-UA" sz="1800" b="1" spc="-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їх</a:t>
            </a:r>
            <a:r>
              <a:rPr lang="ru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відносять до хімічних реакцій полімерів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3809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CAAD8C-073E-4CFB-9539-211379B8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380312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при полімеризації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сополімеризація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стиролу з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дивінілбензеном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утворюється зшитий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який використовують як основу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отриманні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йонно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-обмінних смол.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9EBA2B-414B-4A26-8E19-EDC1B371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CF49955-D502-4849-8336-5DD2DCEBD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29288"/>
              </p:ext>
            </p:extLst>
          </p:nvPr>
        </p:nvGraphicFramePr>
        <p:xfrm>
          <a:off x="2555776" y="1196751"/>
          <a:ext cx="5904656" cy="424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51800" imgH="2866320" progId="ChemDraw.Document.6.0">
                  <p:embed/>
                </p:oleObj>
              </mc:Choice>
              <mc:Fallback>
                <p:oleObj r:id="rId2" imgW="4051800" imgH="28663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CF49955-D502-4849-8336-5DD2DCEBD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96751"/>
                        <a:ext cx="5904656" cy="4245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44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E0721C-ECAB-4A85-BA37-9F8D0DC7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при поліконденсації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зшитих структур необхідно,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 один з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мономерів був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отримання зшитих складних поліефірів можливе при взаємодії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дикарбонової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кислоти з двох- та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трьохфункціональними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спиртами.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цьому макромолекули сполучаються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з одним складно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ефірн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зв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язком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(реакція 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терифікації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1DFC60-AEB4-49E4-BE5B-83FC797B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E7818E-CCE2-45C4-989B-E78195186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42915"/>
              </p:ext>
            </p:extLst>
          </p:nvPr>
        </p:nvGraphicFramePr>
        <p:xfrm>
          <a:off x="2715733" y="3182393"/>
          <a:ext cx="5937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95640" imgH="469440" progId="ChemDraw.Document.6.0">
                  <p:embed/>
                </p:oleObj>
              </mc:Choice>
              <mc:Fallback>
                <p:oleObj r:id="rId2" imgW="5795640" imgH="4694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7E7818E-CCE2-45C4-989B-E78195186D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733" y="3182393"/>
                        <a:ext cx="59372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352DEE0-98D4-4F73-8246-6482057F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73" y="388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8630F2C-C6C3-40CD-B18E-C2E839381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27743"/>
              </p:ext>
            </p:extLst>
          </p:nvPr>
        </p:nvGraphicFramePr>
        <p:xfrm>
          <a:off x="2806457" y="3793568"/>
          <a:ext cx="5135949" cy="27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447440" imgH="2352240" progId="ChemDraw.Document.6.0">
                  <p:embed/>
                </p:oleObj>
              </mc:Choice>
              <mc:Fallback>
                <p:oleObj r:id="rId4" imgW="4447440" imgH="23522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8630F2C-C6C3-40CD-B18E-C2E839381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457" y="3793568"/>
                        <a:ext cx="5135949" cy="2759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30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69DC8E-DDFC-4DC5-B024-209131B2C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полімерів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проводять двома основними шляхами: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шляхом взаємодії функціональних груп або атомів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різних макромолекул.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b="1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зшитих полімерів з </a:t>
            </a:r>
            <a:r>
              <a:rPr lang="uk-UA" sz="1800" spc="-1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spc="-1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 (при нагріванні у присутності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1800" spc="-1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1800" spc="-1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мають обмежене застосування, оскільки утворюють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малу кількість містків і супроводжуються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побічними реакціями деструкції.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1B1FAD-78CE-4ACB-B947-B8A34AF8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F76198-A684-4B9E-A02F-A8857155F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60898"/>
              </p:ext>
            </p:extLst>
          </p:nvPr>
        </p:nvGraphicFramePr>
        <p:xfrm>
          <a:off x="2771800" y="2492896"/>
          <a:ext cx="5807447" cy="211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08400" imgH="1185840" progId="ChemDraw.Document.6.0">
                  <p:embed/>
                </p:oleObj>
              </mc:Choice>
              <mc:Fallback>
                <p:oleObj r:id="rId2" imgW="3308400" imgH="11858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DF76198-A684-4B9E-A02F-A8857155FE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492896"/>
                        <a:ext cx="5807447" cy="2119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95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5B883A-0DCD-4206-8FF6-C4FC5C49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зшивання двох макромолекул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поліетилену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допомогою γ-опромінення: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при обробці лінійних полімерів «агентами, які зшивають» − низькомолекулярними сполуками.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 обумовлено наступними перевагами реакцій другого типу: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можливість проводити зшивання в потрібний момент (після формування, нанесення герметиків, покриттів, клеїв);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можливість отримувати будь-яку кількість зшивань при різній довжині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зшиваючих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містків, що дозволяє варіювати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густину сітки.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реакцій другого типу відноситься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</a:t>
            </a:r>
            <a:r>
              <a:rPr lang="uk-UA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ків</a:t>
            </a:r>
            <a:r>
              <a:rPr lang="uk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яка супроводжується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утворенням тривимірних продуктів.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50B1A4-2731-41B8-9FBD-B2A2E5BD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3983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AAA6083-33F7-4530-B451-3FE8AB202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18489"/>
              </p:ext>
            </p:extLst>
          </p:nvPr>
        </p:nvGraphicFramePr>
        <p:xfrm>
          <a:off x="2339752" y="980728"/>
          <a:ext cx="57594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74520" imgH="819000" progId="ChemDraw.Document.6.0">
                  <p:embed/>
                </p:oleObj>
              </mc:Choice>
              <mc:Fallback>
                <p:oleObj r:id="rId2" imgW="3674520" imgH="8190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AAA6083-33F7-4530-B451-3FE8AB202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980728"/>
                        <a:ext cx="575945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64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6DAE7A-EDF3-4A4D-AD90-84F62315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під дією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 </a:t>
            </a:r>
            <a:r>
              <a:rPr lang="uk-UA" sz="1800" i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процес утворення тривимірних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продуктів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зшивання макромолекул поперечними зв’язками.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 може здійснюватися під дією «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зшиваючих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агентів» (наприклад,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під дією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випромінювань</a:t>
            </a:r>
            <a:r>
              <a:rPr lang="ru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радикалів.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Розрізняють 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вулканізацію під дією </a:t>
            </a:r>
            <a:r>
              <a:rPr lang="uk-UA" sz="1800" b="1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вулканізацію без додавання </a:t>
            </a:r>
            <a:r>
              <a:rPr lang="uk-UA" sz="1800" b="1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Зшивання суміші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полібутадієн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молекул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=1-8) </a:t>
            </a:r>
            <a:b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температури 130-160 </a:t>
            </a:r>
            <a:r>
              <a:rPr lang="uk-UA" sz="1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(загальний випадок)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56B55B-66EB-4C41-A46C-90468454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FA14A9B-125E-4005-AD2B-C9DA86D04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22856"/>
              </p:ext>
            </p:extLst>
          </p:nvPr>
        </p:nvGraphicFramePr>
        <p:xfrm>
          <a:off x="1851250" y="4653137"/>
          <a:ext cx="7221488" cy="174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68520" imgH="1017720" progId="ChemDraw.Document.6.0">
                  <p:embed/>
                </p:oleObj>
              </mc:Choice>
              <mc:Fallback>
                <p:oleObj r:id="rId2" imgW="4268520" imgH="1017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FA14A9B-125E-4005-AD2B-C9DA86D04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250" y="4653137"/>
                        <a:ext cx="7221488" cy="1744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69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43A364-6CB1-4F94-A83E-777E929C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зшивання суміші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полібутадієн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2 молекул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Вулканізація без </a:t>
            </a:r>
            <a:r>
              <a:rPr lang="uk-UA" sz="1800" b="1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вулканізація </a:t>
            </a:r>
            <a:r>
              <a:rPr lang="uk-UA" sz="1800" spc="-1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хлорованого поліетилену </a:t>
            </a:r>
            <a:endParaRPr lang="ru-UA" sz="1800" spc="-1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присутності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оксидів металів (цинку оксиду):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965532-D327-4D83-A300-68FC08CF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666" y="1052735"/>
            <a:ext cx="99632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FE9063-E401-4E71-94B4-456A9309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13008"/>
              </p:ext>
            </p:extLst>
          </p:nvPr>
        </p:nvGraphicFramePr>
        <p:xfrm>
          <a:off x="2051720" y="1052736"/>
          <a:ext cx="652827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47280" imgH="1017720" progId="ChemDraw.Document.6.0">
                  <p:embed/>
                </p:oleObj>
              </mc:Choice>
              <mc:Fallback>
                <p:oleObj r:id="rId2" imgW="4247280" imgH="1017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CFE9063-E401-4E71-94B4-456A93093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052736"/>
                        <a:ext cx="6528279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6CE5B9CC-98A7-49C3-8B87-D448EDAFB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753" y="4464240"/>
            <a:ext cx="9710677" cy="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AF56C93-B7D0-460C-9F7F-4B1613A88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74581"/>
              </p:ext>
            </p:extLst>
          </p:nvPr>
        </p:nvGraphicFramePr>
        <p:xfrm>
          <a:off x="1848669" y="4464240"/>
          <a:ext cx="7136507" cy="153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34600" imgH="1067040" progId="ChemDraw.Document.6.0">
                  <p:embed/>
                </p:oleObj>
              </mc:Choice>
              <mc:Fallback>
                <p:oleObj r:id="rId4" imgW="5034600" imgH="10670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4AF56C93-B7D0-460C-9F7F-4B1613A88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69" y="4464240"/>
                        <a:ext cx="7136507" cy="153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0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836-98E9-42A4-83AE-FDD413CC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47036"/>
            <a:ext cx="7799456" cy="1010645"/>
          </a:xfrm>
        </p:spPr>
        <p:txBody>
          <a:bodyPr/>
          <a:lstStyle/>
          <a:p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протікають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зміни ступеня полімеризації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внутрішньомолекулярні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полімераналогічні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перетворення полімерів)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1F934-7908-4E5E-9AE3-473A5849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393063"/>
            <a:ext cx="7884368" cy="53470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Внутрішньомолекулярні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полімерів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функціональних груп або атомів однієї макромолекули,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призводять до зміни будови макромолекули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(під дією світла, опромінення, хімічних реагентів).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Внутрішньомолекулярні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впливають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механізм синтезу полімерів, які можуть мати небажану будову, або необхідну будову.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Типи </a:t>
            </a:r>
            <a:r>
              <a:rPr lang="uk-UA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внутрішньомолекулярних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перетворень:</a:t>
            </a: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Перегрупування бічних груп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синтезі полімерів (циклізація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під дією низькомолекулярного реагенту (цинку)):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DB1FA45-69F8-4277-B730-AF7D8C2BBCFA}"/>
              </a:ext>
            </a:extLst>
          </p:cNvPr>
          <p:cNvSpPr txBox="1">
            <a:spLocks/>
          </p:cNvSpPr>
          <p:nvPr/>
        </p:nvSpPr>
        <p:spPr bwMode="auto">
          <a:xfrm>
            <a:off x="8671249" y="133812"/>
            <a:ext cx="38784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9640A9-44BA-48EB-962C-B2C85AF7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499" y="5800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90407F8-B386-43E2-BE35-D0FFF0FCA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05750"/>
              </p:ext>
            </p:extLst>
          </p:nvPr>
        </p:nvGraphicFramePr>
        <p:xfrm>
          <a:off x="1976233" y="5689213"/>
          <a:ext cx="6710170" cy="105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40040" imgH="711720" progId="ChemDraw.Document.6.0">
                  <p:embed/>
                </p:oleObj>
              </mc:Choice>
              <mc:Fallback>
                <p:oleObj r:id="rId2" imgW="4640040" imgH="711720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790407F8-B386-43E2-BE35-D0FFF0FCA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233" y="5689213"/>
                        <a:ext cx="6710170" cy="1050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61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B38579-A867-4397-AFAC-C8BB0E75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Вулканізація під дією радикальних ініціаторів або </a:t>
            </a:r>
            <a:b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-випромінювання.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механізм реакції полягає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відриві рухомого атома (наприклад, Гідрогену) від макромолекули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утворенням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Подальша рекомбінація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приводить до зшитих структур: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3D808E-2F7E-4039-B2C8-45A657D4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2636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2642AC-2271-4F9A-B18C-DC13F11F4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44390"/>
              </p:ext>
            </p:extLst>
          </p:nvPr>
        </p:nvGraphicFramePr>
        <p:xfrm>
          <a:off x="1826038" y="2367094"/>
          <a:ext cx="70967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72840" imgH="681120" progId="ChemDraw.Document.6.0">
                  <p:embed/>
                </p:oleObj>
              </mc:Choice>
              <mc:Fallback>
                <p:oleObj r:id="rId2" imgW="4272840" imgH="6811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22642AC-2271-4F9A-B18C-DC13F11F4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038" y="2367094"/>
                        <a:ext cx="7096788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53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1E6E5A-911D-4647-B37A-233D592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полімерів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 процес необоротного перетворення рідких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реакційноздатних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олігомерів в тверді, нерозчинні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неплавкі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трьохвимірні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широко використовуються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густосітчастих полімерів у виробництві пластиків, лаків, герметиків, клеїв. Утворення зшитих і затверділих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полімерів приводить до великого збільшення ступеню полімеризації, оскільки утворюється гігантська макромолекула</a:t>
            </a:r>
            <a:r>
              <a:rPr lang="uk-UA" sz="18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проводять шляхом взаємодії рідких смол,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мають невисокі молекулярні маси 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якості яких використовуються низькомолекулярні та високомолекулярні сполуки.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полімерів різко міняє властивості полімерів.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1467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0BD654-ADF6-4DA0-8B03-D4080188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переході від лінійних до сітчастих полімерів втрачається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розчинність і плавкість полімеру.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Чим більше густина просторової сітки, тим більше твердість, щільність, межа міцності на розтягування, менше відносне подовження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міняються діелектричні властивості полімеру.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відбувається за рахунок реакцій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 функціональними групами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функціональними групами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подвійними зв’язками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форполімера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олігомера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здатного утворювати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полімер).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здійснення затвердіння необхідно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щоб функціональність компонентів була як мінімум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рівна двом; один компонент або обидва містив деяку кількість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молекул.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Ступінь зшивання визначається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співвідношенням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двох- і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трьохфункціональних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затверділого полімеру необхідна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мала кількість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(0,1-1,0% від маси полімеру).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5416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A05F1A-7675-4B44-9F5F-C331EDC6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Приклади реакцій затвердіння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затвердіння поліефірів, що містять подвійні зв’язки, </a:t>
            </a:r>
            <a:b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допомогою стиролу (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і радикального ініціатора: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форполімеру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1F88EE-7324-4171-A36B-B41A881C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348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DFBCFB4-0CA9-4217-9148-12FC267AC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21179"/>
              </p:ext>
            </p:extLst>
          </p:nvPr>
        </p:nvGraphicFramePr>
        <p:xfrm>
          <a:off x="3625244" y="2462156"/>
          <a:ext cx="3498375" cy="79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10680" imgH="470160" progId="ChemDraw.Document.6.0">
                  <p:embed/>
                </p:oleObj>
              </mc:Choice>
              <mc:Fallback>
                <p:oleObj r:id="rId2" imgW="2110680" imgH="4701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DFBCFB4-0CA9-4217-9148-12FC267AC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244" y="2462156"/>
                        <a:ext cx="3498375" cy="792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5041498A-D31A-4253-ADBF-C5938AF7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5091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9128762-6EAF-44B2-AD1E-ADBAA5BB4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87364"/>
              </p:ext>
            </p:extLst>
          </p:nvPr>
        </p:nvGraphicFramePr>
        <p:xfrm>
          <a:off x="4350829" y="4221088"/>
          <a:ext cx="1594470" cy="193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21960" imgH="1103040" progId="ChemDraw.Document.6.0">
                  <p:embed/>
                </p:oleObj>
              </mc:Choice>
              <mc:Fallback>
                <p:oleObj r:id="rId4" imgW="921960" imgH="1103040" progId="ChemDraw.Document.6.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9128762-6EAF-44B2-AD1E-ADBAA5BB4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829" y="4221088"/>
                        <a:ext cx="1594470" cy="1938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12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EC039C-3281-4A4F-B898-FE53C21F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0"/>
            <a:ext cx="7221488" cy="674011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Реакція затвердіння: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Зшита сітчаста структура: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1A4528-200A-4C73-A8CD-BB54E028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980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B1EFF3-EE24-4520-A5DF-DBDEF2F3D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86153"/>
              </p:ext>
            </p:extLst>
          </p:nvPr>
        </p:nvGraphicFramePr>
        <p:xfrm>
          <a:off x="2627784" y="557241"/>
          <a:ext cx="5424072" cy="146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40960" imgH="1417680" progId="ChemDraw.Document.6.0">
                  <p:embed/>
                </p:oleObj>
              </mc:Choice>
              <mc:Fallback>
                <p:oleObj r:id="rId2" imgW="5340960" imgH="14176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DB1EFF3-EE24-4520-A5DF-DBDEF2F3DC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57241"/>
                        <a:ext cx="5424072" cy="1468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484FA7B-7DFF-4E85-8689-7261FC37BD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05282" y="2245443"/>
            <a:ext cx="73035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032FD49-447E-41FC-8482-3AAE9350F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84284"/>
              </p:ext>
            </p:extLst>
          </p:nvPr>
        </p:nvGraphicFramePr>
        <p:xfrm>
          <a:off x="2637074" y="2776139"/>
          <a:ext cx="49672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774040" imgH="4088520" progId="ChemDraw.Document.6.0">
                  <p:embed/>
                </p:oleObj>
              </mc:Choice>
              <mc:Fallback>
                <p:oleObj r:id="rId4" imgW="5774040" imgH="408852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032FD49-447E-41FC-8482-3AAE9350F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074" y="2776139"/>
                        <a:ext cx="4967288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77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A23E3F-EEE0-4FDA-A531-743D9758C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реакція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епоксидної смоли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(аліфатичний амін)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Реакція затвердіння: взаємодія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поліетиленоксиду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аміном: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Зшита сітчаста структура затверділої епоксидної смоли: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A354EF-117E-4AFF-88F7-9634213B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2768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3657C0-E63B-412C-96A2-F4AFF8911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8483"/>
              </p:ext>
            </p:extLst>
          </p:nvPr>
        </p:nvGraphicFramePr>
        <p:xfrm>
          <a:off x="3056682" y="1988840"/>
          <a:ext cx="46355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10440" imgH="1280880" progId="ChemDraw.Document.6.0">
                  <p:embed/>
                </p:oleObj>
              </mc:Choice>
              <mc:Fallback>
                <p:oleObj r:id="rId2" imgW="3610440" imgH="12808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93657C0-E63B-412C-96A2-F4AFF8911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682" y="1988840"/>
                        <a:ext cx="46355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322C4F8-E4DF-401F-9E54-52362822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46531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59A3D6-8983-44D7-A187-66E5679F1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12789"/>
              </p:ext>
            </p:extLst>
          </p:nvPr>
        </p:nvGraphicFramePr>
        <p:xfrm>
          <a:off x="2843808" y="4653136"/>
          <a:ext cx="50736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04360" imgH="1280880" progId="ChemDraw.Document.6.0">
                  <p:embed/>
                </p:oleObj>
              </mc:Choice>
              <mc:Fallback>
                <p:oleObj r:id="rId4" imgW="4104360" imgH="12808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859A3D6-8983-44D7-A187-66E5679F1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653136"/>
                        <a:ext cx="507365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70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3A67A1-13E2-476A-9445-4646456B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реакція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новолачних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феноло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-формальдегідних смол.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9FABB8-125B-49D8-9AA2-761CCB37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47FA575-073E-4F96-9F56-3FCF35DD5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5580"/>
              </p:ext>
            </p:extLst>
          </p:nvPr>
        </p:nvGraphicFramePr>
        <p:xfrm>
          <a:off x="2483768" y="1124744"/>
          <a:ext cx="5880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882370" imgH="1686668" progId="ChemDraw.Document.6.0">
                  <p:embed/>
                </p:oleObj>
              </mc:Choice>
              <mc:Fallback>
                <p:oleObj r:id="rId2" imgW="5882370" imgH="1686668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47FA575-073E-4F96-9F56-3FCF35DD53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124744"/>
                        <a:ext cx="5880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1F2D4F54-AD35-4AEC-9B02-0DCC4055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667A7BA-9B76-43AF-AC3D-E199CC42C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24114"/>
              </p:ext>
            </p:extLst>
          </p:nvPr>
        </p:nvGraphicFramePr>
        <p:xfrm>
          <a:off x="2339752" y="2996952"/>
          <a:ext cx="61150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12057" imgH="3028004" progId="ChemDraw.Document.6.0">
                  <p:embed/>
                </p:oleObj>
              </mc:Choice>
              <mc:Fallback>
                <p:oleObj r:id="rId4" imgW="6312057" imgH="3028004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8667A7BA-9B76-43AF-AC3D-E199CC42C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96952"/>
                        <a:ext cx="611505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38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EEC6D0-E513-4FD6-AA1B-BA4DC6BF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блок і привитих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прищеплені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відрізняються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 статистичних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наявністю довгих відрізків ланок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ланцюга, що містять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мономірні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ланки одного типу:</a:t>
            </a:r>
            <a:endParaRPr lang="en-US" sz="1800" spc="-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Статистичний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Привитий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4533E2-7CA0-496F-972E-C6BE7002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87316C1-B205-46E4-B297-ABF6BB54B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33137"/>
              </p:ext>
            </p:extLst>
          </p:nvPr>
        </p:nvGraphicFramePr>
        <p:xfrm>
          <a:off x="2915816" y="2515941"/>
          <a:ext cx="5911667" cy="46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26520" imgH="172440" progId="ChemDraw.Document.6.0">
                  <p:embed/>
                </p:oleObj>
              </mc:Choice>
              <mc:Fallback>
                <p:oleObj r:id="rId2" imgW="2126520" imgH="1724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87316C1-B205-46E4-B297-ABF6BB54B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515941"/>
                        <a:ext cx="5911667" cy="463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ABBCCA9-F12A-4562-8C0C-D2AE5306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418" y="3378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20C76EA-2EC6-49D8-B272-F1F2077EE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19573"/>
              </p:ext>
            </p:extLst>
          </p:nvPr>
        </p:nvGraphicFramePr>
        <p:xfrm>
          <a:off x="1984844" y="3574459"/>
          <a:ext cx="7015140" cy="49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84080" imgH="172440" progId="ChemDraw.Document.6.0">
                  <p:embed/>
                </p:oleObj>
              </mc:Choice>
              <mc:Fallback>
                <p:oleObj r:id="rId4" imgW="2584080" imgH="1724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20C76EA-2EC6-49D8-B272-F1F2077EE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4" y="3574459"/>
                        <a:ext cx="7015140" cy="495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A5A678F1-976C-44E8-9ACC-4DE77DCC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45197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35009D7-B9CE-414B-BBB9-7C0E4A778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90531"/>
              </p:ext>
            </p:extLst>
          </p:nvPr>
        </p:nvGraphicFramePr>
        <p:xfrm>
          <a:off x="3275856" y="4993933"/>
          <a:ext cx="4507666" cy="120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52080" imgH="563040" progId="ChemDraw.Document.6.0">
                  <p:embed/>
                </p:oleObj>
              </mc:Choice>
              <mc:Fallback>
                <p:oleObj r:id="rId6" imgW="2152080" imgH="56304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35009D7-B9CE-414B-BBB9-7C0E4A7788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993933"/>
                        <a:ext cx="4507666" cy="1207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502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CCF2FA-7863-48B7-9C5C-D3326367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зшиті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відрізняються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властивостями від статистичних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Блок- і зшиті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зазвичай поєднують властивості компонентів (блоків або основних ланцюгів і зшитих ланцюгів),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статистичні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проявляють властивостей, характерних індивідуальним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компонентам.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блок- і зшитих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підходять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 прямої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сополімерізації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використовуються реакції хімічних перетворень полімерів,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здійснюються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двома основними способами: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реакціями в системі полімер − мономер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реакціями в системі полімер − полімер.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09891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B21DEB-B203-4E9A-B18F-08BAC4C9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3"/>
            <a:ext cx="7221488" cy="66234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Реакції в системі полімер – мономер: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блок- і зшитих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необхідно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макромолекулі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реакційні центри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яких відбувається полімеризація.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цих цілей використовується радикальна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полімеризація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рідше − іонна полімеризація.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Радикальну атаку макромолекул можна здійснювати в одну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дві стадії і залежно від цього виходитимуть різні продукти.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Радикальна полімеризація (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одностадійний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мономері В розчиняють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складається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ланок А, і додають радикальний ініціатор.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дією радикала, що утворився при розкладі ініціатора, відбувається радикальна полімеризація мономера 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Потім здійснюється передача ланцюгу від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ланцюга з ланок В на полімер з ланок А шляхом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відриву рухомого атома Гідрогену. </a:t>
            </a: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в основному ланцюзі полімеру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ланок А утворюється радикал і відбувається прищеплена полімеризація мономера 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9236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D28245-1E02-420F-BA62-E5DEA780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0"/>
            <a:ext cx="7221488" cy="655147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Ізомерні перетворення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Характерні для полімерів, які містять ненасичені зв’язки в основних ланцюгах і бічних групах. В результаті ізомерних перетворень елементний склад не змінюється.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циклізація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поліакрилонітрилу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температури 470-540 </a:t>
            </a:r>
            <a:r>
              <a:rPr lang="uk-U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без доступу повітря з розривом потрійних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цис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-транс-ізомеризація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(спостерігається при опроміненні розчинів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УФ-світлом,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γ-опроміненням або нагріванням в присутності сенсибілізаторів (речовин, які утворюють радикали під дією світла).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7F0E1D-CEAA-4B42-9B4B-C266C08C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924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8BF0D91-8C05-4D8B-BA26-C1CF0A9B6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5495"/>
              </p:ext>
            </p:extLst>
          </p:nvPr>
        </p:nvGraphicFramePr>
        <p:xfrm>
          <a:off x="1906904" y="2564904"/>
          <a:ext cx="7221488" cy="100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84920" imgH="605520" progId="ChemDraw.Document.6.0">
                  <p:embed/>
                </p:oleObj>
              </mc:Choice>
              <mc:Fallback>
                <p:oleObj r:id="rId2" imgW="4984920" imgH="6055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8BF0D91-8C05-4D8B-BA26-C1CF0A9B6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904" y="2564904"/>
                        <a:ext cx="7221488" cy="1008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6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6B6CC0-8DB4-4F8D-9154-3C73D875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прививка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стиролу до полібутадієну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відбувається за схемою: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AC451C-063E-4242-BFFD-B5C9D678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9087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80E5266-ABF6-4AC2-A291-8D548A783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17459"/>
              </p:ext>
            </p:extLst>
          </p:nvPr>
        </p:nvGraphicFramePr>
        <p:xfrm>
          <a:off x="3584206" y="1051637"/>
          <a:ext cx="42354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92280" imgH="1143000" progId="ChemDraw.Document.6.0">
                  <p:embed/>
                </p:oleObj>
              </mc:Choice>
              <mc:Fallback>
                <p:oleObj r:id="rId2" imgW="3392280" imgH="11430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80E5266-ABF6-4AC2-A291-8D548A783E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206" y="1051637"/>
                        <a:ext cx="42354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E1646EA-92D3-4168-B38B-EE955E18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68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B59BF9-32CD-470F-9673-8A37E9138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548169"/>
              </p:ext>
            </p:extLst>
          </p:nvPr>
        </p:nvGraphicFramePr>
        <p:xfrm>
          <a:off x="3053489" y="3064506"/>
          <a:ext cx="50101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04840" imgH="1103040" progId="ChemDraw.Document.6.0">
                  <p:embed/>
                </p:oleObj>
              </mc:Choice>
              <mc:Fallback>
                <p:oleObj r:id="rId4" imgW="3804840" imgH="11030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8B59BF9-32CD-470F-9673-8A37E9138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489" y="3064506"/>
                        <a:ext cx="50101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EA867D14-857F-4D94-802B-205DA3D5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4628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9929FA7-5FCC-472A-A9E6-9D1C4F1D9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50229"/>
              </p:ext>
            </p:extLst>
          </p:nvPr>
        </p:nvGraphicFramePr>
        <p:xfrm>
          <a:off x="2267744" y="4956142"/>
          <a:ext cx="6259445" cy="174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635800" imgH="1532880" progId="ChemDraw.Document.6.0">
                  <p:embed/>
                </p:oleObj>
              </mc:Choice>
              <mc:Fallback>
                <p:oleObj r:id="rId6" imgW="5635800" imgH="153288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59929FA7-5FCC-472A-A9E6-9D1C4F1D9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956142"/>
                        <a:ext cx="6259445" cy="1740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155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639B19-106C-4348-9E88-3E1D27BB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3"/>
            <a:ext cx="7221488" cy="66234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Отриманий прищеплений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називається 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бутад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іє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н-п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-стирол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де першим в назві вказується мономер, який утворює основний полімерний ланцюг,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другим − прищеплений мономер.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розглянутого </a:t>
            </a:r>
            <a:r>
              <a:rPr lang="ru-RU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одностадійного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методу </a:t>
            </a: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утворюється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суміш продуктів, що складається з прищепленого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ланок мономера А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ланок мономера 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Ефективність такого методу отримання прищепленого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залежить від швидкості передачі ланцюгу на полімер, який визначається температурою, співвідношенням полімеру і мономера,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концентрацією ініціатора, рухливістю відірваного від ланцюга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атома, реакційною здатністю мономера В і полімеру.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 характеризується технологічною простотою і широко застосовується в промисловості.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18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3C88B0-5657-441D-A993-49D9EB16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404665"/>
            <a:ext cx="7221488" cy="633545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загальному вигляді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uk-UA" sz="18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прививку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шляхом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передачі ланцюга можна показати за допомогою схеми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03B1C7-C66A-4F83-BAB5-F060F27F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3" y="1988839"/>
            <a:ext cx="9944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35DCBDA-8C45-4FFC-B85C-EA4681010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67139"/>
              </p:ext>
            </p:extLst>
          </p:nvPr>
        </p:nvGraphicFramePr>
        <p:xfrm>
          <a:off x="1749125" y="1772816"/>
          <a:ext cx="7116656" cy="240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61480" imgH="1474560" progId="ChemDraw.Document.6.0">
                  <p:embed/>
                </p:oleObj>
              </mc:Choice>
              <mc:Fallback>
                <p:oleObj r:id="rId2" imgW="4461480" imgH="14745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35DCBDA-8C45-4FFC-B85C-EA4681010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125" y="1772816"/>
                        <a:ext cx="7116656" cy="2402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042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74768-DCE0-4433-ABD5-85D878A4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Радикальна полімеризація (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двохстадійний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Отримати прищеплений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 домішок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 шляхом проведення реакції в дві стадії.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першій стадії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діють вільними радикалами (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uk-UA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або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-випромінюванням,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потім на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другій стадії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вводять мономер 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Реакція здійснюється за схемою: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Цей метод дозволяє отримати чистий привитий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 швидкість реакції в цьому випадку менше,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ніж при опроміненні суміші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полімеру і мономеру.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D0533E-7F47-4F42-88C1-8512317D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8B6874-1472-4704-A3EB-593D3374E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97480"/>
              </p:ext>
            </p:extLst>
          </p:nvPr>
        </p:nvGraphicFramePr>
        <p:xfrm>
          <a:off x="1867320" y="3464380"/>
          <a:ext cx="7117856" cy="86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27520" imgH="672840" progId="ChemDraw.Document.6.0">
                  <p:embed/>
                </p:oleObj>
              </mc:Choice>
              <mc:Fallback>
                <p:oleObj r:id="rId2" imgW="5627520" imgH="6728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08B6874-1472-4704-A3EB-593D3374E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320" y="3464380"/>
                        <a:ext cx="7117856" cy="867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98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FA4B5-733F-448D-B46C-3FCA38EC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Механохімічний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синтез.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проводять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механічну деструкцію сумішей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складається з ланок мономера А, з мономером 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механічної деструкції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утворюються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 яких протікає полімеризація мономера В: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  ~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BBB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~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Механічну деструкцію полімерів проводять шляхом вальцювання, подрібнення, екструзії,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вібропомолу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опромінюванні ультразвуком,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заморожуванні розчинів полімерів та їх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розморожуванні та ін. </a:t>
            </a:r>
            <a:b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проведенні таких реакцій необхідно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враховувати протікання побічних реакцій деструкції і рекомбінації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2B2108-5C41-4997-8C3C-173B2EED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230" y="2804742"/>
            <a:ext cx="94158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75E4B54-C023-44B5-85C4-4C6D9FFED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79152"/>
              </p:ext>
            </p:extLst>
          </p:nvPr>
        </p:nvGraphicFramePr>
        <p:xfrm>
          <a:off x="1965229" y="2876100"/>
          <a:ext cx="7019947" cy="70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2360" imgH="497160" progId="ChemDraw.Document.6.0">
                  <p:embed/>
                </p:oleObj>
              </mc:Choice>
              <mc:Fallback>
                <p:oleObj r:id="rId2" imgW="5022360" imgH="4971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75E4B54-C023-44B5-85C4-4C6D9FFED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229" y="2876100"/>
                        <a:ext cx="7019947" cy="709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09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FC99A2-B364-41E7-ABC0-A1A10C4D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Реакції в системі полімер-полімер: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Основою цього методу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взаємодія полімерів або олігомерів шляхом конденсації функціональних груп або шляхом рекомбінації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різних полімерів.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Конденсаційний метод.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можливе за допомогою реакцій функціональних груп різних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тобто коли функціональні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групи одного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здатні реагувати з функціональними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групами іншого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Якщо функціональні групи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кінцевими,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утворюються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3481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4CDB6B-7E3E-4AF7-A927-E5668D61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одержання привитого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шляхом конденсації функціональних груп різних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5C798E-25D3-4A81-A494-70349AEB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5567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B208E3-4938-4C5F-9533-7037B367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2" y="3014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670680D-4D7F-4F2E-8600-3E93F9075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44456"/>
              </p:ext>
            </p:extLst>
          </p:nvPr>
        </p:nvGraphicFramePr>
        <p:xfrm>
          <a:off x="2051719" y="1452448"/>
          <a:ext cx="6442147" cy="126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788000" imgH="654120" progId="Paint.Picture">
                  <p:embed/>
                </p:oleObj>
              </mc:Choice>
              <mc:Fallback>
                <p:oleObj name="Точечный рисунок" r:id="rId2" imgW="4788000" imgH="65412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9670680D-4D7F-4F2E-8600-3E93F9075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1719" y="1452448"/>
                        <a:ext cx="6442147" cy="126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7A207E8-80DF-4FE5-8AA5-A7C9F94D9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075954"/>
              </p:ext>
            </p:extLst>
          </p:nvPr>
        </p:nvGraphicFramePr>
        <p:xfrm>
          <a:off x="2051720" y="3327751"/>
          <a:ext cx="6442147" cy="14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943440" imgH="882720" progId="Paint.Picture">
                  <p:embed/>
                </p:oleObj>
              </mc:Choice>
              <mc:Fallback>
                <p:oleObj name="Точечный рисунок" r:id="rId4" imgW="3943440" imgH="882720" progId="Paint.Picture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C7A207E8-80DF-4FE5-8AA5-A7C9F94D9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3327751"/>
                        <a:ext cx="6442147" cy="144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061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DCD694-8E35-4901-9BB8-B30F82ED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404665"/>
            <a:ext cx="7221488" cy="633545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отримання привитого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можливо і за допомогою низькомолекулярних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біфункціональних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зшиваючих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агентів (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діізоцианатів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діамінів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дихлорангідридів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Взаємодія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діазоціанату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спирту: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Перевагою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такого способу отримання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 можливість використання в якості бічних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ланцюгів готових полімерів з необхідними властивостями,</a:t>
            </a:r>
            <a:endParaRPr lang="en-US" sz="1800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недоліками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 низька швидкість конденсації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невеликі виходи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унаслідок важкості проведення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до повного перетворення реагентів.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5C534F-DB2B-43F7-AB89-8D04138D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6E1E1F-5E0A-41A0-BF1A-1D86634C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9707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1F707D6-9486-49FF-96BA-637F8FADA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95007"/>
              </p:ext>
            </p:extLst>
          </p:nvPr>
        </p:nvGraphicFramePr>
        <p:xfrm>
          <a:off x="2411760" y="2171400"/>
          <a:ext cx="6297392" cy="95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444920" imgH="673200" progId="Paint.Picture">
                  <p:embed/>
                </p:oleObj>
              </mc:Choice>
              <mc:Fallback>
                <p:oleObj name="Точечный рисунок" r:id="rId2" imgW="4444920" imgH="67320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1F707D6-9486-49FF-96BA-637F8FADA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760" y="2171400"/>
                        <a:ext cx="6297392" cy="95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289FFA9-3156-43DC-B95A-523983080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732612"/>
              </p:ext>
            </p:extLst>
          </p:nvPr>
        </p:nvGraphicFramePr>
        <p:xfrm>
          <a:off x="3110492" y="3297250"/>
          <a:ext cx="4269820" cy="142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911760" imgH="1308240" progId="Paint.Picture">
                  <p:embed/>
                </p:oleObj>
              </mc:Choice>
              <mc:Fallback>
                <p:oleObj name="Точечный рисунок" r:id="rId4" imgW="3911760" imgH="1308240" progId="Paint.Picture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3289FFA9-3156-43DC-B95A-523983080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0492" y="3297250"/>
                        <a:ext cx="4269820" cy="1427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629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1D0614-3E7D-4374-A75D-815FE902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функціональних груп в макромолекули.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Якщо в полімерах немає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реакційноздатних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функціональних груп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необхідні функціональні групи можуть бути введені в полімери декількома способами: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Сополімерізація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початкового мономера з невеликими добавками іншого мономера, що містить функціональні групи.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метилметакрилат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сополімеризують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невеликою кількістю акрилової кислоти і отримують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містить в макромолекулах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невелику кількість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карбоксильних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15F69A-714D-43D3-8FF9-0DBFE5E6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212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79278F7-FD42-491B-A1A5-6AD5DC13A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23253"/>
              </p:ext>
            </p:extLst>
          </p:nvPr>
        </p:nvGraphicFramePr>
        <p:xfrm>
          <a:off x="3659212" y="4289963"/>
          <a:ext cx="3721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60760" imgH="830880" progId="ChemDraw.Document.6.0">
                  <p:embed/>
                </p:oleObj>
              </mc:Choice>
              <mc:Fallback>
                <p:oleObj r:id="rId2" imgW="2660760" imgH="8308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79278F7-FD42-491B-A1A5-6AD5DC13A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212" y="4289963"/>
                        <a:ext cx="37211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61AA009A-3991-4EF3-922B-1C014343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7E5C90F-2007-43D4-8DC9-CFCB19B65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54117"/>
              </p:ext>
            </p:extLst>
          </p:nvPr>
        </p:nvGraphicFramePr>
        <p:xfrm>
          <a:off x="2699792" y="5640917"/>
          <a:ext cx="5168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8240" imgH="830880" progId="ChemDraw.Document.6.0">
                  <p:embed/>
                </p:oleObj>
              </mc:Choice>
              <mc:Fallback>
                <p:oleObj r:id="rId4" imgW="4188240" imgH="8308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7E5C90F-2007-43D4-8DC9-CFCB19B65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40917"/>
                        <a:ext cx="51689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798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13CC60-0EF1-4623-9A2E-99D50D0E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Функціональні групи до складу макромолекул полімерів можна ввести шляхом реакцій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перетворень.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частковий гідроліз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нітр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 в макромолекулах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поліакрилонітрилу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(ПАН) призводять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появи в ланцюзі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карбоксильних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17D193-CF3A-42A1-A33E-EA195C50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2A99693-E441-45AE-970F-96DEFDACD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11227"/>
              </p:ext>
            </p:extLst>
          </p:nvPr>
        </p:nvGraphicFramePr>
        <p:xfrm>
          <a:off x="1979868" y="2450214"/>
          <a:ext cx="6789127" cy="13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50920" imgH="756720" progId="ChemDraw.Document.6.0">
                  <p:embed/>
                </p:oleObj>
              </mc:Choice>
              <mc:Fallback>
                <p:oleObj r:id="rId2" imgW="3850920" imgH="756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2A99693-E441-45AE-970F-96DEFDACD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868" y="2450214"/>
                        <a:ext cx="6789127" cy="1368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BA42F3C-7185-428F-85EF-4D546389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258" y="4595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7911EDC-BBC9-4A62-88A5-EE17598CC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88721"/>
              </p:ext>
            </p:extLst>
          </p:nvPr>
        </p:nvGraphicFramePr>
        <p:xfrm>
          <a:off x="2237767" y="4595166"/>
          <a:ext cx="6273328" cy="132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74160" imgH="756720" progId="ChemDraw.Document.6.0">
                  <p:embed/>
                </p:oleObj>
              </mc:Choice>
              <mc:Fallback>
                <p:oleObj r:id="rId4" imgW="3674160" imgH="75672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7911EDC-BBC9-4A62-88A5-EE17598CC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767" y="4595166"/>
                        <a:ext cx="6273328" cy="1325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56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29C994-044B-42A3-9ED0-D41780F0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Цис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-транс-ізомеризація відбувається в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етапи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етап: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приєднання до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цис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-ізомеру полі</a:t>
            </a:r>
            <a:r>
              <a:rPr lang="ru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бутадієну</a:t>
            </a:r>
            <a:b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радикалу з розривом подвійного зв’язку: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етап: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конформаційне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радикалу: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етап: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відщеплення радикалу з утворенням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транс-ізомеру полі</a:t>
            </a:r>
            <a:r>
              <a:rPr lang="ru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бутадієну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AFF918-8C8A-46CD-9019-10AAF2F7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014" y="1556791"/>
            <a:ext cx="86867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831FBAD-B371-4AA9-A9DC-74F4384ED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16148"/>
              </p:ext>
            </p:extLst>
          </p:nvPr>
        </p:nvGraphicFramePr>
        <p:xfrm>
          <a:off x="1936998" y="1268760"/>
          <a:ext cx="687486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44160" imgH="558360" progId="ChemDraw.Document.6.0">
                  <p:embed/>
                </p:oleObj>
              </mc:Choice>
              <mc:Fallback>
                <p:oleObj r:id="rId2" imgW="3944160" imgH="5583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831FBAD-B371-4AA9-A9DC-74F4384ED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998" y="1268760"/>
                        <a:ext cx="6874867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8DEE2BD-9358-4334-9C9F-8F581909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3219444"/>
            <a:ext cx="9428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BF5F130-3208-40B3-A32B-3184235A0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8830"/>
              </p:ext>
            </p:extLst>
          </p:nvPr>
        </p:nvGraphicFramePr>
        <p:xfrm>
          <a:off x="2205416" y="2970660"/>
          <a:ext cx="6184081" cy="14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349800" imgH="739080" progId="ChemDraw.Document.6.0">
                  <p:embed/>
                </p:oleObj>
              </mc:Choice>
              <mc:Fallback>
                <p:oleObj r:id="rId4" imgW="3349800" imgH="7390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ABF5F130-3208-40B3-A32B-3184235A0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416" y="2970660"/>
                        <a:ext cx="6184081" cy="1443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5E272172-7FF3-4B61-8C99-1AE39A72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164" y="56376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E8DE38A-9238-4968-82D3-EC6F95234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27121"/>
              </p:ext>
            </p:extLst>
          </p:nvPr>
        </p:nvGraphicFramePr>
        <p:xfrm>
          <a:off x="2336319" y="5300844"/>
          <a:ext cx="5922274" cy="125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663000" imgH="764280" progId="ChemDraw.Document.6.0">
                  <p:embed/>
                </p:oleObj>
              </mc:Choice>
              <mc:Fallback>
                <p:oleObj r:id="rId6" imgW="3663000" imgH="76428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FE8DE38A-9238-4968-82D3-EC6F95234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319" y="5300844"/>
                        <a:ext cx="5922274" cy="1252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767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FE680A-8730-49F2-9965-9100F98D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частковий лужний гідроліз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поліакриламіду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акрилоаміда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натрій акрилатом: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Полімери з функціональними групами можуть бути отримані при використанні ініціаторів, що містять ці 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групи. </a:t>
            </a:r>
            <a:endParaRPr lang="en-US" sz="18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розкладі таких ініціаторів утворюються вільні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радикали, що містять функціональні групи.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4C7BB-4443-423A-A87A-FE4B53BE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1" y="1268759"/>
            <a:ext cx="9323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A44C397-AF0E-42D6-B100-513AA6F45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64488"/>
              </p:ext>
            </p:extLst>
          </p:nvPr>
        </p:nvGraphicFramePr>
        <p:xfrm>
          <a:off x="1979712" y="1268760"/>
          <a:ext cx="68407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30200" imgH="623520" progId="ChemDraw.Document.6.0">
                  <p:embed/>
                </p:oleObj>
              </mc:Choice>
              <mc:Fallback>
                <p:oleObj r:id="rId2" imgW="4030200" imgH="6235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A44C397-AF0E-42D6-B100-513AA6F45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268760"/>
                        <a:ext cx="6840760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7B6180-E582-467C-B861-473EEF25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73" y="4509120"/>
            <a:ext cx="831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4C355EE-7B4B-4944-A7AF-3F1F998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15863"/>
              </p:ext>
            </p:extLst>
          </p:nvPr>
        </p:nvGraphicFramePr>
        <p:xfrm>
          <a:off x="1763688" y="4509121"/>
          <a:ext cx="7221488" cy="50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51360" imgH="262080" progId="ChemDraw.Document.6.0">
                  <p:embed/>
                </p:oleObj>
              </mc:Choice>
              <mc:Fallback>
                <p:oleObj r:id="rId4" imgW="3951360" imgH="2620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4C355EE-7B4B-4944-A7AF-3F1F998F6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09121"/>
                        <a:ext cx="7221488" cy="504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DA95809-5BBF-46FB-88C6-306EF279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703" y="5438245"/>
            <a:ext cx="94491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F95AB1F-3C11-413A-BDC4-39002D049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47213"/>
              </p:ext>
            </p:extLst>
          </p:nvPr>
        </p:nvGraphicFramePr>
        <p:xfrm>
          <a:off x="1870703" y="5438245"/>
          <a:ext cx="6952991" cy="82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751640" imgH="551160" progId="ChemDraw.Document.6.0">
                  <p:embed/>
                </p:oleObj>
              </mc:Choice>
              <mc:Fallback>
                <p:oleObj r:id="rId6" imgW="4751640" imgH="55116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F95AB1F-3C11-413A-BDC4-39002D049F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703" y="5438245"/>
                        <a:ext cx="6952991" cy="825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70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02B7-AE41-4FD3-AB38-BE6DFA22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"/>
            <a:ext cx="7221488" cy="67401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Рекомбінація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механічних діях на полімер (вальцювання, екструзія,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 ультразвуку, гідравлічний удар та ін.) макромолекули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розриваються з утворенням активних осколків ланцюгів.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Механічною деструкцією суміші двох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отримують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різними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ланками А і В. Потім в результаті рекомбінації різних за природою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утворюються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загальний випадок рекомбінації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Зазвичай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механохімічний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 застосовують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різних еластомерів з малими добавками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жорстко ланцюгових полімерів з метою поліпшення їх фізико-механічних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властивостей (міцності, жорсткості та ін.),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підвищення ударної міцності ряду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жорстко ланцюгових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полімерів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поліакринітрил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полістирол) шляхом додавання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них малих добавок еластомерів.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механодеструкції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утворення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ускладнюється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реакціями передачі ланцюгу,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диспропорціонування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ін.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 реакції приводять до отримання суміші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розгалужених і зшитих полімерів.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C768E7-9168-4916-ADBF-C3169C00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8FC27E1-340C-4CE7-A824-A46A18335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33412"/>
              </p:ext>
            </p:extLst>
          </p:nvPr>
        </p:nvGraphicFramePr>
        <p:xfrm>
          <a:off x="2915816" y="2911351"/>
          <a:ext cx="54038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44640" imgH="504720" progId="ChemDraw.Document.6.0">
                  <p:embed/>
                </p:oleObj>
              </mc:Choice>
              <mc:Fallback>
                <p:oleObj r:id="rId2" imgW="4544640" imgH="504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8FC27E1-340C-4CE7-A824-A46A18335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11351"/>
                        <a:ext cx="54038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797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8BC2B-F5DE-405F-820E-C823C25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призводять до зменшення ступеня полімеризації (деструкція полімерів)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CF0BC-851A-4D95-882C-044A9C04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96753"/>
            <a:ext cx="7380312" cy="554336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Деструкція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− це руйнування полімерів під дією фізичних і хімічних агентів.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еструкція зменшує молекулярну масу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погіршує фізичні та механічні властивості полімерів,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робить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їх непридатними до застосування.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використовується в цілях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цінних низькомолекулярних речовин </a:t>
            </a:r>
            <a:b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амінокислот з білків; глюкози з крохмалю);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часткового зниження молекулярної маси полімерів з метою полегшення їх переробки і застосування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рахунок зниження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в’язкості при переході від високомолекулярних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низькомолекулярних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визначення будови полімерів за продуктами їх деструкції (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ланцюгах натурального каучуку ланки за типом «голова до хвоста» утворювався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лавуліновий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ангідрид (або кислота); у разі поєднання ланок за типом «голова до голови» утворю</a:t>
            </a:r>
            <a:r>
              <a:rPr lang="ru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ться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продукт деструкції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бурштинов</a:t>
            </a:r>
            <a:r>
              <a:rPr lang="ru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ангідрид;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блок-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4892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218B1-3260-42B4-B151-32025555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260350"/>
            <a:ext cx="7380287" cy="864394"/>
          </a:xfrm>
        </p:spPr>
        <p:txBody>
          <a:bodyPr/>
          <a:lstStyle/>
          <a:p>
            <a:r>
              <a:rPr lang="uk-UA" sz="2000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механізму розрізняють </a:t>
            </a:r>
            <a:r>
              <a:rPr lang="uk-UA" sz="20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деструкцію</a:t>
            </a:r>
            <a:r>
              <a:rPr lang="ru-UA" sz="20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законом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випадку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ланцюгову деструкцію.</a:t>
            </a:r>
            <a:br>
              <a:rPr lang="ru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B7FBA-EA2C-4998-8878-09A67FA0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24745"/>
            <a:ext cx="7221488" cy="561537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Деструкція за законом випадку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протікає шляхом незалежних </a:t>
            </a: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розривів основного ланцюга з утворенням макромолекул меншої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довжини</a:t>
            </a:r>
            <a: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хімічних реагентів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кислот, лугів </a:t>
            </a:r>
            <a: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для поліамідів, полісахаридів). </a:t>
            </a:r>
            <a:endParaRPr lang="ru-U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Ланцюгова деструкція</a:t>
            </a:r>
            <a:r>
              <a:rPr lang="uk-UA" sz="20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здійснюється під дією активних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центрів радикального типу, тепла, світла, радіації. Деструкція може протікати глибоко, аж до утворення мономерів.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Деполімеризація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− процес послідовного відщеплення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мономерних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ланок від ланцюга.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95482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44994-7A3D-42D6-8642-9E341F7D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Деполімеризація</a:t>
            </a:r>
            <a:r>
              <a:rPr lang="uk-U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характерна 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</a:t>
            </a:r>
            <a:r>
              <a:rPr lang="ru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невисоку теплоту полімеризації </a:t>
            </a:r>
            <a:b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(50-60 </a:t>
            </a:r>
            <a:r>
              <a:rPr lang="uk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кдж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/моль)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18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2CF261C-A5F7-4FFC-8AC9-255B3606E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6140"/>
              </p:ext>
            </p:extLst>
          </p:nvPr>
        </p:nvGraphicFramePr>
        <p:xfrm>
          <a:off x="1763713" y="1628775"/>
          <a:ext cx="7221537" cy="34564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35">
                  <a:extLst>
                    <a:ext uri="{9D8B030D-6E8A-4147-A177-3AD203B41FA5}">
                      <a16:colId xmlns:a16="http://schemas.microsoft.com/office/drawing/2014/main" val="145838091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133011431"/>
                    </a:ext>
                  </a:extLst>
                </a:gridCol>
                <a:gridCol w="2685058">
                  <a:extLst>
                    <a:ext uri="{9D8B030D-6E8A-4147-A177-3AD203B41FA5}">
                      <a16:colId xmlns:a16="http://schemas.microsoft.com/office/drawing/2014/main" val="3151550535"/>
                    </a:ext>
                  </a:extLst>
                </a:gridCol>
              </a:tblGrid>
              <a:tr h="74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Полімер</a:t>
                      </a:r>
                      <a:endParaRPr lang="ru-UA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-1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Теплота </a:t>
                      </a:r>
                      <a:r>
                        <a:rPr lang="ru-RU" sz="2000" spc="-1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меризації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кДж/моль</a:t>
                      </a:r>
                      <a:endParaRPr lang="ru-UA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-1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Продукти деструкції</a:t>
                      </a:r>
                      <a:endParaRPr lang="ru-UA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340390"/>
                  </a:ext>
                </a:extLst>
              </a:tr>
              <a:tr h="40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022315"/>
                  </a:ext>
                </a:extLst>
              </a:tr>
              <a:tr h="40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ПММА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42-55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&gt; 90%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636008"/>
                  </a:ext>
                </a:extLst>
              </a:tr>
              <a:tr h="40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ПМС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&gt; 90%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187153"/>
                  </a:ext>
                </a:extLst>
              </a:tr>
              <a:tr h="74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95-105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&lt; 1%, </a:t>
                      </a:r>
                      <a:r>
                        <a:rPr lang="ru-RU" sz="2000" b="1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олігомери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435532"/>
                  </a:ext>
                </a:extLst>
              </a:tr>
              <a:tr h="74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ПМА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&lt; 1%, </a:t>
                      </a:r>
                      <a:r>
                        <a:rPr lang="ru-RU" sz="2000" b="1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олігомери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6274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8DA437-C94E-410B-9EAD-83B423C60351}"/>
              </a:ext>
            </a:extLst>
          </p:cNvPr>
          <p:cNvSpPr txBox="1"/>
          <p:nvPr/>
        </p:nvSpPr>
        <p:spPr>
          <a:xfrm>
            <a:off x="1648321" y="5589240"/>
            <a:ext cx="745232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Деполімеризація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використовується в промисловості для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</a:t>
            </a:r>
            <a:r>
              <a:rPr lang="uk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илізації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полімерних відходів.</a:t>
            </a:r>
            <a:endParaRPr lang="ru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9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ACC27-2194-4FEA-BD5B-2DD1522C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7221537" cy="794792"/>
          </a:xfrm>
        </p:spPr>
        <p:txBody>
          <a:bodyPr/>
          <a:lstStyle/>
          <a:p>
            <a:r>
              <a:rPr lang="uk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природи агент</a:t>
            </a:r>
            <a:r>
              <a:rPr lang="ru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uk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викликає деструкцію,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розрізняють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хімічну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фізичну деструкцію.</a:t>
            </a:r>
            <a:endParaRPr lang="ru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70DD3-9619-4A1E-9822-21BE346C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340769"/>
            <a:ext cx="7221488" cy="53993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Хімічна деструкція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здійснюється під дією хімічних реагентів.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Гідроліз</a:t>
            </a:r>
            <a:r>
              <a:rPr lang="uk-UA" sz="18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це розщеплювання ланцюгів при взаємодії з водою. Гідроліз деяких полімерів прискорюється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дією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фермент</a:t>
            </a:r>
            <a:r>
              <a:rPr lang="ru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гідроліз природних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полімерів −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полісахаридів з утворенням моносахаридів;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ідроліз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білків 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-амінокислот.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гідроліз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поліаміду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Ацидоліз</a:t>
            </a:r>
            <a:r>
              <a:rPr lang="uk-UA" sz="18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це розщеплювання ланцюгів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безводних кислот.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ацидоліз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складних поліефірів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703325-3EA2-491A-B102-526C51F9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907" y="4149079"/>
            <a:ext cx="66436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4A8D8D9-CEF8-4AED-8155-8F4C9FE8E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26498"/>
              </p:ext>
            </p:extLst>
          </p:nvPr>
        </p:nvGraphicFramePr>
        <p:xfrm>
          <a:off x="2376315" y="3726746"/>
          <a:ext cx="590465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76360" imgH="536400" progId="ChemDraw.Document.6.0">
                  <p:embed/>
                </p:oleObj>
              </mc:Choice>
              <mc:Fallback>
                <p:oleObj r:id="rId2" imgW="5076360" imgH="5364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4A8D8D9-CEF8-4AED-8155-8F4C9FE8E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315" y="3726746"/>
                        <a:ext cx="5904657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CEF32D4-487F-4792-86A2-B06BB67D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596" y="5661247"/>
            <a:ext cx="8331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467DE2-4516-4BB3-A2F8-073C6FFDD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48276"/>
              </p:ext>
            </p:extLst>
          </p:nvPr>
        </p:nvGraphicFramePr>
        <p:xfrm>
          <a:off x="2051720" y="5661248"/>
          <a:ext cx="6694869" cy="79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824440" imgH="677520" progId="ChemDraw.Document.6.0">
                  <p:embed/>
                </p:oleObj>
              </mc:Choice>
              <mc:Fallback>
                <p:oleObj r:id="rId4" imgW="5824440" imgH="67752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5467DE2-4516-4BB3-A2F8-073C6FFDD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661248"/>
                        <a:ext cx="6694869" cy="794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706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B6F2D0-4658-478B-AEE1-73FF6878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Алкоголіз</a:t>
            </a:r>
            <a:r>
              <a:rPr lang="uk-UA" sz="1800" i="1" spc="-1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розщеплювання ланцюгів під дією спиртів.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Наприклад: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алкоголіз поліефіру: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Окиснювальна деструкція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характерна для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карболанцюгових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гетероланцюгових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полімерів. Окиснення є ланцюговим процесом.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uk-UA" sz="18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сновн</a:t>
            </a:r>
            <a:r>
              <a:rPr lang="ru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стаді</a:t>
            </a:r>
            <a:r>
              <a:rPr lang="ru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</a:t>
            </a:r>
            <a:r>
              <a:rPr lang="ru-UA" sz="18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ініціація, р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ланцюга та обрив ланцюга.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Механізм і швидкість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окиснювальної деструкції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залежать від будови полімерів.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ненасичені полімери </a:t>
            </a:r>
            <a:br>
              <a:rPr lang="ru-U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окиснюються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швидше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насичених.</a:t>
            </a:r>
            <a:endParaRPr lang="ru-U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Ненасичені полімери при окисненні приєднують кисень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місцем подвійного зв’язку (I) або в результаті реакції з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-воднем (II).</a:t>
            </a:r>
            <a:endParaRPr lang="ru-U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C0C4BA-88AE-40E8-BD4A-58DDD5C1F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268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1AB881A-8F2C-46DE-841A-2CEAA68EB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55461"/>
              </p:ext>
            </p:extLst>
          </p:nvPr>
        </p:nvGraphicFramePr>
        <p:xfrm>
          <a:off x="2056134" y="1516021"/>
          <a:ext cx="6636595" cy="68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00480" imgH="519480" progId="ChemDraw.Document.6.0">
                  <p:embed/>
                </p:oleObj>
              </mc:Choice>
              <mc:Fallback>
                <p:oleObj r:id="rId2" imgW="5100480" imgH="5194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1AB881A-8F2C-46DE-841A-2CEAA68EB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134" y="1516021"/>
                        <a:ext cx="6636595" cy="688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92289073-54CE-4DA1-AB9A-53A96290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078" y="5578521"/>
            <a:ext cx="95063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3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6A26F-954C-4CA8-842F-EC4F02FF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088" y="72307"/>
            <a:ext cx="7608912" cy="6496412"/>
          </a:xfrm>
        </p:spPr>
        <p:txBody>
          <a:bodyPr/>
          <a:lstStyle/>
          <a:p>
            <a:pPr marL="0" indent="0" algn="ctr">
              <a:buNone/>
            </a:pPr>
            <a:r>
              <a:rPr lang="ru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ніціювання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маршрутом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UA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</a:t>
            </a:r>
            <a:r>
              <a:rPr lang="ru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ланцюга за маршрутом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Обрив ланцюга рекомбінацією:</a:t>
            </a:r>
            <a:endParaRPr lang="ru-UA" sz="18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Ініціювання за маршрутом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UA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</a:t>
            </a: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ланцюга за маршрутом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E0BF07-2D6D-4DFC-B8A9-031337A14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-17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8B7FEF-5AFE-4A0B-B24D-1C7AF916C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21172"/>
              </p:ext>
            </p:extLst>
          </p:nvPr>
        </p:nvGraphicFramePr>
        <p:xfrm>
          <a:off x="2699792" y="4676180"/>
          <a:ext cx="5460676" cy="72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2800" imgH="563040" progId="ChemDraw.Document.6.0">
                  <p:embed/>
                </p:oleObj>
              </mc:Choice>
              <mc:Fallback>
                <p:oleObj r:id="rId2" imgW="4312800" imgH="5630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68B7FEF-5AFE-4A0B-B24D-1C7AF916C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676180"/>
                        <a:ext cx="5460676" cy="729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157D817-026C-47FA-8182-B1DA88C5A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28636"/>
              </p:ext>
            </p:extLst>
          </p:nvPr>
        </p:nvGraphicFramePr>
        <p:xfrm>
          <a:off x="2648421" y="568964"/>
          <a:ext cx="6043079" cy="79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366800" imgH="563040" progId="ChemDraw.Document.6.0">
                  <p:embed/>
                </p:oleObj>
              </mc:Choice>
              <mc:Fallback>
                <p:oleObj r:id="rId4" imgW="4366800" imgH="563040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B157D817-026C-47FA-8182-B1DA88C5A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421" y="568964"/>
                        <a:ext cx="6043079" cy="795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2B83918-23A5-4942-9CE4-8140F3102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4744" y="2892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A985B1E-0427-47F1-A7E1-3B4CF6EFC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68900"/>
              </p:ext>
            </p:extLst>
          </p:nvPr>
        </p:nvGraphicFramePr>
        <p:xfrm>
          <a:off x="2325676" y="1831283"/>
          <a:ext cx="6485990" cy="78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76560" imgH="575640" progId="ChemDraw.Document.6.0">
                  <p:embed/>
                </p:oleObj>
              </mc:Choice>
              <mc:Fallback>
                <p:oleObj r:id="rId6" imgW="4876560" imgH="575640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5A985B1E-0427-47F1-A7E1-3B4CF6EFC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76" y="1831283"/>
                        <a:ext cx="6485990" cy="788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CFC5942E-770E-41DF-BAC1-B3744EDD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671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DB98BB1-42BB-41DB-A903-19FD18F17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37144"/>
              </p:ext>
            </p:extLst>
          </p:nvPr>
        </p:nvGraphicFramePr>
        <p:xfrm>
          <a:off x="2325676" y="6066927"/>
          <a:ext cx="5937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697360" imgH="567360" progId="ChemDraw.Document.6.0">
                  <p:embed/>
                </p:oleObj>
              </mc:Choice>
              <mc:Fallback>
                <p:oleObj r:id="rId8" imgW="5697360" imgH="567360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DB98BB1-42BB-41DB-A903-19FD18F17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76" y="6066927"/>
                        <a:ext cx="59372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87B96E3B-E012-4FBB-9AC2-5EA90BC9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378E9506-7905-40E6-8B33-04C5D20DD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10855"/>
              </p:ext>
            </p:extLst>
          </p:nvPr>
        </p:nvGraphicFramePr>
        <p:xfrm>
          <a:off x="3822937" y="3251272"/>
          <a:ext cx="3196319" cy="106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61160" imgH="1026360" progId="ChemDraw.Document.6.0">
                  <p:embed/>
                </p:oleObj>
              </mc:Choice>
              <mc:Fallback>
                <p:oleObj r:id="rId10" imgW="3161160" imgH="1026360" progId="ChemDraw.Document.6.0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378E9506-7905-40E6-8B33-04C5D20DD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937" y="3251272"/>
                        <a:ext cx="3196319" cy="1065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237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D0A5D7-6943-4005-9A92-CC4D566F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770" y="0"/>
            <a:ext cx="7562230" cy="670473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Озоноліз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 розщеплювання макромолекул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фрагменти меншої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довжини під дією озону.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озону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багато еластомерів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гуми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приводить до розтріскування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тобто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появ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тріщин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Озоноліз</a:t>
            </a:r>
            <a:r>
              <a:rPr lang="uk-UA" sz="1800" b="1" spc="-5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використовується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промисловості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з твердих полімерних відходів рідких низькомолекулярних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олігомерів 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реакційноздатними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групами,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застосовуються як присадки до палив 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масел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озон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приєднується до подвійного зв’язку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утворенням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озонідів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які мають наступну будову.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схема реакції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озонолізу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натурального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7D5C0D-8A46-4A55-BF65-782D3B70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4077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200C89-6832-4715-AE93-3E13FBD2C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25445"/>
              </p:ext>
            </p:extLst>
          </p:nvPr>
        </p:nvGraphicFramePr>
        <p:xfrm>
          <a:off x="3779912" y="3100705"/>
          <a:ext cx="3268077" cy="79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98200" imgH="646200" progId="ChemDraw.Document.6.0">
                  <p:embed/>
                </p:oleObj>
              </mc:Choice>
              <mc:Fallback>
                <p:oleObj r:id="rId2" imgW="2698200" imgH="6462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A200C89-6832-4715-AE93-3E13FBD2C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100705"/>
                        <a:ext cx="3268077" cy="795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4940442-F017-4863-B464-34AD5F1B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952" y="5584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5217133-BFAD-4810-A9BA-ADE245E30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58932"/>
              </p:ext>
            </p:extLst>
          </p:nvPr>
        </p:nvGraphicFramePr>
        <p:xfrm>
          <a:off x="2420678" y="4464136"/>
          <a:ext cx="56705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60560" imgH="588600" progId="ChemDraw.Document.6.0">
                  <p:embed/>
                </p:oleObj>
              </mc:Choice>
              <mc:Fallback>
                <p:oleObj r:id="rId4" imgW="4660560" imgH="58860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5217133-BFAD-4810-A9BA-ADE245E303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678" y="4464136"/>
                        <a:ext cx="56705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E17DC32-8716-41CD-8CB6-01F151E2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46" y="5581448"/>
            <a:ext cx="84337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4F89F11-A4AC-466F-B7AC-5E2A6A439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00204"/>
              </p:ext>
            </p:extLst>
          </p:nvPr>
        </p:nvGraphicFramePr>
        <p:xfrm>
          <a:off x="3286770" y="5581449"/>
          <a:ext cx="4275460" cy="96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34240" imgH="715320" progId="ChemDraw.Document.6.0">
                  <p:embed/>
                </p:oleObj>
              </mc:Choice>
              <mc:Fallback>
                <p:oleObj r:id="rId6" imgW="3234240" imgH="71532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4F89F11-A4AC-466F-B7AC-5E2A6A439C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770" y="5581449"/>
                        <a:ext cx="4275460" cy="960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878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E1492B-334A-439A-97AC-72D57A2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окиснення насичених полімерів</a:t>
            </a:r>
            <a:endParaRPr lang="ru-UA" sz="18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Насичені полімери стійкіші до дії кисню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проте під дією сонячного світла при підвищеній температурі насичені полімери окис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юються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окиснення полістиролу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сонячного світла та високої температури: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C01EE3-76C5-4A1A-8CA7-456D76B1F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1B84DF6-23BE-43B1-B274-DD19056EA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70905"/>
              </p:ext>
            </p:extLst>
          </p:nvPr>
        </p:nvGraphicFramePr>
        <p:xfrm>
          <a:off x="1995441" y="2712545"/>
          <a:ext cx="7136862" cy="123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2000" imgH="834480" progId="ChemDraw.Document.6.0">
                  <p:embed/>
                </p:oleObj>
              </mc:Choice>
              <mc:Fallback>
                <p:oleObj r:id="rId2" imgW="4932000" imgH="8344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1B84DF6-23BE-43B1-B274-DD19056EA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41" y="2712545"/>
                        <a:ext cx="7136862" cy="1236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43B44B8-6875-4287-8C7F-680AEC3F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41472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AA649D-7AD6-4F41-90D5-1157A8EC8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57382"/>
              </p:ext>
            </p:extLst>
          </p:nvPr>
        </p:nvGraphicFramePr>
        <p:xfrm>
          <a:off x="3313069" y="4447967"/>
          <a:ext cx="4047317" cy="13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70760" imgH="851400" progId="ChemDraw.Document.6.0">
                  <p:embed/>
                </p:oleObj>
              </mc:Choice>
              <mc:Fallback>
                <p:oleObj r:id="rId4" imgW="2570760" imgH="85140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9AA649D-7AD6-4F41-90D5-1157A8EC8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069" y="4447967"/>
                        <a:ext cx="4047317" cy="1369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66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F522D6-93D4-4163-9E02-C98D18BB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991" y="1"/>
            <a:ext cx="7221488" cy="67401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міграція подвійних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уздовж основного ланцюга протікає при взаємодії ненасичених полімерів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каталізаторами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йонного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типу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(взаємодія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полібутадієну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комплексами солей кобальту та нікелю (міграція подвійних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 6 положення </a:t>
            </a:r>
            <a:b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полібутадієні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5 положення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uk-UA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г) утворення ненасичених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ідбувається шляхом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відщеплення низькомолекулярних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 полімерів при дії світла, тепла, опромінень високої енергії, в присутності кислот і основ (при дії на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(ПВХ) натрію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метилату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в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результаті утворюється новий полімер –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полівінілен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(з ненасиченими зв’язками):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C5ABAF-3C2A-44C4-9BF0-64B842FA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523" y="1628799"/>
            <a:ext cx="7481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67E1316-B921-4274-BBEB-189556628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49496"/>
              </p:ext>
            </p:extLst>
          </p:nvPr>
        </p:nvGraphicFramePr>
        <p:xfrm>
          <a:off x="1992109" y="2276872"/>
          <a:ext cx="6980782" cy="80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00120" imgH="572040" progId="ChemDraw.Document.6.0">
                  <p:embed/>
                </p:oleObj>
              </mc:Choice>
              <mc:Fallback>
                <p:oleObj r:id="rId2" imgW="6000120" imgH="5720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67E1316-B921-4274-BBEB-1895566284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109" y="2276872"/>
                        <a:ext cx="6980782" cy="808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A0E8E36-FC27-45B1-8151-08555D74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69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A2026A1-51F6-461C-A2F6-513F325E4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42076"/>
              </p:ext>
            </p:extLst>
          </p:nvPr>
        </p:nvGraphicFramePr>
        <p:xfrm>
          <a:off x="1577340" y="5663521"/>
          <a:ext cx="7474963" cy="105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901040" imgH="587880" progId="ChemDraw.Document.6.0">
                  <p:embed/>
                </p:oleObj>
              </mc:Choice>
              <mc:Fallback>
                <p:oleObj r:id="rId4" imgW="4901040" imgH="587880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CA2026A1-51F6-461C-A2F6-513F325E4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" y="5663521"/>
                        <a:ext cx="7474963" cy="1057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070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36E7C-6070-41F7-A350-8A12093F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0"/>
            <a:ext cx="7221488" cy="6551479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окиснення аморфного поліетилену: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2D1761-D2A8-4966-BEB9-CB67E9D0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836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3CDB57-96A8-4454-A184-A8A172DEB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95342"/>
              </p:ext>
            </p:extLst>
          </p:nvPr>
        </p:nvGraphicFramePr>
        <p:xfrm>
          <a:off x="2638058" y="620688"/>
          <a:ext cx="555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87800" imgH="936000" progId="ChemDraw.Document.6.0">
                  <p:embed/>
                </p:oleObj>
              </mc:Choice>
              <mc:Fallback>
                <p:oleObj r:id="rId2" imgW="4987800" imgH="9360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C3CDB57-96A8-4454-A184-A8A172DEB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058" y="620688"/>
                        <a:ext cx="555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5497830-9D02-48AF-9170-CFAE5809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897" y="2254891"/>
            <a:ext cx="96069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216C914-05B1-498D-8512-669E2DA12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92454"/>
              </p:ext>
            </p:extLst>
          </p:nvPr>
        </p:nvGraphicFramePr>
        <p:xfrm>
          <a:off x="2999837" y="1883860"/>
          <a:ext cx="4749190" cy="74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26440" imgH="587880" progId="ChemDraw.Document.6.0">
                  <p:embed/>
                </p:oleObj>
              </mc:Choice>
              <mc:Fallback>
                <p:oleObj r:id="rId4" imgW="3826440" imgH="5878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216C914-05B1-498D-8512-669E2DA12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837" y="1883860"/>
                        <a:ext cx="4749190" cy="742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28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7C62B7-6BBF-471E-BE62-2231EE43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д) складні ізомерні перетворення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термічній обробці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поліакрилонітрилу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(ПАН)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температури 470-540 </a:t>
            </a:r>
            <a:r>
              <a:rPr lang="uk-U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відбувається циклізація,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потім за температури 670-770 </a:t>
            </a:r>
            <a:r>
              <a:rPr lang="uk-U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– дегідрування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утворенням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термостійкого полімеру «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сходинкового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типу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спостерігається розрив потрійних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потім відбувається подальше перетворення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утворення подвійних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основному ланцюзі: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03049F-F1C2-4E43-A672-8178DE84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492896"/>
            <a:ext cx="102045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E447B54-814C-4D06-A5BE-50E9D01F7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31694"/>
              </p:ext>
            </p:extLst>
          </p:nvPr>
        </p:nvGraphicFramePr>
        <p:xfrm>
          <a:off x="1957412" y="3549200"/>
          <a:ext cx="6834040" cy="154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18360" imgH="1192680" progId="ChemDraw.Document.6.0">
                  <p:embed/>
                </p:oleObj>
              </mc:Choice>
              <mc:Fallback>
                <p:oleObj r:id="rId2" imgW="5418360" imgH="11926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6E447B54-814C-4D06-A5BE-50E9D01F7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412" y="3549200"/>
                        <a:ext cx="6834040" cy="1540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97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913B4F-D66C-4202-BE8D-39E68DC3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2"/>
            <a:ext cx="7221488" cy="6623487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Полімераналогічні</a:t>
            </a:r>
            <a:r>
              <a:rPr lang="uk-UA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полімерів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хімічні реакції макромолекул з низькомолекулярними сполуками, які не змінюють довжину і будову основного ланцюга, </a:t>
            </a:r>
            <a:b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змінюють природу функціональних груп.</a:t>
            </a:r>
          </a:p>
          <a:p>
            <a:pPr marL="0" indent="0" algn="ctr">
              <a:buNone/>
            </a:pPr>
            <a:endParaRPr lang="uk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Основними призначенням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перетворень є: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Отримання полімерів, які неможливо синтезувати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мономерів, які не відомі або ті, які важко синтезуються, не здатні полімеризуватися або погано полімеризуються.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результаті гідролізу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полівінілацетату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(ПВА) отримують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полівініловий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Мономер для синтезу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 (вініловий спирт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існує у вільному вигляді), а одразу перетворюється в оцтовий альдегід. Полімеризацією мономера,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полівініловий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 неможливо отримати, а гідроліз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лацетату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повному його завершенні призводить до отримання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0BB0A1-85CA-4BA7-85C5-6C422131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54452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EA62F6A-C78B-E104-A188-CC2583C92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590625"/>
              </p:ext>
            </p:extLst>
          </p:nvPr>
        </p:nvGraphicFramePr>
        <p:xfrm>
          <a:off x="2555776" y="5013176"/>
          <a:ext cx="6286993" cy="119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019400" imgH="762120" progId="Paint.Picture">
                  <p:embed/>
                </p:oleObj>
              </mc:Choice>
              <mc:Fallback>
                <p:oleObj name="Точечный рисунок" r:id="rId2" imgW="4019400" imgH="76212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1354A5D-751B-4686-B94E-520CFE799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776" y="5013176"/>
                        <a:ext cx="6286993" cy="119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57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380E-79CF-4BFB-977B-0455992A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225268"/>
            <a:ext cx="7452320" cy="64636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результаті гідролізу </a:t>
            </a:r>
            <a:r>
              <a:rPr lang="uk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полівінілкарбонат</a:t>
            </a:r>
            <a:r>
              <a:rPr lang="ru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отримують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полігідроксометилен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315" indent="0" algn="ctr"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Отримання полімерів з новими властивостями.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отримання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похідних целюлози </a:t>
            </a:r>
            <a:endParaRPr lang="ru-UA" sz="1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(нітрат і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ацетатцелюлози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Із продуктів модифікації целюлози отримують папір,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вибухові речовини, пластмаси, штучний шовк,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штапельне волокно.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Целюлоза є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поліциклічним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полімером, що містить велику кількість полярних 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–ОН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груп. Ці групи обумовлюють утворення міжмолекулярних 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</a:t>
            </a:r>
            <a:r>
              <a:rPr lang="uk-UA" sz="1800" spc="-5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міцно сполучають </a:t>
            </a:r>
            <a:br>
              <a:rPr lang="ru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ланцюги між собою. Внаслідок цього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целюлоза відрізняється дуже низькою розчинністю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плавиться </a:t>
            </a:r>
            <a:b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(розкладається до досягнення температури плавлення),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не дозволяє переробляти полімер з розчинів і розплавів.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8FA59A-666C-4053-B807-023D16E2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3407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8357CD-D09F-4F89-8CAC-F7E5D43EF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60678"/>
              </p:ext>
            </p:extLst>
          </p:nvPr>
        </p:nvGraphicFramePr>
        <p:xfrm>
          <a:off x="2771800" y="980728"/>
          <a:ext cx="5626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9480" imgH="854640" progId="ChemDraw.Document.6.0">
                  <p:embed/>
                </p:oleObj>
              </mc:Choice>
              <mc:Fallback>
                <p:oleObj r:id="rId2" imgW="3219480" imgH="8546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98357CD-D09F-4F89-8CAC-F7E5D43EF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980728"/>
                        <a:ext cx="56261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2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A755BB-83DB-490D-A412-4F639917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заміщенні атома Гідрогену ОН-груп унаслідок </a:t>
            </a:r>
            <a:r>
              <a:rPr lang="uk-UA" sz="20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етерифікації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оцтового ангідриду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присутності каталізаторів (сульфатної і хлорної кислоти)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отримують більш розчинні і плавкі продукти,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легко переробляються.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обробці целюлози сумішшю нітратної і сульфатної кислот і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невеликої кількості води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залежності від умов нітрування можна отримати продукти </a:t>
            </a:r>
            <a:b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різним ступенем етерифікації,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мають різне застосування. </a:t>
            </a:r>
            <a:endParaRPr lang="ru-U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нітратцелюлози</a:t>
            </a:r>
            <a:r>
              <a:rPr lang="uk-UA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високим ступенем етерифікації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піроксилін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застосовується при виробництві пороху, </a:t>
            </a:r>
            <a:r>
              <a:rPr lang="uk-UA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нітратцелюлози</a:t>
            </a:r>
            <a:r>
              <a:rPr lang="uk-UA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меншим ступенем етерифікації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колоксилон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застосовується для виробництва плівки,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лаків і пластмас.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8275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Serebristay_Dymka</Template>
  <TotalTime>639</TotalTime>
  <Words>3385</Words>
  <Application>Microsoft Office PowerPoint</Application>
  <PresentationFormat>Экран (4:3)</PresentationFormat>
  <Paragraphs>570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CS ChemDraw Drawing</vt:lpstr>
      <vt:lpstr>Точечный рисунок</vt:lpstr>
      <vt:lpstr>Хімічні реакції полімерів</vt:lpstr>
      <vt:lpstr>  2. Реакції, які протікають без зміни ступеня полімеризації (внутрішньомолекулярні і полімераналогічні  перетворення полімерів)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Реакції, які призводять до зменшення ступеня полімеризації (деструкція полімерів)</vt:lpstr>
      <vt:lpstr>Залежно від механізму розрізняють деструкцію за законом випадку і ланцюгову деструкцію. </vt:lpstr>
      <vt:lpstr>Деполімеризація характерна для полімерів,  що мають невисоку теплоту полімеризації  (50-60 кдж/моль) </vt:lpstr>
      <vt:lpstr>Залежно від природи агенту,  що викликає деструкцію, розрізняють хімічну і фізичну деструкцію.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Серебристая дымка. Абстрактный</dc:subject>
  <dc:creator>Viktoriia Gencheva</dc:creator>
  <dc:description>http://propowerpoint.ru - Бесплатные шаблоны для презентаций. Полезные советы и уроки PowerPoint .</dc:description>
  <cp:lastModifiedBy>Viktoriia Gencheva</cp:lastModifiedBy>
  <cp:revision>19</cp:revision>
  <dcterms:created xsi:type="dcterms:W3CDTF">2021-11-03T07:55:10Z</dcterms:created>
  <dcterms:modified xsi:type="dcterms:W3CDTF">2023-11-13T10:49:06Z</dcterms:modified>
</cp:coreProperties>
</file>