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58"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426" y="-29"/>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44551D-CF9A-4206-94F9-25EDAD1E64E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5E8820A2-0789-441A-9713-CE167DFA6BFB}">
      <dgm:prSet/>
      <dgm:spPr>
        <a:solidFill>
          <a:schemeClr val="accent1">
            <a:lumMod val="60000"/>
            <a:lumOff val="40000"/>
          </a:schemeClr>
        </a:solidFill>
      </dgm:spPr>
      <dgm:t>
        <a:bodyPr/>
        <a:lstStyle/>
        <a:p>
          <a:pPr rtl="0"/>
          <a:r>
            <a:rPr lang="en-US" b="1" dirty="0" smtClean="0">
              <a:solidFill>
                <a:schemeClr val="tx1">
                  <a:lumMod val="50000"/>
                </a:schemeClr>
              </a:solidFill>
            </a:rPr>
            <a:t>SMART-</a:t>
          </a:r>
          <a:r>
            <a:rPr lang="uk-UA" b="1" dirty="0" smtClean="0">
              <a:solidFill>
                <a:schemeClr val="tx1">
                  <a:lumMod val="50000"/>
                </a:schemeClr>
              </a:solidFill>
            </a:rPr>
            <a:t>спеціалізація </a:t>
          </a:r>
          <a:r>
            <a:rPr lang="uk-UA" dirty="0" smtClean="0">
              <a:solidFill>
                <a:schemeClr val="tx1">
                  <a:lumMod val="50000"/>
                </a:schemeClr>
              </a:solidFill>
            </a:rPr>
            <a:t>- це підхід регіонального та міжрегіонального партнерства, що передбачає тісну співпрацю та діалог влади, бізнесу, науки і громади, можливість виявити конкурентні переваги регіону через підприємництво, інновації, інвестиції, промисловість та науку.</a:t>
          </a:r>
          <a:endParaRPr lang="ru-RU" dirty="0">
            <a:solidFill>
              <a:schemeClr val="tx1">
                <a:lumMod val="50000"/>
              </a:schemeClr>
            </a:solidFill>
          </a:endParaRPr>
        </a:p>
      </dgm:t>
    </dgm:pt>
    <dgm:pt modelId="{1145AA55-7955-4638-ACCB-C0A228B85A4A}" type="parTrans" cxnId="{C0C93A80-F046-4D90-9B70-75949A6B8DB5}">
      <dgm:prSet/>
      <dgm:spPr/>
      <dgm:t>
        <a:bodyPr/>
        <a:lstStyle/>
        <a:p>
          <a:endParaRPr lang="ru-RU"/>
        </a:p>
      </dgm:t>
    </dgm:pt>
    <dgm:pt modelId="{37F3609C-5C03-45C1-BC8E-3731AA859B03}" type="sibTrans" cxnId="{C0C93A80-F046-4D90-9B70-75949A6B8DB5}">
      <dgm:prSet/>
      <dgm:spPr/>
      <dgm:t>
        <a:bodyPr/>
        <a:lstStyle/>
        <a:p>
          <a:endParaRPr lang="ru-RU"/>
        </a:p>
      </dgm:t>
    </dgm:pt>
    <dgm:pt modelId="{D7F6874C-B3DC-49A2-BD9D-8B3C48B06F99}" type="pres">
      <dgm:prSet presAssocID="{1A44551D-CF9A-4206-94F9-25EDAD1E64E4}" presName="linear" presStyleCnt="0">
        <dgm:presLayoutVars>
          <dgm:animLvl val="lvl"/>
          <dgm:resizeHandles val="exact"/>
        </dgm:presLayoutVars>
      </dgm:prSet>
      <dgm:spPr/>
      <dgm:t>
        <a:bodyPr/>
        <a:lstStyle/>
        <a:p>
          <a:endParaRPr lang="ru-RU"/>
        </a:p>
      </dgm:t>
    </dgm:pt>
    <dgm:pt modelId="{EDD70135-14D3-47B2-812F-574DD47A3934}" type="pres">
      <dgm:prSet presAssocID="{5E8820A2-0789-441A-9713-CE167DFA6BFB}" presName="parentText" presStyleLbl="node1" presStyleIdx="0" presStyleCnt="1">
        <dgm:presLayoutVars>
          <dgm:chMax val="0"/>
          <dgm:bulletEnabled val="1"/>
        </dgm:presLayoutVars>
      </dgm:prSet>
      <dgm:spPr/>
      <dgm:t>
        <a:bodyPr/>
        <a:lstStyle/>
        <a:p>
          <a:endParaRPr lang="ru-RU"/>
        </a:p>
      </dgm:t>
    </dgm:pt>
  </dgm:ptLst>
  <dgm:cxnLst>
    <dgm:cxn modelId="{C0C93A80-F046-4D90-9B70-75949A6B8DB5}" srcId="{1A44551D-CF9A-4206-94F9-25EDAD1E64E4}" destId="{5E8820A2-0789-441A-9713-CE167DFA6BFB}" srcOrd="0" destOrd="0" parTransId="{1145AA55-7955-4638-ACCB-C0A228B85A4A}" sibTransId="{37F3609C-5C03-45C1-BC8E-3731AA859B03}"/>
    <dgm:cxn modelId="{57487E97-C8B4-497A-A51A-97F44514554B}" type="presOf" srcId="{5E8820A2-0789-441A-9713-CE167DFA6BFB}" destId="{EDD70135-14D3-47B2-812F-574DD47A3934}" srcOrd="0" destOrd="0" presId="urn:microsoft.com/office/officeart/2005/8/layout/vList2"/>
    <dgm:cxn modelId="{67DDED41-9AE2-4E31-B750-280FDD5AEBF7}" type="presOf" srcId="{1A44551D-CF9A-4206-94F9-25EDAD1E64E4}" destId="{D7F6874C-B3DC-49A2-BD9D-8B3C48B06F99}" srcOrd="0" destOrd="0" presId="urn:microsoft.com/office/officeart/2005/8/layout/vList2"/>
    <dgm:cxn modelId="{B207165C-A548-4B47-AFF4-075215924B66}" type="presParOf" srcId="{D7F6874C-B3DC-49A2-BD9D-8B3C48B06F99}" destId="{EDD70135-14D3-47B2-812F-574DD47A393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C6960C-1A03-4D78-A9B2-F0D72386D925}" type="doc">
      <dgm:prSet loTypeId="urn:microsoft.com/office/officeart/2005/8/layout/target3" loCatId="relationship" qsTypeId="urn:microsoft.com/office/officeart/2005/8/quickstyle/simple1" qsCatId="simple" csTypeId="urn:microsoft.com/office/officeart/2005/8/colors/accent1_4" csCatId="accent1" phldr="1"/>
      <dgm:spPr/>
      <dgm:t>
        <a:bodyPr/>
        <a:lstStyle/>
        <a:p>
          <a:endParaRPr lang="ru-RU"/>
        </a:p>
      </dgm:t>
    </dgm:pt>
    <dgm:pt modelId="{51A684FF-4C47-406E-AF53-A3AF83B68BD3}">
      <dgm:prSet/>
      <dgm:spPr/>
      <dgm:t>
        <a:bodyPr/>
        <a:lstStyle/>
        <a:p>
          <a:pPr rtl="0"/>
          <a:r>
            <a:rPr lang="uk-UA" dirty="0" smtClean="0"/>
            <a:t>наявність потужної ресурсної бази, сприятливих кліматичних умов та великої кількості продуктивних сільськогосподарських земель;</a:t>
          </a:r>
          <a:endParaRPr lang="ru-RU" dirty="0"/>
        </a:p>
      </dgm:t>
    </dgm:pt>
    <dgm:pt modelId="{CB6553DD-3100-412F-99BC-A2CB851E9839}" type="parTrans" cxnId="{C7F2BA1B-BB98-4533-B1F1-D9F53A7A0333}">
      <dgm:prSet/>
      <dgm:spPr/>
      <dgm:t>
        <a:bodyPr/>
        <a:lstStyle/>
        <a:p>
          <a:endParaRPr lang="ru-RU"/>
        </a:p>
      </dgm:t>
    </dgm:pt>
    <dgm:pt modelId="{CB61DABC-F219-4E0B-808C-A529A2964486}" type="sibTrans" cxnId="{C7F2BA1B-BB98-4533-B1F1-D9F53A7A0333}">
      <dgm:prSet/>
      <dgm:spPr/>
      <dgm:t>
        <a:bodyPr/>
        <a:lstStyle/>
        <a:p>
          <a:endParaRPr lang="ru-RU"/>
        </a:p>
      </dgm:t>
    </dgm:pt>
    <dgm:pt modelId="{6AF64E00-F7FE-4D70-A2F4-AA79EA46FE27}">
      <dgm:prSet/>
      <dgm:spPr/>
      <dgm:t>
        <a:bodyPr/>
        <a:lstStyle/>
        <a:p>
          <a:pPr rtl="0"/>
          <a:r>
            <a:rPr lang="uk-UA" dirty="0" smtClean="0"/>
            <a:t>потужного промислового потенціалу на базі машинобудування, гірничо-збагачувальної, харчової галузей та паливно-енергетичного комплексу; </a:t>
          </a:r>
          <a:endParaRPr lang="ru-RU" dirty="0"/>
        </a:p>
      </dgm:t>
    </dgm:pt>
    <dgm:pt modelId="{D6E38189-6465-4A30-A456-F03C2B4D260B}" type="parTrans" cxnId="{C41C1F7D-0FCA-4F47-B1AB-EE902C6325BF}">
      <dgm:prSet/>
      <dgm:spPr/>
      <dgm:t>
        <a:bodyPr/>
        <a:lstStyle/>
        <a:p>
          <a:endParaRPr lang="ru-RU"/>
        </a:p>
      </dgm:t>
    </dgm:pt>
    <dgm:pt modelId="{5DBA203C-2541-48A1-97D6-8175177FB760}" type="sibTrans" cxnId="{C41C1F7D-0FCA-4F47-B1AB-EE902C6325BF}">
      <dgm:prSet/>
      <dgm:spPr/>
      <dgm:t>
        <a:bodyPr/>
        <a:lstStyle/>
        <a:p>
          <a:endParaRPr lang="ru-RU"/>
        </a:p>
      </dgm:t>
    </dgm:pt>
    <dgm:pt modelId="{7014409A-A197-4140-9D20-F5833BF14824}">
      <dgm:prSet/>
      <dgm:spPr/>
      <dgm:t>
        <a:bodyPr/>
        <a:lstStyle/>
        <a:p>
          <a:pPr rtl="0"/>
          <a:r>
            <a:rPr lang="uk-UA" dirty="0" smtClean="0"/>
            <a:t>розвинутого агропромислового комплексу, сформованого на базі тваринництва та рослинництва, в тому числі органічного виробництва; </a:t>
          </a:r>
          <a:endParaRPr lang="ru-RU" dirty="0"/>
        </a:p>
      </dgm:t>
    </dgm:pt>
    <dgm:pt modelId="{84F891F1-327C-4B67-9F21-388B89A93910}" type="parTrans" cxnId="{7BCDD1B1-5AC5-4027-AC11-00196A312A11}">
      <dgm:prSet/>
      <dgm:spPr/>
      <dgm:t>
        <a:bodyPr/>
        <a:lstStyle/>
        <a:p>
          <a:endParaRPr lang="ru-RU"/>
        </a:p>
      </dgm:t>
    </dgm:pt>
    <dgm:pt modelId="{CAC30A46-09DD-41C9-B68C-7D54C2C203B4}" type="sibTrans" cxnId="{7BCDD1B1-5AC5-4027-AC11-00196A312A11}">
      <dgm:prSet/>
      <dgm:spPr/>
      <dgm:t>
        <a:bodyPr/>
        <a:lstStyle/>
        <a:p>
          <a:endParaRPr lang="ru-RU"/>
        </a:p>
      </dgm:t>
    </dgm:pt>
    <dgm:pt modelId="{D65DDE29-9547-4D66-B129-42AAB0DF5E58}">
      <dgm:prSet/>
      <dgm:spPr/>
      <dgm:t>
        <a:bodyPr/>
        <a:lstStyle/>
        <a:p>
          <a:pPr rtl="0"/>
          <a:r>
            <a:rPr lang="uk-UA" dirty="0" smtClean="0"/>
            <a:t>наявність значної кількості інвестиційних проектів.</a:t>
          </a:r>
          <a:endParaRPr lang="ru-RU" dirty="0"/>
        </a:p>
      </dgm:t>
    </dgm:pt>
    <dgm:pt modelId="{79D90DD2-80D5-4AEC-A421-6CF09FD3B68F}" type="parTrans" cxnId="{E067981E-E8E6-4A43-A5C5-0501DB11CC08}">
      <dgm:prSet/>
      <dgm:spPr/>
      <dgm:t>
        <a:bodyPr/>
        <a:lstStyle/>
        <a:p>
          <a:endParaRPr lang="ru-RU"/>
        </a:p>
      </dgm:t>
    </dgm:pt>
    <dgm:pt modelId="{D3A85F67-5A2B-4DCD-9C53-A559F68A94DC}" type="sibTrans" cxnId="{E067981E-E8E6-4A43-A5C5-0501DB11CC08}">
      <dgm:prSet/>
      <dgm:spPr/>
      <dgm:t>
        <a:bodyPr/>
        <a:lstStyle/>
        <a:p>
          <a:endParaRPr lang="ru-RU"/>
        </a:p>
      </dgm:t>
    </dgm:pt>
    <dgm:pt modelId="{C8A579BE-FD0C-4E69-A786-A5E401E5FDD6}" type="pres">
      <dgm:prSet presAssocID="{BDC6960C-1A03-4D78-A9B2-F0D72386D925}" presName="Name0" presStyleCnt="0">
        <dgm:presLayoutVars>
          <dgm:chMax val="7"/>
          <dgm:dir/>
          <dgm:animLvl val="lvl"/>
          <dgm:resizeHandles val="exact"/>
        </dgm:presLayoutVars>
      </dgm:prSet>
      <dgm:spPr/>
      <dgm:t>
        <a:bodyPr/>
        <a:lstStyle/>
        <a:p>
          <a:endParaRPr lang="ru-RU"/>
        </a:p>
      </dgm:t>
    </dgm:pt>
    <dgm:pt modelId="{3DDE4D28-6489-43AD-B591-4C22A485489C}" type="pres">
      <dgm:prSet presAssocID="{51A684FF-4C47-406E-AF53-A3AF83B68BD3}" presName="circle1" presStyleLbl="node1" presStyleIdx="0" presStyleCnt="4"/>
      <dgm:spPr/>
    </dgm:pt>
    <dgm:pt modelId="{5A4544D4-ABDB-479D-8EBC-E3D0463697A6}" type="pres">
      <dgm:prSet presAssocID="{51A684FF-4C47-406E-AF53-A3AF83B68BD3}" presName="space" presStyleCnt="0"/>
      <dgm:spPr/>
    </dgm:pt>
    <dgm:pt modelId="{5FD6DDE9-8D4C-426C-98B0-D8529BFFD140}" type="pres">
      <dgm:prSet presAssocID="{51A684FF-4C47-406E-AF53-A3AF83B68BD3}" presName="rect1" presStyleLbl="alignAcc1" presStyleIdx="0" presStyleCnt="4"/>
      <dgm:spPr/>
      <dgm:t>
        <a:bodyPr/>
        <a:lstStyle/>
        <a:p>
          <a:endParaRPr lang="ru-RU"/>
        </a:p>
      </dgm:t>
    </dgm:pt>
    <dgm:pt modelId="{44FA17F8-7EDC-48B6-A83F-7BFDD03A6F21}" type="pres">
      <dgm:prSet presAssocID="{6AF64E00-F7FE-4D70-A2F4-AA79EA46FE27}" presName="vertSpace2" presStyleLbl="node1" presStyleIdx="0" presStyleCnt="4"/>
      <dgm:spPr/>
    </dgm:pt>
    <dgm:pt modelId="{AD63156E-3736-4867-99E0-12531FBACFF2}" type="pres">
      <dgm:prSet presAssocID="{6AF64E00-F7FE-4D70-A2F4-AA79EA46FE27}" presName="circle2" presStyleLbl="node1" presStyleIdx="1" presStyleCnt="4"/>
      <dgm:spPr/>
    </dgm:pt>
    <dgm:pt modelId="{C3451723-26ED-44DD-A8A5-C075A66F56AD}" type="pres">
      <dgm:prSet presAssocID="{6AF64E00-F7FE-4D70-A2F4-AA79EA46FE27}" presName="rect2" presStyleLbl="alignAcc1" presStyleIdx="1" presStyleCnt="4"/>
      <dgm:spPr/>
      <dgm:t>
        <a:bodyPr/>
        <a:lstStyle/>
        <a:p>
          <a:endParaRPr lang="ru-RU"/>
        </a:p>
      </dgm:t>
    </dgm:pt>
    <dgm:pt modelId="{AC674391-71A7-4910-B091-DCEAD39777F3}" type="pres">
      <dgm:prSet presAssocID="{7014409A-A197-4140-9D20-F5833BF14824}" presName="vertSpace3" presStyleLbl="node1" presStyleIdx="1" presStyleCnt="4"/>
      <dgm:spPr/>
    </dgm:pt>
    <dgm:pt modelId="{69980F45-B4DD-42AB-937E-CB1C28E87108}" type="pres">
      <dgm:prSet presAssocID="{7014409A-A197-4140-9D20-F5833BF14824}" presName="circle3" presStyleLbl="node1" presStyleIdx="2" presStyleCnt="4"/>
      <dgm:spPr/>
    </dgm:pt>
    <dgm:pt modelId="{7B5AD68D-ECB7-4AC8-AAF9-0B3A5918CCE2}" type="pres">
      <dgm:prSet presAssocID="{7014409A-A197-4140-9D20-F5833BF14824}" presName="rect3" presStyleLbl="alignAcc1" presStyleIdx="2" presStyleCnt="4"/>
      <dgm:spPr/>
      <dgm:t>
        <a:bodyPr/>
        <a:lstStyle/>
        <a:p>
          <a:endParaRPr lang="ru-RU"/>
        </a:p>
      </dgm:t>
    </dgm:pt>
    <dgm:pt modelId="{18BDC820-E3E4-493E-A7CE-162FF2152CCD}" type="pres">
      <dgm:prSet presAssocID="{D65DDE29-9547-4D66-B129-42AAB0DF5E58}" presName="vertSpace4" presStyleLbl="node1" presStyleIdx="2" presStyleCnt="4"/>
      <dgm:spPr/>
    </dgm:pt>
    <dgm:pt modelId="{55A75607-40CA-4F22-AADD-EF04CD156806}" type="pres">
      <dgm:prSet presAssocID="{D65DDE29-9547-4D66-B129-42AAB0DF5E58}" presName="circle4" presStyleLbl="node1" presStyleIdx="3" presStyleCnt="4"/>
      <dgm:spPr/>
    </dgm:pt>
    <dgm:pt modelId="{10BF5AA4-39F4-4AFE-B1A4-027636EABA9A}" type="pres">
      <dgm:prSet presAssocID="{D65DDE29-9547-4D66-B129-42AAB0DF5E58}" presName="rect4" presStyleLbl="alignAcc1" presStyleIdx="3" presStyleCnt="4"/>
      <dgm:spPr/>
      <dgm:t>
        <a:bodyPr/>
        <a:lstStyle/>
        <a:p>
          <a:endParaRPr lang="ru-RU"/>
        </a:p>
      </dgm:t>
    </dgm:pt>
    <dgm:pt modelId="{AC716824-1C07-40AE-AE68-F8DBEE33703F}" type="pres">
      <dgm:prSet presAssocID="{51A684FF-4C47-406E-AF53-A3AF83B68BD3}" presName="rect1ParTxNoCh" presStyleLbl="alignAcc1" presStyleIdx="3" presStyleCnt="4">
        <dgm:presLayoutVars>
          <dgm:chMax val="1"/>
          <dgm:bulletEnabled val="1"/>
        </dgm:presLayoutVars>
      </dgm:prSet>
      <dgm:spPr/>
      <dgm:t>
        <a:bodyPr/>
        <a:lstStyle/>
        <a:p>
          <a:endParaRPr lang="ru-RU"/>
        </a:p>
      </dgm:t>
    </dgm:pt>
    <dgm:pt modelId="{4FB778CA-9641-4E6C-A13B-4B8B6E4D37AD}" type="pres">
      <dgm:prSet presAssocID="{6AF64E00-F7FE-4D70-A2F4-AA79EA46FE27}" presName="rect2ParTxNoCh" presStyleLbl="alignAcc1" presStyleIdx="3" presStyleCnt="4">
        <dgm:presLayoutVars>
          <dgm:chMax val="1"/>
          <dgm:bulletEnabled val="1"/>
        </dgm:presLayoutVars>
      </dgm:prSet>
      <dgm:spPr/>
      <dgm:t>
        <a:bodyPr/>
        <a:lstStyle/>
        <a:p>
          <a:endParaRPr lang="ru-RU"/>
        </a:p>
      </dgm:t>
    </dgm:pt>
    <dgm:pt modelId="{26531465-7531-45D5-9827-0AD21807DC1A}" type="pres">
      <dgm:prSet presAssocID="{7014409A-A197-4140-9D20-F5833BF14824}" presName="rect3ParTxNoCh" presStyleLbl="alignAcc1" presStyleIdx="3" presStyleCnt="4">
        <dgm:presLayoutVars>
          <dgm:chMax val="1"/>
          <dgm:bulletEnabled val="1"/>
        </dgm:presLayoutVars>
      </dgm:prSet>
      <dgm:spPr/>
      <dgm:t>
        <a:bodyPr/>
        <a:lstStyle/>
        <a:p>
          <a:endParaRPr lang="ru-RU"/>
        </a:p>
      </dgm:t>
    </dgm:pt>
    <dgm:pt modelId="{1D6CB502-845C-4946-A0C2-A5A939DCBE79}" type="pres">
      <dgm:prSet presAssocID="{D65DDE29-9547-4D66-B129-42AAB0DF5E58}" presName="rect4ParTxNoCh" presStyleLbl="alignAcc1" presStyleIdx="3" presStyleCnt="4">
        <dgm:presLayoutVars>
          <dgm:chMax val="1"/>
          <dgm:bulletEnabled val="1"/>
        </dgm:presLayoutVars>
      </dgm:prSet>
      <dgm:spPr/>
      <dgm:t>
        <a:bodyPr/>
        <a:lstStyle/>
        <a:p>
          <a:endParaRPr lang="ru-RU"/>
        </a:p>
      </dgm:t>
    </dgm:pt>
  </dgm:ptLst>
  <dgm:cxnLst>
    <dgm:cxn modelId="{0B7F1B16-2F7C-4D89-BA8D-4AEF26253920}" type="presOf" srcId="{7014409A-A197-4140-9D20-F5833BF14824}" destId="{7B5AD68D-ECB7-4AC8-AAF9-0B3A5918CCE2}" srcOrd="0" destOrd="0" presId="urn:microsoft.com/office/officeart/2005/8/layout/target3"/>
    <dgm:cxn modelId="{8531C870-BBEA-415E-B93C-049ABF3DEAAA}" type="presOf" srcId="{6AF64E00-F7FE-4D70-A2F4-AA79EA46FE27}" destId="{C3451723-26ED-44DD-A8A5-C075A66F56AD}" srcOrd="0" destOrd="0" presId="urn:microsoft.com/office/officeart/2005/8/layout/target3"/>
    <dgm:cxn modelId="{B2511C08-FE71-4776-8BF4-599E536D9A1A}" type="presOf" srcId="{D65DDE29-9547-4D66-B129-42AAB0DF5E58}" destId="{1D6CB502-845C-4946-A0C2-A5A939DCBE79}" srcOrd="1" destOrd="0" presId="urn:microsoft.com/office/officeart/2005/8/layout/target3"/>
    <dgm:cxn modelId="{01A11313-F34F-4C47-AE55-B09FC1EC96F3}" type="presOf" srcId="{BDC6960C-1A03-4D78-A9B2-F0D72386D925}" destId="{C8A579BE-FD0C-4E69-A786-A5E401E5FDD6}" srcOrd="0" destOrd="0" presId="urn:microsoft.com/office/officeart/2005/8/layout/target3"/>
    <dgm:cxn modelId="{FA220808-FA6E-46B4-960D-3E6A66C8E4BE}" type="presOf" srcId="{D65DDE29-9547-4D66-B129-42AAB0DF5E58}" destId="{10BF5AA4-39F4-4AFE-B1A4-027636EABA9A}" srcOrd="0" destOrd="0" presId="urn:microsoft.com/office/officeart/2005/8/layout/target3"/>
    <dgm:cxn modelId="{C7F2BA1B-BB98-4533-B1F1-D9F53A7A0333}" srcId="{BDC6960C-1A03-4D78-A9B2-F0D72386D925}" destId="{51A684FF-4C47-406E-AF53-A3AF83B68BD3}" srcOrd="0" destOrd="0" parTransId="{CB6553DD-3100-412F-99BC-A2CB851E9839}" sibTransId="{CB61DABC-F219-4E0B-808C-A529A2964486}"/>
    <dgm:cxn modelId="{E067981E-E8E6-4A43-A5C5-0501DB11CC08}" srcId="{BDC6960C-1A03-4D78-A9B2-F0D72386D925}" destId="{D65DDE29-9547-4D66-B129-42AAB0DF5E58}" srcOrd="3" destOrd="0" parTransId="{79D90DD2-80D5-4AEC-A421-6CF09FD3B68F}" sibTransId="{D3A85F67-5A2B-4DCD-9C53-A559F68A94DC}"/>
    <dgm:cxn modelId="{CD22D616-A4EA-42BF-A272-79763FC932B9}" type="presOf" srcId="{51A684FF-4C47-406E-AF53-A3AF83B68BD3}" destId="{AC716824-1C07-40AE-AE68-F8DBEE33703F}" srcOrd="1" destOrd="0" presId="urn:microsoft.com/office/officeart/2005/8/layout/target3"/>
    <dgm:cxn modelId="{7BCDD1B1-5AC5-4027-AC11-00196A312A11}" srcId="{BDC6960C-1A03-4D78-A9B2-F0D72386D925}" destId="{7014409A-A197-4140-9D20-F5833BF14824}" srcOrd="2" destOrd="0" parTransId="{84F891F1-327C-4B67-9F21-388B89A93910}" sibTransId="{CAC30A46-09DD-41C9-B68C-7D54C2C203B4}"/>
    <dgm:cxn modelId="{C41C1F7D-0FCA-4F47-B1AB-EE902C6325BF}" srcId="{BDC6960C-1A03-4D78-A9B2-F0D72386D925}" destId="{6AF64E00-F7FE-4D70-A2F4-AA79EA46FE27}" srcOrd="1" destOrd="0" parTransId="{D6E38189-6465-4A30-A456-F03C2B4D260B}" sibTransId="{5DBA203C-2541-48A1-97D6-8175177FB760}"/>
    <dgm:cxn modelId="{D0ADDF9F-81F8-4691-9A91-0A56290B0DCA}" type="presOf" srcId="{7014409A-A197-4140-9D20-F5833BF14824}" destId="{26531465-7531-45D5-9827-0AD21807DC1A}" srcOrd="1" destOrd="0" presId="urn:microsoft.com/office/officeart/2005/8/layout/target3"/>
    <dgm:cxn modelId="{F90B24CE-86C2-47AA-B001-A0AE3B8C6E35}" type="presOf" srcId="{6AF64E00-F7FE-4D70-A2F4-AA79EA46FE27}" destId="{4FB778CA-9641-4E6C-A13B-4B8B6E4D37AD}" srcOrd="1" destOrd="0" presId="urn:microsoft.com/office/officeart/2005/8/layout/target3"/>
    <dgm:cxn modelId="{32056B78-6AAF-4CEF-BDE7-105248421527}" type="presOf" srcId="{51A684FF-4C47-406E-AF53-A3AF83B68BD3}" destId="{5FD6DDE9-8D4C-426C-98B0-D8529BFFD140}" srcOrd="0" destOrd="0" presId="urn:microsoft.com/office/officeart/2005/8/layout/target3"/>
    <dgm:cxn modelId="{70F613B1-F256-427A-BCC6-C42E651C49D7}" type="presParOf" srcId="{C8A579BE-FD0C-4E69-A786-A5E401E5FDD6}" destId="{3DDE4D28-6489-43AD-B591-4C22A485489C}" srcOrd="0" destOrd="0" presId="urn:microsoft.com/office/officeart/2005/8/layout/target3"/>
    <dgm:cxn modelId="{FAB089DA-EBA5-4EC3-8747-94DDC06307D3}" type="presParOf" srcId="{C8A579BE-FD0C-4E69-A786-A5E401E5FDD6}" destId="{5A4544D4-ABDB-479D-8EBC-E3D0463697A6}" srcOrd="1" destOrd="0" presId="urn:microsoft.com/office/officeart/2005/8/layout/target3"/>
    <dgm:cxn modelId="{8ECC4E0E-0677-44E6-9D7A-10A429063698}" type="presParOf" srcId="{C8A579BE-FD0C-4E69-A786-A5E401E5FDD6}" destId="{5FD6DDE9-8D4C-426C-98B0-D8529BFFD140}" srcOrd="2" destOrd="0" presId="urn:microsoft.com/office/officeart/2005/8/layout/target3"/>
    <dgm:cxn modelId="{CD433CAF-628E-43B1-8E07-FFF7550789EE}" type="presParOf" srcId="{C8A579BE-FD0C-4E69-A786-A5E401E5FDD6}" destId="{44FA17F8-7EDC-48B6-A83F-7BFDD03A6F21}" srcOrd="3" destOrd="0" presId="urn:microsoft.com/office/officeart/2005/8/layout/target3"/>
    <dgm:cxn modelId="{76B92416-8E88-476F-805C-453A55F7FD98}" type="presParOf" srcId="{C8A579BE-FD0C-4E69-A786-A5E401E5FDD6}" destId="{AD63156E-3736-4867-99E0-12531FBACFF2}" srcOrd="4" destOrd="0" presId="urn:microsoft.com/office/officeart/2005/8/layout/target3"/>
    <dgm:cxn modelId="{8F581391-4DCB-41D6-8A05-876576597651}" type="presParOf" srcId="{C8A579BE-FD0C-4E69-A786-A5E401E5FDD6}" destId="{C3451723-26ED-44DD-A8A5-C075A66F56AD}" srcOrd="5" destOrd="0" presId="urn:microsoft.com/office/officeart/2005/8/layout/target3"/>
    <dgm:cxn modelId="{8DDF8FBA-3659-4F07-8F1D-0A04CF670A8B}" type="presParOf" srcId="{C8A579BE-FD0C-4E69-A786-A5E401E5FDD6}" destId="{AC674391-71A7-4910-B091-DCEAD39777F3}" srcOrd="6" destOrd="0" presId="urn:microsoft.com/office/officeart/2005/8/layout/target3"/>
    <dgm:cxn modelId="{47072838-DAE3-4C6D-B50B-18AFCF9A39DF}" type="presParOf" srcId="{C8A579BE-FD0C-4E69-A786-A5E401E5FDD6}" destId="{69980F45-B4DD-42AB-937E-CB1C28E87108}" srcOrd="7" destOrd="0" presId="urn:microsoft.com/office/officeart/2005/8/layout/target3"/>
    <dgm:cxn modelId="{34C0051D-F605-4D34-B1D4-02AFDC47D4EE}" type="presParOf" srcId="{C8A579BE-FD0C-4E69-A786-A5E401E5FDD6}" destId="{7B5AD68D-ECB7-4AC8-AAF9-0B3A5918CCE2}" srcOrd="8" destOrd="0" presId="urn:microsoft.com/office/officeart/2005/8/layout/target3"/>
    <dgm:cxn modelId="{B6455C29-32C7-482D-895D-A116A3C761B8}" type="presParOf" srcId="{C8A579BE-FD0C-4E69-A786-A5E401E5FDD6}" destId="{18BDC820-E3E4-493E-A7CE-162FF2152CCD}" srcOrd="9" destOrd="0" presId="urn:microsoft.com/office/officeart/2005/8/layout/target3"/>
    <dgm:cxn modelId="{E3EE2841-0486-4CA6-8BDD-18E8B428D985}" type="presParOf" srcId="{C8A579BE-FD0C-4E69-A786-A5E401E5FDD6}" destId="{55A75607-40CA-4F22-AADD-EF04CD156806}" srcOrd="10" destOrd="0" presId="urn:microsoft.com/office/officeart/2005/8/layout/target3"/>
    <dgm:cxn modelId="{6AD43C1A-DC5C-48D2-B41F-C4EC40754633}" type="presParOf" srcId="{C8A579BE-FD0C-4E69-A786-A5E401E5FDD6}" destId="{10BF5AA4-39F4-4AFE-B1A4-027636EABA9A}" srcOrd="11" destOrd="0" presId="urn:microsoft.com/office/officeart/2005/8/layout/target3"/>
    <dgm:cxn modelId="{41532D7A-1079-42EE-9B16-3E5391611EB4}" type="presParOf" srcId="{C8A579BE-FD0C-4E69-A786-A5E401E5FDD6}" destId="{AC716824-1C07-40AE-AE68-F8DBEE33703F}" srcOrd="12" destOrd="0" presId="urn:microsoft.com/office/officeart/2005/8/layout/target3"/>
    <dgm:cxn modelId="{0E92D555-7465-4DDD-94D2-45CEFEE9A921}" type="presParOf" srcId="{C8A579BE-FD0C-4E69-A786-A5E401E5FDD6}" destId="{4FB778CA-9641-4E6C-A13B-4B8B6E4D37AD}" srcOrd="13" destOrd="0" presId="urn:microsoft.com/office/officeart/2005/8/layout/target3"/>
    <dgm:cxn modelId="{490FEEA4-2887-4C47-AC51-A6C621663C81}" type="presParOf" srcId="{C8A579BE-FD0C-4E69-A786-A5E401E5FDD6}" destId="{26531465-7531-45D5-9827-0AD21807DC1A}" srcOrd="14" destOrd="0" presId="urn:microsoft.com/office/officeart/2005/8/layout/target3"/>
    <dgm:cxn modelId="{B5C50708-5EAB-4105-B82C-D86C88F299E2}" type="presParOf" srcId="{C8A579BE-FD0C-4E69-A786-A5E401E5FDD6}" destId="{1D6CB502-845C-4946-A0C2-A5A939DCBE79}" srcOrd="15"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EC6BDA-BADB-4DF7-8500-9CBC89D5E93E}" type="doc">
      <dgm:prSet loTypeId="urn:microsoft.com/office/officeart/2005/8/layout/orgChart1" loCatId="hierarchy" qsTypeId="urn:microsoft.com/office/officeart/2005/8/quickstyle/simple3" qsCatId="simple" csTypeId="urn:microsoft.com/office/officeart/2005/8/colors/accent1_2" csCatId="accent1" phldr="1"/>
      <dgm:spPr/>
      <dgm:t>
        <a:bodyPr/>
        <a:lstStyle/>
        <a:p>
          <a:endParaRPr lang="ru-RU"/>
        </a:p>
      </dgm:t>
    </dgm:pt>
    <dgm:pt modelId="{7BA724E8-037F-452F-ACEA-C9388D805D21}">
      <dgm:prSet/>
      <dgm:spPr/>
      <dgm:t>
        <a:bodyPr/>
        <a:lstStyle/>
        <a:p>
          <a:pPr rtl="0"/>
          <a:r>
            <a:rPr lang="uk-UA" dirty="0" smtClean="0"/>
            <a:t>- створення на базі Української медичної стоматологічної академії прибуткового </a:t>
          </a:r>
          <a:r>
            <a:rPr lang="uk-UA" dirty="0" err="1" smtClean="0"/>
            <a:t>проєкту</a:t>
          </a:r>
          <a:r>
            <a:rPr lang="uk-UA" dirty="0" smtClean="0"/>
            <a:t> щодо використання покладів </a:t>
          </a:r>
          <a:r>
            <a:rPr lang="uk-UA" dirty="0" err="1" smtClean="0"/>
            <a:t>бішофіту</a:t>
          </a:r>
          <a:r>
            <a:rPr lang="uk-UA" dirty="0" smtClean="0"/>
            <a:t> з фокусуванням на соціальних та екологічних аспектах області: розвиток людини та збереження її основних показників здоров’я; достойна зарплатня і умови праці; ефективне управління природними ресурсами, на які багата область; репутація області та світове визнання;</a:t>
          </a:r>
          <a:endParaRPr lang="ru-RU" dirty="0"/>
        </a:p>
      </dgm:t>
    </dgm:pt>
    <dgm:pt modelId="{35D56A3E-FBB0-4465-9484-42E9ED003B5C}" type="parTrans" cxnId="{1068DDD2-D026-4055-8F00-A569D75AD206}">
      <dgm:prSet/>
      <dgm:spPr/>
      <dgm:t>
        <a:bodyPr/>
        <a:lstStyle/>
        <a:p>
          <a:endParaRPr lang="ru-RU"/>
        </a:p>
      </dgm:t>
    </dgm:pt>
    <dgm:pt modelId="{86994A35-82F2-45F5-BDBE-A4B910BEF9DB}" type="sibTrans" cxnId="{1068DDD2-D026-4055-8F00-A569D75AD206}">
      <dgm:prSet/>
      <dgm:spPr/>
      <dgm:t>
        <a:bodyPr/>
        <a:lstStyle/>
        <a:p>
          <a:endParaRPr lang="ru-RU"/>
        </a:p>
      </dgm:t>
    </dgm:pt>
    <dgm:pt modelId="{48088911-6513-41C0-B7C3-B1F656FE533E}">
      <dgm:prSet/>
      <dgm:spPr/>
      <dgm:t>
        <a:bodyPr/>
        <a:lstStyle/>
        <a:p>
          <a:pPr rtl="0"/>
          <a:r>
            <a:rPr lang="uk-UA" dirty="0" smtClean="0"/>
            <a:t>- створення умов для проходження процедур стандартизації і сертифікації продукції місцевого бізнесу на основі </a:t>
          </a:r>
          <a:r>
            <a:rPr lang="uk-UA" dirty="0" err="1" smtClean="0"/>
            <a:t>бішофіту</a:t>
          </a:r>
          <a:r>
            <a:rPr lang="uk-UA" dirty="0" smtClean="0"/>
            <a:t> в напрямку визначення відповідності вітчизняної продукції вимогам і стандартам європейської та міжнародної якості та впровадження інноваційних розробок на базі Полтавської державної аграрної академії та Полтавського національного технічного університету ім. Ю. Кондратюка.</a:t>
          </a:r>
          <a:endParaRPr lang="ru-RU" dirty="0"/>
        </a:p>
      </dgm:t>
    </dgm:pt>
    <dgm:pt modelId="{85925363-542D-449A-BA7B-4169A6821315}" type="parTrans" cxnId="{0BE9CD26-8B6F-41E4-9A5A-27725474574E}">
      <dgm:prSet/>
      <dgm:spPr/>
      <dgm:t>
        <a:bodyPr/>
        <a:lstStyle/>
        <a:p>
          <a:endParaRPr lang="ru-RU"/>
        </a:p>
      </dgm:t>
    </dgm:pt>
    <dgm:pt modelId="{A6ED8BCE-839F-477F-9CCC-8DB97DA4562D}" type="sibTrans" cxnId="{0BE9CD26-8B6F-41E4-9A5A-27725474574E}">
      <dgm:prSet/>
      <dgm:spPr/>
      <dgm:t>
        <a:bodyPr/>
        <a:lstStyle/>
        <a:p>
          <a:endParaRPr lang="ru-RU"/>
        </a:p>
      </dgm:t>
    </dgm:pt>
    <dgm:pt modelId="{B6076313-1047-46A0-AB69-191FE413ADB4}" type="pres">
      <dgm:prSet presAssocID="{7BEC6BDA-BADB-4DF7-8500-9CBC89D5E93E}" presName="hierChild1" presStyleCnt="0">
        <dgm:presLayoutVars>
          <dgm:orgChart val="1"/>
          <dgm:chPref val="1"/>
          <dgm:dir/>
          <dgm:animOne val="branch"/>
          <dgm:animLvl val="lvl"/>
          <dgm:resizeHandles/>
        </dgm:presLayoutVars>
      </dgm:prSet>
      <dgm:spPr/>
      <dgm:t>
        <a:bodyPr/>
        <a:lstStyle/>
        <a:p>
          <a:endParaRPr lang="ru-RU"/>
        </a:p>
      </dgm:t>
    </dgm:pt>
    <dgm:pt modelId="{355D5A2C-C4C5-4166-8C35-4033C031CAE8}" type="pres">
      <dgm:prSet presAssocID="{7BA724E8-037F-452F-ACEA-C9388D805D21}" presName="hierRoot1" presStyleCnt="0">
        <dgm:presLayoutVars>
          <dgm:hierBranch val="init"/>
        </dgm:presLayoutVars>
      </dgm:prSet>
      <dgm:spPr/>
    </dgm:pt>
    <dgm:pt modelId="{1C950488-64BE-42DF-A4AA-E607D989AF62}" type="pres">
      <dgm:prSet presAssocID="{7BA724E8-037F-452F-ACEA-C9388D805D21}" presName="rootComposite1" presStyleCnt="0"/>
      <dgm:spPr/>
    </dgm:pt>
    <dgm:pt modelId="{97F7CAA9-7852-43D5-BB41-5183CA42D60A}" type="pres">
      <dgm:prSet presAssocID="{7BA724E8-037F-452F-ACEA-C9388D805D21}" presName="rootText1" presStyleLbl="node0" presStyleIdx="0" presStyleCnt="2" custScaleX="117365" custScaleY="263244">
        <dgm:presLayoutVars>
          <dgm:chPref val="3"/>
        </dgm:presLayoutVars>
      </dgm:prSet>
      <dgm:spPr/>
      <dgm:t>
        <a:bodyPr/>
        <a:lstStyle/>
        <a:p>
          <a:endParaRPr lang="ru-RU"/>
        </a:p>
      </dgm:t>
    </dgm:pt>
    <dgm:pt modelId="{C27C0374-5DFC-4E2E-885A-E8F757663818}" type="pres">
      <dgm:prSet presAssocID="{7BA724E8-037F-452F-ACEA-C9388D805D21}" presName="rootConnector1" presStyleLbl="node1" presStyleIdx="0" presStyleCnt="0"/>
      <dgm:spPr/>
      <dgm:t>
        <a:bodyPr/>
        <a:lstStyle/>
        <a:p>
          <a:endParaRPr lang="ru-RU"/>
        </a:p>
      </dgm:t>
    </dgm:pt>
    <dgm:pt modelId="{4BA2A697-5363-4412-8670-36DE2A4819EE}" type="pres">
      <dgm:prSet presAssocID="{7BA724E8-037F-452F-ACEA-C9388D805D21}" presName="hierChild2" presStyleCnt="0"/>
      <dgm:spPr/>
    </dgm:pt>
    <dgm:pt modelId="{05C7B663-89C6-48C6-AE8C-E60B614BD45D}" type="pres">
      <dgm:prSet presAssocID="{7BA724E8-037F-452F-ACEA-C9388D805D21}" presName="hierChild3" presStyleCnt="0"/>
      <dgm:spPr/>
    </dgm:pt>
    <dgm:pt modelId="{317ABF08-FC6D-44B5-83CA-3C62A191C380}" type="pres">
      <dgm:prSet presAssocID="{48088911-6513-41C0-B7C3-B1F656FE533E}" presName="hierRoot1" presStyleCnt="0">
        <dgm:presLayoutVars>
          <dgm:hierBranch val="init"/>
        </dgm:presLayoutVars>
      </dgm:prSet>
      <dgm:spPr/>
    </dgm:pt>
    <dgm:pt modelId="{6FE6C198-C332-4A69-B69E-EEFE523C55F9}" type="pres">
      <dgm:prSet presAssocID="{48088911-6513-41C0-B7C3-B1F656FE533E}" presName="rootComposite1" presStyleCnt="0"/>
      <dgm:spPr/>
    </dgm:pt>
    <dgm:pt modelId="{8074C126-37C9-4D92-AC0C-9A0EB4D4A633}" type="pres">
      <dgm:prSet presAssocID="{48088911-6513-41C0-B7C3-B1F656FE533E}" presName="rootText1" presStyleLbl="node0" presStyleIdx="1" presStyleCnt="2" custScaleX="115383" custScaleY="262158">
        <dgm:presLayoutVars>
          <dgm:chPref val="3"/>
        </dgm:presLayoutVars>
      </dgm:prSet>
      <dgm:spPr/>
      <dgm:t>
        <a:bodyPr/>
        <a:lstStyle/>
        <a:p>
          <a:endParaRPr lang="ru-RU"/>
        </a:p>
      </dgm:t>
    </dgm:pt>
    <dgm:pt modelId="{98F684EB-F16B-40C1-BD29-96937DE9F933}" type="pres">
      <dgm:prSet presAssocID="{48088911-6513-41C0-B7C3-B1F656FE533E}" presName="rootConnector1" presStyleLbl="node1" presStyleIdx="0" presStyleCnt="0"/>
      <dgm:spPr/>
      <dgm:t>
        <a:bodyPr/>
        <a:lstStyle/>
        <a:p>
          <a:endParaRPr lang="ru-RU"/>
        </a:p>
      </dgm:t>
    </dgm:pt>
    <dgm:pt modelId="{60A0A5FE-7097-4B11-B5A2-D7C432D0098B}" type="pres">
      <dgm:prSet presAssocID="{48088911-6513-41C0-B7C3-B1F656FE533E}" presName="hierChild2" presStyleCnt="0"/>
      <dgm:spPr/>
    </dgm:pt>
    <dgm:pt modelId="{D1932200-EC0A-48BF-BA1B-E84C1196E1C3}" type="pres">
      <dgm:prSet presAssocID="{48088911-6513-41C0-B7C3-B1F656FE533E}" presName="hierChild3" presStyleCnt="0"/>
      <dgm:spPr/>
    </dgm:pt>
  </dgm:ptLst>
  <dgm:cxnLst>
    <dgm:cxn modelId="{B56C1036-3A2E-434A-BC42-0AFC80705CD5}" type="presOf" srcId="{7BA724E8-037F-452F-ACEA-C9388D805D21}" destId="{97F7CAA9-7852-43D5-BB41-5183CA42D60A}" srcOrd="0" destOrd="0" presId="urn:microsoft.com/office/officeart/2005/8/layout/orgChart1"/>
    <dgm:cxn modelId="{64EC0C70-3A93-47E7-B622-9592FF45A10D}" type="presOf" srcId="{48088911-6513-41C0-B7C3-B1F656FE533E}" destId="{8074C126-37C9-4D92-AC0C-9A0EB4D4A633}" srcOrd="0" destOrd="0" presId="urn:microsoft.com/office/officeart/2005/8/layout/orgChart1"/>
    <dgm:cxn modelId="{E1A81F68-5561-4549-B7B2-6830931F6C49}" type="presOf" srcId="{7BA724E8-037F-452F-ACEA-C9388D805D21}" destId="{C27C0374-5DFC-4E2E-885A-E8F757663818}" srcOrd="1" destOrd="0" presId="urn:microsoft.com/office/officeart/2005/8/layout/orgChart1"/>
    <dgm:cxn modelId="{2CB62B85-AAB8-4C67-A216-0754C7FBAC67}" type="presOf" srcId="{48088911-6513-41C0-B7C3-B1F656FE533E}" destId="{98F684EB-F16B-40C1-BD29-96937DE9F933}" srcOrd="1" destOrd="0" presId="urn:microsoft.com/office/officeart/2005/8/layout/orgChart1"/>
    <dgm:cxn modelId="{0BE9CD26-8B6F-41E4-9A5A-27725474574E}" srcId="{7BEC6BDA-BADB-4DF7-8500-9CBC89D5E93E}" destId="{48088911-6513-41C0-B7C3-B1F656FE533E}" srcOrd="1" destOrd="0" parTransId="{85925363-542D-449A-BA7B-4169A6821315}" sibTransId="{A6ED8BCE-839F-477F-9CCC-8DB97DA4562D}"/>
    <dgm:cxn modelId="{953B73FB-65B6-424C-B973-29FC674B0EB6}" type="presOf" srcId="{7BEC6BDA-BADB-4DF7-8500-9CBC89D5E93E}" destId="{B6076313-1047-46A0-AB69-191FE413ADB4}" srcOrd="0" destOrd="0" presId="urn:microsoft.com/office/officeart/2005/8/layout/orgChart1"/>
    <dgm:cxn modelId="{1068DDD2-D026-4055-8F00-A569D75AD206}" srcId="{7BEC6BDA-BADB-4DF7-8500-9CBC89D5E93E}" destId="{7BA724E8-037F-452F-ACEA-C9388D805D21}" srcOrd="0" destOrd="0" parTransId="{35D56A3E-FBB0-4465-9484-42E9ED003B5C}" sibTransId="{86994A35-82F2-45F5-BDBE-A4B910BEF9DB}"/>
    <dgm:cxn modelId="{0DB1F38A-8E68-4C74-82BD-1ADEE1B6BC93}" type="presParOf" srcId="{B6076313-1047-46A0-AB69-191FE413ADB4}" destId="{355D5A2C-C4C5-4166-8C35-4033C031CAE8}" srcOrd="0" destOrd="0" presId="urn:microsoft.com/office/officeart/2005/8/layout/orgChart1"/>
    <dgm:cxn modelId="{18B0F647-83F3-451C-B3D1-EC1FB466C9C7}" type="presParOf" srcId="{355D5A2C-C4C5-4166-8C35-4033C031CAE8}" destId="{1C950488-64BE-42DF-A4AA-E607D989AF62}" srcOrd="0" destOrd="0" presId="urn:microsoft.com/office/officeart/2005/8/layout/orgChart1"/>
    <dgm:cxn modelId="{CE391D7D-2447-4DFD-958B-3CF63D2C9281}" type="presParOf" srcId="{1C950488-64BE-42DF-A4AA-E607D989AF62}" destId="{97F7CAA9-7852-43D5-BB41-5183CA42D60A}" srcOrd="0" destOrd="0" presId="urn:microsoft.com/office/officeart/2005/8/layout/orgChart1"/>
    <dgm:cxn modelId="{7380C9B7-9BE8-43C5-A2A7-A5E9A6690102}" type="presParOf" srcId="{1C950488-64BE-42DF-A4AA-E607D989AF62}" destId="{C27C0374-5DFC-4E2E-885A-E8F757663818}" srcOrd="1" destOrd="0" presId="urn:microsoft.com/office/officeart/2005/8/layout/orgChart1"/>
    <dgm:cxn modelId="{6ECABEC4-95B3-4026-AEE4-CF14D1428F81}" type="presParOf" srcId="{355D5A2C-C4C5-4166-8C35-4033C031CAE8}" destId="{4BA2A697-5363-4412-8670-36DE2A4819EE}" srcOrd="1" destOrd="0" presId="urn:microsoft.com/office/officeart/2005/8/layout/orgChart1"/>
    <dgm:cxn modelId="{90626D57-5B33-429B-9189-4701DFECD0F1}" type="presParOf" srcId="{355D5A2C-C4C5-4166-8C35-4033C031CAE8}" destId="{05C7B663-89C6-48C6-AE8C-E60B614BD45D}" srcOrd="2" destOrd="0" presId="urn:microsoft.com/office/officeart/2005/8/layout/orgChart1"/>
    <dgm:cxn modelId="{989D81E0-0CEE-4812-8F5D-5E05DAC768FC}" type="presParOf" srcId="{B6076313-1047-46A0-AB69-191FE413ADB4}" destId="{317ABF08-FC6D-44B5-83CA-3C62A191C380}" srcOrd="1" destOrd="0" presId="urn:microsoft.com/office/officeart/2005/8/layout/orgChart1"/>
    <dgm:cxn modelId="{89DCF3DF-3419-403B-AEEE-9AC83C0FB146}" type="presParOf" srcId="{317ABF08-FC6D-44B5-83CA-3C62A191C380}" destId="{6FE6C198-C332-4A69-B69E-EEFE523C55F9}" srcOrd="0" destOrd="0" presId="urn:microsoft.com/office/officeart/2005/8/layout/orgChart1"/>
    <dgm:cxn modelId="{651E07B7-74B6-4F62-AFFC-27BB8130CCF8}" type="presParOf" srcId="{6FE6C198-C332-4A69-B69E-EEFE523C55F9}" destId="{8074C126-37C9-4D92-AC0C-9A0EB4D4A633}" srcOrd="0" destOrd="0" presId="urn:microsoft.com/office/officeart/2005/8/layout/orgChart1"/>
    <dgm:cxn modelId="{069D3FCA-79A8-4FB0-AFBB-8483B5D8CBF9}" type="presParOf" srcId="{6FE6C198-C332-4A69-B69E-EEFE523C55F9}" destId="{98F684EB-F16B-40C1-BD29-96937DE9F933}" srcOrd="1" destOrd="0" presId="urn:microsoft.com/office/officeart/2005/8/layout/orgChart1"/>
    <dgm:cxn modelId="{CFB4E2A5-F020-4CA4-AAD3-A772135CCE89}" type="presParOf" srcId="{317ABF08-FC6D-44B5-83CA-3C62A191C380}" destId="{60A0A5FE-7097-4B11-B5A2-D7C432D0098B}" srcOrd="1" destOrd="0" presId="urn:microsoft.com/office/officeart/2005/8/layout/orgChart1"/>
    <dgm:cxn modelId="{896B7A63-92CF-4D8D-8611-E1A3EE50E433}" type="presParOf" srcId="{317ABF08-FC6D-44B5-83CA-3C62A191C380}" destId="{D1932200-EC0A-48BF-BA1B-E84C1196E1C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EC37210-9D3D-4CED-8ECC-6F8D22E9F2A6}" type="doc">
      <dgm:prSet loTypeId="urn:microsoft.com/office/officeart/2005/8/layout/vList2" loCatId="list" qsTypeId="urn:microsoft.com/office/officeart/2005/8/quickstyle/simple3" qsCatId="simple" csTypeId="urn:microsoft.com/office/officeart/2005/8/colors/accent4_2" csCatId="accent4"/>
      <dgm:spPr/>
      <dgm:t>
        <a:bodyPr/>
        <a:lstStyle/>
        <a:p>
          <a:endParaRPr lang="ru-RU"/>
        </a:p>
      </dgm:t>
    </dgm:pt>
    <dgm:pt modelId="{5CB78DB5-D04F-4AB0-8518-14E23F143DCE}">
      <dgm:prSet/>
      <dgm:spPr/>
      <dgm:t>
        <a:bodyPr/>
        <a:lstStyle/>
        <a:p>
          <a:pPr rtl="0"/>
          <a:r>
            <a:rPr lang="uk-UA" dirty="0" smtClean="0"/>
            <a:t>Об’єднання зусиль та потенціалу наукових установ, бізнесу та влади для створення центру зі сприяння в отриманні Європейського сертифікату якості продукції (консультативні послуги щодо процедури отримання сертифікату, проведення наукових та лабораторних досліджень якості продукції, сприяння у підготовці технічної документації, а також супровід процедури отримання сертифікації ЄС.</a:t>
          </a:r>
          <a:endParaRPr lang="ru-RU" dirty="0"/>
        </a:p>
      </dgm:t>
    </dgm:pt>
    <dgm:pt modelId="{1AFB6051-D933-4698-A76C-C917867A25A5}" type="parTrans" cxnId="{FFD5D7BD-7A34-49EA-945F-2FE98E4ADC30}">
      <dgm:prSet/>
      <dgm:spPr/>
      <dgm:t>
        <a:bodyPr/>
        <a:lstStyle/>
        <a:p>
          <a:endParaRPr lang="ru-RU"/>
        </a:p>
      </dgm:t>
    </dgm:pt>
    <dgm:pt modelId="{1CE86FE1-A5BF-402C-81D8-74569C473F7B}" type="sibTrans" cxnId="{FFD5D7BD-7A34-49EA-945F-2FE98E4ADC30}">
      <dgm:prSet/>
      <dgm:spPr/>
      <dgm:t>
        <a:bodyPr/>
        <a:lstStyle/>
        <a:p>
          <a:endParaRPr lang="ru-RU"/>
        </a:p>
      </dgm:t>
    </dgm:pt>
    <dgm:pt modelId="{83E032CA-BC76-4B68-A381-1E6E3B802E08}">
      <dgm:prSet/>
      <dgm:spPr/>
      <dgm:t>
        <a:bodyPr/>
        <a:lstStyle/>
        <a:p>
          <a:pPr rtl="0"/>
          <a:r>
            <a:rPr lang="uk-UA" dirty="0" smtClean="0"/>
            <a:t>Створення інноваційних високотехнологічних виробництв з використанням </a:t>
          </a:r>
          <a:r>
            <a:rPr lang="uk-UA" dirty="0" err="1" smtClean="0"/>
            <a:t>потужностей</a:t>
          </a:r>
          <a:r>
            <a:rPr lang="uk-UA" dirty="0" smtClean="0"/>
            <a:t> підприємств машинобудівної галузі, інноваційних розробок науково-дослідних і освітніх установ при активному сприянні органів місцевої влади у залученні коштів міжнародних та внутрішніх інвесторів.</a:t>
          </a:r>
          <a:endParaRPr lang="ru-RU" dirty="0"/>
        </a:p>
      </dgm:t>
    </dgm:pt>
    <dgm:pt modelId="{82B62434-742E-4231-9846-5019E719DF94}" type="parTrans" cxnId="{75EB9A14-A5AD-4BAA-B200-62D3FE9B16D7}">
      <dgm:prSet/>
      <dgm:spPr/>
      <dgm:t>
        <a:bodyPr/>
        <a:lstStyle/>
        <a:p>
          <a:endParaRPr lang="ru-RU"/>
        </a:p>
      </dgm:t>
    </dgm:pt>
    <dgm:pt modelId="{D6B4B180-F336-4FD7-A2E1-B1E23D9918BA}" type="sibTrans" cxnId="{75EB9A14-A5AD-4BAA-B200-62D3FE9B16D7}">
      <dgm:prSet/>
      <dgm:spPr/>
      <dgm:t>
        <a:bodyPr/>
        <a:lstStyle/>
        <a:p>
          <a:endParaRPr lang="ru-RU"/>
        </a:p>
      </dgm:t>
    </dgm:pt>
    <dgm:pt modelId="{ECEFE4FB-2297-4820-860C-2D9230FEDCC6}" type="pres">
      <dgm:prSet presAssocID="{7EC37210-9D3D-4CED-8ECC-6F8D22E9F2A6}" presName="linear" presStyleCnt="0">
        <dgm:presLayoutVars>
          <dgm:animLvl val="lvl"/>
          <dgm:resizeHandles val="exact"/>
        </dgm:presLayoutVars>
      </dgm:prSet>
      <dgm:spPr/>
      <dgm:t>
        <a:bodyPr/>
        <a:lstStyle/>
        <a:p>
          <a:endParaRPr lang="ru-RU"/>
        </a:p>
      </dgm:t>
    </dgm:pt>
    <dgm:pt modelId="{25518FE8-E4A7-4187-945D-B2E5FFB00776}" type="pres">
      <dgm:prSet presAssocID="{5CB78DB5-D04F-4AB0-8518-14E23F143DCE}" presName="parentText" presStyleLbl="node1" presStyleIdx="0" presStyleCnt="2">
        <dgm:presLayoutVars>
          <dgm:chMax val="0"/>
          <dgm:bulletEnabled val="1"/>
        </dgm:presLayoutVars>
      </dgm:prSet>
      <dgm:spPr/>
      <dgm:t>
        <a:bodyPr/>
        <a:lstStyle/>
        <a:p>
          <a:endParaRPr lang="ru-RU"/>
        </a:p>
      </dgm:t>
    </dgm:pt>
    <dgm:pt modelId="{66041747-2C2E-46BF-AA78-39F4C2953ECB}" type="pres">
      <dgm:prSet presAssocID="{1CE86FE1-A5BF-402C-81D8-74569C473F7B}" presName="spacer" presStyleCnt="0"/>
      <dgm:spPr/>
    </dgm:pt>
    <dgm:pt modelId="{EE96FFBA-92C1-4499-B4DB-8CE7E22B4284}" type="pres">
      <dgm:prSet presAssocID="{83E032CA-BC76-4B68-A381-1E6E3B802E08}" presName="parentText" presStyleLbl="node1" presStyleIdx="1" presStyleCnt="2">
        <dgm:presLayoutVars>
          <dgm:chMax val="0"/>
          <dgm:bulletEnabled val="1"/>
        </dgm:presLayoutVars>
      </dgm:prSet>
      <dgm:spPr/>
      <dgm:t>
        <a:bodyPr/>
        <a:lstStyle/>
        <a:p>
          <a:endParaRPr lang="ru-RU"/>
        </a:p>
      </dgm:t>
    </dgm:pt>
  </dgm:ptLst>
  <dgm:cxnLst>
    <dgm:cxn modelId="{FFD5D7BD-7A34-49EA-945F-2FE98E4ADC30}" srcId="{7EC37210-9D3D-4CED-8ECC-6F8D22E9F2A6}" destId="{5CB78DB5-D04F-4AB0-8518-14E23F143DCE}" srcOrd="0" destOrd="0" parTransId="{1AFB6051-D933-4698-A76C-C917867A25A5}" sibTransId="{1CE86FE1-A5BF-402C-81D8-74569C473F7B}"/>
    <dgm:cxn modelId="{9402ADFA-1089-402A-9B6D-BEE5C4BC66BA}" type="presOf" srcId="{5CB78DB5-D04F-4AB0-8518-14E23F143DCE}" destId="{25518FE8-E4A7-4187-945D-B2E5FFB00776}" srcOrd="0" destOrd="0" presId="urn:microsoft.com/office/officeart/2005/8/layout/vList2"/>
    <dgm:cxn modelId="{F6CDAF05-01A0-404A-936E-0910E0B864FB}" type="presOf" srcId="{83E032CA-BC76-4B68-A381-1E6E3B802E08}" destId="{EE96FFBA-92C1-4499-B4DB-8CE7E22B4284}" srcOrd="0" destOrd="0" presId="urn:microsoft.com/office/officeart/2005/8/layout/vList2"/>
    <dgm:cxn modelId="{A4C75AF4-72BF-4103-BE7F-DD849B917F27}" type="presOf" srcId="{7EC37210-9D3D-4CED-8ECC-6F8D22E9F2A6}" destId="{ECEFE4FB-2297-4820-860C-2D9230FEDCC6}" srcOrd="0" destOrd="0" presId="urn:microsoft.com/office/officeart/2005/8/layout/vList2"/>
    <dgm:cxn modelId="{75EB9A14-A5AD-4BAA-B200-62D3FE9B16D7}" srcId="{7EC37210-9D3D-4CED-8ECC-6F8D22E9F2A6}" destId="{83E032CA-BC76-4B68-A381-1E6E3B802E08}" srcOrd="1" destOrd="0" parTransId="{82B62434-742E-4231-9846-5019E719DF94}" sibTransId="{D6B4B180-F336-4FD7-A2E1-B1E23D9918BA}"/>
    <dgm:cxn modelId="{FC8ED2F9-05C6-4DBC-BFFB-DEDC3B600664}" type="presParOf" srcId="{ECEFE4FB-2297-4820-860C-2D9230FEDCC6}" destId="{25518FE8-E4A7-4187-945D-B2E5FFB00776}" srcOrd="0" destOrd="0" presId="urn:microsoft.com/office/officeart/2005/8/layout/vList2"/>
    <dgm:cxn modelId="{FDEC8416-9730-4F11-A308-368B72D37F8A}" type="presParOf" srcId="{ECEFE4FB-2297-4820-860C-2D9230FEDCC6}" destId="{66041747-2C2E-46BF-AA78-39F4C2953ECB}" srcOrd="1" destOrd="0" presId="urn:microsoft.com/office/officeart/2005/8/layout/vList2"/>
    <dgm:cxn modelId="{EC3E9259-DCF7-4887-BD66-B1DD6799029C}" type="presParOf" srcId="{ECEFE4FB-2297-4820-860C-2D9230FEDCC6}" destId="{EE96FFBA-92C1-4499-B4DB-8CE7E22B4284}"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FAD9F0A-E579-4289-B811-A6A5E15A0168}" type="doc">
      <dgm:prSet loTypeId="urn:microsoft.com/office/officeart/2005/8/layout/process4" loCatId="list" qsTypeId="urn:microsoft.com/office/officeart/2005/8/quickstyle/simple1" qsCatId="simple" csTypeId="urn:microsoft.com/office/officeart/2005/8/colors/colorful3" csCatId="colorful" phldr="1"/>
      <dgm:spPr/>
      <dgm:t>
        <a:bodyPr/>
        <a:lstStyle/>
        <a:p>
          <a:endParaRPr lang="ru-RU"/>
        </a:p>
      </dgm:t>
    </dgm:pt>
    <dgm:pt modelId="{8BFA036D-1226-495D-A505-41F2BF9B0CBE}">
      <dgm:prSet custT="1"/>
      <dgm:spPr/>
      <dgm:t>
        <a:bodyPr/>
        <a:lstStyle/>
        <a:p>
          <a:pPr rtl="0"/>
          <a:r>
            <a:rPr lang="uk-UA" sz="2000" dirty="0" smtClean="0"/>
            <a:t>Розвиток в області сучасної лікувальної та санітарно-курортної бази із матеріально-технічною базою та інфраструктурою на рівні європейських та світових вимог; задоволення потреб громадян країни у санаторно-курортному лікуванні, оздоровленні і послугах відпочинку</a:t>
          </a:r>
          <a:endParaRPr lang="ru-RU" sz="2000" dirty="0"/>
        </a:p>
      </dgm:t>
    </dgm:pt>
    <dgm:pt modelId="{296B84B6-B854-4B9F-823B-259055E63ADE}" type="parTrans" cxnId="{B814C09A-2840-450A-87DB-BACA848FE067}">
      <dgm:prSet/>
      <dgm:spPr/>
      <dgm:t>
        <a:bodyPr/>
        <a:lstStyle/>
        <a:p>
          <a:endParaRPr lang="ru-RU"/>
        </a:p>
      </dgm:t>
    </dgm:pt>
    <dgm:pt modelId="{9746FC73-47F3-462A-B7C1-643D377A3FCD}" type="sibTrans" cxnId="{B814C09A-2840-450A-87DB-BACA848FE067}">
      <dgm:prSet/>
      <dgm:spPr/>
      <dgm:t>
        <a:bodyPr/>
        <a:lstStyle/>
        <a:p>
          <a:endParaRPr lang="ru-RU"/>
        </a:p>
      </dgm:t>
    </dgm:pt>
    <dgm:pt modelId="{BA0E0EFE-6534-4A7F-A6D9-A54CDE94DBA7}">
      <dgm:prSet custT="1"/>
      <dgm:spPr/>
      <dgm:t>
        <a:bodyPr/>
        <a:lstStyle/>
        <a:p>
          <a:pPr rtl="0"/>
          <a:r>
            <a:rPr lang="uk-UA" sz="2000" dirty="0" smtClean="0"/>
            <a:t>Використання наявного наукового досвіду та можливостей з розробки та впровадження нововведень в стоматології, значний потенціал підприємництва, діючого в цій галузі та цінова доступність послуг</a:t>
          </a:r>
          <a:endParaRPr lang="ru-RU" sz="2000" dirty="0"/>
        </a:p>
      </dgm:t>
    </dgm:pt>
    <dgm:pt modelId="{A06453F1-D06B-4582-9D15-27EACCBF02C2}" type="parTrans" cxnId="{E5B83057-E88F-4FCD-BE39-D07784D8FBCE}">
      <dgm:prSet/>
      <dgm:spPr/>
      <dgm:t>
        <a:bodyPr/>
        <a:lstStyle/>
        <a:p>
          <a:endParaRPr lang="ru-RU"/>
        </a:p>
      </dgm:t>
    </dgm:pt>
    <dgm:pt modelId="{CF6F877F-2A90-4E2E-A37B-723892F172C7}" type="sibTrans" cxnId="{E5B83057-E88F-4FCD-BE39-D07784D8FBCE}">
      <dgm:prSet/>
      <dgm:spPr/>
      <dgm:t>
        <a:bodyPr/>
        <a:lstStyle/>
        <a:p>
          <a:endParaRPr lang="ru-RU"/>
        </a:p>
      </dgm:t>
    </dgm:pt>
    <dgm:pt modelId="{183FB274-79D5-413A-B1B7-45F01B627610}">
      <dgm:prSet custT="1"/>
      <dgm:spPr/>
      <dgm:t>
        <a:bodyPr/>
        <a:lstStyle/>
        <a:p>
          <a:pPr rtl="0"/>
          <a:r>
            <a:rPr lang="uk-UA" sz="2000" dirty="0" smtClean="0"/>
            <a:t>Розвиток лікувально-оздоровчого туризму</a:t>
          </a:r>
          <a:endParaRPr lang="ru-RU" sz="2000" dirty="0"/>
        </a:p>
      </dgm:t>
    </dgm:pt>
    <dgm:pt modelId="{FBFB1212-FE03-4750-8100-774C3D01141C}" type="parTrans" cxnId="{FE0697E3-7A5F-4720-AF3C-8DE20BB0306D}">
      <dgm:prSet/>
      <dgm:spPr/>
      <dgm:t>
        <a:bodyPr/>
        <a:lstStyle/>
        <a:p>
          <a:endParaRPr lang="ru-RU"/>
        </a:p>
      </dgm:t>
    </dgm:pt>
    <dgm:pt modelId="{A9D1CEFB-39D4-4D25-A528-CF0A0E927F7F}" type="sibTrans" cxnId="{FE0697E3-7A5F-4720-AF3C-8DE20BB0306D}">
      <dgm:prSet/>
      <dgm:spPr/>
      <dgm:t>
        <a:bodyPr/>
        <a:lstStyle/>
        <a:p>
          <a:endParaRPr lang="ru-RU"/>
        </a:p>
      </dgm:t>
    </dgm:pt>
    <dgm:pt modelId="{744765C2-F641-414A-8678-818EF806A7FE}">
      <dgm:prSet custT="1"/>
      <dgm:spPr/>
      <dgm:t>
        <a:bodyPr/>
        <a:lstStyle/>
        <a:p>
          <a:pPr rtl="0"/>
          <a:r>
            <a:rPr lang="uk-UA" sz="2000" dirty="0" smtClean="0"/>
            <a:t>Створення нових інноваційних методів та технологій лікування</a:t>
          </a:r>
          <a:endParaRPr lang="ru-RU" sz="2000" dirty="0"/>
        </a:p>
      </dgm:t>
    </dgm:pt>
    <dgm:pt modelId="{4AF50BBC-18AF-440E-9EA5-E8372EFB7A3D}" type="parTrans" cxnId="{CE7BBA1D-0555-4FCA-81E6-2083ADAE4CB9}">
      <dgm:prSet/>
      <dgm:spPr/>
      <dgm:t>
        <a:bodyPr/>
        <a:lstStyle/>
        <a:p>
          <a:endParaRPr lang="ru-RU"/>
        </a:p>
      </dgm:t>
    </dgm:pt>
    <dgm:pt modelId="{76B917FB-7E6C-43DC-BF30-33FFC563D7C6}" type="sibTrans" cxnId="{CE7BBA1D-0555-4FCA-81E6-2083ADAE4CB9}">
      <dgm:prSet/>
      <dgm:spPr/>
      <dgm:t>
        <a:bodyPr/>
        <a:lstStyle/>
        <a:p>
          <a:endParaRPr lang="ru-RU"/>
        </a:p>
      </dgm:t>
    </dgm:pt>
    <dgm:pt modelId="{5ED67A54-10EF-407E-B66A-731AE2DC10E5}" type="pres">
      <dgm:prSet presAssocID="{5FAD9F0A-E579-4289-B811-A6A5E15A0168}" presName="Name0" presStyleCnt="0">
        <dgm:presLayoutVars>
          <dgm:dir/>
          <dgm:animLvl val="lvl"/>
          <dgm:resizeHandles val="exact"/>
        </dgm:presLayoutVars>
      </dgm:prSet>
      <dgm:spPr/>
      <dgm:t>
        <a:bodyPr/>
        <a:lstStyle/>
        <a:p>
          <a:endParaRPr lang="ru-RU"/>
        </a:p>
      </dgm:t>
    </dgm:pt>
    <dgm:pt modelId="{9E1D7FFA-46A0-4FF0-8AF4-5C9949826271}" type="pres">
      <dgm:prSet presAssocID="{744765C2-F641-414A-8678-818EF806A7FE}" presName="boxAndChildren" presStyleCnt="0"/>
      <dgm:spPr/>
    </dgm:pt>
    <dgm:pt modelId="{D3A858C4-9605-40C8-A8F7-41481A2BB3AA}" type="pres">
      <dgm:prSet presAssocID="{744765C2-F641-414A-8678-818EF806A7FE}" presName="parentTextBox" presStyleLbl="node1" presStyleIdx="0" presStyleCnt="4" custScaleY="45324"/>
      <dgm:spPr/>
      <dgm:t>
        <a:bodyPr/>
        <a:lstStyle/>
        <a:p>
          <a:endParaRPr lang="ru-RU"/>
        </a:p>
      </dgm:t>
    </dgm:pt>
    <dgm:pt modelId="{C43FBCF4-DA65-48A7-8E9D-7998FDE2AF85}" type="pres">
      <dgm:prSet presAssocID="{A9D1CEFB-39D4-4D25-A528-CF0A0E927F7F}" presName="sp" presStyleCnt="0"/>
      <dgm:spPr/>
    </dgm:pt>
    <dgm:pt modelId="{72EF8567-C859-4FB8-AB59-C4CF6F5AEBAE}" type="pres">
      <dgm:prSet presAssocID="{183FB274-79D5-413A-B1B7-45F01B627610}" presName="arrowAndChildren" presStyleCnt="0"/>
      <dgm:spPr/>
    </dgm:pt>
    <dgm:pt modelId="{AA2F8B0C-534C-4FB0-8689-8F4F1B76EAB8}" type="pres">
      <dgm:prSet presAssocID="{183FB274-79D5-413A-B1B7-45F01B627610}" presName="parentTextArrow" presStyleLbl="node1" presStyleIdx="1" presStyleCnt="4" custScaleY="43884"/>
      <dgm:spPr/>
      <dgm:t>
        <a:bodyPr/>
        <a:lstStyle/>
        <a:p>
          <a:endParaRPr lang="ru-RU"/>
        </a:p>
      </dgm:t>
    </dgm:pt>
    <dgm:pt modelId="{533657B5-D984-4E50-9DBE-7B174E94C91C}" type="pres">
      <dgm:prSet presAssocID="{CF6F877F-2A90-4E2E-A37B-723892F172C7}" presName="sp" presStyleCnt="0"/>
      <dgm:spPr/>
    </dgm:pt>
    <dgm:pt modelId="{98EDEB57-1B1E-4601-993C-BE231082F7D1}" type="pres">
      <dgm:prSet presAssocID="{BA0E0EFE-6534-4A7F-A6D9-A54CDE94DBA7}" presName="arrowAndChildren" presStyleCnt="0"/>
      <dgm:spPr/>
    </dgm:pt>
    <dgm:pt modelId="{5D407458-5289-43F6-B32E-CD7CBFCA9770}" type="pres">
      <dgm:prSet presAssocID="{BA0E0EFE-6534-4A7F-A6D9-A54CDE94DBA7}" presName="parentTextArrow" presStyleLbl="node1" presStyleIdx="2" presStyleCnt="4"/>
      <dgm:spPr/>
      <dgm:t>
        <a:bodyPr/>
        <a:lstStyle/>
        <a:p>
          <a:endParaRPr lang="ru-RU"/>
        </a:p>
      </dgm:t>
    </dgm:pt>
    <dgm:pt modelId="{10A277BF-D853-4A34-9039-902938913231}" type="pres">
      <dgm:prSet presAssocID="{9746FC73-47F3-462A-B7C1-643D377A3FCD}" presName="sp" presStyleCnt="0"/>
      <dgm:spPr/>
    </dgm:pt>
    <dgm:pt modelId="{966066F3-5303-4F22-BA8D-C5FABA55B230}" type="pres">
      <dgm:prSet presAssocID="{8BFA036D-1226-495D-A505-41F2BF9B0CBE}" presName="arrowAndChildren" presStyleCnt="0"/>
      <dgm:spPr/>
    </dgm:pt>
    <dgm:pt modelId="{00312797-04E8-453E-9FAC-52BF8DF65A34}" type="pres">
      <dgm:prSet presAssocID="{8BFA036D-1226-495D-A505-41F2BF9B0CBE}" presName="parentTextArrow" presStyleLbl="node1" presStyleIdx="3" presStyleCnt="4"/>
      <dgm:spPr/>
      <dgm:t>
        <a:bodyPr/>
        <a:lstStyle/>
        <a:p>
          <a:endParaRPr lang="ru-RU"/>
        </a:p>
      </dgm:t>
    </dgm:pt>
  </dgm:ptLst>
  <dgm:cxnLst>
    <dgm:cxn modelId="{CE7BBA1D-0555-4FCA-81E6-2083ADAE4CB9}" srcId="{5FAD9F0A-E579-4289-B811-A6A5E15A0168}" destId="{744765C2-F641-414A-8678-818EF806A7FE}" srcOrd="3" destOrd="0" parTransId="{4AF50BBC-18AF-440E-9EA5-E8372EFB7A3D}" sibTransId="{76B917FB-7E6C-43DC-BF30-33FFC563D7C6}"/>
    <dgm:cxn modelId="{B814C09A-2840-450A-87DB-BACA848FE067}" srcId="{5FAD9F0A-E579-4289-B811-A6A5E15A0168}" destId="{8BFA036D-1226-495D-A505-41F2BF9B0CBE}" srcOrd="0" destOrd="0" parTransId="{296B84B6-B854-4B9F-823B-259055E63ADE}" sibTransId="{9746FC73-47F3-462A-B7C1-643D377A3FCD}"/>
    <dgm:cxn modelId="{E5B83057-E88F-4FCD-BE39-D07784D8FBCE}" srcId="{5FAD9F0A-E579-4289-B811-A6A5E15A0168}" destId="{BA0E0EFE-6534-4A7F-A6D9-A54CDE94DBA7}" srcOrd="1" destOrd="0" parTransId="{A06453F1-D06B-4582-9D15-27EACCBF02C2}" sibTransId="{CF6F877F-2A90-4E2E-A37B-723892F172C7}"/>
    <dgm:cxn modelId="{491F3E5A-AC38-44AA-95F8-4705D9DBD890}" type="presOf" srcId="{183FB274-79D5-413A-B1B7-45F01B627610}" destId="{AA2F8B0C-534C-4FB0-8689-8F4F1B76EAB8}" srcOrd="0" destOrd="0" presId="urn:microsoft.com/office/officeart/2005/8/layout/process4"/>
    <dgm:cxn modelId="{25E0A48A-CFD9-4EBC-AF41-74564D8C54EF}" type="presOf" srcId="{8BFA036D-1226-495D-A505-41F2BF9B0CBE}" destId="{00312797-04E8-453E-9FAC-52BF8DF65A34}" srcOrd="0" destOrd="0" presId="urn:microsoft.com/office/officeart/2005/8/layout/process4"/>
    <dgm:cxn modelId="{852AFF0A-6CFF-4A82-85C8-428292AB639B}" type="presOf" srcId="{BA0E0EFE-6534-4A7F-A6D9-A54CDE94DBA7}" destId="{5D407458-5289-43F6-B32E-CD7CBFCA9770}" srcOrd="0" destOrd="0" presId="urn:microsoft.com/office/officeart/2005/8/layout/process4"/>
    <dgm:cxn modelId="{FE0697E3-7A5F-4720-AF3C-8DE20BB0306D}" srcId="{5FAD9F0A-E579-4289-B811-A6A5E15A0168}" destId="{183FB274-79D5-413A-B1B7-45F01B627610}" srcOrd="2" destOrd="0" parTransId="{FBFB1212-FE03-4750-8100-774C3D01141C}" sibTransId="{A9D1CEFB-39D4-4D25-A528-CF0A0E927F7F}"/>
    <dgm:cxn modelId="{E44D2BA7-BC4E-4EF9-A603-078DC8EF03EC}" type="presOf" srcId="{744765C2-F641-414A-8678-818EF806A7FE}" destId="{D3A858C4-9605-40C8-A8F7-41481A2BB3AA}" srcOrd="0" destOrd="0" presId="urn:microsoft.com/office/officeart/2005/8/layout/process4"/>
    <dgm:cxn modelId="{DA4E9988-7CA0-4A6E-913E-7C52F582CD86}" type="presOf" srcId="{5FAD9F0A-E579-4289-B811-A6A5E15A0168}" destId="{5ED67A54-10EF-407E-B66A-731AE2DC10E5}" srcOrd="0" destOrd="0" presId="urn:microsoft.com/office/officeart/2005/8/layout/process4"/>
    <dgm:cxn modelId="{1514CC3D-C13C-4F63-A71D-6B0EC98BFE98}" type="presParOf" srcId="{5ED67A54-10EF-407E-B66A-731AE2DC10E5}" destId="{9E1D7FFA-46A0-4FF0-8AF4-5C9949826271}" srcOrd="0" destOrd="0" presId="urn:microsoft.com/office/officeart/2005/8/layout/process4"/>
    <dgm:cxn modelId="{6F9674B0-2403-4409-870A-ECD90695779F}" type="presParOf" srcId="{9E1D7FFA-46A0-4FF0-8AF4-5C9949826271}" destId="{D3A858C4-9605-40C8-A8F7-41481A2BB3AA}" srcOrd="0" destOrd="0" presId="urn:microsoft.com/office/officeart/2005/8/layout/process4"/>
    <dgm:cxn modelId="{DEDB89D0-B78C-4656-B798-EF2186673025}" type="presParOf" srcId="{5ED67A54-10EF-407E-B66A-731AE2DC10E5}" destId="{C43FBCF4-DA65-48A7-8E9D-7998FDE2AF85}" srcOrd="1" destOrd="0" presId="urn:microsoft.com/office/officeart/2005/8/layout/process4"/>
    <dgm:cxn modelId="{3C13CB87-D3C9-40F3-BEE2-81B07E2808D0}" type="presParOf" srcId="{5ED67A54-10EF-407E-B66A-731AE2DC10E5}" destId="{72EF8567-C859-4FB8-AB59-C4CF6F5AEBAE}" srcOrd="2" destOrd="0" presId="urn:microsoft.com/office/officeart/2005/8/layout/process4"/>
    <dgm:cxn modelId="{67F25420-8E6B-4BB6-B442-72ED36D58B67}" type="presParOf" srcId="{72EF8567-C859-4FB8-AB59-C4CF6F5AEBAE}" destId="{AA2F8B0C-534C-4FB0-8689-8F4F1B76EAB8}" srcOrd="0" destOrd="0" presId="urn:microsoft.com/office/officeart/2005/8/layout/process4"/>
    <dgm:cxn modelId="{F3428148-3565-43A6-B3A5-8F91B34DA2E2}" type="presParOf" srcId="{5ED67A54-10EF-407E-B66A-731AE2DC10E5}" destId="{533657B5-D984-4E50-9DBE-7B174E94C91C}" srcOrd="3" destOrd="0" presId="urn:microsoft.com/office/officeart/2005/8/layout/process4"/>
    <dgm:cxn modelId="{EB9A2354-A96F-4E29-A36E-A915C1DAC972}" type="presParOf" srcId="{5ED67A54-10EF-407E-B66A-731AE2DC10E5}" destId="{98EDEB57-1B1E-4601-993C-BE231082F7D1}" srcOrd="4" destOrd="0" presId="urn:microsoft.com/office/officeart/2005/8/layout/process4"/>
    <dgm:cxn modelId="{793DE7EF-9C82-4B1C-838E-CB454F1A38F2}" type="presParOf" srcId="{98EDEB57-1B1E-4601-993C-BE231082F7D1}" destId="{5D407458-5289-43F6-B32E-CD7CBFCA9770}" srcOrd="0" destOrd="0" presId="urn:microsoft.com/office/officeart/2005/8/layout/process4"/>
    <dgm:cxn modelId="{405673CB-D6D3-4442-A963-17216C255065}" type="presParOf" srcId="{5ED67A54-10EF-407E-B66A-731AE2DC10E5}" destId="{10A277BF-D853-4A34-9039-902938913231}" srcOrd="5" destOrd="0" presId="urn:microsoft.com/office/officeart/2005/8/layout/process4"/>
    <dgm:cxn modelId="{4A593A42-FB87-41CF-B884-E518CCB9798B}" type="presParOf" srcId="{5ED67A54-10EF-407E-B66A-731AE2DC10E5}" destId="{966066F3-5303-4F22-BA8D-C5FABA55B230}" srcOrd="6" destOrd="0" presId="urn:microsoft.com/office/officeart/2005/8/layout/process4"/>
    <dgm:cxn modelId="{60E2F465-149F-47A9-B2E9-BBCCFE62B615}" type="presParOf" srcId="{966066F3-5303-4F22-BA8D-C5FABA55B230}" destId="{00312797-04E8-453E-9FAC-52BF8DF65A34}"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D70135-14D3-47B2-812F-574DD47A3934}">
      <dsp:nvSpPr>
        <dsp:cNvPr id="0" name=""/>
        <dsp:cNvSpPr/>
      </dsp:nvSpPr>
      <dsp:spPr>
        <a:xfrm>
          <a:off x="0" y="9029"/>
          <a:ext cx="7467600" cy="4401540"/>
        </a:xfrm>
        <a:prstGeom prst="roundRect">
          <a:avLst/>
        </a:prstGeom>
        <a:solidFill>
          <a:schemeClr val="accent1">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rtl="0">
            <a:lnSpc>
              <a:spcPct val="90000"/>
            </a:lnSpc>
            <a:spcBef>
              <a:spcPct val="0"/>
            </a:spcBef>
            <a:spcAft>
              <a:spcPct val="35000"/>
            </a:spcAft>
          </a:pPr>
          <a:r>
            <a:rPr lang="en-US" sz="3300" b="1" kern="1200" dirty="0" smtClean="0">
              <a:solidFill>
                <a:schemeClr val="tx1">
                  <a:lumMod val="50000"/>
                </a:schemeClr>
              </a:solidFill>
            </a:rPr>
            <a:t>SMART-</a:t>
          </a:r>
          <a:r>
            <a:rPr lang="uk-UA" sz="3300" b="1" kern="1200" dirty="0" smtClean="0">
              <a:solidFill>
                <a:schemeClr val="tx1">
                  <a:lumMod val="50000"/>
                </a:schemeClr>
              </a:solidFill>
            </a:rPr>
            <a:t>спеціалізація </a:t>
          </a:r>
          <a:r>
            <a:rPr lang="uk-UA" sz="3300" kern="1200" dirty="0" smtClean="0">
              <a:solidFill>
                <a:schemeClr val="tx1">
                  <a:lumMod val="50000"/>
                </a:schemeClr>
              </a:solidFill>
            </a:rPr>
            <a:t>- це підхід регіонального та міжрегіонального партнерства, що передбачає тісну співпрацю та діалог влади, бізнесу, науки і громади, можливість виявити конкурентні переваги регіону через підприємництво, інновації, інвестиції, промисловість та науку.</a:t>
          </a:r>
          <a:endParaRPr lang="ru-RU" sz="3300" kern="1200" dirty="0">
            <a:solidFill>
              <a:schemeClr val="tx1">
                <a:lumMod val="50000"/>
              </a:schemeClr>
            </a:solidFill>
          </a:endParaRPr>
        </a:p>
      </dsp:txBody>
      <dsp:txXfrm>
        <a:off x="214865" y="223894"/>
        <a:ext cx="7037870" cy="39718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DE4D28-6489-43AD-B591-4C22A485489C}">
      <dsp:nvSpPr>
        <dsp:cNvPr id="0" name=""/>
        <dsp:cNvSpPr/>
      </dsp:nvSpPr>
      <dsp:spPr>
        <a:xfrm>
          <a:off x="0" y="93610"/>
          <a:ext cx="5141371" cy="5141371"/>
        </a:xfrm>
        <a:prstGeom prst="pie">
          <a:avLst>
            <a:gd name="adj1" fmla="val 5400000"/>
            <a:gd name="adj2" fmla="val 16200000"/>
          </a:avLst>
        </a:prstGeom>
        <a:solidFill>
          <a:schemeClr val="accent1">
            <a:shade val="5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D6DDE9-8D4C-426C-98B0-D8529BFFD140}">
      <dsp:nvSpPr>
        <dsp:cNvPr id="0" name=""/>
        <dsp:cNvSpPr/>
      </dsp:nvSpPr>
      <dsp:spPr>
        <a:xfrm>
          <a:off x="2570685" y="93610"/>
          <a:ext cx="5998266" cy="5141371"/>
        </a:xfrm>
        <a:prstGeom prst="rect">
          <a:avLst/>
        </a:prstGeom>
        <a:solidFill>
          <a:schemeClr val="lt1">
            <a:alpha val="90000"/>
            <a:hueOff val="0"/>
            <a:satOff val="0"/>
            <a:lumOff val="0"/>
            <a:alphaOff val="0"/>
          </a:schemeClr>
        </a:solidFill>
        <a:ln w="15875" cap="flat" cmpd="sng" algn="ctr">
          <a:solidFill>
            <a:schemeClr val="accent1">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uk-UA" sz="2000" kern="1200" dirty="0" smtClean="0"/>
            <a:t>наявність потужної ресурсної бази, сприятливих кліматичних умов та великої кількості продуктивних сільськогосподарських земель;</a:t>
          </a:r>
          <a:endParaRPr lang="ru-RU" sz="2000" kern="1200" dirty="0"/>
        </a:p>
      </dsp:txBody>
      <dsp:txXfrm>
        <a:off x="2570685" y="93610"/>
        <a:ext cx="5998266" cy="1092541"/>
      </dsp:txXfrm>
    </dsp:sp>
    <dsp:sp modelId="{AD63156E-3736-4867-99E0-12531FBACFF2}">
      <dsp:nvSpPr>
        <dsp:cNvPr id="0" name=""/>
        <dsp:cNvSpPr/>
      </dsp:nvSpPr>
      <dsp:spPr>
        <a:xfrm>
          <a:off x="674804" y="1186151"/>
          <a:ext cx="3791761" cy="3791761"/>
        </a:xfrm>
        <a:prstGeom prst="pie">
          <a:avLst>
            <a:gd name="adj1" fmla="val 5400000"/>
            <a:gd name="adj2" fmla="val 16200000"/>
          </a:avLst>
        </a:prstGeom>
        <a:solidFill>
          <a:schemeClr val="accent1">
            <a:shade val="50000"/>
            <a:hueOff val="-407917"/>
            <a:satOff val="1318"/>
            <a:lumOff val="2392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451723-26ED-44DD-A8A5-C075A66F56AD}">
      <dsp:nvSpPr>
        <dsp:cNvPr id="0" name=""/>
        <dsp:cNvSpPr/>
      </dsp:nvSpPr>
      <dsp:spPr>
        <a:xfrm>
          <a:off x="2570685" y="1186151"/>
          <a:ext cx="5998266" cy="3791761"/>
        </a:xfrm>
        <a:prstGeom prst="rect">
          <a:avLst/>
        </a:prstGeom>
        <a:solidFill>
          <a:schemeClr val="lt1">
            <a:alpha val="90000"/>
            <a:hueOff val="0"/>
            <a:satOff val="0"/>
            <a:lumOff val="0"/>
            <a:alphaOff val="0"/>
          </a:schemeClr>
        </a:solidFill>
        <a:ln w="15875" cap="flat" cmpd="sng" algn="ctr">
          <a:solidFill>
            <a:schemeClr val="accent1">
              <a:shade val="50000"/>
              <a:hueOff val="-407917"/>
              <a:satOff val="1318"/>
              <a:lumOff val="2392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uk-UA" sz="2000" kern="1200" dirty="0" smtClean="0"/>
            <a:t>потужного промислового потенціалу на базі машинобудування, гірничо-збагачувальної, харчової галузей та паливно-енергетичного комплексу; </a:t>
          </a:r>
          <a:endParaRPr lang="ru-RU" sz="2000" kern="1200" dirty="0"/>
        </a:p>
      </dsp:txBody>
      <dsp:txXfrm>
        <a:off x="2570685" y="1186151"/>
        <a:ext cx="5998266" cy="1092541"/>
      </dsp:txXfrm>
    </dsp:sp>
    <dsp:sp modelId="{69980F45-B4DD-42AB-937E-CB1C28E87108}">
      <dsp:nvSpPr>
        <dsp:cNvPr id="0" name=""/>
        <dsp:cNvSpPr/>
      </dsp:nvSpPr>
      <dsp:spPr>
        <a:xfrm>
          <a:off x="1349609" y="2278693"/>
          <a:ext cx="2442151" cy="2442151"/>
        </a:xfrm>
        <a:prstGeom prst="pie">
          <a:avLst>
            <a:gd name="adj1" fmla="val 5400000"/>
            <a:gd name="adj2" fmla="val 16200000"/>
          </a:avLst>
        </a:prstGeom>
        <a:solidFill>
          <a:schemeClr val="accent1">
            <a:shade val="50000"/>
            <a:hueOff val="-815834"/>
            <a:satOff val="2635"/>
            <a:lumOff val="4784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5AD68D-ECB7-4AC8-AAF9-0B3A5918CCE2}">
      <dsp:nvSpPr>
        <dsp:cNvPr id="0" name=""/>
        <dsp:cNvSpPr/>
      </dsp:nvSpPr>
      <dsp:spPr>
        <a:xfrm>
          <a:off x="2570685" y="2278693"/>
          <a:ext cx="5998266" cy="2442151"/>
        </a:xfrm>
        <a:prstGeom prst="rect">
          <a:avLst/>
        </a:prstGeom>
        <a:solidFill>
          <a:schemeClr val="lt1">
            <a:alpha val="90000"/>
            <a:hueOff val="0"/>
            <a:satOff val="0"/>
            <a:lumOff val="0"/>
            <a:alphaOff val="0"/>
          </a:schemeClr>
        </a:solidFill>
        <a:ln w="15875" cap="flat" cmpd="sng" algn="ctr">
          <a:solidFill>
            <a:schemeClr val="accent1">
              <a:shade val="50000"/>
              <a:hueOff val="-815834"/>
              <a:satOff val="2635"/>
              <a:lumOff val="4784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uk-UA" sz="2000" kern="1200" dirty="0" smtClean="0"/>
            <a:t>розвинутого агропромислового комплексу, сформованого на базі тваринництва та рослинництва, в тому числі органічного виробництва; </a:t>
          </a:r>
          <a:endParaRPr lang="ru-RU" sz="2000" kern="1200" dirty="0"/>
        </a:p>
      </dsp:txBody>
      <dsp:txXfrm>
        <a:off x="2570685" y="2278693"/>
        <a:ext cx="5998266" cy="1092541"/>
      </dsp:txXfrm>
    </dsp:sp>
    <dsp:sp modelId="{55A75607-40CA-4F22-AADD-EF04CD156806}">
      <dsp:nvSpPr>
        <dsp:cNvPr id="0" name=""/>
        <dsp:cNvSpPr/>
      </dsp:nvSpPr>
      <dsp:spPr>
        <a:xfrm>
          <a:off x="2024414" y="3371234"/>
          <a:ext cx="1092541" cy="1092541"/>
        </a:xfrm>
        <a:prstGeom prst="pie">
          <a:avLst>
            <a:gd name="adj1" fmla="val 5400000"/>
            <a:gd name="adj2" fmla="val 16200000"/>
          </a:avLst>
        </a:prstGeom>
        <a:solidFill>
          <a:schemeClr val="accent1">
            <a:shade val="50000"/>
            <a:hueOff val="-407917"/>
            <a:satOff val="1318"/>
            <a:lumOff val="2392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BF5AA4-39F4-4AFE-B1A4-027636EABA9A}">
      <dsp:nvSpPr>
        <dsp:cNvPr id="0" name=""/>
        <dsp:cNvSpPr/>
      </dsp:nvSpPr>
      <dsp:spPr>
        <a:xfrm>
          <a:off x="2570685" y="3371234"/>
          <a:ext cx="5998266" cy="1092541"/>
        </a:xfrm>
        <a:prstGeom prst="rect">
          <a:avLst/>
        </a:prstGeom>
        <a:solidFill>
          <a:schemeClr val="lt1">
            <a:alpha val="90000"/>
            <a:hueOff val="0"/>
            <a:satOff val="0"/>
            <a:lumOff val="0"/>
            <a:alphaOff val="0"/>
          </a:schemeClr>
        </a:solidFill>
        <a:ln w="15875" cap="flat" cmpd="sng" algn="ctr">
          <a:solidFill>
            <a:schemeClr val="accent1">
              <a:shade val="50000"/>
              <a:hueOff val="-407917"/>
              <a:satOff val="1318"/>
              <a:lumOff val="2392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uk-UA" sz="2000" kern="1200" dirty="0" smtClean="0"/>
            <a:t>наявність значної кількості інвестиційних проектів.</a:t>
          </a:r>
          <a:endParaRPr lang="ru-RU" sz="2000" kern="1200" dirty="0"/>
        </a:p>
      </dsp:txBody>
      <dsp:txXfrm>
        <a:off x="2570685" y="3371234"/>
        <a:ext cx="5998266" cy="10925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F7CAA9-7852-43D5-BB41-5183CA42D60A}">
      <dsp:nvSpPr>
        <dsp:cNvPr id="0" name=""/>
        <dsp:cNvSpPr/>
      </dsp:nvSpPr>
      <dsp:spPr>
        <a:xfrm>
          <a:off x="4511" y="408225"/>
          <a:ext cx="3959187" cy="4440132"/>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uk-UA" sz="2100" kern="1200" dirty="0" smtClean="0"/>
            <a:t>- створення на базі Української медичної стоматологічної академії прибуткового </a:t>
          </a:r>
          <a:r>
            <a:rPr lang="uk-UA" sz="2100" kern="1200" dirty="0" err="1" smtClean="0"/>
            <a:t>проєкту</a:t>
          </a:r>
          <a:r>
            <a:rPr lang="uk-UA" sz="2100" kern="1200" dirty="0" smtClean="0"/>
            <a:t> щодо використання покладів </a:t>
          </a:r>
          <a:r>
            <a:rPr lang="uk-UA" sz="2100" kern="1200" dirty="0" err="1" smtClean="0"/>
            <a:t>бішофіту</a:t>
          </a:r>
          <a:r>
            <a:rPr lang="uk-UA" sz="2100" kern="1200" dirty="0" smtClean="0"/>
            <a:t> з фокусуванням на соціальних та екологічних аспектах області: розвиток людини та збереження її основних показників здоров’я; достойна зарплатня і умови праці; ефективне управління природними ресурсами, на які багата область; репутація області та світове визнання;</a:t>
          </a:r>
          <a:endParaRPr lang="ru-RU" sz="2100" kern="1200" dirty="0"/>
        </a:p>
      </dsp:txBody>
      <dsp:txXfrm>
        <a:off x="4511" y="408225"/>
        <a:ext cx="3959187" cy="4440132"/>
      </dsp:txXfrm>
    </dsp:sp>
    <dsp:sp modelId="{8074C126-37C9-4D92-AC0C-9A0EB4D4A633}">
      <dsp:nvSpPr>
        <dsp:cNvPr id="0" name=""/>
        <dsp:cNvSpPr/>
      </dsp:nvSpPr>
      <dsp:spPr>
        <a:xfrm>
          <a:off x="4672113" y="408225"/>
          <a:ext cx="3892326" cy="442181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uk-UA" sz="2100" kern="1200" dirty="0" smtClean="0"/>
            <a:t>- створення умов для проходження процедур стандартизації і сертифікації продукції місцевого бізнесу на основі </a:t>
          </a:r>
          <a:r>
            <a:rPr lang="uk-UA" sz="2100" kern="1200" dirty="0" err="1" smtClean="0"/>
            <a:t>бішофіту</a:t>
          </a:r>
          <a:r>
            <a:rPr lang="uk-UA" sz="2100" kern="1200" dirty="0" smtClean="0"/>
            <a:t> в напрямку визначення відповідності вітчизняної продукції вимогам і стандартам європейської та міжнародної якості та впровадження інноваційних розробок на базі Полтавської державної аграрної академії та Полтавського національного технічного університету ім. Ю. Кондратюка.</a:t>
          </a:r>
          <a:endParaRPr lang="ru-RU" sz="2100" kern="1200" dirty="0"/>
        </a:p>
      </dsp:txBody>
      <dsp:txXfrm>
        <a:off x="4672113" y="408225"/>
        <a:ext cx="3892326" cy="44218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518FE8-E4A7-4187-945D-B2E5FFB00776}">
      <dsp:nvSpPr>
        <dsp:cNvPr id="0" name=""/>
        <dsp:cNvSpPr/>
      </dsp:nvSpPr>
      <dsp:spPr>
        <a:xfrm>
          <a:off x="0" y="80927"/>
          <a:ext cx="8712968" cy="2574000"/>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uk-UA" sz="2200" kern="1200" dirty="0" smtClean="0"/>
            <a:t>Об’єднання зусиль та потенціалу наукових установ, бізнесу та влади для створення центру зі сприяння в отриманні Європейського сертифікату якості продукції (консультативні послуги щодо процедури отримання сертифікату, проведення наукових та лабораторних досліджень якості продукції, сприяння у підготовці технічної документації, а також супровід процедури отримання сертифікації ЄС.</a:t>
          </a:r>
          <a:endParaRPr lang="ru-RU" sz="2200" kern="1200" dirty="0"/>
        </a:p>
      </dsp:txBody>
      <dsp:txXfrm>
        <a:off x="125652" y="206579"/>
        <a:ext cx="8461664" cy="2322696"/>
      </dsp:txXfrm>
    </dsp:sp>
    <dsp:sp modelId="{EE96FFBA-92C1-4499-B4DB-8CE7E22B4284}">
      <dsp:nvSpPr>
        <dsp:cNvPr id="0" name=""/>
        <dsp:cNvSpPr/>
      </dsp:nvSpPr>
      <dsp:spPr>
        <a:xfrm>
          <a:off x="0" y="2718288"/>
          <a:ext cx="8712968" cy="2574000"/>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uk-UA" sz="2200" kern="1200" dirty="0" smtClean="0"/>
            <a:t>Створення інноваційних високотехнологічних виробництв з використанням </a:t>
          </a:r>
          <a:r>
            <a:rPr lang="uk-UA" sz="2200" kern="1200" dirty="0" err="1" smtClean="0"/>
            <a:t>потужностей</a:t>
          </a:r>
          <a:r>
            <a:rPr lang="uk-UA" sz="2200" kern="1200" dirty="0" smtClean="0"/>
            <a:t> підприємств машинобудівної галузі, інноваційних розробок науково-дослідних і освітніх установ при активному сприянні органів місцевої влади у залученні коштів міжнародних та внутрішніх інвесторів.</a:t>
          </a:r>
          <a:endParaRPr lang="ru-RU" sz="2200" kern="1200" dirty="0"/>
        </a:p>
      </dsp:txBody>
      <dsp:txXfrm>
        <a:off x="125652" y="2843940"/>
        <a:ext cx="8461664" cy="23226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A858C4-9605-40C8-A8F7-41481A2BB3AA}">
      <dsp:nvSpPr>
        <dsp:cNvPr id="0" name=""/>
        <dsp:cNvSpPr/>
      </dsp:nvSpPr>
      <dsp:spPr>
        <a:xfrm>
          <a:off x="0" y="4449661"/>
          <a:ext cx="8259688" cy="543947"/>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uk-UA" sz="2000" kern="1200" dirty="0" smtClean="0"/>
            <a:t>Створення нових інноваційних методів та технологій лікування</a:t>
          </a:r>
          <a:endParaRPr lang="ru-RU" sz="2000" kern="1200" dirty="0"/>
        </a:p>
      </dsp:txBody>
      <dsp:txXfrm>
        <a:off x="0" y="4449661"/>
        <a:ext cx="8259688" cy="543947"/>
      </dsp:txXfrm>
    </dsp:sp>
    <dsp:sp modelId="{AA2F8B0C-534C-4FB0-8689-8F4F1B76EAB8}">
      <dsp:nvSpPr>
        <dsp:cNvPr id="0" name=""/>
        <dsp:cNvSpPr/>
      </dsp:nvSpPr>
      <dsp:spPr>
        <a:xfrm rot="10800000">
          <a:off x="0" y="3657652"/>
          <a:ext cx="8259688" cy="810010"/>
        </a:xfrm>
        <a:prstGeom prst="upArrowCallout">
          <a:avLst/>
        </a:prstGeom>
        <a:solidFill>
          <a:schemeClr val="accent3">
            <a:hueOff val="-1596674"/>
            <a:satOff val="7126"/>
            <a:lumOff val="875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uk-UA" sz="2000" kern="1200" dirty="0" smtClean="0"/>
            <a:t>Розвиток лікувально-оздоровчого туризму</a:t>
          </a:r>
          <a:endParaRPr lang="ru-RU" sz="2000" kern="1200" dirty="0"/>
        </a:p>
      </dsp:txBody>
      <dsp:txXfrm rot="10800000">
        <a:off x="0" y="3657652"/>
        <a:ext cx="8259688" cy="526320"/>
      </dsp:txXfrm>
    </dsp:sp>
    <dsp:sp modelId="{5D407458-5289-43F6-B32E-CD7CBFCA9770}">
      <dsp:nvSpPr>
        <dsp:cNvPr id="0" name=""/>
        <dsp:cNvSpPr/>
      </dsp:nvSpPr>
      <dsp:spPr>
        <a:xfrm rot="10800000">
          <a:off x="0" y="1829853"/>
          <a:ext cx="8259688" cy="1845800"/>
        </a:xfrm>
        <a:prstGeom prst="upArrowCallout">
          <a:avLst/>
        </a:prstGeom>
        <a:solidFill>
          <a:schemeClr val="accent3">
            <a:hueOff val="-3193348"/>
            <a:satOff val="14253"/>
            <a:lumOff val="1751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uk-UA" sz="2000" kern="1200" dirty="0" smtClean="0"/>
            <a:t>Використання наявного наукового досвіду та можливостей з розробки та впровадження нововведень в стоматології, значний потенціал підприємництва, діючого в цій галузі та цінова доступність послуг</a:t>
          </a:r>
          <a:endParaRPr lang="ru-RU" sz="2000" kern="1200" dirty="0"/>
        </a:p>
      </dsp:txBody>
      <dsp:txXfrm rot="10800000">
        <a:off x="0" y="1829853"/>
        <a:ext cx="8259688" cy="1199345"/>
      </dsp:txXfrm>
    </dsp:sp>
    <dsp:sp modelId="{00312797-04E8-453E-9FAC-52BF8DF65A34}">
      <dsp:nvSpPr>
        <dsp:cNvPr id="0" name=""/>
        <dsp:cNvSpPr/>
      </dsp:nvSpPr>
      <dsp:spPr>
        <a:xfrm rot="10800000">
          <a:off x="0" y="2055"/>
          <a:ext cx="8259688" cy="1845800"/>
        </a:xfrm>
        <a:prstGeom prst="upArrowCallout">
          <a:avLst/>
        </a:prstGeom>
        <a:solidFill>
          <a:schemeClr val="accent3">
            <a:hueOff val="-4790023"/>
            <a:satOff val="21379"/>
            <a:lumOff val="2627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uk-UA" sz="2000" kern="1200" dirty="0" smtClean="0"/>
            <a:t>Розвиток в області сучасної лікувальної та санітарно-курортної бази із матеріально-технічною базою та інфраструктурою на рівні європейських та світових вимог; задоволення потреб громадян країни у санаторно-курортному лікуванні, оздоровленні і послугах відпочинку</a:t>
          </a:r>
          <a:endParaRPr lang="ru-RU" sz="2000" kern="1200" dirty="0"/>
        </a:p>
      </dsp:txBody>
      <dsp:txXfrm rot="10800000">
        <a:off x="0" y="2055"/>
        <a:ext cx="8259688" cy="119934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0"/>
            <a:ext cx="752475"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1"/>
          <p:cNvSpPr>
            <a:spLocks noGrp="1"/>
          </p:cNvSpPr>
          <p:nvPr>
            <p:ph type="ctrTitle"/>
          </p:nvPr>
        </p:nvSpPr>
        <p:spPr>
          <a:xfrm>
            <a:off x="1216152" y="1267485"/>
            <a:ext cx="7235981" cy="5133316"/>
          </a:xfrm>
        </p:spPr>
        <p:txBody>
          <a:bodyPr/>
          <a:lstStyle>
            <a:lvl1pPr>
              <a:defRPr sz="11500"/>
            </a:lvl1pPr>
          </a:lstStyle>
          <a:p>
            <a:r>
              <a:rPr lang="ru-RU" smtClean="0"/>
              <a:t>Образец заголовка</a:t>
            </a:r>
            <a:endParaRPr lang="en-US" dirty="0"/>
          </a:p>
        </p:txBody>
      </p:sp>
      <p:sp>
        <p:nvSpPr>
          <p:cNvPr id="3" name="Subtitle 2"/>
          <p:cNvSpPr>
            <a:spLocks noGrp="1"/>
          </p:cNvSpPr>
          <p:nvPr>
            <p:ph type="subTitle" idx="1"/>
          </p:nvPr>
        </p:nvSpPr>
        <p:spPr>
          <a:xfrm>
            <a:off x="1216151" y="201702"/>
            <a:ext cx="6189583" cy="949569"/>
          </a:xfrm>
        </p:spPr>
        <p:txBody>
          <a:bodyPr>
            <a:normAutofit/>
          </a:bodyPr>
          <a:lstStyle>
            <a:lvl1pPr marL="0" indent="0" algn="r">
              <a:buNone/>
              <a:defRPr sz="2400">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31.03.2020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8150469" y="236415"/>
            <a:ext cx="785301" cy="365125"/>
          </a:xfrm>
        </p:spPr>
        <p:txBody>
          <a:bodyPr/>
          <a:lstStyle>
            <a:lvl1pPr>
              <a:defRPr sz="1400"/>
            </a:lvl1pPr>
          </a:lstStyle>
          <a:p>
            <a:fld id="{B19B0651-EE4F-4900-A07F-96A6BFA9D0F0}" type="slidenum">
              <a:rPr lang="ru-RU" smtClean="0"/>
              <a:t>‹#›</a:t>
            </a:fld>
            <a:endParaRPr lang="ru-RU"/>
          </a:p>
        </p:txBody>
      </p:sp>
      <p:grpSp>
        <p:nvGrpSpPr>
          <p:cNvPr id="7" name="Group 6"/>
          <p:cNvGrpSpPr/>
          <p:nvPr/>
        </p:nvGrpSpPr>
        <p:grpSpPr>
          <a:xfrm>
            <a:off x="7467600" y="209550"/>
            <a:ext cx="657226" cy="431800"/>
            <a:chOff x="7467600" y="209550"/>
            <a:chExt cx="657226" cy="431800"/>
          </a:xfrm>
          <a:solidFill>
            <a:schemeClr val="tx2">
              <a:lumMod val="60000"/>
              <a:lumOff val="40000"/>
            </a:schemeClr>
          </a:solidFill>
        </p:grpSpPr>
        <p:sp>
          <p:nvSpPr>
            <p:cNvPr id="8" name="Freeform 5"/>
            <p:cNvSpPr>
              <a:spLocks/>
            </p:cNvSpPr>
            <p:nvPr/>
          </p:nvSpPr>
          <p:spPr bwMode="auto">
            <a:xfrm>
              <a:off x="7467600"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7677151"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7881939"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31.03.2020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31.03.2020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ru-RU" smtClean="0"/>
              <a:t>Образец заголовка</a:t>
            </a:r>
            <a:endParaRPr lang="en-US" dirty="0"/>
          </a:p>
        </p:txBody>
      </p:sp>
      <p:sp>
        <p:nvSpPr>
          <p:cNvPr id="3" name="Content Placeholder 2"/>
          <p:cNvSpPr>
            <a:spLocks noGrp="1"/>
          </p:cNvSpPr>
          <p:nvPr>
            <p:ph idx="1"/>
          </p:nvPr>
        </p:nvSpPr>
        <p:spPr>
          <a:xfrm>
            <a:off x="1219200" y="838200"/>
            <a:ext cx="7467600" cy="4419600"/>
          </a:xfrm>
        </p:spPr>
        <p:txBody>
          <a:bodyPr>
            <a:normAutofit/>
          </a:bodyPr>
          <a:lstStyle>
            <a:lvl1pPr>
              <a:defRPr sz="2800"/>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31.03.2020</a:t>
            </a:fld>
            <a:endParaRPr lang="ru-RU"/>
          </a:p>
        </p:txBody>
      </p:sp>
      <p:sp>
        <p:nvSpPr>
          <p:cNvPr id="10" name="Slide Number Placeholder 9"/>
          <p:cNvSpPr>
            <a:spLocks noGrp="1"/>
          </p:cNvSpPr>
          <p:nvPr>
            <p:ph type="sldNum" sz="quarter" idx="11"/>
          </p:nvPr>
        </p:nvSpPr>
        <p:spPr/>
        <p:txBody>
          <a:bodyPr/>
          <a:lstStyle/>
          <a:p>
            <a:fld id="{B19B0651-EE4F-4900-A07F-96A6BFA9D0F0}" type="slidenum">
              <a:rPr lang="ru-RU" smtClean="0"/>
              <a:t>‹#›</a:t>
            </a:fld>
            <a:endParaRPr lang="ru-RU"/>
          </a:p>
        </p:txBody>
      </p:sp>
      <p:sp>
        <p:nvSpPr>
          <p:cNvPr id="12" name="Footer Placeholder 11"/>
          <p:cNvSpPr>
            <a:spLocks noGrp="1"/>
          </p:cNvSpPr>
          <p:nvPr>
            <p:ph type="ftr" sz="quarter" idx="12"/>
          </p:nvPr>
        </p:nvSpPr>
        <p:spPr/>
        <p:txBody>
          <a:bodyPr/>
          <a:lstStyle/>
          <a:p>
            <a:endParaRPr lang="ru-RU"/>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19199" y="4484080"/>
            <a:ext cx="7239001" cy="762000"/>
          </a:xfrm>
        </p:spPr>
        <p:txBody>
          <a:bodyPr bIns="0"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3"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ru-RU" smtClean="0"/>
              <a:t>Образец заголовка</a:t>
            </a:r>
            <a:endParaRPr lang="en-US" dirty="0"/>
          </a:p>
        </p:txBody>
      </p:sp>
      <p:sp>
        <p:nvSpPr>
          <p:cNvPr id="19" name="Date Placeholder 18"/>
          <p:cNvSpPr>
            <a:spLocks noGrp="1"/>
          </p:cNvSpPr>
          <p:nvPr>
            <p:ph type="dt" sz="half" idx="10"/>
          </p:nvPr>
        </p:nvSpPr>
        <p:spPr/>
        <p:txBody>
          <a:bodyPr/>
          <a:lstStyle/>
          <a:p>
            <a:fld id="{B4C71EC6-210F-42DE-9C53-41977AD35B3D}" type="datetimeFigureOut">
              <a:rPr lang="ru-RU" smtClean="0"/>
              <a:t>31.03.2020</a:t>
            </a:fld>
            <a:endParaRPr lang="ru-RU"/>
          </a:p>
        </p:txBody>
      </p:sp>
      <p:sp>
        <p:nvSpPr>
          <p:cNvPr id="20" name="Slide Number Placeholder 19"/>
          <p:cNvSpPr>
            <a:spLocks noGrp="1"/>
          </p:cNvSpPr>
          <p:nvPr>
            <p:ph type="sldNum" sz="quarter" idx="11"/>
          </p:nvPr>
        </p:nvSpPr>
        <p:spPr/>
        <p:txBody>
          <a:bodyPr/>
          <a:lstStyle/>
          <a:p>
            <a:fld id="{B19B0651-EE4F-4900-A07F-96A6BFA9D0F0}" type="slidenum">
              <a:rPr lang="ru-RU" smtClean="0"/>
              <a:t>‹#›</a:t>
            </a:fld>
            <a:endParaRPr lang="ru-RU"/>
          </a:p>
        </p:txBody>
      </p:sp>
      <p:sp>
        <p:nvSpPr>
          <p:cNvPr id="21" name="Footer Placeholder 20"/>
          <p:cNvSpPr>
            <a:spLocks noGrp="1"/>
          </p:cNvSpPr>
          <p:nvPr>
            <p:ph type="ftr" sz="quarter" idx="12"/>
          </p:nvPr>
        </p:nvSpPr>
        <p:spPr/>
        <p:txBody>
          <a:bodyPr/>
          <a:lstStyle/>
          <a:p>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31.03.2020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1216152" y="841248"/>
            <a:ext cx="3730752" cy="43891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5102352" y="841248"/>
            <a:ext cx="3730752" cy="43891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219200" y="841248"/>
            <a:ext cx="3733800"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5105400" y="841248"/>
            <a:ext cx="3735267"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31.03.2020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1" name="Content Placeholder 10"/>
          <p:cNvSpPr>
            <a:spLocks noGrp="1"/>
          </p:cNvSpPr>
          <p:nvPr>
            <p:ph sz="quarter" idx="13"/>
          </p:nvPr>
        </p:nvSpPr>
        <p:spPr>
          <a:xfrm>
            <a:off x="1216152" y="1380744"/>
            <a:ext cx="3730752" cy="38404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Content Placeholder 12"/>
          <p:cNvSpPr>
            <a:spLocks noGrp="1"/>
          </p:cNvSpPr>
          <p:nvPr>
            <p:ph sz="quarter" idx="14"/>
          </p:nvPr>
        </p:nvSpPr>
        <p:spPr>
          <a:xfrm>
            <a:off x="5102352" y="1380743"/>
            <a:ext cx="3730752" cy="38404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31.03.2020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31.03.2020</a:t>
            </a:fld>
            <a:endParaRPr lang="ru-RU"/>
          </a:p>
        </p:txBody>
      </p:sp>
      <p:sp>
        <p:nvSpPr>
          <p:cNvPr id="6" name="Slide Number Placeholder 5"/>
          <p:cNvSpPr>
            <a:spLocks noGrp="1"/>
          </p:cNvSpPr>
          <p:nvPr>
            <p:ph type="sldNum" sz="quarter" idx="11"/>
          </p:nvPr>
        </p:nvSpPr>
        <p:spPr/>
        <p:txBody>
          <a:bodyPr/>
          <a:lstStyle/>
          <a:p>
            <a:fld id="{B19B0651-EE4F-4900-A07F-96A6BFA9D0F0}" type="slidenum">
              <a:rPr lang="ru-RU" smtClean="0"/>
              <a:t>‹#›</a:t>
            </a:fld>
            <a:endParaRPr lang="ru-RU"/>
          </a:p>
        </p:txBody>
      </p:sp>
      <p:sp>
        <p:nvSpPr>
          <p:cNvPr id="7" name="Footer Placeholder 6"/>
          <p:cNvSpPr>
            <a:spLocks noGrp="1"/>
          </p:cNvSpPr>
          <p:nvPr>
            <p:ph type="ftr" sz="quarter" idx="12"/>
          </p:nvPr>
        </p:nvSpPr>
        <p:spPr/>
        <p:txBody>
          <a:bodyPr/>
          <a:lstStyle/>
          <a:p>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715000" y="395287"/>
            <a:ext cx="3008313" cy="1162050"/>
          </a:xfrm>
        </p:spPr>
        <p:txBody>
          <a:bodyPr anchor="b"/>
          <a:lstStyle>
            <a:lvl1pPr algn="l">
              <a:defRPr sz="2000" b="1">
                <a:ln>
                  <a:noFill/>
                </a:ln>
                <a:solidFill>
                  <a:srgbClr val="FF7605"/>
                </a:solidFill>
                <a:effectLs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5715000" y="1557337"/>
            <a:ext cx="3008313" cy="43862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Content Placeholder 13"/>
          <p:cNvSpPr>
            <a:spLocks noGrp="1"/>
          </p:cNvSpPr>
          <p:nvPr>
            <p:ph sz="quarter" idx="13"/>
          </p:nvPr>
        </p:nvSpPr>
        <p:spPr>
          <a:xfrm>
            <a:off x="914400" y="381000"/>
            <a:ext cx="4800600" cy="5943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9" name="Date Placeholder 8"/>
          <p:cNvSpPr>
            <a:spLocks noGrp="1"/>
          </p:cNvSpPr>
          <p:nvPr>
            <p:ph type="dt" sz="half" idx="14"/>
          </p:nvPr>
        </p:nvSpPr>
        <p:spPr/>
        <p:txBody>
          <a:bodyPr/>
          <a:lstStyle/>
          <a:p>
            <a:fld id="{B4C71EC6-210F-42DE-9C53-41977AD35B3D}" type="datetimeFigureOut">
              <a:rPr lang="ru-RU" smtClean="0"/>
              <a:t>31.03.2020</a:t>
            </a:fld>
            <a:endParaRPr lang="ru-RU"/>
          </a:p>
        </p:txBody>
      </p:sp>
      <p:sp>
        <p:nvSpPr>
          <p:cNvPr id="10" name="Slide Number Placeholder 9"/>
          <p:cNvSpPr>
            <a:spLocks noGrp="1"/>
          </p:cNvSpPr>
          <p:nvPr>
            <p:ph type="sldNum" sz="quarter" idx="15"/>
          </p:nvPr>
        </p:nvSpPr>
        <p:spPr/>
        <p:txBody>
          <a:bodyPr/>
          <a:lstStyle/>
          <a:p>
            <a:fld id="{B19B0651-EE4F-4900-A07F-96A6BFA9D0F0}" type="slidenum">
              <a:rPr lang="ru-RU" smtClean="0"/>
              <a:t>‹#›</a:t>
            </a:fld>
            <a:endParaRPr lang="ru-RU"/>
          </a:p>
        </p:txBody>
      </p:sp>
      <p:sp>
        <p:nvSpPr>
          <p:cNvPr id="13" name="Footer Placeholder 12"/>
          <p:cNvSpPr>
            <a:spLocks noGrp="1"/>
          </p:cNvSpPr>
          <p:nvPr>
            <p:ph type="ftr" sz="quarter" idx="16"/>
          </p:nvPr>
        </p:nvSpPr>
        <p:spPr/>
        <p:txBody>
          <a:bodyPr/>
          <a:lstStyle/>
          <a:p>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19200" y="4624754"/>
            <a:ext cx="5486400" cy="404446"/>
          </a:xfrm>
        </p:spPr>
        <p:txBody>
          <a:bodyPr bIns="0" anchor="b"/>
          <a:lstStyle>
            <a:lvl1pPr algn="l">
              <a:defRPr sz="2000" b="1">
                <a:ln w="12700">
                  <a:noFill/>
                </a:ln>
                <a:solidFill>
                  <a:schemeClr val="tx1"/>
                </a:solidFill>
                <a:effectLst/>
              </a:defRPr>
            </a:lvl1pPr>
          </a:lstStyle>
          <a:p>
            <a:r>
              <a:rPr lang="ru-RU" smtClean="0"/>
              <a:t>Образец заголовка</a:t>
            </a:r>
            <a:endParaRPr lang="en-US" dirty="0"/>
          </a:p>
        </p:txBody>
      </p:sp>
      <p:sp>
        <p:nvSpPr>
          <p:cNvPr id="3" name="Picture Placeholder 2"/>
          <p:cNvSpPr>
            <a:spLocks noGrp="1"/>
          </p:cNvSpPr>
          <p:nvPr>
            <p:ph type="pic" idx="1"/>
          </p:nvPr>
        </p:nvSpPr>
        <p:spPr>
          <a:xfrm>
            <a:off x="1323975" y="381000"/>
            <a:ext cx="5867400" cy="40814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1219200" y="5029200"/>
            <a:ext cx="4038600" cy="1371600"/>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31.03.2020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228600" cy="6858000"/>
          </a:xfrm>
          <a:prstGeom prst="rect">
            <a:avLst/>
          </a:prstGeom>
          <a:gradFill>
            <a:gsLst>
              <a:gs pos="0">
                <a:schemeClr val="accent1"/>
              </a:gs>
              <a:gs pos="52000">
                <a:schemeClr val="accent6">
                  <a:lumMod val="75000"/>
                </a:schemeClr>
              </a:gs>
              <a:gs pos="100000">
                <a:schemeClr val="accent6">
                  <a:lumMod val="50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13" name="Rectangle 12"/>
          <p:cNvSpPr/>
          <p:nvPr/>
        </p:nvSpPr>
        <p:spPr>
          <a:xfrm>
            <a:off x="0" y="0"/>
            <a:ext cx="228600"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Placeholder 1"/>
          <p:cNvSpPr>
            <a:spLocks noGrp="1"/>
          </p:cNvSpPr>
          <p:nvPr>
            <p:ph type="title"/>
          </p:nvPr>
        </p:nvSpPr>
        <p:spPr>
          <a:xfrm>
            <a:off x="1219200" y="5257800"/>
            <a:ext cx="7239000" cy="1143000"/>
          </a:xfrm>
          <a:prstGeom prst="rect">
            <a:avLst/>
          </a:prstGeom>
        </p:spPr>
        <p:txBody>
          <a:bodyPr vert="horz" lIns="91440" tIns="45720" rIns="91440" bIns="45720" rtlCol="0" anchor="b">
            <a:noAutofit/>
          </a:bodyPr>
          <a:lstStyle/>
          <a:p>
            <a:endParaRPr lang="en-US" dirty="0"/>
          </a:p>
        </p:txBody>
      </p:sp>
      <p:sp>
        <p:nvSpPr>
          <p:cNvPr id="3" name="Text Placeholder 2"/>
          <p:cNvSpPr>
            <a:spLocks noGrp="1"/>
          </p:cNvSpPr>
          <p:nvPr>
            <p:ph type="body" idx="1"/>
          </p:nvPr>
        </p:nvSpPr>
        <p:spPr>
          <a:xfrm>
            <a:off x="1219200" y="838200"/>
            <a:ext cx="7467600" cy="44196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Footer Placeholder 4"/>
          <p:cNvSpPr>
            <a:spLocks noGrp="1"/>
          </p:cNvSpPr>
          <p:nvPr>
            <p:ph type="ftr" sz="quarter" idx="3"/>
          </p:nvPr>
        </p:nvSpPr>
        <p:spPr>
          <a:xfrm>
            <a:off x="1259680" y="6553200"/>
            <a:ext cx="7162800" cy="228600"/>
          </a:xfrm>
          <a:prstGeom prst="rect">
            <a:avLst/>
          </a:prstGeom>
        </p:spPr>
        <p:txBody>
          <a:bodyPr vert="horz" lIns="91440" tIns="45720" rIns="91440" bIns="45720" rtlCol="0" anchor="ctr"/>
          <a:lstStyle>
            <a:lvl1pPr algn="l">
              <a:defRPr sz="1200">
                <a:solidFill>
                  <a:schemeClr val="tx1">
                    <a:lumMod val="60000"/>
                    <a:lumOff val="40000"/>
                  </a:schemeClr>
                </a:solidFill>
              </a:defRPr>
            </a:lvl1pPr>
          </a:lstStyle>
          <a:p>
            <a:endParaRPr lang="ru-RU"/>
          </a:p>
        </p:txBody>
      </p:sp>
      <p:sp>
        <p:nvSpPr>
          <p:cNvPr id="6" name="Slide Number Placeholder 5"/>
          <p:cNvSpPr>
            <a:spLocks noGrp="1"/>
          </p:cNvSpPr>
          <p:nvPr>
            <p:ph type="sldNum" sz="quarter" idx="4"/>
          </p:nvPr>
        </p:nvSpPr>
        <p:spPr>
          <a:xfrm>
            <a:off x="8686800" y="5740400"/>
            <a:ext cx="381000" cy="365125"/>
          </a:xfrm>
          <a:prstGeom prst="rect">
            <a:avLst/>
          </a:prstGeom>
        </p:spPr>
        <p:txBody>
          <a:bodyPr vert="horz" lIns="91440" tIns="45720" rIns="91440" bIns="45720" rtlCol="0" anchor="ctr"/>
          <a:lstStyle>
            <a:lvl1pPr algn="l">
              <a:defRPr sz="1200" b="0">
                <a:solidFill>
                  <a:schemeClr val="tx2">
                    <a:lumMod val="60000"/>
                    <a:lumOff val="40000"/>
                  </a:schemeClr>
                </a:solidFill>
              </a:defRPr>
            </a:lvl1pPr>
          </a:lstStyle>
          <a:p>
            <a:fld id="{B19B0651-EE4F-4900-A07F-96A6BFA9D0F0}" type="slidenum">
              <a:rPr lang="ru-RU" smtClean="0"/>
              <a:t>‹#›</a:t>
            </a:fld>
            <a:endParaRPr lang="ru-RU"/>
          </a:p>
        </p:txBody>
      </p:sp>
      <p:sp>
        <p:nvSpPr>
          <p:cNvPr id="16" name="Freeform 5"/>
          <p:cNvSpPr>
            <a:spLocks/>
          </p:cNvSpPr>
          <p:nvPr/>
        </p:nvSpPr>
        <p:spPr bwMode="auto">
          <a:xfrm>
            <a:off x="8453438" y="571500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solidFill>
            <a:schemeClr val="tx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2"/>
          </p:nvPr>
        </p:nvSpPr>
        <p:spPr>
          <a:xfrm rot="16200000">
            <a:off x="-1198682" y="4821116"/>
            <a:ext cx="2625969" cy="228600"/>
          </a:xfrm>
          <a:prstGeom prst="rect">
            <a:avLst/>
          </a:prstGeom>
        </p:spPr>
        <p:txBody>
          <a:bodyPr vert="horz" lIns="91440" tIns="45720" rIns="91440" bIns="45720" rtlCol="0" anchor="ctr"/>
          <a:lstStyle>
            <a:lvl1pPr algn="l">
              <a:defRPr sz="1200">
                <a:solidFill>
                  <a:srgbClr val="FFFFFF"/>
                </a:solidFill>
              </a:defRPr>
            </a:lvl1pPr>
          </a:lstStyle>
          <a:p>
            <a:fld id="{B4C71EC6-210F-42DE-9C53-41977AD35B3D}" type="datetimeFigureOut">
              <a:rPr lang="ru-RU" smtClean="0"/>
              <a:t>31.03.2020</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txStyles>
    <p:titleStyle>
      <a:lvl1pPr algn="l" defTabSz="914400" rtl="0" eaLnBrk="1" latinLnBrk="0" hangingPunct="1">
        <a:spcBef>
          <a:spcPct val="0"/>
        </a:spcBef>
        <a:buNone/>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2"/>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03648" y="260648"/>
            <a:ext cx="6984775" cy="3096344"/>
          </a:xfrm>
          <a:noFill/>
        </p:spPr>
        <p:txBody>
          <a:bodyPr/>
          <a:lstStyle/>
          <a:p>
            <a:pPr algn="ctr"/>
            <a:r>
              <a:rPr lang="uk-UA" sz="5400" dirty="0" smtClean="0">
                <a:solidFill>
                  <a:schemeClr val="tx1"/>
                </a:solidFill>
              </a:rPr>
              <a:t>Презентація на тему :</a:t>
            </a:r>
            <a:br>
              <a:rPr lang="uk-UA" sz="5400" dirty="0" smtClean="0">
                <a:solidFill>
                  <a:schemeClr val="tx1"/>
                </a:solidFill>
              </a:rPr>
            </a:br>
            <a:r>
              <a:rPr lang="uk-UA" sz="5400" dirty="0" smtClean="0">
                <a:solidFill>
                  <a:schemeClr val="tx1"/>
                </a:solidFill>
              </a:rPr>
              <a:t>«</a:t>
            </a:r>
            <a:r>
              <a:rPr lang="en-US" sz="5400" dirty="0" smtClean="0">
                <a:solidFill>
                  <a:schemeClr val="tx1"/>
                </a:solidFill>
              </a:rPr>
              <a:t>SMART-</a:t>
            </a:r>
            <a:r>
              <a:rPr lang="uk-UA" sz="5400" dirty="0" smtClean="0">
                <a:solidFill>
                  <a:schemeClr val="tx1"/>
                </a:solidFill>
              </a:rPr>
              <a:t>спеціалізація Полтавського регіону»</a:t>
            </a:r>
            <a:endParaRPr lang="ru-RU" sz="5400" dirty="0">
              <a:solidFill>
                <a:schemeClr val="tx1"/>
              </a:solidFill>
            </a:endParaRPr>
          </a:p>
        </p:txBody>
      </p:sp>
      <p:sp>
        <p:nvSpPr>
          <p:cNvPr id="3" name="Подзаголовок 2"/>
          <p:cNvSpPr>
            <a:spLocks noGrp="1"/>
          </p:cNvSpPr>
          <p:nvPr>
            <p:ph type="subTitle" idx="1"/>
          </p:nvPr>
        </p:nvSpPr>
        <p:spPr>
          <a:xfrm>
            <a:off x="2483768" y="4005064"/>
            <a:ext cx="6477615" cy="2520280"/>
          </a:xfrm>
        </p:spPr>
        <p:txBody>
          <a:bodyPr>
            <a:normAutofit fontScale="92500"/>
          </a:bodyPr>
          <a:lstStyle/>
          <a:p>
            <a:r>
              <a:rPr lang="ru-RU" sz="2600" dirty="0" err="1">
                <a:solidFill>
                  <a:schemeClr val="tx1"/>
                </a:solidFill>
              </a:rPr>
              <a:t>Виконала</a:t>
            </a:r>
            <a:r>
              <a:rPr lang="ru-RU" sz="2600" dirty="0">
                <a:solidFill>
                  <a:schemeClr val="tx1"/>
                </a:solidFill>
              </a:rPr>
              <a:t>: студентка 2 курсу</a:t>
            </a:r>
          </a:p>
          <a:p>
            <a:r>
              <a:rPr lang="ru-RU" sz="2600" dirty="0">
                <a:solidFill>
                  <a:schemeClr val="tx1"/>
                </a:solidFill>
              </a:rPr>
              <a:t>факультету менеджменту</a:t>
            </a:r>
          </a:p>
          <a:p>
            <a:r>
              <a:rPr lang="ru-RU" sz="2600" dirty="0" err="1">
                <a:solidFill>
                  <a:schemeClr val="tx1"/>
                </a:solidFill>
              </a:rPr>
              <a:t>групи</a:t>
            </a:r>
            <a:r>
              <a:rPr lang="ru-RU" sz="2600" dirty="0">
                <a:solidFill>
                  <a:schemeClr val="tx1"/>
                </a:solidFill>
              </a:rPr>
              <a:t> ГКТС 6.0738-2</a:t>
            </a:r>
          </a:p>
          <a:p>
            <a:r>
              <a:rPr lang="ru-RU" sz="2600" dirty="0" err="1">
                <a:solidFill>
                  <a:schemeClr val="tx1"/>
                </a:solidFill>
              </a:rPr>
              <a:t>Мастюгіна</a:t>
            </a:r>
            <a:r>
              <a:rPr lang="ru-RU" sz="2600" dirty="0">
                <a:solidFill>
                  <a:schemeClr val="tx1"/>
                </a:solidFill>
              </a:rPr>
              <a:t> </a:t>
            </a:r>
            <a:r>
              <a:rPr lang="ru-RU" sz="2600" dirty="0" err="1">
                <a:solidFill>
                  <a:schemeClr val="tx1"/>
                </a:solidFill>
              </a:rPr>
              <a:t>Валерія</a:t>
            </a:r>
            <a:endParaRPr lang="ru-RU" sz="2600" dirty="0">
              <a:solidFill>
                <a:schemeClr val="tx1"/>
              </a:solidFill>
            </a:endParaRPr>
          </a:p>
          <a:p>
            <a:r>
              <a:rPr lang="ru-RU" sz="2600" dirty="0" err="1">
                <a:solidFill>
                  <a:schemeClr val="tx1"/>
                </a:solidFill>
              </a:rPr>
              <a:t>Перевірив</a:t>
            </a:r>
            <a:r>
              <a:rPr lang="ru-RU" sz="2600" dirty="0">
                <a:solidFill>
                  <a:schemeClr val="tx1"/>
                </a:solidFill>
              </a:rPr>
              <a:t>: Карпенко </a:t>
            </a:r>
            <a:r>
              <a:rPr lang="ru-RU" sz="2600" dirty="0" err="1">
                <a:solidFill>
                  <a:schemeClr val="tx1"/>
                </a:solidFill>
              </a:rPr>
              <a:t>Андрій</a:t>
            </a:r>
            <a:r>
              <a:rPr lang="ru-RU" sz="2600" dirty="0">
                <a:solidFill>
                  <a:schemeClr val="tx1"/>
                </a:solidFill>
              </a:rPr>
              <a:t> </a:t>
            </a:r>
            <a:r>
              <a:rPr lang="ru-RU" sz="2600" dirty="0" err="1">
                <a:solidFill>
                  <a:schemeClr val="tx1"/>
                </a:solidFill>
              </a:rPr>
              <a:t>Володимирович</a:t>
            </a:r>
            <a:r>
              <a:rPr lang="ru-RU" sz="2600" dirty="0">
                <a:solidFill>
                  <a:schemeClr val="tx1"/>
                </a:solidFill>
              </a:rPr>
              <a:t> </a:t>
            </a:r>
          </a:p>
          <a:p>
            <a:endParaRPr lang="ru-RU" sz="2600" dirty="0">
              <a:solidFill>
                <a:schemeClr val="tx1"/>
              </a:solidFill>
            </a:endParaRPr>
          </a:p>
          <a:p>
            <a:endParaRPr lang="ru-RU" dirty="0"/>
          </a:p>
        </p:txBody>
      </p:sp>
    </p:spTree>
    <p:extLst>
      <p:ext uri="{BB962C8B-B14F-4D97-AF65-F5344CB8AC3E}">
        <p14:creationId xmlns:p14="http://schemas.microsoft.com/office/powerpoint/2010/main" val="3039138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solidFill>
                  <a:schemeClr val="tx1"/>
                </a:solidFill>
              </a:rPr>
              <a:t>Сутність</a:t>
            </a:r>
            <a:endParaRPr lang="ru-RU" dirty="0">
              <a:solidFill>
                <a:schemeClr val="tx1"/>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406557799"/>
              </p:ext>
            </p:extLst>
          </p:nvPr>
        </p:nvGraphicFramePr>
        <p:xfrm>
          <a:off x="971600" y="620688"/>
          <a:ext cx="7467600" cy="441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217427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z="5400" dirty="0" smtClean="0">
                <a:solidFill>
                  <a:schemeClr val="tx1"/>
                </a:solidFill>
              </a:rPr>
              <a:t>Конкурентні переваги</a:t>
            </a:r>
            <a:endParaRPr lang="uk-UA" sz="5400" dirty="0">
              <a:solidFill>
                <a:schemeClr val="tx1"/>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585932075"/>
              </p:ext>
            </p:extLst>
          </p:nvPr>
        </p:nvGraphicFramePr>
        <p:xfrm>
          <a:off x="323528" y="188640"/>
          <a:ext cx="8568952" cy="5328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79418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116632"/>
            <a:ext cx="8784976" cy="5184576"/>
          </a:xfrm>
          <a:ln w="38100">
            <a:solidFill>
              <a:schemeClr val="accent1">
                <a:lumMod val="75000"/>
              </a:schemeClr>
            </a:solidFill>
          </a:ln>
        </p:spPr>
        <p:txBody>
          <a:bodyPr>
            <a:noAutofit/>
          </a:bodyPr>
          <a:lstStyle/>
          <a:p>
            <a:r>
              <a:rPr lang="uk-UA" sz="2300" dirty="0" smtClean="0"/>
              <a:t>використання потенціалу місцевих мінеральних ресурсів, зокрема покладів </a:t>
            </a:r>
            <a:r>
              <a:rPr lang="uk-UA" sz="2300" dirty="0" err="1" smtClean="0"/>
              <a:t>бішофіту</a:t>
            </a:r>
            <a:r>
              <a:rPr lang="uk-UA" sz="2300" dirty="0" smtClean="0"/>
              <a:t>, в промисловому та агропромисловому секторах економіки, індустрії здоров’я і краси;</a:t>
            </a:r>
          </a:p>
          <a:p>
            <a:r>
              <a:rPr lang="uk-UA" sz="2300" dirty="0" smtClean="0"/>
              <a:t>забезпечення умов для інституційної підтримки розвитку інновацій, їх комерціалізації та трансферу технологій в усі сфери регіональної економіки, стимулювання співробітництва на рівні освіта-наука-бізнес;</a:t>
            </a:r>
          </a:p>
          <a:p>
            <a:r>
              <a:rPr lang="uk-UA" sz="2300" dirty="0" smtClean="0"/>
              <a:t>створення умов для проходження процедур стандартизації і сертифікації продукції місцевого бізнесу та впровадження інноваційних розробок у напрямку смарт-спеціалізації;</a:t>
            </a:r>
          </a:p>
          <a:p>
            <a:r>
              <a:rPr lang="uk-UA" sz="2300" dirty="0" smtClean="0"/>
              <a:t>використання наявного потенціалу лікувальної та санаторно-курортної бази для забезпечення психологічного, фізичного, психічного та соціального здоров’я людини, зокрема у напрямку реабілітації.</a:t>
            </a:r>
            <a:endParaRPr lang="uk-UA" sz="2300" dirty="0"/>
          </a:p>
        </p:txBody>
      </p:sp>
      <p:sp>
        <p:nvSpPr>
          <p:cNvPr id="2" name="Заголовок 1"/>
          <p:cNvSpPr>
            <a:spLocks noGrp="1"/>
          </p:cNvSpPr>
          <p:nvPr>
            <p:ph type="title"/>
          </p:nvPr>
        </p:nvSpPr>
        <p:spPr>
          <a:xfrm>
            <a:off x="395536" y="5445224"/>
            <a:ext cx="8784976" cy="1224136"/>
          </a:xfrm>
        </p:spPr>
        <p:txBody>
          <a:bodyPr/>
          <a:lstStyle/>
          <a:p>
            <a:r>
              <a:rPr lang="uk-UA" sz="4000" dirty="0" smtClean="0">
                <a:solidFill>
                  <a:schemeClr val="tx1"/>
                </a:solidFill>
              </a:rPr>
              <a:t>Основні напрямки </a:t>
            </a:r>
            <a:r>
              <a:rPr lang="uk-UA" sz="4000" dirty="0" err="1" smtClean="0">
                <a:solidFill>
                  <a:schemeClr val="tx1"/>
                </a:solidFill>
              </a:rPr>
              <a:t>smart</a:t>
            </a:r>
            <a:r>
              <a:rPr lang="uk-UA" sz="4000" dirty="0" smtClean="0">
                <a:solidFill>
                  <a:schemeClr val="tx1"/>
                </a:solidFill>
              </a:rPr>
              <a:t>-спеціалізації для регіону</a:t>
            </a:r>
            <a:endParaRPr lang="uk-UA" sz="4000" dirty="0">
              <a:solidFill>
                <a:schemeClr val="tx1"/>
              </a:solidFill>
            </a:endParaRPr>
          </a:p>
        </p:txBody>
      </p:sp>
    </p:spTree>
    <p:extLst>
      <p:ext uri="{BB962C8B-B14F-4D97-AF65-F5344CB8AC3E}">
        <p14:creationId xmlns:p14="http://schemas.microsoft.com/office/powerpoint/2010/main" val="9624262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3536" y="5157192"/>
            <a:ext cx="8676456" cy="1512168"/>
          </a:xfrm>
        </p:spPr>
        <p:txBody>
          <a:bodyPr/>
          <a:lstStyle/>
          <a:p>
            <a:r>
              <a:rPr lang="uk-UA" sz="4000" dirty="0">
                <a:solidFill>
                  <a:schemeClr val="tx1"/>
                </a:solidFill>
              </a:rPr>
              <a:t>О</a:t>
            </a:r>
            <a:r>
              <a:rPr lang="uk-UA" sz="4000" dirty="0" smtClean="0">
                <a:solidFill>
                  <a:schemeClr val="tx1"/>
                </a:solidFill>
              </a:rPr>
              <a:t>сновні напрямки смарт-</a:t>
            </a:r>
            <a:br>
              <a:rPr lang="uk-UA" sz="4000" dirty="0" smtClean="0">
                <a:solidFill>
                  <a:schemeClr val="tx1"/>
                </a:solidFill>
              </a:rPr>
            </a:br>
            <a:r>
              <a:rPr lang="uk-UA" sz="4000" dirty="0" smtClean="0">
                <a:solidFill>
                  <a:schemeClr val="tx1"/>
                </a:solidFill>
              </a:rPr>
              <a:t>спеціалізації, пов’язаної з </a:t>
            </a:r>
            <a:r>
              <a:rPr lang="uk-UA" sz="4000" dirty="0" err="1" smtClean="0">
                <a:solidFill>
                  <a:schemeClr val="tx1"/>
                </a:solidFill>
              </a:rPr>
              <a:t>бішофітом</a:t>
            </a:r>
            <a:r>
              <a:rPr lang="uk-UA" sz="4000" dirty="0" smtClean="0">
                <a:solidFill>
                  <a:schemeClr val="tx1"/>
                </a:solidFill>
              </a:rPr>
              <a:t>:</a:t>
            </a:r>
            <a:endParaRPr lang="uk-UA" sz="4000" dirty="0">
              <a:solidFill>
                <a:schemeClr val="tx1"/>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364761959"/>
              </p:ext>
            </p:extLst>
          </p:nvPr>
        </p:nvGraphicFramePr>
        <p:xfrm>
          <a:off x="395536" y="116632"/>
          <a:ext cx="8568952"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680473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941168"/>
            <a:ext cx="8820472" cy="1800200"/>
          </a:xfrm>
        </p:spPr>
        <p:txBody>
          <a:bodyPr/>
          <a:lstStyle/>
          <a:p>
            <a:r>
              <a:rPr lang="uk-UA" sz="2800" dirty="0" smtClean="0">
                <a:solidFill>
                  <a:schemeClr val="tx1">
                    <a:lumMod val="50000"/>
                  </a:schemeClr>
                </a:solidFill>
              </a:rPr>
              <a:t>Умови для проходження процедур стандартизації і сертифікації продукції місцевого бізнесу та інноваційні розробки в напрямку смарт-спеціалізації:</a:t>
            </a:r>
            <a:endParaRPr lang="uk-UA" sz="2800" dirty="0">
              <a:solidFill>
                <a:schemeClr val="tx1">
                  <a:lumMod val="50000"/>
                </a:schemeClr>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939582100"/>
              </p:ext>
            </p:extLst>
          </p:nvPr>
        </p:nvGraphicFramePr>
        <p:xfrm>
          <a:off x="323528" y="0"/>
          <a:ext cx="8712968" cy="5373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29949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5373216"/>
            <a:ext cx="8928992" cy="1224136"/>
          </a:xfrm>
        </p:spPr>
        <p:txBody>
          <a:bodyPr/>
          <a:lstStyle/>
          <a:p>
            <a:r>
              <a:rPr lang="uk-UA" sz="3200" dirty="0" smtClean="0">
                <a:solidFill>
                  <a:schemeClr val="tx1">
                    <a:lumMod val="50000"/>
                  </a:schemeClr>
                </a:solidFill>
              </a:rPr>
              <a:t>Використання наявного потенціалу лікувальної та санаторно-курортної бази</a:t>
            </a:r>
            <a:endParaRPr lang="uk-UA" sz="3200" dirty="0">
              <a:solidFill>
                <a:schemeClr val="tx1">
                  <a:lumMod val="50000"/>
                </a:schemeClr>
              </a:solidFill>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542942972"/>
              </p:ext>
            </p:extLst>
          </p:nvPr>
        </p:nvGraphicFramePr>
        <p:xfrm>
          <a:off x="395536" y="260648"/>
          <a:ext cx="8259688" cy="4995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59965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323528" y="404664"/>
            <a:ext cx="8712968" cy="482453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lstStyle/>
          <a:p>
            <a:r>
              <a:rPr lang="uk-UA" dirty="0" smtClean="0">
                <a:solidFill>
                  <a:schemeClr val="tx1">
                    <a:lumMod val="50000"/>
                  </a:schemeClr>
                </a:solidFill>
              </a:rPr>
              <a:t>Висновок</a:t>
            </a:r>
            <a:endParaRPr lang="ru-RU" dirty="0">
              <a:solidFill>
                <a:schemeClr val="tx1">
                  <a:lumMod val="50000"/>
                </a:schemeClr>
              </a:solidFill>
            </a:endParaRPr>
          </a:p>
        </p:txBody>
      </p:sp>
      <p:sp>
        <p:nvSpPr>
          <p:cNvPr id="3" name="Объект 2"/>
          <p:cNvSpPr>
            <a:spLocks noGrp="1"/>
          </p:cNvSpPr>
          <p:nvPr>
            <p:ph idx="1"/>
          </p:nvPr>
        </p:nvSpPr>
        <p:spPr>
          <a:xfrm>
            <a:off x="534380" y="692696"/>
            <a:ext cx="8291264" cy="4464496"/>
          </a:xfrm>
        </p:spPr>
        <p:txBody>
          <a:bodyPr>
            <a:normAutofit fontScale="70000" lnSpcReduction="20000"/>
          </a:bodyPr>
          <a:lstStyle/>
          <a:p>
            <a:pPr marL="0" indent="457200" algn="just">
              <a:buNone/>
            </a:pPr>
            <a:r>
              <a:rPr lang="uk-UA" dirty="0"/>
              <a:t>Отже, я вважаю, що виявлені напрями </a:t>
            </a:r>
            <a:r>
              <a:rPr lang="en-US" dirty="0"/>
              <a:t>smart-</a:t>
            </a:r>
            <a:r>
              <a:rPr lang="uk-UA" dirty="0"/>
              <a:t>спеціалізації Полтавського регіону є дуже важливими та доцільними. Наприклад, використання </a:t>
            </a:r>
            <a:r>
              <a:rPr lang="uk-UA" dirty="0" err="1"/>
              <a:t>бішофіту</a:t>
            </a:r>
            <a:r>
              <a:rPr lang="uk-UA" dirty="0"/>
              <a:t> є гарною ідеєю, тому що воно має широке коло застосування : медицина, сільське господарство, автодорожнє господарство та металургія. </a:t>
            </a:r>
          </a:p>
          <a:p>
            <a:pPr marL="0" indent="457200" algn="just">
              <a:buNone/>
            </a:pPr>
            <a:r>
              <a:rPr lang="uk-UA" dirty="0"/>
              <a:t>Також, на мою думку, є необхідним напрям щодо процедури стандартизації та сертифікації, бо продукція має бути досліджена на якість та відповідність Європейським стандартам. </a:t>
            </a:r>
          </a:p>
          <a:p>
            <a:pPr marL="0" indent="457200" algn="just">
              <a:buNone/>
            </a:pPr>
            <a:r>
              <a:rPr lang="uk-UA" dirty="0"/>
              <a:t>Крім того, напрям з розвитку лікувальної та санаторно-курортної бази зможе покращити якість життя населення, а також стимулювати лікувально-оздоровчий туризм. </a:t>
            </a:r>
          </a:p>
          <a:p>
            <a:pPr marL="0" indent="457200" algn="just">
              <a:buNone/>
            </a:pPr>
            <a:r>
              <a:rPr lang="uk-UA" dirty="0"/>
              <a:t>Тому </a:t>
            </a:r>
            <a:r>
              <a:rPr lang="en-US" dirty="0"/>
              <a:t>smart-</a:t>
            </a:r>
            <a:r>
              <a:rPr lang="uk-UA" dirty="0"/>
              <a:t>спеціалізація – це можливість вийти на новий рівень, поштовх до ефективної взаємодії бізнесу, науки та місцевого самоврядування. Це шлях до інновацій, розробки нових технологій та економічного зростання. Це можливість розвинути потенціал Полтавського регіону та досягти конкурентоспроможності в світовій економіці!</a:t>
            </a:r>
          </a:p>
          <a:p>
            <a:pPr marL="0" indent="0" algn="just">
              <a:buNone/>
            </a:pPr>
            <a:endParaRPr lang="uk-UA" dirty="0" smtClean="0"/>
          </a:p>
        </p:txBody>
      </p:sp>
    </p:spTree>
    <p:extLst>
      <p:ext uri="{BB962C8B-B14F-4D97-AF65-F5344CB8AC3E}">
        <p14:creationId xmlns:p14="http://schemas.microsoft.com/office/powerpoint/2010/main" val="4839445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412776"/>
            <a:ext cx="5976664" cy="3024336"/>
          </a:xfrm>
        </p:spPr>
        <p:style>
          <a:lnRef idx="0">
            <a:schemeClr val="accent6"/>
          </a:lnRef>
          <a:fillRef idx="3">
            <a:schemeClr val="accent6"/>
          </a:fillRef>
          <a:effectRef idx="3">
            <a:schemeClr val="accent6"/>
          </a:effectRef>
          <a:fontRef idx="minor">
            <a:schemeClr val="lt1"/>
          </a:fontRef>
        </p:style>
        <p:txBody>
          <a:bodyPr/>
          <a:lstStyle/>
          <a:p>
            <a:pPr algn="ctr"/>
            <a:r>
              <a:rPr lang="uk-UA" sz="8800" dirty="0" smtClean="0"/>
              <a:t>ДЯКУЮ ЗА УВАГУ!</a:t>
            </a:r>
            <a:endParaRPr lang="ru-RU" sz="8800" dirty="0"/>
          </a:p>
        </p:txBody>
      </p:sp>
    </p:spTree>
    <p:extLst>
      <p:ext uri="{BB962C8B-B14F-4D97-AF65-F5344CB8AC3E}">
        <p14:creationId xmlns:p14="http://schemas.microsoft.com/office/powerpoint/2010/main" val="92103898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ermal">
  <a:themeElements>
    <a:clrScheme name="Thermal">
      <a:dk1>
        <a:srgbClr val="4D5B6B"/>
      </a:dk1>
      <a:lt1>
        <a:srgbClr val="FFFFFF"/>
      </a:lt1>
      <a:dk2>
        <a:srgbClr val="675D59"/>
      </a:dk2>
      <a:lt2>
        <a:srgbClr val="E8DED8"/>
      </a:lt2>
      <a:accent1>
        <a:srgbClr val="FF7605"/>
      </a:accent1>
      <a:accent2>
        <a:srgbClr val="7F7F7F"/>
      </a:accent2>
      <a:accent3>
        <a:srgbClr val="7F5185"/>
      </a:accent3>
      <a:accent4>
        <a:srgbClr val="89AAD3"/>
      </a:accent4>
      <a:accent5>
        <a:srgbClr val="8F5B4B"/>
      </a:accent5>
      <a:accent6>
        <a:srgbClr val="C84340"/>
      </a:accent6>
      <a:hlink>
        <a:srgbClr val="89AAD3"/>
      </a:hlink>
      <a:folHlink>
        <a:srgbClr val="795185"/>
      </a:folHlink>
    </a:clrScheme>
    <a:fontScheme name="Thermal">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erma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3175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63500" dist="38100" dir="8100000" rotWithShape="0">
              <a:srgbClr val="000000">
                <a:alpha val="45000"/>
              </a:srgbClr>
            </a:outerShdw>
          </a:effectLst>
        </a:effectStyle>
        <a:effectStyle>
          <a:effectLst>
            <a:outerShdw blurRad="101600" dist="63500" dir="8100000" rotWithShape="0">
              <a:srgbClr val="000000">
                <a:alpha val="40000"/>
              </a:srgbClr>
            </a:outerShdw>
          </a:effectLst>
          <a:scene3d>
            <a:camera prst="orthographicFront">
              <a:rot lat="0" lon="0" rev="0"/>
            </a:camera>
            <a:lightRig rig="threePt" dir="t">
              <a:rot lat="0" lon="0" rev="3000000"/>
            </a:lightRig>
          </a:scene3d>
          <a:sp3d>
            <a:bevelT h="19050"/>
          </a:sp3d>
        </a:effectStyle>
      </a:effectStyleLst>
      <a:bgFillStyleLst>
        <a:solidFill>
          <a:schemeClr val="phClr"/>
        </a:solidFill>
        <a:gradFill rotWithShape="1">
          <a:gsLst>
            <a:gs pos="0">
              <a:schemeClr val="phClr">
                <a:tint val="100000"/>
                <a:lumMod val="125000"/>
              </a:schemeClr>
            </a:gs>
            <a:gs pos="55000">
              <a:schemeClr val="phClr">
                <a:shade val="100000"/>
                <a:satMod val="100000"/>
                <a:lumMod val="100000"/>
              </a:schemeClr>
            </a:gs>
            <a:gs pos="100000">
              <a:schemeClr val="phClr">
                <a:shade val="90000"/>
                <a:satMod val="300000"/>
                <a:lumMod val="95000"/>
              </a:schemeClr>
            </a:gs>
          </a:gsLst>
          <a:lin ang="5400000" scaled="0"/>
        </a:gradFill>
        <a:blipFill>
          <a:blip xmlns:r="http://schemas.openxmlformats.org/officeDocument/2006/relationships" r:embed="rId1">
            <a:duotone>
              <a:schemeClr val="phClr">
                <a:shade val="80000"/>
              </a:schemeClr>
              <a:schemeClr val="phClr">
                <a:tint val="98000"/>
                <a:satMod val="13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TM01859868[[fn=Термический]]</Template>
  <TotalTime>141</TotalTime>
  <Words>637</Words>
  <Application>Microsoft Office PowerPoint</Application>
  <PresentationFormat>Экран (4:3)</PresentationFormat>
  <Paragraphs>35</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Thermal</vt:lpstr>
      <vt:lpstr>Презентація на тему : «SMART-спеціалізація Полтавського регіону»</vt:lpstr>
      <vt:lpstr>Сутність</vt:lpstr>
      <vt:lpstr>Конкурентні переваги</vt:lpstr>
      <vt:lpstr>Основні напрямки smart-спеціалізації для регіону</vt:lpstr>
      <vt:lpstr>Основні напрямки смарт- спеціалізації, пов’язаної з бішофітом:</vt:lpstr>
      <vt:lpstr>Умови для проходження процедур стандартизації і сертифікації продукції місцевого бізнесу та інноваційні розробки в напрямку смарт-спеціалізації:</vt:lpstr>
      <vt:lpstr>Використання наявного потенціалу лікувальної та санаторно-курортної бази</vt:lpstr>
      <vt:lpstr>Висновок</vt:lpstr>
      <vt:lpstr>ДЯКУЮ ЗА УВАГУ!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Презентація на тему : «SMART-спеціалізація регіону»</dc:title>
  <dc:creator>HP</dc:creator>
  <cp:lastModifiedBy>HP</cp:lastModifiedBy>
  <cp:revision>21</cp:revision>
  <dcterms:created xsi:type="dcterms:W3CDTF">2020-03-30T16:28:07Z</dcterms:created>
  <dcterms:modified xsi:type="dcterms:W3CDTF">2020-03-31T12:36:24Z</dcterms:modified>
</cp:coreProperties>
</file>