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68"/>
  </p:notesMasterIdLst>
  <p:sldIdLst>
    <p:sldId id="256" r:id="rId2"/>
    <p:sldId id="307" r:id="rId3"/>
    <p:sldId id="350" r:id="rId4"/>
    <p:sldId id="261" r:id="rId5"/>
    <p:sldId id="260" r:id="rId6"/>
    <p:sldId id="309" r:id="rId7"/>
    <p:sldId id="308" r:id="rId8"/>
    <p:sldId id="264" r:id="rId9"/>
    <p:sldId id="265" r:id="rId10"/>
    <p:sldId id="262" r:id="rId11"/>
    <p:sldId id="263" r:id="rId12"/>
    <p:sldId id="266" r:id="rId13"/>
    <p:sldId id="310" r:id="rId14"/>
    <p:sldId id="311" r:id="rId15"/>
    <p:sldId id="312" r:id="rId16"/>
    <p:sldId id="313" r:id="rId17"/>
    <p:sldId id="267" r:id="rId18"/>
    <p:sldId id="316" r:id="rId19"/>
    <p:sldId id="268" r:id="rId20"/>
    <p:sldId id="269" r:id="rId21"/>
    <p:sldId id="317" r:id="rId22"/>
    <p:sldId id="318" r:id="rId23"/>
    <p:sldId id="319" r:id="rId24"/>
    <p:sldId id="270" r:id="rId25"/>
    <p:sldId id="271" r:id="rId26"/>
    <p:sldId id="272" r:id="rId27"/>
    <p:sldId id="273" r:id="rId28"/>
    <p:sldId id="274" r:id="rId29"/>
    <p:sldId id="275" r:id="rId30"/>
    <p:sldId id="351" r:id="rId31"/>
    <p:sldId id="277" r:id="rId32"/>
    <p:sldId id="323" r:id="rId33"/>
    <p:sldId id="324" r:id="rId34"/>
    <p:sldId id="276" r:id="rId35"/>
    <p:sldId id="278" r:id="rId36"/>
    <p:sldId id="279" r:id="rId37"/>
    <p:sldId id="280" r:id="rId38"/>
    <p:sldId id="299" r:id="rId39"/>
    <p:sldId id="320" r:id="rId40"/>
    <p:sldId id="321" r:id="rId41"/>
    <p:sldId id="322" r:id="rId42"/>
    <p:sldId id="314" r:id="rId43"/>
    <p:sldId id="315" r:id="rId44"/>
    <p:sldId id="301" r:id="rId45"/>
    <p:sldId id="303" r:id="rId46"/>
    <p:sldId id="304" r:id="rId47"/>
    <p:sldId id="305" r:id="rId48"/>
    <p:sldId id="306" r:id="rId49"/>
    <p:sldId id="281" r:id="rId50"/>
    <p:sldId id="282" r:id="rId51"/>
    <p:sldId id="283" r:id="rId52"/>
    <p:sldId id="284" r:id="rId53"/>
    <p:sldId id="285" r:id="rId54"/>
    <p:sldId id="286" r:id="rId55"/>
    <p:sldId id="287" r:id="rId56"/>
    <p:sldId id="288" r:id="rId57"/>
    <p:sldId id="289" r:id="rId58"/>
    <p:sldId id="290" r:id="rId59"/>
    <p:sldId id="291" r:id="rId60"/>
    <p:sldId id="292" r:id="rId61"/>
    <p:sldId id="293" r:id="rId62"/>
    <p:sldId id="294" r:id="rId63"/>
    <p:sldId id="295" r:id="rId64"/>
    <p:sldId id="296" r:id="rId65"/>
    <p:sldId id="297" r:id="rId66"/>
    <p:sldId id="298" r:id="rId6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637" y="-25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AC5F5B-1D17-4188-A78C-55867D63BC1A}" type="datetimeFigureOut">
              <a:rPr lang="ru-RU" smtClean="0"/>
              <a:pPr/>
              <a:t>14.09.2024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D2B0A5-45BA-4005-B150-A76C8EC923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91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E044AA-C14C-4A62-883F-DCA206B5118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9E1EA-474F-4BDF-B316-0ACCE584F7C5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9E1EA-474F-4BDF-B316-0ACCE584F7C5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9E1EA-474F-4BDF-B316-0ACCE584F7C5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E044AA-C14C-4A62-883F-DCA206B51188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E044AA-C14C-4A62-883F-DCA206B51188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E044AA-C14C-4A62-883F-DCA206B51188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E044AA-C14C-4A62-883F-DCA206B51188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E044AA-C14C-4A62-883F-DCA206B51188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E044AA-C14C-4A62-883F-DCA206B51188}" type="slidenum">
              <a:rPr lang="ru-RU" smtClean="0"/>
              <a:pPr/>
              <a:t>29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E044AA-C14C-4A62-883F-DCA206B51188}" type="slidenum">
              <a:rPr lang="ru-RU" smtClean="0"/>
              <a:pPr/>
              <a:t>31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9E1EA-474F-4BDF-B316-0ACCE584F7C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E044AA-C14C-4A62-883F-DCA206B51188}" type="slidenum">
              <a:rPr lang="ru-RU" smtClean="0"/>
              <a:pPr/>
              <a:t>34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E044AA-C14C-4A62-883F-DCA206B51188}" type="slidenum">
              <a:rPr lang="ru-RU" smtClean="0"/>
              <a:pPr/>
              <a:t>35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E044AA-C14C-4A62-883F-DCA206B51188}" type="slidenum">
              <a:rPr lang="ru-RU" smtClean="0"/>
              <a:pPr/>
              <a:t>36</a:t>
            </a:fld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E044AA-C14C-4A62-883F-DCA206B51188}" type="slidenum">
              <a:rPr lang="ru-RU" smtClean="0"/>
              <a:pPr/>
              <a:t>37</a:t>
            </a:fld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2F0A7-CE90-4E85-924E-407092249E89}" type="slidenum">
              <a:rPr lang="ru-RU" smtClean="0"/>
              <a:t>38</a:t>
            </a:fld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2F0A7-CE90-4E85-924E-407092249E89}" type="slidenum">
              <a:rPr lang="ru-RU" smtClean="0"/>
              <a:t>42</a:t>
            </a:fld>
            <a:endParaRPr 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2F0A7-CE90-4E85-924E-407092249E89}" type="slidenum">
              <a:rPr lang="ru-RU" smtClean="0"/>
              <a:t>43</a:t>
            </a:fld>
            <a:endParaRPr 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2F0A7-CE90-4E85-924E-407092249E89}" type="slidenum">
              <a:rPr lang="ru-RU" smtClean="0"/>
              <a:t>44</a:t>
            </a:fld>
            <a:endParaRPr lang="ru-R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2F0A7-CE90-4E85-924E-407092249E89}" type="slidenum">
              <a:rPr lang="ru-RU" smtClean="0"/>
              <a:t>45</a:t>
            </a:fld>
            <a:endParaRPr lang="ru-R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2F0A7-CE90-4E85-924E-407092249E89}" type="slidenum">
              <a:rPr lang="ru-RU" smtClean="0"/>
              <a:t>46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9E1EA-474F-4BDF-B316-0ACCE584F7C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2F0A7-CE90-4E85-924E-407092249E89}" type="slidenum">
              <a:rPr lang="ru-RU" smtClean="0"/>
              <a:t>47</a:t>
            </a:fld>
            <a:endParaRPr lang="ru-RU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2F0A7-CE90-4E85-924E-407092249E89}" type="slidenum">
              <a:rPr lang="ru-RU" smtClean="0"/>
              <a:t>48</a:t>
            </a:fld>
            <a:endParaRPr lang="ru-RU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2B0A5-45BA-4005-B150-A76C8EC92393}" type="slidenum">
              <a:rPr lang="ru-RU" smtClean="0"/>
              <a:pPr/>
              <a:t>49</a:t>
            </a:fld>
            <a:endParaRPr lang="ru-RU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2B0A5-45BA-4005-B150-A76C8EC92393}" type="slidenum">
              <a:rPr lang="ru-RU" smtClean="0"/>
              <a:pPr/>
              <a:t>50</a:t>
            </a:fld>
            <a:endParaRPr lang="ru-RU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2B0A5-45BA-4005-B150-A76C8EC92393}" type="slidenum">
              <a:rPr lang="ru-RU" smtClean="0"/>
              <a:pPr/>
              <a:t>51</a:t>
            </a:fld>
            <a:endParaRPr lang="ru-RU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2B0A5-45BA-4005-B150-A76C8EC92393}" type="slidenum">
              <a:rPr lang="ru-RU" smtClean="0"/>
              <a:pPr/>
              <a:t>52</a:t>
            </a:fld>
            <a:endParaRPr lang="ru-RU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2B0A5-45BA-4005-B150-A76C8EC92393}" type="slidenum">
              <a:rPr lang="ru-RU" smtClean="0"/>
              <a:pPr/>
              <a:t>53</a:t>
            </a:fld>
            <a:endParaRPr lang="ru-RU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2B0A5-45BA-4005-B150-A76C8EC92393}" type="slidenum">
              <a:rPr lang="ru-RU" smtClean="0"/>
              <a:pPr/>
              <a:t>54</a:t>
            </a:fld>
            <a:endParaRPr lang="ru-RU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2B0A5-45BA-4005-B150-A76C8EC92393}" type="slidenum">
              <a:rPr lang="ru-RU" smtClean="0"/>
              <a:pPr/>
              <a:t>55</a:t>
            </a:fld>
            <a:endParaRPr lang="ru-RU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2B0A5-45BA-4005-B150-A76C8EC92393}" type="slidenum">
              <a:rPr lang="ru-RU" smtClean="0"/>
              <a:pPr/>
              <a:t>56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2B0A5-45BA-4005-B150-A76C8EC9239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851960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2B0A5-45BA-4005-B150-A76C8EC92393}" type="slidenum">
              <a:rPr lang="ru-RU" smtClean="0"/>
              <a:pPr/>
              <a:t>57</a:t>
            </a:fld>
            <a:endParaRPr lang="ru-RU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2B0A5-45BA-4005-B150-A76C8EC92393}" type="slidenum">
              <a:rPr lang="ru-RU" smtClean="0"/>
              <a:pPr/>
              <a:t>58</a:t>
            </a:fld>
            <a:endParaRPr lang="ru-RU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2B0A5-45BA-4005-B150-A76C8EC92393}" type="slidenum">
              <a:rPr lang="ru-RU" smtClean="0"/>
              <a:pPr/>
              <a:t>59</a:t>
            </a:fld>
            <a:endParaRPr lang="ru-RU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2B0A5-45BA-4005-B150-A76C8EC92393}" type="slidenum">
              <a:rPr lang="ru-RU" smtClean="0"/>
              <a:pPr/>
              <a:t>60</a:t>
            </a:fld>
            <a:endParaRPr lang="ru-RU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2B0A5-45BA-4005-B150-A76C8EC92393}" type="slidenum">
              <a:rPr lang="ru-RU" smtClean="0"/>
              <a:pPr/>
              <a:t>61</a:t>
            </a:fld>
            <a:endParaRPr lang="ru-RU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2B0A5-45BA-4005-B150-A76C8EC92393}" type="slidenum">
              <a:rPr lang="ru-RU" smtClean="0"/>
              <a:pPr/>
              <a:t>62</a:t>
            </a:fld>
            <a:endParaRPr lang="ru-RU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2B0A5-45BA-4005-B150-A76C8EC92393}" type="slidenum">
              <a:rPr lang="ru-RU" smtClean="0"/>
              <a:pPr/>
              <a:t>63</a:t>
            </a:fld>
            <a:endParaRPr lang="ru-RU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2B0A5-45BA-4005-B150-A76C8EC92393}" type="slidenum">
              <a:rPr lang="ru-RU" smtClean="0"/>
              <a:pPr/>
              <a:t>64</a:t>
            </a:fld>
            <a:endParaRPr lang="ru-RU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2B0A5-45BA-4005-B150-A76C8EC92393}" type="slidenum">
              <a:rPr lang="ru-RU" smtClean="0"/>
              <a:pPr/>
              <a:t>65</a:t>
            </a:fld>
            <a:endParaRPr lang="ru-RU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2B0A5-45BA-4005-B150-A76C8EC92393}" type="slidenum">
              <a:rPr lang="ru-RU" smtClean="0"/>
              <a:pPr/>
              <a:t>66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9E1EA-474F-4BDF-B316-0ACCE584F7C5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9E1EA-474F-4BDF-B316-0ACCE584F7C5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9E1EA-474F-4BDF-B316-0ACCE584F7C5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9E1EA-474F-4BDF-B316-0ACCE584F7C5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9E1EA-474F-4BDF-B316-0ACCE584F7C5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14.09.2024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819400"/>
            <a:ext cx="8280920" cy="3417912"/>
          </a:xfrm>
        </p:spPr>
        <p:txBody>
          <a:bodyPr>
            <a:normAutofit/>
          </a:bodyPr>
          <a:lstStyle/>
          <a:p>
            <a:pPr algn="l"/>
            <a:r>
              <a:rPr lang="uk-UA" dirty="0" smtClean="0"/>
              <a:t>1. Лексичні Виражальні засоби:</a:t>
            </a:r>
          </a:p>
          <a:p>
            <a:pPr marL="537750" indent="-285750" algn="just">
              <a:buFontTx/>
              <a:buChar char="-"/>
            </a:pPr>
            <a:r>
              <a:rPr lang="uk-UA" dirty="0" smtClean="0"/>
              <a:t>Критерії стилістичної диференціації словникового складу мови;</a:t>
            </a:r>
          </a:p>
          <a:p>
            <a:pPr marL="537750" indent="-285750" algn="just">
              <a:buFontTx/>
              <a:buChar char="-"/>
            </a:pPr>
            <a:r>
              <a:rPr lang="uk-UA" dirty="0" smtClean="0"/>
              <a:t>Групи лексичних одиниць, що виокремлюються у словниковому складі мов</a:t>
            </a:r>
          </a:p>
          <a:p>
            <a:pPr marL="252000" indent="-285750" algn="l">
              <a:buFontTx/>
              <a:buChar char="-"/>
            </a:pPr>
            <a:endParaRPr lang="uk-UA" dirty="0"/>
          </a:p>
          <a:p>
            <a:pPr algn="l"/>
            <a:r>
              <a:rPr lang="uk-UA" dirty="0"/>
              <a:t>2</a:t>
            </a:r>
            <a:r>
              <a:rPr lang="uk-UA" dirty="0" smtClean="0"/>
              <a:t>. </a:t>
            </a:r>
            <a:r>
              <a:rPr lang="uk-UA" dirty="0" smtClean="0"/>
              <a:t>лекси</a:t>
            </a:r>
            <a:r>
              <a:rPr lang="uk-UA" dirty="0" smtClean="0"/>
              <a:t>чні </a:t>
            </a:r>
            <a:r>
              <a:rPr lang="uk-UA" dirty="0" smtClean="0"/>
              <a:t>Стилістичні прийоми</a:t>
            </a:r>
          </a:p>
          <a:p>
            <a:pPr marL="342900" algn="l"/>
            <a:endParaRPr lang="uk-UA" dirty="0" smtClean="0"/>
          </a:p>
          <a:p>
            <a:pPr marL="342900" indent="-342900" algn="l"/>
            <a:r>
              <a:rPr lang="uk-UA" dirty="0"/>
              <a:t>3</a:t>
            </a:r>
            <a:r>
              <a:rPr lang="en-US" dirty="0" smtClean="0"/>
              <a:t>. </a:t>
            </a:r>
            <a:r>
              <a:rPr lang="uk-UA" dirty="0" smtClean="0"/>
              <a:t>Синтаксичні стилістичні прийоми та фігури.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Лексичні та </a:t>
            </a:r>
            <a:r>
              <a:rPr lang="uk-UA" dirty="0" smtClean="0"/>
              <a:t>синтаксичні виражальні засоби та стилістичні прийоми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183880" cy="648072"/>
          </a:xfrm>
        </p:spPr>
        <p:txBody>
          <a:bodyPr/>
          <a:lstStyle/>
          <a:p>
            <a:pPr algn="ctr"/>
            <a:r>
              <a:rPr lang="uk-UA" dirty="0" smtClean="0"/>
              <a:t>НЕОЛОГІЗМИ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1268760"/>
            <a:ext cx="835292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i="1" dirty="0" err="1" smtClean="0"/>
              <a:t>геймери</a:t>
            </a:r>
            <a:endParaRPr lang="uk-UA" sz="2000" i="1" dirty="0" smtClean="0"/>
          </a:p>
          <a:p>
            <a:r>
              <a:rPr lang="uk-UA" sz="2000" dirty="0" err="1" smtClean="0"/>
              <a:t>Геймери</a:t>
            </a:r>
            <a:r>
              <a:rPr lang="uk-UA" sz="2000" dirty="0" smtClean="0"/>
              <a:t> хочуть стати олімпійцями (Телевізійний репортаж).</a:t>
            </a:r>
            <a:endParaRPr lang="uk-UA" sz="2000" i="1" dirty="0" smtClean="0"/>
          </a:p>
          <a:p>
            <a:endParaRPr lang="uk-UA" sz="2000" i="1" dirty="0" smtClean="0"/>
          </a:p>
          <a:p>
            <a:r>
              <a:rPr lang="uk-UA" sz="2000" i="1" dirty="0" smtClean="0"/>
              <a:t>екологія мови</a:t>
            </a:r>
          </a:p>
          <a:p>
            <a:endParaRPr lang="uk-UA" sz="2000" i="1" dirty="0" smtClean="0"/>
          </a:p>
          <a:p>
            <a:r>
              <a:rPr lang="uk-UA" sz="2000" i="1" dirty="0" err="1" smtClean="0"/>
              <a:t>київфобія</a:t>
            </a:r>
            <a:endParaRPr lang="uk-UA" sz="2000" i="1" dirty="0" smtClean="0"/>
          </a:p>
          <a:p>
            <a:endParaRPr lang="uk-UA" sz="2000" i="1" dirty="0" smtClean="0"/>
          </a:p>
          <a:p>
            <a:endParaRPr lang="uk-UA" sz="2000" i="1" dirty="0"/>
          </a:p>
          <a:p>
            <a:r>
              <a:rPr lang="en-US" sz="2000" i="1" dirty="0"/>
              <a:t>grass </a:t>
            </a:r>
            <a:r>
              <a:rPr lang="en-US" sz="2000" i="1" dirty="0" smtClean="0"/>
              <a:t>ceiling</a:t>
            </a:r>
            <a:endParaRPr lang="uk-UA" sz="2000" i="1" dirty="0" smtClean="0"/>
          </a:p>
          <a:p>
            <a:r>
              <a:rPr lang="en-US" sz="2000" i="1" dirty="0" err="1" smtClean="0"/>
              <a:t>Copenhagenization</a:t>
            </a:r>
            <a:endParaRPr lang="uk-UA" sz="2000" i="1" dirty="0" smtClean="0"/>
          </a:p>
          <a:p>
            <a:r>
              <a:rPr lang="en-US" sz="2000" i="1" dirty="0" err="1"/>
              <a:t>Potterhead</a:t>
            </a:r>
            <a:r>
              <a:rPr lang="en-US" sz="2000" i="1" dirty="0"/>
              <a:t> </a:t>
            </a:r>
            <a:endParaRPr lang="uk-UA" sz="2000" i="1" dirty="0" smtClean="0"/>
          </a:p>
          <a:p>
            <a:r>
              <a:rPr lang="en-US" sz="2000" i="1" dirty="0"/>
              <a:t>peeping Tom TV</a:t>
            </a:r>
            <a:endParaRPr lang="uk-UA" sz="20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183880" cy="648072"/>
          </a:xfrm>
        </p:spPr>
        <p:txBody>
          <a:bodyPr/>
          <a:lstStyle/>
          <a:p>
            <a:pPr algn="ctr"/>
            <a:r>
              <a:rPr lang="uk-UA" dirty="0" smtClean="0"/>
              <a:t>АВТОРСЬКІ НЕОЛОГІЗМИ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268760"/>
            <a:ext cx="777686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О, я не невільник,</a:t>
            </a:r>
          </a:p>
          <a:p>
            <a:r>
              <a:rPr lang="uk-UA" dirty="0" smtClean="0"/>
              <a:t>Я ваш беззаконник,</a:t>
            </a:r>
          </a:p>
          <a:p>
            <a:r>
              <a:rPr lang="uk-UA" dirty="0" smtClean="0"/>
              <a:t>Я – </a:t>
            </a:r>
            <a:r>
              <a:rPr lang="uk-UA" dirty="0" err="1" smtClean="0"/>
              <a:t>сонцеприхильник</a:t>
            </a:r>
            <a:r>
              <a:rPr lang="uk-UA" dirty="0" smtClean="0"/>
              <a:t>,</a:t>
            </a:r>
          </a:p>
          <a:p>
            <a:r>
              <a:rPr lang="uk-UA" dirty="0" smtClean="0"/>
              <a:t>Я – вогнепоклонник.</a:t>
            </a:r>
          </a:p>
          <a:p>
            <a:endParaRPr lang="en-US" dirty="0" smtClean="0"/>
          </a:p>
          <a:p>
            <a:endParaRPr lang="uk-UA" dirty="0" smtClean="0"/>
          </a:p>
          <a:p>
            <a:r>
              <a:rPr lang="uk-UA" dirty="0" err="1" smtClean="0"/>
              <a:t>Відкандидуватися</a:t>
            </a:r>
            <a:r>
              <a:rPr lang="uk-UA" dirty="0" smtClean="0"/>
              <a:t> (стати кандидатом наук)</a:t>
            </a:r>
          </a:p>
          <a:p>
            <a:r>
              <a:rPr lang="uk-UA" dirty="0" err="1" smtClean="0"/>
              <a:t>Понадгіперболізована</a:t>
            </a:r>
            <a:r>
              <a:rPr lang="uk-UA" dirty="0" smtClean="0"/>
              <a:t> брехня</a:t>
            </a:r>
          </a:p>
          <a:p>
            <a:endParaRPr lang="uk-UA" dirty="0" smtClean="0"/>
          </a:p>
          <a:p>
            <a:endParaRPr lang="uk-UA" dirty="0" smtClean="0"/>
          </a:p>
          <a:p>
            <a:r>
              <a:rPr lang="en-US" dirty="0" err="1" smtClean="0"/>
              <a:t>Hypnopoedia</a:t>
            </a:r>
            <a:r>
              <a:rPr lang="en-US" dirty="0" smtClean="0"/>
              <a:t> (intellectual intoxication when sleeping)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To think that I should have lived to be good-</a:t>
            </a:r>
            <a:r>
              <a:rPr lang="en-US" dirty="0" err="1" smtClean="0"/>
              <a:t>morninged</a:t>
            </a:r>
            <a:r>
              <a:rPr lang="en-US" dirty="0" smtClean="0"/>
              <a:t> by Belladonna </a:t>
            </a:r>
            <a:r>
              <a:rPr lang="en-US" dirty="0" err="1" smtClean="0"/>
              <a:t>Took’s</a:t>
            </a:r>
            <a:r>
              <a:rPr lang="en-US" dirty="0" smtClean="0"/>
              <a:t> son!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851920" y="2060848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uk-UA" dirty="0" smtClean="0"/>
              <a:t>П. Тичина)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9900592" y="23488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644008" y="3212976"/>
            <a:ext cx="1972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(Остап Вишня)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491880" y="4365104"/>
            <a:ext cx="4924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Aldous</a:t>
            </a:r>
            <a:r>
              <a:rPr lang="en-US" dirty="0" smtClean="0"/>
              <a:t> Huxley, Brave New World, 1932)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635896" y="5157192"/>
            <a:ext cx="2116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(J. R. R. Tolkien)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648072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ЗАПОЗИЧЕННЯ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340768"/>
            <a:ext cx="77768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кастинг			спонсор		</a:t>
            </a:r>
            <a:r>
              <a:rPr lang="en-US" dirty="0" smtClean="0"/>
              <a:t>	</a:t>
            </a:r>
            <a:r>
              <a:rPr lang="ru-RU" dirty="0" err="1" smtClean="0"/>
              <a:t>лобіювати</a:t>
            </a:r>
            <a:endParaRPr lang="ru-RU" dirty="0" smtClean="0"/>
          </a:p>
          <a:p>
            <a:r>
              <a:rPr lang="ru-RU" dirty="0" err="1" smtClean="0"/>
              <a:t>промоутер</a:t>
            </a:r>
            <a:r>
              <a:rPr lang="ru-RU" dirty="0" smtClean="0"/>
              <a:t>		</a:t>
            </a:r>
            <a:r>
              <a:rPr lang="ru-RU" dirty="0" err="1" smtClean="0"/>
              <a:t>кл</a:t>
            </a:r>
            <a:r>
              <a:rPr lang="uk-UA" dirty="0" smtClean="0"/>
              <a:t>і</a:t>
            </a:r>
            <a:r>
              <a:rPr lang="ru-RU" dirty="0" err="1" smtClean="0"/>
              <a:t>пмейкер</a:t>
            </a:r>
            <a:r>
              <a:rPr lang="ru-RU" dirty="0" smtClean="0"/>
              <a:t>		</a:t>
            </a:r>
            <a:r>
              <a:rPr lang="ru-RU" dirty="0" err="1" smtClean="0"/>
              <a:t>драйвовий</a:t>
            </a:r>
            <a:endParaRPr lang="ru-RU" dirty="0" smtClean="0"/>
          </a:p>
          <a:p>
            <a:r>
              <a:rPr lang="ru-RU" dirty="0" smtClean="0"/>
              <a:t>дилер			</a:t>
            </a:r>
            <a:r>
              <a:rPr lang="ru-RU" dirty="0" err="1" smtClean="0"/>
              <a:t>моніторинг</a:t>
            </a:r>
            <a:r>
              <a:rPr lang="ru-RU" dirty="0" smtClean="0"/>
              <a:t>		</a:t>
            </a:r>
            <a:r>
              <a:rPr lang="ru-RU" dirty="0" err="1" smtClean="0"/>
              <a:t>екшен</a:t>
            </a:r>
            <a:endParaRPr lang="ru-RU" dirty="0" smtClean="0"/>
          </a:p>
          <a:p>
            <a:r>
              <a:rPr lang="ru-RU" dirty="0" smtClean="0"/>
              <a:t>шоу			</a:t>
            </a:r>
            <a:r>
              <a:rPr lang="ru-RU" dirty="0" err="1" smtClean="0"/>
              <a:t>демпінгувати</a:t>
            </a:r>
            <a:r>
              <a:rPr lang="ru-RU" dirty="0" smtClean="0"/>
              <a:t>		</a:t>
            </a:r>
            <a:r>
              <a:rPr lang="ru-RU" dirty="0" err="1" smtClean="0"/>
              <a:t>бізнес-вумен</a:t>
            </a:r>
            <a:endParaRPr lang="ru-RU" dirty="0" smtClean="0"/>
          </a:p>
          <a:p>
            <a:endParaRPr lang="uk-UA" dirty="0" smtClean="0"/>
          </a:p>
          <a:p>
            <a:r>
              <a:rPr lang="uk-UA" dirty="0" err="1" smtClean="0"/>
              <a:t>меседж</a:t>
            </a:r>
            <a:endParaRPr lang="uk-UA" dirty="0" smtClean="0"/>
          </a:p>
          <a:p>
            <a:endParaRPr lang="uk-UA" dirty="0" smtClean="0"/>
          </a:p>
          <a:p>
            <a:r>
              <a:rPr lang="en-US" dirty="0" smtClean="0"/>
              <a:t>sputnik</a:t>
            </a:r>
            <a:r>
              <a:rPr lang="uk-UA" dirty="0" smtClean="0"/>
              <a:t> (англ.)</a:t>
            </a:r>
            <a:endParaRPr lang="en-US" dirty="0" smtClean="0"/>
          </a:p>
          <a:p>
            <a:r>
              <a:rPr lang="en-US" dirty="0" smtClean="0"/>
              <a:t>perestroika</a:t>
            </a:r>
            <a:r>
              <a:rPr lang="uk-UA" dirty="0" smtClean="0"/>
              <a:t> (англ.)</a:t>
            </a:r>
          </a:p>
          <a:p>
            <a:endParaRPr lang="uk-UA" dirty="0" smtClean="0"/>
          </a:p>
          <a:p>
            <a:r>
              <a:rPr lang="en-US" dirty="0" smtClean="0"/>
              <a:t>Le </a:t>
            </a:r>
            <a:r>
              <a:rPr lang="en-US" dirty="0" err="1" smtClean="0"/>
              <a:t>bardak</a:t>
            </a:r>
            <a:r>
              <a:rPr lang="en-US" dirty="0" smtClean="0"/>
              <a:t>, la </a:t>
            </a:r>
            <a:r>
              <a:rPr lang="en-US" dirty="0" err="1" smtClean="0"/>
              <a:t>prokuratura</a:t>
            </a:r>
            <a:r>
              <a:rPr lang="en-US" dirty="0" smtClean="0"/>
              <a:t>, la </a:t>
            </a:r>
            <a:r>
              <a:rPr lang="en-US" dirty="0" err="1" smtClean="0"/>
              <a:t>propiska</a:t>
            </a:r>
            <a:r>
              <a:rPr lang="en-US" dirty="0" smtClean="0"/>
              <a:t> (le </a:t>
            </a:r>
            <a:r>
              <a:rPr lang="en-US" dirty="0" err="1" smtClean="0"/>
              <a:t>Nouvel</a:t>
            </a:r>
            <a:r>
              <a:rPr lang="en-US" dirty="0" smtClean="0"/>
              <a:t> </a:t>
            </a:r>
            <a:r>
              <a:rPr lang="en-US" dirty="0" err="1" smtClean="0"/>
              <a:t>Observateur</a:t>
            </a:r>
            <a:r>
              <a:rPr lang="en-US" dirty="0" smtClean="0"/>
              <a:t>, 12/2004)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КАЛЬКИ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340768"/>
            <a:ext cx="5112568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accumulator – </a:t>
            </a:r>
            <a:r>
              <a:rPr lang="ru-RU" sz="2000" dirty="0" err="1" smtClean="0"/>
              <a:t>накопичувач</a:t>
            </a:r>
            <a:endParaRPr lang="ru-RU" sz="2000" dirty="0" smtClean="0"/>
          </a:p>
          <a:p>
            <a:r>
              <a:rPr lang="en-US" sz="2000" dirty="0" smtClean="0"/>
              <a:t>motherboard </a:t>
            </a:r>
            <a:r>
              <a:rPr lang="en-US" sz="2000" dirty="0"/>
              <a:t>– </a:t>
            </a:r>
            <a:r>
              <a:rPr lang="ru-RU" sz="2000" dirty="0" err="1"/>
              <a:t>материнська</a:t>
            </a:r>
            <a:r>
              <a:rPr lang="ru-RU" sz="2000" dirty="0"/>
              <a:t> </a:t>
            </a:r>
            <a:r>
              <a:rPr lang="ru-RU" sz="2000" dirty="0" smtClean="0"/>
              <a:t>плата</a:t>
            </a:r>
          </a:p>
          <a:p>
            <a:r>
              <a:rPr lang="en-US" sz="2000" dirty="0" smtClean="0"/>
              <a:t>control </a:t>
            </a:r>
            <a:r>
              <a:rPr lang="en-US" sz="2000" dirty="0"/>
              <a:t>panel – </a:t>
            </a:r>
            <a:r>
              <a:rPr lang="ru-RU" sz="2000" dirty="0"/>
              <a:t>панель </a:t>
            </a:r>
            <a:r>
              <a:rPr lang="ru-RU" sz="2000" dirty="0" err="1" smtClean="0"/>
              <a:t>керування</a:t>
            </a:r>
            <a:endParaRPr lang="ru-RU" sz="2000" dirty="0" smtClean="0"/>
          </a:p>
          <a:p>
            <a:r>
              <a:rPr lang="en-US" sz="2000" dirty="0" smtClean="0"/>
              <a:t>antivirus </a:t>
            </a:r>
            <a:r>
              <a:rPr lang="en-US" sz="2000" dirty="0"/>
              <a:t>program – </a:t>
            </a:r>
            <a:r>
              <a:rPr lang="ru-RU" sz="2000" dirty="0" err="1"/>
              <a:t>антивірусна</a:t>
            </a:r>
            <a:r>
              <a:rPr lang="ru-RU" sz="2000" dirty="0"/>
              <a:t> </a:t>
            </a:r>
            <a:r>
              <a:rPr lang="ru-RU" sz="2000" dirty="0" err="1" smtClean="0"/>
              <a:t>програма</a:t>
            </a:r>
            <a:endParaRPr lang="ru-RU" sz="2000" dirty="0"/>
          </a:p>
          <a:p>
            <a:r>
              <a:rPr lang="en-US" sz="2000" dirty="0" smtClean="0"/>
              <a:t>computer </a:t>
            </a:r>
            <a:r>
              <a:rPr lang="en-US" sz="2000" dirty="0"/>
              <a:t>platform – </a:t>
            </a:r>
            <a:r>
              <a:rPr lang="ru-RU" sz="2000" dirty="0" err="1"/>
              <a:t>комп’ютерна</a:t>
            </a:r>
            <a:r>
              <a:rPr lang="ru-RU" sz="2000" dirty="0"/>
              <a:t> </a:t>
            </a:r>
            <a:r>
              <a:rPr lang="ru-RU" sz="2000" dirty="0" smtClean="0"/>
              <a:t>платформа</a:t>
            </a:r>
          </a:p>
          <a:p>
            <a:r>
              <a:rPr lang="en-US" sz="2000" dirty="0" smtClean="0"/>
              <a:t>memory </a:t>
            </a:r>
            <a:r>
              <a:rPr lang="en-US" sz="2000" dirty="0"/>
              <a:t>card – </a:t>
            </a:r>
            <a:r>
              <a:rPr lang="ru-RU" sz="2000" dirty="0"/>
              <a:t>карта </a:t>
            </a:r>
            <a:r>
              <a:rPr lang="ru-RU" sz="2000" dirty="0" err="1" smtClean="0"/>
              <a:t>пам’яті</a:t>
            </a:r>
            <a:endParaRPr lang="ru-RU" sz="2000" dirty="0" smtClean="0"/>
          </a:p>
          <a:p>
            <a:r>
              <a:rPr lang="en-US" sz="2000" dirty="0" smtClean="0"/>
              <a:t>system </a:t>
            </a:r>
            <a:r>
              <a:rPr lang="en-US" sz="2000" dirty="0"/>
              <a:t>unit – </a:t>
            </a:r>
            <a:r>
              <a:rPr lang="ru-RU" sz="2000" dirty="0" err="1"/>
              <a:t>системний</a:t>
            </a:r>
            <a:r>
              <a:rPr lang="ru-RU" sz="2000" dirty="0"/>
              <a:t> </a:t>
            </a:r>
            <a:r>
              <a:rPr lang="ru-RU" sz="2000" dirty="0" smtClean="0"/>
              <a:t>блок</a:t>
            </a:r>
          </a:p>
          <a:p>
            <a:r>
              <a:rPr lang="en-US" sz="2000" dirty="0" smtClean="0"/>
              <a:t>audio </a:t>
            </a:r>
            <a:r>
              <a:rPr lang="en-US" sz="2000" dirty="0"/>
              <a:t>adapter – </a:t>
            </a:r>
            <a:r>
              <a:rPr lang="ru-RU" sz="2000" dirty="0" err="1"/>
              <a:t>звукова</a:t>
            </a:r>
            <a:r>
              <a:rPr lang="ru-RU" sz="2000" dirty="0"/>
              <a:t> </a:t>
            </a:r>
            <a:r>
              <a:rPr lang="ru-RU" sz="2000" dirty="0" smtClean="0"/>
              <a:t>плата</a:t>
            </a:r>
          </a:p>
          <a:p>
            <a:r>
              <a:rPr lang="en-US" sz="2000" dirty="0" smtClean="0"/>
              <a:t>installation </a:t>
            </a:r>
            <a:r>
              <a:rPr lang="en-US" sz="2000" dirty="0"/>
              <a:t>– </a:t>
            </a:r>
            <a:r>
              <a:rPr lang="ru-RU" sz="2000" dirty="0" smtClean="0"/>
              <a:t>установка</a:t>
            </a:r>
          </a:p>
          <a:p>
            <a:r>
              <a:rPr lang="en-US" sz="2000" dirty="0" smtClean="0"/>
              <a:t>page </a:t>
            </a:r>
            <a:r>
              <a:rPr lang="en-US" sz="2000" dirty="0"/>
              <a:t>– </a:t>
            </a:r>
            <a:r>
              <a:rPr lang="ru-RU" sz="2000" dirty="0" err="1" smtClean="0"/>
              <a:t>сторінка</a:t>
            </a:r>
            <a:endParaRPr lang="ru-RU" sz="2000" dirty="0" smtClean="0"/>
          </a:p>
          <a:p>
            <a:r>
              <a:rPr lang="en-US" sz="2000" dirty="0" smtClean="0"/>
              <a:t>voice </a:t>
            </a:r>
            <a:r>
              <a:rPr lang="en-US" sz="2000" dirty="0"/>
              <a:t>mail – </a:t>
            </a:r>
            <a:r>
              <a:rPr lang="ru-RU" sz="2000" dirty="0" err="1"/>
              <a:t>голосова</a:t>
            </a:r>
            <a:r>
              <a:rPr lang="ru-RU" sz="2000" dirty="0"/>
              <a:t> </a:t>
            </a:r>
            <a:r>
              <a:rPr lang="ru-RU" sz="2000" dirty="0" err="1" smtClean="0"/>
              <a:t>пошта</a:t>
            </a:r>
            <a:endParaRPr lang="ru-RU" sz="2000" dirty="0" smtClean="0"/>
          </a:p>
          <a:p>
            <a:endParaRPr lang="uk-UA" dirty="0"/>
          </a:p>
        </p:txBody>
      </p:sp>
      <p:sp>
        <p:nvSpPr>
          <p:cNvPr id="5" name="TextBox 4"/>
          <p:cNvSpPr txBox="1"/>
          <p:nvPr/>
        </p:nvSpPr>
        <p:spPr>
          <a:xfrm>
            <a:off x="4427984" y="4005064"/>
            <a:ext cx="453650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>
                <a:solidFill>
                  <a:srgbClr val="00B050"/>
                </a:solidFill>
              </a:rPr>
              <a:t>Напівкальки</a:t>
            </a:r>
            <a:r>
              <a:rPr lang="uk-UA" sz="2400" dirty="0"/>
              <a:t>:</a:t>
            </a:r>
          </a:p>
          <a:p>
            <a:r>
              <a:rPr lang="ru-RU" sz="2400" dirty="0" err="1"/>
              <a:t>гіперпосилання</a:t>
            </a:r>
            <a:r>
              <a:rPr lang="ru-RU" sz="2400" dirty="0"/>
              <a:t> (</a:t>
            </a:r>
            <a:r>
              <a:rPr lang="en-US" sz="2400" dirty="0"/>
              <a:t>hyperlink)</a:t>
            </a:r>
            <a:endParaRPr lang="uk-UA" sz="2400" dirty="0"/>
          </a:p>
          <a:p>
            <a:r>
              <a:rPr lang="ru-RU" sz="2400" dirty="0" err="1"/>
              <a:t>кеш-памʼять</a:t>
            </a:r>
            <a:r>
              <a:rPr lang="ru-RU" sz="2400" dirty="0"/>
              <a:t> (</a:t>
            </a:r>
            <a:r>
              <a:rPr lang="en-US" sz="2400" dirty="0"/>
              <a:t>cache memory)</a:t>
            </a:r>
            <a:endParaRPr lang="uk-UA" sz="2400" dirty="0"/>
          </a:p>
          <a:p>
            <a:r>
              <a:rPr lang="en-US" sz="2400" dirty="0"/>
              <a:t>web-</a:t>
            </a:r>
            <a:r>
              <a:rPr lang="ru-RU" sz="2400" dirty="0" err="1"/>
              <a:t>сторінка</a:t>
            </a:r>
            <a:r>
              <a:rPr lang="ru-RU" sz="2400" dirty="0"/>
              <a:t> (</a:t>
            </a:r>
            <a:r>
              <a:rPr lang="en-US" sz="2400" dirty="0"/>
              <a:t>web-page)</a:t>
            </a:r>
            <a:endParaRPr lang="uk-UA" sz="2400" dirty="0"/>
          </a:p>
          <a:p>
            <a:r>
              <a:rPr lang="en-US" sz="2400" dirty="0"/>
              <a:t>IP</a:t>
            </a:r>
            <a:r>
              <a:rPr lang="uk-UA" sz="2400" dirty="0"/>
              <a:t>-</a:t>
            </a:r>
            <a:r>
              <a:rPr lang="ru-RU" sz="2400" dirty="0"/>
              <a:t>адреса (</a:t>
            </a:r>
            <a:r>
              <a:rPr lang="en-US" sz="2400" dirty="0"/>
              <a:t>IP –address)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127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ВАРВАРИЗМИ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971600" y="1844824"/>
            <a:ext cx="51845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alter ego</a:t>
            </a:r>
          </a:p>
          <a:p>
            <a:r>
              <a:rPr lang="en-US" sz="2400" dirty="0" smtClean="0"/>
              <a:t>status quo</a:t>
            </a:r>
          </a:p>
          <a:p>
            <a:r>
              <a:rPr lang="en-US" sz="2400" dirty="0" smtClean="0"/>
              <a:t>persona non grata</a:t>
            </a:r>
          </a:p>
          <a:p>
            <a:r>
              <a:rPr lang="en-US" sz="2400" dirty="0" smtClean="0"/>
              <a:t>dolce vita </a:t>
            </a:r>
          </a:p>
          <a:p>
            <a:r>
              <a:rPr lang="en-US" sz="2400" dirty="0" smtClean="0"/>
              <a:t>enfant terrible</a:t>
            </a:r>
          </a:p>
          <a:p>
            <a:r>
              <a:rPr lang="en-US" sz="2400" dirty="0" err="1" smtClean="0"/>
              <a:t>tet</a:t>
            </a:r>
            <a:r>
              <a:rPr lang="en-US" sz="2400" dirty="0" smtClean="0"/>
              <a:t>-a-</a:t>
            </a:r>
            <a:r>
              <a:rPr lang="en-US" sz="2400" dirty="0" err="1" smtClean="0"/>
              <a:t>tet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980768" y="4509120"/>
            <a:ext cx="26433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де-юре</a:t>
            </a:r>
          </a:p>
          <a:p>
            <a:r>
              <a:rPr lang="uk-UA" sz="2400" dirty="0" smtClean="0"/>
              <a:t>де-факто</a:t>
            </a:r>
          </a:p>
          <a:p>
            <a:r>
              <a:rPr lang="uk-UA" sz="2400" dirty="0"/>
              <a:t>а</a:t>
            </a:r>
            <a:r>
              <a:rPr lang="uk-UA" sz="2400" dirty="0" smtClean="0"/>
              <a:t>льма матер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2970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ІНТЕРНАЦІОНАЛІЗМИ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1556792"/>
            <a:ext cx="38884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 sport </a:t>
            </a:r>
            <a:r>
              <a:rPr lang="en-US" sz="2400" dirty="0" smtClean="0"/>
              <a:t>– </a:t>
            </a:r>
            <a:r>
              <a:rPr lang="ru-RU" sz="2400" dirty="0" smtClean="0"/>
              <a:t>спорт</a:t>
            </a:r>
          </a:p>
          <a:p>
            <a:r>
              <a:rPr lang="ru-RU" sz="2400" dirty="0" smtClean="0"/>
              <a:t> </a:t>
            </a:r>
            <a:r>
              <a:rPr lang="en-US" sz="2400" dirty="0"/>
              <a:t>football – </a:t>
            </a:r>
            <a:r>
              <a:rPr lang="ru-RU" sz="2400" dirty="0" smtClean="0"/>
              <a:t>футбол</a:t>
            </a:r>
          </a:p>
          <a:p>
            <a:r>
              <a:rPr lang="en-US" sz="2400" dirty="0" smtClean="0"/>
              <a:t>export – </a:t>
            </a:r>
            <a:r>
              <a:rPr lang="uk-UA" sz="2400" dirty="0"/>
              <a:t>е</a:t>
            </a:r>
            <a:r>
              <a:rPr lang="uk-UA" sz="2400" dirty="0" smtClean="0"/>
              <a:t>кспорт</a:t>
            </a:r>
          </a:p>
          <a:p>
            <a:r>
              <a:rPr lang="en-US" sz="2400" dirty="0" smtClean="0"/>
              <a:t>import – </a:t>
            </a:r>
            <a:r>
              <a:rPr lang="uk-UA" sz="2400" dirty="0" smtClean="0"/>
              <a:t>імпорт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901904" y="3356992"/>
            <a:ext cx="50405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solidFill>
                  <a:srgbClr val="FF0000"/>
                </a:solidFill>
              </a:rPr>
              <a:t>!</a:t>
            </a:r>
            <a:r>
              <a:rPr lang="uk-UA" sz="2400" b="1" dirty="0" err="1" smtClean="0">
                <a:solidFill>
                  <a:srgbClr val="FF0000"/>
                </a:solidFill>
              </a:rPr>
              <a:t>Псевдоінтернаціоналізми</a:t>
            </a:r>
            <a:endParaRPr lang="uk-UA" sz="2400" b="1" dirty="0" smtClean="0">
              <a:solidFill>
                <a:srgbClr val="FF0000"/>
              </a:solidFill>
            </a:endParaRPr>
          </a:p>
          <a:p>
            <a:r>
              <a:rPr lang="en-US" sz="2400" i="1" dirty="0" smtClean="0"/>
              <a:t>Complexion</a:t>
            </a:r>
            <a:endParaRPr lang="uk-UA" sz="2400" i="1" dirty="0" smtClean="0"/>
          </a:p>
          <a:p>
            <a:endParaRPr lang="uk-UA" sz="2400" i="1" dirty="0"/>
          </a:p>
          <a:p>
            <a:r>
              <a:rPr lang="en-US" sz="2400" i="1" dirty="0"/>
              <a:t>director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5169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ЕКЗОТИЗМИ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1556792"/>
            <a:ext cx="61926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анаконда</a:t>
            </a:r>
          </a:p>
          <a:p>
            <a:r>
              <a:rPr lang="uk-UA" sz="2400" dirty="0" smtClean="0"/>
              <a:t>нанду</a:t>
            </a:r>
          </a:p>
          <a:p>
            <a:r>
              <a:rPr lang="uk-UA" sz="2400" dirty="0" smtClean="0"/>
              <a:t>вігвам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259632" y="3356992"/>
            <a:ext cx="59046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table d’hôte</a:t>
            </a:r>
          </a:p>
          <a:p>
            <a:r>
              <a:rPr lang="en-US" sz="2400" dirty="0" smtClean="0"/>
              <a:t>fjord</a:t>
            </a:r>
          </a:p>
          <a:p>
            <a:r>
              <a:rPr lang="en-US" sz="2400" dirty="0" smtClean="0"/>
              <a:t>Koala</a:t>
            </a:r>
          </a:p>
          <a:p>
            <a:r>
              <a:rPr lang="en-US" sz="2400" dirty="0" smtClean="0"/>
              <a:t>kangaroo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60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183880" cy="1051560"/>
          </a:xfrm>
        </p:spPr>
        <p:txBody>
          <a:bodyPr>
            <a:normAutofit/>
          </a:bodyPr>
          <a:lstStyle/>
          <a:p>
            <a:r>
              <a:rPr lang="uk-UA" dirty="0" smtClean="0"/>
              <a:t>Макаронічний стиль - </a:t>
            </a:r>
            <a:r>
              <a:rPr lang="ru-RU" sz="2200" b="0" dirty="0" err="1" smtClean="0">
                <a:solidFill>
                  <a:schemeClr val="tx1"/>
                </a:solidFill>
                <a:effectLst/>
                <a:latin typeface="+mn-lt"/>
              </a:rPr>
              <a:t>жартівливий</a:t>
            </a:r>
            <a:r>
              <a:rPr lang="ru-RU" sz="2200" b="0" dirty="0" smtClean="0"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ru-RU" sz="2200" b="0" dirty="0" err="1" smtClean="0">
                <a:solidFill>
                  <a:schemeClr val="tx1"/>
                </a:solidFill>
                <a:effectLst/>
                <a:latin typeface="+mn-lt"/>
              </a:rPr>
              <a:t>літературний</a:t>
            </a:r>
            <a:r>
              <a:rPr lang="ru-RU" sz="2200" b="0" dirty="0" smtClean="0">
                <a:solidFill>
                  <a:schemeClr val="tx1"/>
                </a:solidFill>
                <a:effectLst/>
                <a:latin typeface="+mn-lt"/>
              </a:rPr>
              <a:t> стиль, у </a:t>
            </a:r>
            <a:r>
              <a:rPr lang="ru-RU" sz="2200" b="0" dirty="0" err="1" smtClean="0">
                <a:solidFill>
                  <a:schemeClr val="tx1"/>
                </a:solidFill>
                <a:effectLst/>
                <a:latin typeface="+mn-lt"/>
              </a:rPr>
              <a:t>якому</a:t>
            </a:r>
            <a:r>
              <a:rPr lang="ru-RU" sz="2200" b="0" dirty="0" smtClean="0"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ru-RU" sz="2200" b="0" dirty="0" err="1" smtClean="0">
                <a:solidFill>
                  <a:schemeClr val="tx1"/>
                </a:solidFill>
                <a:effectLst/>
                <a:latin typeface="+mn-lt"/>
              </a:rPr>
              <a:t>змішуються</a:t>
            </a:r>
            <a:r>
              <a:rPr lang="ru-RU" sz="2200" b="0" dirty="0" smtClean="0">
                <a:solidFill>
                  <a:schemeClr val="tx1"/>
                </a:solidFill>
                <a:effectLst/>
                <a:latin typeface="+mn-lt"/>
              </a:rPr>
              <a:t> слова </a:t>
            </a:r>
            <a:r>
              <a:rPr lang="ru-RU" sz="2200" b="0" dirty="0" err="1" smtClean="0">
                <a:solidFill>
                  <a:schemeClr val="tx1"/>
                </a:solidFill>
                <a:effectLst/>
                <a:latin typeface="+mn-lt"/>
              </a:rPr>
              <a:t>і</a:t>
            </a:r>
            <a:r>
              <a:rPr lang="ru-RU" sz="2200" b="0" dirty="0" smtClean="0"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ru-RU" sz="2200" b="0" dirty="0" err="1" smtClean="0">
                <a:solidFill>
                  <a:schemeClr val="tx1"/>
                </a:solidFill>
                <a:effectLst/>
                <a:latin typeface="+mn-lt"/>
              </a:rPr>
              <a:t>речення</a:t>
            </a:r>
            <a:r>
              <a:rPr lang="ru-RU" sz="2200" b="0" dirty="0" smtClean="0"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ru-RU" sz="2200" b="0" dirty="0" err="1" smtClean="0">
                <a:solidFill>
                  <a:schemeClr val="tx1"/>
                </a:solidFill>
                <a:effectLst/>
                <a:latin typeface="+mn-lt"/>
              </a:rPr>
              <a:t>різних</a:t>
            </a:r>
            <a:r>
              <a:rPr lang="ru-RU" sz="2200" b="0" dirty="0" smtClean="0"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ru-RU" sz="2200" b="0" dirty="0" err="1" smtClean="0">
                <a:solidFill>
                  <a:schemeClr val="tx1"/>
                </a:solidFill>
                <a:effectLst/>
                <a:latin typeface="+mn-lt"/>
              </a:rPr>
              <a:t>мов</a:t>
            </a:r>
            <a:r>
              <a:rPr lang="ru-RU" sz="2200" b="0" dirty="0" smtClean="0">
                <a:solidFill>
                  <a:schemeClr val="tx1"/>
                </a:solidFill>
                <a:effectLst/>
                <a:latin typeface="+mn-lt"/>
              </a:rPr>
              <a:t>.</a:t>
            </a:r>
            <a:endParaRPr lang="ru-RU" sz="2200" b="0" dirty="0"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1628800"/>
            <a:ext cx="7704856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uk-UA" sz="3200" dirty="0" err="1" smtClean="0"/>
              <a:t>Енеус</a:t>
            </a:r>
            <a:r>
              <a:rPr lang="uk-UA" sz="3200" dirty="0" smtClean="0"/>
              <a:t> </a:t>
            </a:r>
            <a:r>
              <a:rPr lang="uk-UA" sz="3200" dirty="0" err="1" smtClean="0"/>
              <a:t>ностер</a:t>
            </a:r>
            <a:r>
              <a:rPr lang="uk-UA" sz="3200" dirty="0" smtClean="0"/>
              <a:t> </a:t>
            </a:r>
            <a:r>
              <a:rPr lang="uk-UA" sz="3200" dirty="0" err="1" smtClean="0"/>
              <a:t>магнус</a:t>
            </a:r>
            <a:r>
              <a:rPr lang="uk-UA" sz="3200" dirty="0" smtClean="0"/>
              <a:t> </a:t>
            </a:r>
            <a:r>
              <a:rPr lang="uk-UA" sz="3200" dirty="0" err="1" smtClean="0"/>
              <a:t>панус</a:t>
            </a:r>
            <a:endParaRPr lang="uk-UA" sz="3200" dirty="0" smtClean="0"/>
          </a:p>
          <a:p>
            <a:r>
              <a:rPr lang="uk-UA" sz="3200" dirty="0" smtClean="0"/>
              <a:t>Славний </a:t>
            </a:r>
            <a:r>
              <a:rPr lang="uk-UA" sz="3200" dirty="0" err="1" smtClean="0"/>
              <a:t>Троянорум</a:t>
            </a:r>
            <a:r>
              <a:rPr lang="uk-UA" sz="3200" dirty="0" smtClean="0"/>
              <a:t> князь</a:t>
            </a:r>
          </a:p>
          <a:p>
            <a:r>
              <a:rPr lang="uk-UA" sz="3200" dirty="0" err="1" smtClean="0"/>
              <a:t>Шмагляв</a:t>
            </a:r>
            <a:r>
              <a:rPr lang="uk-UA" sz="3200" dirty="0" smtClean="0"/>
              <a:t> по морю як </a:t>
            </a:r>
            <a:r>
              <a:rPr lang="uk-UA" sz="3200" dirty="0" err="1" smtClean="0"/>
              <a:t>циганус</a:t>
            </a:r>
            <a:r>
              <a:rPr lang="uk-UA" sz="3200" dirty="0" smtClean="0"/>
              <a:t>,</a:t>
            </a:r>
          </a:p>
          <a:p>
            <a:r>
              <a:rPr lang="uk-UA" sz="3200" dirty="0" err="1" smtClean="0"/>
              <a:t>Ад</a:t>
            </a:r>
            <a:r>
              <a:rPr lang="uk-UA" sz="3200" dirty="0" smtClean="0"/>
              <a:t> те, о </a:t>
            </a:r>
            <a:r>
              <a:rPr lang="uk-UA" sz="3200" dirty="0" err="1" smtClean="0"/>
              <a:t>рекс</a:t>
            </a:r>
            <a:r>
              <a:rPr lang="uk-UA" sz="3200" dirty="0" smtClean="0"/>
              <a:t>! Прислав </a:t>
            </a:r>
            <a:r>
              <a:rPr lang="uk-UA" sz="3200" dirty="0" err="1" smtClean="0"/>
              <a:t>нунк</a:t>
            </a:r>
            <a:r>
              <a:rPr lang="uk-UA" sz="3200" dirty="0" smtClean="0"/>
              <a:t> нас… </a:t>
            </a:r>
          </a:p>
          <a:p>
            <a:r>
              <a:rPr lang="uk-UA" sz="3200" dirty="0"/>
              <a:t>	</a:t>
            </a:r>
            <a:r>
              <a:rPr lang="uk-UA" sz="3200" dirty="0" smtClean="0"/>
              <a:t>			(І. Котляревський)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ВЖИВАННЯ У СУСПІЛЬСТВІ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1700808"/>
            <a:ext cx="7344816" cy="4893647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uk-UA" sz="2400" dirty="0" smtClean="0"/>
              <a:t>Просторіччя</a:t>
            </a:r>
          </a:p>
          <a:p>
            <a:endParaRPr lang="uk-UA" sz="2400" dirty="0"/>
          </a:p>
          <a:p>
            <a:r>
              <a:rPr lang="uk-UA" sz="2400" dirty="0" smtClean="0"/>
              <a:t>Вульгаризми</a:t>
            </a:r>
          </a:p>
          <a:p>
            <a:endParaRPr lang="uk-UA" sz="2400" dirty="0"/>
          </a:p>
          <a:p>
            <a:r>
              <a:rPr lang="uk-UA" sz="2400" dirty="0" smtClean="0"/>
              <a:t>Терміни</a:t>
            </a:r>
          </a:p>
          <a:p>
            <a:endParaRPr lang="uk-UA" sz="2400" dirty="0"/>
          </a:p>
          <a:p>
            <a:r>
              <a:rPr lang="uk-UA" sz="2400" dirty="0" err="1" smtClean="0"/>
              <a:t>Професіоналізми</a:t>
            </a:r>
            <a:endParaRPr lang="uk-UA" sz="2400" dirty="0" smtClean="0"/>
          </a:p>
          <a:p>
            <a:endParaRPr lang="uk-UA" sz="2400" dirty="0"/>
          </a:p>
          <a:p>
            <a:endParaRPr lang="uk-UA" sz="2400" dirty="0" smtClean="0"/>
          </a:p>
          <a:p>
            <a:endParaRPr lang="uk-UA" sz="2400" dirty="0"/>
          </a:p>
          <a:p>
            <a:endParaRPr lang="uk-UA" sz="2400" dirty="0" smtClean="0"/>
          </a:p>
          <a:p>
            <a:endParaRPr lang="uk-UA" sz="2400" dirty="0"/>
          </a:p>
          <a:p>
            <a:endParaRPr lang="uk-UA" sz="2400" dirty="0" smtClean="0"/>
          </a:p>
          <a:p>
            <a:endParaRPr lang="uk-UA" sz="2400" dirty="0"/>
          </a:p>
          <a:p>
            <a:endParaRPr lang="uk-UA" sz="2400" dirty="0" smtClean="0"/>
          </a:p>
          <a:p>
            <a:endParaRPr lang="uk-UA" sz="2400" dirty="0"/>
          </a:p>
          <a:p>
            <a:r>
              <a:rPr lang="uk-UA" sz="2400" dirty="0" smtClean="0"/>
              <a:t>Розмовне мовлення</a:t>
            </a:r>
          </a:p>
          <a:p>
            <a:endParaRPr lang="uk-UA" sz="2400" dirty="0"/>
          </a:p>
          <a:p>
            <a:r>
              <a:rPr lang="uk-UA" sz="2400" dirty="0" smtClean="0"/>
              <a:t>Арго</a:t>
            </a:r>
          </a:p>
          <a:p>
            <a:endParaRPr lang="uk-UA" sz="2400" dirty="0"/>
          </a:p>
          <a:p>
            <a:r>
              <a:rPr lang="uk-UA" sz="2400" dirty="0" smtClean="0"/>
              <a:t>Жаргон</a:t>
            </a:r>
          </a:p>
          <a:p>
            <a:endParaRPr lang="uk-UA" sz="2400" dirty="0"/>
          </a:p>
          <a:p>
            <a:r>
              <a:rPr lang="uk-UA" sz="2400" dirty="0" err="1" smtClean="0"/>
              <a:t>Інтержаргон</a:t>
            </a:r>
            <a:r>
              <a:rPr lang="uk-UA" sz="2400" dirty="0" smtClean="0"/>
              <a:t> </a:t>
            </a:r>
          </a:p>
          <a:p>
            <a:endParaRPr lang="uk-UA" sz="2400" dirty="0"/>
          </a:p>
          <a:p>
            <a:r>
              <a:rPr lang="uk-UA" sz="2400" dirty="0" smtClean="0"/>
              <a:t>Сленг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0057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183880" cy="720080"/>
          </a:xfrm>
        </p:spPr>
        <p:txBody>
          <a:bodyPr/>
          <a:lstStyle/>
          <a:p>
            <a:r>
              <a:rPr lang="uk-UA" dirty="0" smtClean="0"/>
              <a:t>РОЗМОВНЕ МОВЛЕННЯ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1196752"/>
            <a:ext cx="79928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замазура		</a:t>
            </a:r>
            <a:r>
              <a:rPr lang="en-US" dirty="0" smtClean="0"/>
              <a:t>dad</a:t>
            </a:r>
            <a:endParaRPr lang="uk-UA" dirty="0" smtClean="0"/>
          </a:p>
          <a:p>
            <a:r>
              <a:rPr lang="uk-UA" dirty="0" smtClean="0"/>
              <a:t>телепень</a:t>
            </a:r>
            <a:r>
              <a:rPr lang="en-US" dirty="0" smtClean="0"/>
              <a:t>		kid</a:t>
            </a:r>
            <a:endParaRPr lang="uk-UA" dirty="0" smtClean="0"/>
          </a:p>
          <a:p>
            <a:r>
              <a:rPr lang="uk-UA" dirty="0" smtClean="0"/>
              <a:t>човгати</a:t>
            </a:r>
            <a:r>
              <a:rPr lang="en-US" dirty="0" smtClean="0"/>
              <a:t>			folks</a:t>
            </a:r>
            <a:endParaRPr lang="uk-UA" dirty="0" smtClean="0"/>
          </a:p>
          <a:p>
            <a:r>
              <a:rPr lang="uk-UA" dirty="0" smtClean="0"/>
              <a:t>хрусь</a:t>
            </a:r>
            <a:r>
              <a:rPr lang="en-US" dirty="0" smtClean="0"/>
              <a:t>			to pop</a:t>
            </a:r>
            <a:endParaRPr lang="uk-UA" dirty="0" smtClean="0"/>
          </a:p>
          <a:p>
            <a:r>
              <a:rPr lang="uk-UA" dirty="0" err="1" smtClean="0"/>
              <a:t>трісь</a:t>
            </a:r>
            <a:r>
              <a:rPr lang="en-US" dirty="0" smtClean="0"/>
              <a:t>			fan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27584" y="2852936"/>
            <a:ext cx="59766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friend</a:t>
            </a:r>
            <a:r>
              <a:rPr lang="en-US" dirty="0" smtClean="0"/>
              <a:t> – pal, chum, crony</a:t>
            </a:r>
          </a:p>
          <a:p>
            <a:r>
              <a:rPr lang="en-US" u="sng" dirty="0" smtClean="0"/>
              <a:t>girl</a:t>
            </a:r>
            <a:r>
              <a:rPr lang="en-US" dirty="0" smtClean="0"/>
              <a:t> – cookie, tomato, sugar, bird, cutie</a:t>
            </a:r>
          </a:p>
          <a:p>
            <a:r>
              <a:rPr lang="en-US" u="sng" dirty="0" smtClean="0"/>
              <a:t>liquor</a:t>
            </a:r>
            <a:r>
              <a:rPr lang="en-US" dirty="0" smtClean="0"/>
              <a:t> – booze</a:t>
            </a:r>
          </a:p>
          <a:p>
            <a:r>
              <a:rPr lang="en-US" u="sng" dirty="0" smtClean="0"/>
              <a:t>money</a:t>
            </a:r>
            <a:r>
              <a:rPr lang="en-US" dirty="0" smtClean="0"/>
              <a:t> – dough</a:t>
            </a:r>
          </a:p>
          <a:p>
            <a:r>
              <a:rPr lang="en-US" u="sng" dirty="0" smtClean="0"/>
              <a:t>go away </a:t>
            </a:r>
            <a:r>
              <a:rPr lang="en-US" dirty="0" smtClean="0"/>
              <a:t>– beat it</a:t>
            </a:r>
          </a:p>
          <a:p>
            <a:r>
              <a:rPr lang="en-US" u="sng" dirty="0" smtClean="0"/>
              <a:t>how’s life </a:t>
            </a:r>
            <a:r>
              <a:rPr lang="en-US" dirty="0" smtClean="0"/>
              <a:t>– how’s tricks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7544" y="4725144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 </a:t>
            </a:r>
            <a:r>
              <a:rPr lang="uk-UA" dirty="0" smtClean="0"/>
              <a:t>укр. ластівка, бджілка, соловейко, сокіл </a:t>
            </a:r>
          </a:p>
          <a:p>
            <a:r>
              <a:rPr lang="uk-UA" dirty="0" err="1" smtClean="0"/>
              <a:t>фр</a:t>
            </a:r>
            <a:r>
              <a:rPr lang="uk-UA" dirty="0" smtClean="0"/>
              <a:t>. </a:t>
            </a:r>
            <a:r>
              <a:rPr lang="fr-FR" dirty="0" smtClean="0"/>
              <a:t>une petite hirondelle</a:t>
            </a:r>
            <a:r>
              <a:rPr lang="uk-UA" dirty="0" smtClean="0"/>
              <a:t>, </a:t>
            </a:r>
            <a:r>
              <a:rPr lang="fr-FR" dirty="0" smtClean="0"/>
              <a:t>une petite abeille</a:t>
            </a:r>
            <a:r>
              <a:rPr lang="uk-UA" dirty="0" smtClean="0"/>
              <a:t>, </a:t>
            </a:r>
            <a:r>
              <a:rPr lang="fr-FR" dirty="0" smtClean="0"/>
              <a:t>un petit rossignol</a:t>
            </a:r>
            <a:r>
              <a:rPr lang="uk-UA" dirty="0" smtClean="0"/>
              <a:t>, </a:t>
            </a:r>
            <a:r>
              <a:rPr lang="fr-FR" dirty="0" smtClean="0"/>
              <a:t>un faucon</a:t>
            </a:r>
            <a:endParaRPr lang="uk-U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Критерії диференціації словникового складу</a:t>
            </a:r>
            <a:r>
              <a:rPr lang="uk-UA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 smtClean="0"/>
              <a:t>1</a:t>
            </a:r>
            <a:r>
              <a:rPr lang="uk-UA" dirty="0"/>
              <a:t>) семантичний критерій – </a:t>
            </a:r>
            <a:r>
              <a:rPr lang="uk-UA" i="1" dirty="0"/>
              <a:t>синоніми та антоніми</a:t>
            </a:r>
            <a:endParaRPr lang="ru-RU" i="1" dirty="0"/>
          </a:p>
          <a:p>
            <a:r>
              <a:rPr lang="uk-UA" dirty="0"/>
              <a:t>2) семантичний критерій у комплексі з формальним – </a:t>
            </a:r>
            <a:r>
              <a:rPr lang="uk-UA" i="1" dirty="0"/>
              <a:t>омоніми та пароніми</a:t>
            </a:r>
            <a:endParaRPr lang="ru-RU" i="1" dirty="0"/>
          </a:p>
          <a:p>
            <a:r>
              <a:rPr lang="uk-UA" dirty="0"/>
              <a:t>3) «вік» лексичних одиниць – </a:t>
            </a:r>
            <a:r>
              <a:rPr lang="uk-UA" i="1" dirty="0" err="1"/>
              <a:t>історизми</a:t>
            </a:r>
            <a:r>
              <a:rPr lang="uk-UA" i="1" dirty="0"/>
              <a:t>, архаїзми, неологізми (</a:t>
            </a:r>
            <a:r>
              <a:rPr lang="uk-UA" i="1" dirty="0" err="1"/>
              <a:t>оказіоналізми</a:t>
            </a:r>
            <a:r>
              <a:rPr lang="uk-UA" i="1" dirty="0"/>
              <a:t>)</a:t>
            </a:r>
            <a:endParaRPr lang="ru-RU" i="1" dirty="0"/>
          </a:p>
          <a:p>
            <a:r>
              <a:rPr lang="uk-UA" dirty="0"/>
              <a:t>4) походження: </a:t>
            </a:r>
            <a:r>
              <a:rPr lang="uk-UA" i="1" dirty="0"/>
              <a:t>запозичення, </a:t>
            </a:r>
            <a:r>
              <a:rPr lang="uk-UA" i="1" dirty="0" err="1"/>
              <a:t>інтернаціоналізми</a:t>
            </a:r>
            <a:r>
              <a:rPr lang="uk-UA" i="1" dirty="0"/>
              <a:t>, </a:t>
            </a:r>
            <a:r>
              <a:rPr lang="uk-UA" i="1" dirty="0" err="1"/>
              <a:t>варваризми</a:t>
            </a:r>
            <a:r>
              <a:rPr lang="uk-UA" i="1" dirty="0"/>
              <a:t>, кальки</a:t>
            </a:r>
            <a:endParaRPr lang="ru-RU" i="1" dirty="0"/>
          </a:p>
          <a:p>
            <a:r>
              <a:rPr lang="uk-UA" dirty="0"/>
              <a:t>5) вживання певними соціальними групами: </a:t>
            </a:r>
            <a:r>
              <a:rPr lang="uk-UA" i="1" dirty="0"/>
              <a:t>просторіччя, вульгаризми, арго, жаргон, сленг, терміни, </a:t>
            </a:r>
            <a:r>
              <a:rPr lang="uk-UA" i="1" dirty="0" err="1"/>
              <a:t>професіоналізми</a:t>
            </a:r>
            <a:r>
              <a:rPr lang="uk-UA" dirty="0"/>
              <a:t>;</a:t>
            </a:r>
            <a:endParaRPr lang="ru-RU" dirty="0"/>
          </a:p>
          <a:p>
            <a:r>
              <a:rPr lang="uk-UA" dirty="0"/>
              <a:t>6) вживання певними територіальними групами: </a:t>
            </a:r>
            <a:r>
              <a:rPr lang="uk-UA" i="1" dirty="0" err="1"/>
              <a:t>діалектизми</a:t>
            </a:r>
            <a:r>
              <a:rPr lang="uk-UA" i="1" dirty="0"/>
              <a:t> та </a:t>
            </a:r>
            <a:r>
              <a:rPr lang="uk-UA" i="1" dirty="0" err="1"/>
              <a:t>регіоналізми</a:t>
            </a:r>
            <a:r>
              <a:rPr lang="uk-UA" dirty="0"/>
              <a:t>;</a:t>
            </a:r>
            <a:endParaRPr lang="ru-RU" dirty="0"/>
          </a:p>
          <a:p>
            <a:r>
              <a:rPr lang="uk-UA" dirty="0"/>
              <a:t>7) вживання у певних жанрах або стилях: </a:t>
            </a:r>
            <a:r>
              <a:rPr lang="uk-UA" i="1" dirty="0" err="1"/>
              <a:t>поетизми</a:t>
            </a:r>
            <a:r>
              <a:rPr lang="uk-UA" i="1" dirty="0"/>
              <a:t>, книжні слова.</a:t>
            </a:r>
            <a:endParaRPr lang="ru-RU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816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183880" cy="648072"/>
          </a:xfrm>
        </p:spPr>
        <p:txBody>
          <a:bodyPr/>
          <a:lstStyle/>
          <a:p>
            <a:pPr algn="ctr"/>
            <a:r>
              <a:rPr lang="uk-UA" dirty="0" smtClean="0"/>
              <a:t>АРГО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1340768"/>
            <a:ext cx="80648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-Knock-knock fellow bung (1) nipper, </a:t>
            </a:r>
            <a:r>
              <a:rPr lang="en-US" dirty="0" err="1" smtClean="0"/>
              <a:t>Blackhand</a:t>
            </a:r>
            <a:r>
              <a:rPr lang="en-US" dirty="0" smtClean="0"/>
              <a:t> and I have been flag waving ‘bout visiting (2) Papa Porker’s (3) crib at seven clean fingers(4). We’re looking for a third gentleman (5) to sport a pair o’ eyes (6). Savvy?(7)</a:t>
            </a:r>
          </a:p>
          <a:p>
            <a:r>
              <a:rPr lang="en-US" dirty="0" smtClean="0"/>
              <a:t>- Well I’m not sure what style stuffing ye </a:t>
            </a:r>
            <a:r>
              <a:rPr lang="en-US" dirty="0" err="1" smtClean="0"/>
              <a:t>wantin</a:t>
            </a:r>
            <a:r>
              <a:rPr lang="en-US" dirty="0" smtClean="0"/>
              <a:t>’ to borrow?(8) And oh, by the way, remind me who is your uncle (9) again?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3284984"/>
            <a:ext cx="80648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-Greetings, fellow thief (1), </a:t>
            </a:r>
            <a:r>
              <a:rPr lang="en-US" smtClean="0"/>
              <a:t>Blackhand</a:t>
            </a:r>
            <a:r>
              <a:rPr lang="en-US" dirty="0" smtClean="0"/>
              <a:t> and I have been planning on burglarizing (2) the Captain of the Guard’s (3) house tonight at 1:00 am (4). We need a third thief (5) to act as a lookout (6). Are you interested? (7)</a:t>
            </a:r>
          </a:p>
          <a:p>
            <a:r>
              <a:rPr lang="en-US" dirty="0" smtClean="0"/>
              <a:t>- What kind of loot are you going to steal? (8) Who’s your fence? (9)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ТЕРИТОРІАЛЬНИЙ КРИТЕРІЙ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1700808"/>
            <a:ext cx="727280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solidFill>
                  <a:srgbClr val="7030A0"/>
                </a:solidFill>
              </a:rPr>
              <a:t>ДІАЛЕКТИЗМИ</a:t>
            </a:r>
          </a:p>
          <a:p>
            <a:r>
              <a:rPr lang="ru-RU" dirty="0" err="1" smtClean="0"/>
              <a:t>глива</a:t>
            </a:r>
            <a:r>
              <a:rPr lang="ru-RU" dirty="0" smtClean="0"/>
              <a:t> </a:t>
            </a:r>
            <a:r>
              <a:rPr lang="ru-RU" dirty="0"/>
              <a:t>(груша</a:t>
            </a:r>
            <a:r>
              <a:rPr lang="ru-RU" dirty="0" smtClean="0"/>
              <a:t>)</a:t>
            </a:r>
          </a:p>
          <a:p>
            <a:r>
              <a:rPr lang="ru-RU" dirty="0"/>
              <a:t>конопляник (</a:t>
            </a:r>
            <a:r>
              <a:rPr lang="ru-RU" dirty="0" err="1"/>
              <a:t>горобець</a:t>
            </a:r>
            <a:r>
              <a:rPr lang="ru-RU" dirty="0" smtClean="0"/>
              <a:t>)</a:t>
            </a:r>
          </a:p>
          <a:p>
            <a:r>
              <a:rPr lang="ru-RU" dirty="0" err="1"/>
              <a:t>клювок</a:t>
            </a:r>
            <a:r>
              <a:rPr lang="ru-RU" dirty="0"/>
              <a:t> (дятел</a:t>
            </a:r>
            <a:r>
              <a:rPr lang="ru-RU" dirty="0" smtClean="0"/>
              <a:t>)</a:t>
            </a:r>
          </a:p>
          <a:p>
            <a:r>
              <a:rPr lang="ru-RU" dirty="0" err="1"/>
              <a:t>веселуха</a:t>
            </a:r>
            <a:r>
              <a:rPr lang="ru-RU" dirty="0"/>
              <a:t> (</a:t>
            </a:r>
            <a:r>
              <a:rPr lang="ru-RU" dirty="0" err="1"/>
              <a:t>райдуга</a:t>
            </a:r>
            <a:r>
              <a:rPr lang="ru-RU" dirty="0" smtClean="0"/>
              <a:t>)</a:t>
            </a:r>
          </a:p>
          <a:p>
            <a:r>
              <a:rPr lang="ru-RU" dirty="0" err="1" smtClean="0"/>
              <a:t>мигунка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err="1"/>
              <a:t>блискавка</a:t>
            </a:r>
            <a:r>
              <a:rPr lang="ru-RU" dirty="0"/>
              <a:t>)</a:t>
            </a:r>
            <a:endParaRPr lang="uk-UA" dirty="0"/>
          </a:p>
          <a:p>
            <a:r>
              <a:rPr lang="ru-RU" dirty="0" err="1"/>
              <a:t>хупавий</a:t>
            </a:r>
            <a:r>
              <a:rPr lang="ru-RU" dirty="0"/>
              <a:t> (</a:t>
            </a:r>
            <a:r>
              <a:rPr lang="ru-RU" dirty="0" err="1"/>
              <a:t>гарний</a:t>
            </a:r>
            <a:r>
              <a:rPr lang="ru-RU" dirty="0" smtClean="0"/>
              <a:t>)</a:t>
            </a:r>
          </a:p>
          <a:p>
            <a:endParaRPr lang="uk-UA" dirty="0"/>
          </a:p>
          <a:p>
            <a:r>
              <a:rPr lang="en-US" i="1" dirty="0"/>
              <a:t>“</a:t>
            </a:r>
            <a:r>
              <a:rPr lang="en-US" i="1" dirty="0" err="1"/>
              <a:t>volk</a:t>
            </a:r>
            <a:r>
              <a:rPr lang="en-US" i="1" dirty="0"/>
              <a:t>” (folk), “</a:t>
            </a:r>
            <a:r>
              <a:rPr lang="en-US" i="1" dirty="0" err="1"/>
              <a:t>vound</a:t>
            </a:r>
            <a:r>
              <a:rPr lang="en-US" i="1" dirty="0"/>
              <a:t>” (found), “zee” (see), “</a:t>
            </a:r>
            <a:r>
              <a:rPr lang="en-US" i="1" dirty="0" err="1"/>
              <a:t>zinking</a:t>
            </a:r>
            <a:r>
              <a:rPr lang="en-US" i="1" dirty="0"/>
              <a:t>” (sinking</a:t>
            </a:r>
            <a:r>
              <a:rPr lang="en-US" i="1" dirty="0" smtClean="0"/>
              <a:t>)</a:t>
            </a:r>
            <a:r>
              <a:rPr lang="uk-UA" i="1" dirty="0" smtClean="0"/>
              <a:t> - </a:t>
            </a:r>
            <a:r>
              <a:rPr lang="ru-RU" i="1" dirty="0" smtClean="0"/>
              <a:t> </a:t>
            </a:r>
            <a:r>
              <a:rPr lang="en-US" i="1" dirty="0" smtClean="0"/>
              <a:t>Somersetshire</a:t>
            </a:r>
          </a:p>
          <a:p>
            <a:endParaRPr lang="en-US" i="1" dirty="0"/>
          </a:p>
          <a:p>
            <a:r>
              <a:rPr lang="en-US" i="1" dirty="0" smtClean="0"/>
              <a:t>West </a:t>
            </a:r>
            <a:r>
              <a:rPr lang="en-US" i="1" dirty="0"/>
              <a:t>C</a:t>
            </a:r>
            <a:r>
              <a:rPr lang="en-US" i="1" dirty="0" smtClean="0"/>
              <a:t>ountry English: ‘Harry – </a:t>
            </a:r>
            <a:r>
              <a:rPr lang="en-US" i="1" dirty="0" err="1" smtClean="0"/>
              <a:t>yer</a:t>
            </a:r>
            <a:r>
              <a:rPr lang="en-US" i="1" dirty="0" smtClean="0"/>
              <a:t> a wizard.’ ‘…now, where’s me umbrella?’; ‘</a:t>
            </a:r>
            <a:r>
              <a:rPr lang="en-US" i="1" dirty="0" err="1" smtClean="0"/>
              <a:t>Shouldn’ta</a:t>
            </a:r>
            <a:r>
              <a:rPr lang="en-US" i="1" dirty="0" smtClean="0"/>
              <a:t> lost me temper.’; ‘Meant </a:t>
            </a:r>
            <a:r>
              <a:rPr lang="en-US" i="1" dirty="0" err="1" smtClean="0"/>
              <a:t>ter</a:t>
            </a:r>
            <a:r>
              <a:rPr lang="en-US" i="1" dirty="0" smtClean="0"/>
              <a:t> turn him into a pig”</a:t>
            </a:r>
            <a:endParaRPr lang="uk-UA" dirty="0" smtClean="0"/>
          </a:p>
          <a:p>
            <a:endParaRPr lang="uk-UA" dirty="0" smtClean="0"/>
          </a:p>
          <a:p>
            <a:r>
              <a:rPr lang="uk-UA" b="1" dirty="0" err="1" smtClean="0">
                <a:solidFill>
                  <a:srgbClr val="7030A0"/>
                </a:solidFill>
              </a:rPr>
              <a:t>Регіоналізми</a:t>
            </a:r>
            <a:endParaRPr lang="ru-RU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88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ВЖИВАННЯ У ЖАНРАХ АБО СТИЛЯХ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1772816"/>
            <a:ext cx="770485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rgbClr val="C00000"/>
                </a:solidFill>
              </a:rPr>
              <a:t>ПОЕТИЗМИ</a:t>
            </a:r>
          </a:p>
          <a:p>
            <a:endParaRPr lang="uk-UA" dirty="0" smtClean="0"/>
          </a:p>
          <a:p>
            <a:r>
              <a:rPr lang="en-US" dirty="0" smtClean="0"/>
              <a:t>realm</a:t>
            </a:r>
            <a:r>
              <a:rPr lang="uk-UA" dirty="0" smtClean="0"/>
              <a:t>	</a:t>
            </a:r>
            <a:r>
              <a:rPr lang="en-US" dirty="0"/>
              <a:t>i</a:t>
            </a:r>
            <a:r>
              <a:rPr lang="en-US" dirty="0" smtClean="0"/>
              <a:t>re</a:t>
            </a:r>
            <a:r>
              <a:rPr lang="uk-UA" dirty="0"/>
              <a:t>	</a:t>
            </a:r>
            <a:r>
              <a:rPr lang="en-US" dirty="0"/>
              <a:t>f</a:t>
            </a:r>
            <a:r>
              <a:rPr lang="en-US" dirty="0" smtClean="0"/>
              <a:t>oe</a:t>
            </a:r>
          </a:p>
          <a:p>
            <a:endParaRPr lang="uk-UA" dirty="0" smtClean="0"/>
          </a:p>
          <a:p>
            <a:r>
              <a:rPr lang="uk-UA" dirty="0"/>
              <a:t>д</a:t>
            </a:r>
            <a:r>
              <a:rPr lang="uk-UA" dirty="0" smtClean="0"/>
              <a:t>есниця		злато	рать 	перст	 чоло</a:t>
            </a:r>
            <a:endParaRPr lang="uk-UA" dirty="0"/>
          </a:p>
          <a:p>
            <a:endParaRPr lang="uk-UA" dirty="0" smtClean="0"/>
          </a:p>
          <a:p>
            <a:endParaRPr lang="uk-UA" dirty="0" smtClean="0"/>
          </a:p>
          <a:p>
            <a:r>
              <a:rPr lang="uk-UA" b="1" dirty="0" smtClean="0">
                <a:solidFill>
                  <a:srgbClr val="C00000"/>
                </a:solidFill>
              </a:rPr>
              <a:t>КНИЖНІ СЛОВА</a:t>
            </a:r>
          </a:p>
          <a:p>
            <a:endParaRPr lang="uk-UA" dirty="0" smtClean="0"/>
          </a:p>
          <a:p>
            <a:r>
              <a:rPr lang="en-US" dirty="0"/>
              <a:t>concord, adversary, </a:t>
            </a:r>
            <a:r>
              <a:rPr lang="en-US" dirty="0" smtClean="0"/>
              <a:t>divergence</a:t>
            </a:r>
            <a:r>
              <a:rPr lang="uk-UA" dirty="0" smtClean="0"/>
              <a:t>, </a:t>
            </a:r>
            <a:r>
              <a:rPr lang="en-US" dirty="0" smtClean="0"/>
              <a:t>susceptibility</a:t>
            </a:r>
            <a:r>
              <a:rPr lang="uk-UA" dirty="0" smtClean="0"/>
              <a:t>, </a:t>
            </a:r>
            <a:r>
              <a:rPr lang="ru-RU" dirty="0" smtClean="0"/>
              <a:t> </a:t>
            </a:r>
            <a:r>
              <a:rPr lang="en-US" dirty="0" smtClean="0"/>
              <a:t>infant</a:t>
            </a:r>
            <a:endParaRPr lang="uk-UA" dirty="0"/>
          </a:p>
          <a:p>
            <a:endParaRPr lang="uk-UA" dirty="0"/>
          </a:p>
          <a:p>
            <a:r>
              <a:rPr lang="ru-RU" dirty="0" err="1"/>
              <a:t>асигнація</a:t>
            </a:r>
            <a:r>
              <a:rPr lang="ru-RU" dirty="0"/>
              <a:t>,  </a:t>
            </a:r>
            <a:r>
              <a:rPr lang="ru-RU" dirty="0" err="1"/>
              <a:t>експеримент</a:t>
            </a:r>
            <a:r>
              <a:rPr lang="ru-RU" dirty="0"/>
              <a:t>,    </a:t>
            </a:r>
            <a:r>
              <a:rPr lang="ru-RU" dirty="0" err="1"/>
              <a:t>еквівалент</a:t>
            </a:r>
            <a:r>
              <a:rPr lang="ru-RU" dirty="0"/>
              <a:t>,  контингент,  </a:t>
            </a:r>
            <a:r>
              <a:rPr lang="ru-RU" dirty="0" err="1"/>
              <a:t>конфіденційний</a:t>
            </a:r>
            <a:r>
              <a:rPr lang="ru-RU" dirty="0"/>
              <a:t>,  корифей, </a:t>
            </a:r>
            <a:r>
              <a:rPr lang="ru-RU" dirty="0" err="1"/>
              <a:t>ізотоп</a:t>
            </a:r>
            <a:r>
              <a:rPr lang="ru-RU" dirty="0"/>
              <a:t>, </a:t>
            </a:r>
            <a:r>
              <a:rPr lang="ru-RU" dirty="0" err="1"/>
              <a:t>благословенний</a:t>
            </a:r>
            <a:r>
              <a:rPr lang="ru-RU" dirty="0"/>
              <a:t>, </a:t>
            </a:r>
            <a:r>
              <a:rPr lang="ru-RU" dirty="0" err="1"/>
              <a:t>деструктивний</a:t>
            </a:r>
            <a:r>
              <a:rPr lang="ru-RU" dirty="0"/>
              <a:t>, </a:t>
            </a:r>
            <a:r>
              <a:rPr lang="ru-RU" dirty="0" err="1"/>
              <a:t>диференціювати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922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АВТОЛОГІЯ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1268760"/>
            <a:ext cx="424847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/>
              <a:t>Неначе</a:t>
            </a:r>
            <a:r>
              <a:rPr lang="ru-RU" sz="2400" dirty="0"/>
              <a:t> </a:t>
            </a:r>
            <a:r>
              <a:rPr lang="ru-RU" sz="2400" dirty="0" err="1"/>
              <a:t>іншим</a:t>
            </a:r>
            <a:r>
              <a:rPr lang="ru-RU" sz="2400" dirty="0"/>
              <a:t> </a:t>
            </a:r>
            <a:r>
              <a:rPr lang="ru-RU" sz="2400" dirty="0" err="1"/>
              <a:t>бачиш</a:t>
            </a:r>
            <a:r>
              <a:rPr lang="ru-RU" sz="2400" dirty="0"/>
              <a:t> </a:t>
            </a:r>
            <a:r>
              <a:rPr lang="ru-RU" sz="2400" dirty="0" err="1"/>
              <a:t>літо</a:t>
            </a:r>
            <a:endParaRPr lang="ru-RU" sz="2400" dirty="0"/>
          </a:p>
          <a:p>
            <a:r>
              <a:rPr lang="ru-RU" sz="2400" dirty="0"/>
              <a:t>І степ, і </a:t>
            </a:r>
            <a:r>
              <a:rPr lang="ru-RU" sz="2400" dirty="0" err="1"/>
              <a:t>сонце</a:t>
            </a:r>
            <a:r>
              <a:rPr lang="ru-RU" sz="2400" dirty="0"/>
              <a:t>, і жнива,</a:t>
            </a:r>
          </a:p>
          <a:p>
            <a:r>
              <a:rPr lang="ru-RU" sz="2400" dirty="0"/>
              <a:t>Коли і запахом, і </a:t>
            </a:r>
            <a:r>
              <a:rPr lang="ru-RU" sz="2400" dirty="0" err="1"/>
              <a:t>цвітом</a:t>
            </a:r>
            <a:endParaRPr lang="ru-RU" sz="2400" dirty="0"/>
          </a:p>
          <a:p>
            <a:r>
              <a:rPr lang="ru-RU" sz="2400" dirty="0" err="1"/>
              <a:t>П'янить</a:t>
            </a:r>
            <a:r>
              <a:rPr lang="ru-RU" sz="2400" dirty="0"/>
              <a:t> </a:t>
            </a:r>
            <a:r>
              <a:rPr lang="ru-RU" sz="2400" dirty="0" err="1"/>
              <a:t>підкошує</a:t>
            </a:r>
            <a:r>
              <a:rPr lang="ru-RU" sz="2400" dirty="0"/>
              <a:t> трава.</a:t>
            </a:r>
          </a:p>
          <a:p>
            <a:r>
              <a:rPr lang="ru-RU" sz="2400" dirty="0"/>
              <a:t>У </a:t>
            </a:r>
            <a:r>
              <a:rPr lang="ru-RU" sz="2400" dirty="0" err="1"/>
              <a:t>небі</a:t>
            </a:r>
            <a:r>
              <a:rPr lang="ru-RU" sz="2400" dirty="0"/>
              <a:t> </a:t>
            </a:r>
            <a:r>
              <a:rPr lang="ru-RU" sz="2400" dirty="0" err="1"/>
              <a:t>жодної</a:t>
            </a:r>
            <a:r>
              <a:rPr lang="ru-RU" sz="2400" dirty="0"/>
              <a:t> </a:t>
            </a:r>
            <a:r>
              <a:rPr lang="ru-RU" sz="2400" dirty="0" err="1"/>
              <a:t>хмарини</a:t>
            </a:r>
            <a:endParaRPr lang="ru-RU" sz="2400" dirty="0"/>
          </a:p>
          <a:p>
            <a:r>
              <a:rPr lang="ru-RU" sz="2400" dirty="0"/>
              <a:t>Земля озвучена </a:t>
            </a:r>
            <a:r>
              <a:rPr lang="ru-RU" sz="2400" dirty="0" err="1"/>
              <a:t>сповна</a:t>
            </a:r>
            <a:r>
              <a:rPr lang="ru-RU" sz="2400" dirty="0"/>
              <a:t>,</a:t>
            </a:r>
          </a:p>
          <a:p>
            <a:r>
              <a:rPr lang="ru-RU" sz="2400" dirty="0"/>
              <a:t>І </a:t>
            </a:r>
            <a:r>
              <a:rPr lang="ru-RU" sz="2400" dirty="0" err="1"/>
              <a:t>пісню</a:t>
            </a:r>
            <a:r>
              <a:rPr lang="ru-RU" sz="2400" dirty="0"/>
              <a:t> </a:t>
            </a:r>
            <a:r>
              <a:rPr lang="ru-RU" sz="2400" dirty="0" err="1"/>
              <a:t>кожної</a:t>
            </a:r>
            <a:r>
              <a:rPr lang="ru-RU" sz="2400" dirty="0"/>
              <a:t> </a:t>
            </a:r>
            <a:r>
              <a:rPr lang="ru-RU" sz="2400" dirty="0" err="1"/>
              <a:t>пташини</a:t>
            </a:r>
            <a:endParaRPr lang="ru-RU" sz="2400" dirty="0"/>
          </a:p>
          <a:p>
            <a:r>
              <a:rPr lang="ru-RU" sz="2400" dirty="0" err="1"/>
              <a:t>Напам'ять</a:t>
            </a:r>
            <a:r>
              <a:rPr lang="ru-RU" sz="2400" dirty="0"/>
              <a:t> </a:t>
            </a:r>
            <a:r>
              <a:rPr lang="ru-RU" sz="2400" dirty="0" err="1"/>
              <a:t>вивчила</a:t>
            </a:r>
            <a:r>
              <a:rPr lang="ru-RU" sz="2400" dirty="0"/>
              <a:t> луна</a:t>
            </a:r>
            <a:r>
              <a:rPr lang="ru-RU" sz="2400" dirty="0" smtClean="0"/>
              <a:t>.</a:t>
            </a:r>
          </a:p>
          <a:p>
            <a:r>
              <a:rPr lang="uk-UA" sz="2400" dirty="0" smtClean="0"/>
              <a:t>	</a:t>
            </a:r>
            <a:r>
              <a:rPr lang="uk-UA" sz="2400" i="1" dirty="0" smtClean="0"/>
              <a:t>(Леонід Талалай)</a:t>
            </a:r>
            <a:endParaRPr lang="ru-RU" sz="2400" i="1" dirty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355976" y="4149080"/>
            <a:ext cx="46440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Садок </a:t>
            </a:r>
            <a:r>
              <a:rPr lang="ru-RU" sz="2400" dirty="0" err="1"/>
              <a:t>вишневий</a:t>
            </a:r>
            <a:r>
              <a:rPr lang="ru-RU" sz="2400" dirty="0"/>
              <a:t> коло </a:t>
            </a:r>
            <a:r>
              <a:rPr lang="ru-RU" sz="2400" dirty="0" err="1"/>
              <a:t>хати</a:t>
            </a:r>
            <a:r>
              <a:rPr lang="ru-RU" sz="2400" dirty="0"/>
              <a:t>,</a:t>
            </a:r>
            <a:br>
              <a:rPr lang="ru-RU" sz="2400" dirty="0"/>
            </a:br>
            <a:r>
              <a:rPr lang="ru-RU" sz="2400" dirty="0" err="1"/>
              <a:t>Хрущі</a:t>
            </a:r>
            <a:r>
              <a:rPr lang="ru-RU" sz="2400" dirty="0"/>
              <a:t> над вишнями </a:t>
            </a:r>
            <a:r>
              <a:rPr lang="ru-RU" sz="2400" dirty="0" err="1"/>
              <a:t>гудуть</a:t>
            </a:r>
            <a:r>
              <a:rPr lang="ru-RU" sz="2400" dirty="0"/>
              <a:t>,</a:t>
            </a:r>
            <a:br>
              <a:rPr lang="ru-RU" sz="2400" dirty="0"/>
            </a:br>
            <a:r>
              <a:rPr lang="ru-RU" sz="2400" dirty="0" err="1"/>
              <a:t>Плугатарі</a:t>
            </a:r>
            <a:r>
              <a:rPr lang="ru-RU" sz="2400" dirty="0"/>
              <a:t> з плугами </a:t>
            </a:r>
            <a:r>
              <a:rPr lang="ru-RU" sz="2400" dirty="0" err="1"/>
              <a:t>йдуть</a:t>
            </a:r>
            <a:r>
              <a:rPr lang="ru-RU" sz="2400" dirty="0"/>
              <a:t>,</a:t>
            </a:r>
            <a:br>
              <a:rPr lang="ru-RU" sz="2400" dirty="0"/>
            </a:br>
            <a:r>
              <a:rPr lang="ru-RU" sz="2400" dirty="0" err="1"/>
              <a:t>Співають</a:t>
            </a:r>
            <a:r>
              <a:rPr lang="ru-RU" sz="2400" dirty="0"/>
              <a:t> </a:t>
            </a:r>
            <a:r>
              <a:rPr lang="ru-RU" sz="2400" dirty="0" err="1"/>
              <a:t>ідучи</a:t>
            </a:r>
            <a:r>
              <a:rPr lang="ru-RU" sz="2400" dirty="0"/>
              <a:t> </a:t>
            </a:r>
            <a:r>
              <a:rPr lang="ru-RU" sz="2400" dirty="0" err="1"/>
              <a:t>дівчата</a:t>
            </a:r>
            <a:r>
              <a:rPr lang="ru-RU" sz="2400" dirty="0"/>
              <a:t>,</a:t>
            </a:r>
            <a:br>
              <a:rPr lang="ru-RU" sz="2400" dirty="0"/>
            </a:br>
            <a:r>
              <a:rPr lang="ru-RU" sz="2400" dirty="0"/>
              <a:t>А </a:t>
            </a:r>
            <a:r>
              <a:rPr lang="ru-RU" sz="2400" dirty="0" err="1"/>
              <a:t>матері</a:t>
            </a:r>
            <a:r>
              <a:rPr lang="ru-RU" sz="2400" dirty="0"/>
              <a:t> вечерять </a:t>
            </a:r>
            <a:r>
              <a:rPr lang="ru-RU" sz="2400" dirty="0" err="1"/>
              <a:t>ждуть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9233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Гіпербола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Перебільшення, що підвищує експресивність висловлення, надає йому емфатичний характер.</a:t>
            </a:r>
          </a:p>
          <a:p>
            <a:pPr>
              <a:buNone/>
            </a:pPr>
            <a:r>
              <a:rPr lang="uk-UA" i="1" dirty="0" smtClean="0"/>
              <a:t>Промінь недавньої радості перемоги ще не встиг висушити океан горя і сліз тривалої війни</a:t>
            </a:r>
            <a:r>
              <a:rPr lang="uk-UA" dirty="0" smtClean="0"/>
              <a:t>.</a:t>
            </a:r>
          </a:p>
          <a:p>
            <a:pPr algn="r">
              <a:buNone/>
            </a:pPr>
            <a:r>
              <a:rPr lang="uk-UA" dirty="0" smtClean="0"/>
              <a:t>(Із газети)</a:t>
            </a:r>
          </a:p>
          <a:p>
            <a:pPr>
              <a:buNone/>
            </a:pPr>
            <a:r>
              <a:rPr lang="en-US" dirty="0" smtClean="0"/>
              <a:t>Sam would give the world to see Jane again.</a:t>
            </a:r>
          </a:p>
          <a:p>
            <a:pPr>
              <a:buNone/>
            </a:pPr>
            <a:r>
              <a:rPr lang="en-US" dirty="0" smtClean="0"/>
              <a:t>Pete knows everybody in the town.</a:t>
            </a:r>
          </a:p>
          <a:p>
            <a:pPr>
              <a:buNone/>
            </a:pPr>
            <a:r>
              <a:rPr lang="en-US" dirty="0" smtClean="0"/>
              <a:t>It was so noisy inside that you couldn’t hear yourself think.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Мейозис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Фігура мовлення, протилежна до гіперболи; є навмисним применшуванням властивостей об</a:t>
            </a:r>
            <a:r>
              <a:rPr lang="en-US" dirty="0" smtClean="0"/>
              <a:t>’</a:t>
            </a:r>
            <a:r>
              <a:rPr lang="uk-UA" dirty="0" err="1" smtClean="0"/>
              <a:t>єкта</a:t>
            </a:r>
            <a:r>
              <a:rPr lang="uk-UA" dirty="0" smtClean="0"/>
              <a:t> або явища, що підвищує експресивність мовлення. Є основою певних сталих виразів, властивих розмовному стилю мовлення.</a:t>
            </a:r>
          </a:p>
          <a:p>
            <a:r>
              <a:rPr lang="en-US" dirty="0" smtClean="0"/>
              <a:t>There was a drop of water left in the bucket.</a:t>
            </a:r>
          </a:p>
          <a:p>
            <a:r>
              <a:rPr lang="en-US" dirty="0" smtClean="0"/>
              <a:t>It was a cat-sized pony.</a:t>
            </a:r>
          </a:p>
          <a:p>
            <a:r>
              <a:rPr lang="uk-UA" dirty="0" smtClean="0"/>
              <a:t>Зачекайте хвилинку. Він пару секунд тому побіг до друга, що живе у трьох кроках звідси, і зараз повернеться.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Літота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Засіб риторичного применшення. Відрізняється від </a:t>
            </a:r>
            <a:r>
              <a:rPr lang="uk-UA" dirty="0" err="1" smtClean="0"/>
              <a:t>мейозису</a:t>
            </a:r>
            <a:r>
              <a:rPr lang="uk-UA" dirty="0" smtClean="0"/>
              <a:t> не тільки змістом, але й структурою. Літота – це вживання частки </a:t>
            </a:r>
            <a:r>
              <a:rPr lang="en-US" dirty="0" smtClean="0"/>
              <a:t>not</a:t>
            </a:r>
            <a:r>
              <a:rPr lang="uk-UA" dirty="0" smtClean="0"/>
              <a:t> перед словом, що містить заперечний префікс або має негативне значення (</a:t>
            </a:r>
            <a:r>
              <a:rPr lang="en-US" dirty="0" smtClean="0"/>
              <a:t>not unkind, not bad)</a:t>
            </a:r>
            <a:r>
              <a:rPr lang="uk-UA" dirty="0" smtClean="0"/>
              <a:t>. Літота – речення, заперечне за формою, але стверджувальне за значенням.</a:t>
            </a:r>
          </a:p>
          <a:p>
            <a:r>
              <a:rPr lang="en-US" dirty="0" smtClean="0"/>
              <a:t>After the brawl Julia was not dissatisfied with herself.</a:t>
            </a:r>
          </a:p>
          <a:p>
            <a:r>
              <a:rPr lang="en-US" dirty="0" smtClean="0"/>
              <a:t>Martin is not without sense of </a:t>
            </a:r>
            <a:r>
              <a:rPr lang="en-US" dirty="0" err="1" smtClean="0"/>
              <a:t>humour</a:t>
            </a:r>
            <a:r>
              <a:rPr lang="en-US" dirty="0" smtClean="0"/>
              <a:t>.</a:t>
            </a:r>
          </a:p>
          <a:p>
            <a:r>
              <a:rPr lang="uk-UA" dirty="0" smtClean="0"/>
              <a:t>Бачу, що ви обурені, і не без причини.</a:t>
            </a:r>
          </a:p>
          <a:p>
            <a:endParaRPr lang="uk-UA" i="1" dirty="0" smtClean="0"/>
          </a:p>
          <a:p>
            <a:endParaRPr lang="uk-UA" i="1" dirty="0" smtClean="0"/>
          </a:p>
          <a:p>
            <a:endParaRPr lang="uk-UA" i="1" dirty="0" smtClean="0"/>
          </a:p>
          <a:p>
            <a:endParaRPr lang="uk-UA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Метонімія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Приховане порівняння, яке здійснюється шляхом застосування назви одного предмету до іншого, заміна здійснюється через асоціацію </a:t>
            </a:r>
            <a:r>
              <a:rPr lang="uk-UA" u="sng" dirty="0" smtClean="0"/>
              <a:t>за суміжністю</a:t>
            </a:r>
            <a:r>
              <a:rPr lang="uk-UA" dirty="0" smtClean="0"/>
              <a:t>.</a:t>
            </a:r>
          </a:p>
          <a:p>
            <a:r>
              <a:rPr lang="en-US" dirty="0" smtClean="0"/>
              <a:t>The sword is the worst argument in a situation like that.</a:t>
            </a:r>
          </a:p>
          <a:p>
            <a:r>
              <a:rPr lang="en-US" dirty="0" smtClean="0"/>
              <a:t>I wish you had Gary’s ears and Jack’s eyes.</a:t>
            </a:r>
          </a:p>
          <a:p>
            <a:r>
              <a:rPr lang="uk-UA" dirty="0" smtClean="0"/>
              <a:t>Язик до Києва доведе.</a:t>
            </a:r>
          </a:p>
          <a:p>
            <a:r>
              <a:rPr lang="uk-UA" dirty="0" smtClean="0"/>
              <a:t>Чого ти, чуєш, розсівся перед моїми літами, перед моїм смутком і сивиною?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Підвиди метонімії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Підвид метонімії – </a:t>
            </a:r>
            <a:r>
              <a:rPr lang="uk-UA" u="sng" dirty="0" smtClean="0"/>
              <a:t>синекдоха</a:t>
            </a:r>
            <a:r>
              <a:rPr lang="uk-UA" dirty="0" smtClean="0"/>
              <a:t> – заміна частини цілим, загального окремим.</a:t>
            </a:r>
          </a:p>
          <a:p>
            <a:pPr>
              <a:buNone/>
            </a:pPr>
            <a:r>
              <a:rPr lang="en-US" dirty="0" smtClean="0"/>
              <a:t>Caroline lives with Jack under the same roof.</a:t>
            </a:r>
          </a:p>
          <a:p>
            <a:pPr>
              <a:buNone/>
            </a:pPr>
            <a:r>
              <a:rPr lang="uk-UA" dirty="0" smtClean="0"/>
              <a:t>Він мав свій куток, свій шматок хліба.</a:t>
            </a:r>
          </a:p>
          <a:p>
            <a:r>
              <a:rPr lang="uk-UA" u="sng" dirty="0" smtClean="0"/>
              <a:t>Перифраз</a:t>
            </a:r>
            <a:r>
              <a:rPr lang="uk-UA" dirty="0" smtClean="0"/>
              <a:t> – назва предмета або явища за допомогою опису їх найбільш істотних ознак та характерних рис: </a:t>
            </a:r>
            <a:r>
              <a:rPr lang="en-US" i="1" dirty="0" smtClean="0"/>
              <a:t>the better sex (</a:t>
            </a:r>
            <a:r>
              <a:rPr lang="en-US" dirty="0" smtClean="0"/>
              <a:t>women</a:t>
            </a:r>
            <a:r>
              <a:rPr lang="en-US" i="1" dirty="0" smtClean="0"/>
              <a:t>), the man in the street </a:t>
            </a:r>
            <a:r>
              <a:rPr lang="en-US" dirty="0" smtClean="0"/>
              <a:t>(ordinary person)</a:t>
            </a:r>
            <a:r>
              <a:rPr lang="uk-UA" dirty="0" smtClean="0"/>
              <a:t>, </a:t>
            </a:r>
            <a:r>
              <a:rPr lang="uk-UA" i="1" dirty="0" smtClean="0"/>
              <a:t>місто каштанів, чорне золото</a:t>
            </a:r>
            <a:r>
              <a:rPr lang="uk-UA" dirty="0" smtClean="0"/>
              <a:t>.</a:t>
            </a:r>
          </a:p>
          <a:p>
            <a:endParaRPr lang="uk-UA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Підвиди метонімії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u="sng" dirty="0" smtClean="0"/>
              <a:t>Евфемізм</a:t>
            </a:r>
            <a:r>
              <a:rPr lang="uk-UA" dirty="0" smtClean="0"/>
              <a:t> – різновид перифраза, що полягає у заміні грубих, непристойних, неприємних фраз більш увічливими.</a:t>
            </a:r>
          </a:p>
          <a:p>
            <a:r>
              <a:rPr lang="uk-UA" i="1" dirty="0" smtClean="0"/>
              <a:t>Релігійні е.</a:t>
            </a:r>
            <a:r>
              <a:rPr lang="uk-UA" dirty="0" smtClean="0"/>
              <a:t> – лукавий, нечистий; Всевишній, Творець</a:t>
            </a:r>
            <a:r>
              <a:rPr lang="en-US" dirty="0" smtClean="0"/>
              <a:t>; the dickens, old Nick; Lord, Almighty.</a:t>
            </a:r>
            <a:endParaRPr lang="uk-UA" dirty="0" smtClean="0"/>
          </a:p>
          <a:p>
            <a:r>
              <a:rPr lang="uk-UA" i="1" dirty="0" smtClean="0"/>
              <a:t>Моральні е.</a:t>
            </a:r>
            <a:r>
              <a:rPr lang="uk-UA" dirty="0" smtClean="0"/>
              <a:t> – упокоїтись, спочити; грішна вода, скляний бог</a:t>
            </a:r>
            <a:r>
              <a:rPr lang="en-US" dirty="0" smtClean="0"/>
              <a:t>; to be gone, to expire, to join the majority, to pass away.</a:t>
            </a:r>
            <a:endParaRPr lang="uk-UA" dirty="0" smtClean="0"/>
          </a:p>
          <a:p>
            <a:r>
              <a:rPr lang="uk-UA" i="1" dirty="0" smtClean="0"/>
              <a:t>Медичні е. </a:t>
            </a:r>
            <a:r>
              <a:rPr lang="uk-UA" dirty="0" smtClean="0"/>
              <a:t>– не сповна розуму, не всі клепки в голові</a:t>
            </a:r>
            <a:r>
              <a:rPr lang="en-US" dirty="0" smtClean="0"/>
              <a:t>; mentally challenged; physically challenged.</a:t>
            </a:r>
            <a:endParaRPr lang="uk-UA" dirty="0" smtClean="0"/>
          </a:p>
          <a:p>
            <a:r>
              <a:rPr lang="uk-UA" i="1" dirty="0" smtClean="0"/>
              <a:t>Політичні е. </a:t>
            </a:r>
            <a:r>
              <a:rPr lang="uk-UA" dirty="0" smtClean="0"/>
              <a:t>– вказати на двері, попросити; за спасибі; нестаток, скрута</a:t>
            </a:r>
            <a:r>
              <a:rPr lang="en-US" dirty="0" smtClean="0"/>
              <a:t>; tension (=revolt), less fortunate elements (=poor people); delay in payment.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СИНОНІМИ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Слов’янські мови </a:t>
            </a:r>
            <a:r>
              <a:rPr lang="en-US" dirty="0" smtClean="0"/>
              <a:t>vs. </a:t>
            </a:r>
            <a:r>
              <a:rPr lang="uk-UA" dirty="0" smtClean="0"/>
              <a:t>германські та романські мови </a:t>
            </a:r>
            <a:endParaRPr lang="en-US" dirty="0" smtClean="0"/>
          </a:p>
          <a:p>
            <a:endParaRPr lang="en-US" dirty="0"/>
          </a:p>
          <a:p>
            <a:r>
              <a:rPr lang="uk-UA" dirty="0" smtClean="0"/>
              <a:t>Синонімія властива і граматичним формам!</a:t>
            </a:r>
          </a:p>
          <a:p>
            <a:endParaRPr lang="uk-UA" dirty="0"/>
          </a:p>
          <a:p>
            <a:r>
              <a:rPr lang="uk-UA" dirty="0" smtClean="0"/>
              <a:t>Види:</a:t>
            </a:r>
          </a:p>
          <a:p>
            <a:pPr marL="514350" indent="-514350">
              <a:buAutoNum type="arabicParenR"/>
            </a:pPr>
            <a:r>
              <a:rPr lang="uk-UA" dirty="0" smtClean="0"/>
              <a:t>Абсолютні синоніми : </a:t>
            </a:r>
            <a:r>
              <a:rPr lang="uk-UA" i="1" dirty="0" smtClean="0"/>
              <a:t>укол – ін’єкція</a:t>
            </a:r>
          </a:p>
          <a:p>
            <a:pPr marL="514350" indent="-514350">
              <a:buAutoNum type="arabicParenR"/>
            </a:pPr>
            <a:r>
              <a:rPr lang="uk-UA" dirty="0" smtClean="0"/>
              <a:t>Стилістичні синоніми: </a:t>
            </a:r>
            <a:r>
              <a:rPr lang="uk-UA" i="1" dirty="0" smtClean="0"/>
              <a:t>їсти – жерти 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415963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Дисфемізм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uk-UA" i="1" dirty="0" err="1" smtClean="0"/>
              <a:t>Дуба</a:t>
            </a:r>
            <a:r>
              <a:rPr lang="uk-UA" i="1" dirty="0" smtClean="0"/>
              <a:t> врізати</a:t>
            </a:r>
            <a:endParaRPr lang="en-US" i="1" dirty="0" smtClean="0"/>
          </a:p>
          <a:p>
            <a:r>
              <a:rPr lang="uk-UA" i="1" dirty="0" smtClean="0"/>
              <a:t>Морда, рило, пика, будка</a:t>
            </a:r>
            <a:endParaRPr lang="en-US" i="1" dirty="0" smtClean="0"/>
          </a:p>
          <a:p>
            <a:r>
              <a:rPr lang="en-US" dirty="0" err="1"/>
              <a:t>Dysphemisms</a:t>
            </a:r>
            <a:r>
              <a:rPr lang="en-US" dirty="0"/>
              <a:t> for a Lack of </a:t>
            </a:r>
            <a:r>
              <a:rPr lang="en-US" dirty="0" smtClean="0"/>
              <a:t>Intelligence: </a:t>
            </a:r>
            <a:r>
              <a:rPr lang="en-US" i="1" dirty="0" smtClean="0"/>
              <a:t>airhead; birdbrain; not </a:t>
            </a:r>
            <a:r>
              <a:rPr lang="en-US" i="1" dirty="0"/>
              <a:t>the sharpest knife in the </a:t>
            </a:r>
            <a:r>
              <a:rPr lang="en-US" i="1" dirty="0" smtClean="0"/>
              <a:t>drawer; not </a:t>
            </a:r>
            <a:r>
              <a:rPr lang="en-US" i="1" dirty="0"/>
              <a:t>the sharpest pencil in the </a:t>
            </a:r>
            <a:r>
              <a:rPr lang="en-US" i="1" dirty="0" smtClean="0"/>
              <a:t>box; the </a:t>
            </a:r>
            <a:r>
              <a:rPr lang="en-US" i="1" dirty="0"/>
              <a:t>elevator doesn't reach the top </a:t>
            </a:r>
            <a:r>
              <a:rPr lang="en-US" i="1" dirty="0" smtClean="0"/>
              <a:t>floor; the </a:t>
            </a:r>
            <a:r>
              <a:rPr lang="en-US" i="1" dirty="0"/>
              <a:t>lights are on but nobody's </a:t>
            </a:r>
            <a:r>
              <a:rPr lang="en-US" i="1" dirty="0" smtClean="0"/>
              <a:t>home</a:t>
            </a:r>
          </a:p>
          <a:p>
            <a:r>
              <a:rPr lang="en-US" dirty="0" err="1"/>
              <a:t>Dysphemisms</a:t>
            </a:r>
            <a:r>
              <a:rPr lang="en-US" dirty="0"/>
              <a:t> for Smart or Studious </a:t>
            </a:r>
            <a:r>
              <a:rPr lang="en-US" dirty="0" smtClean="0"/>
              <a:t>Individuals: </a:t>
            </a:r>
            <a:r>
              <a:rPr lang="en-US" i="1" dirty="0" smtClean="0"/>
              <a:t>bookworm; </a:t>
            </a:r>
            <a:r>
              <a:rPr lang="en-US" i="1" dirty="0" err="1" smtClean="0"/>
              <a:t>brainiac</a:t>
            </a:r>
            <a:r>
              <a:rPr lang="en-US" i="1" dirty="0" smtClean="0"/>
              <a:t>; egghead; geek; nerd; show-off; </a:t>
            </a:r>
            <a:r>
              <a:rPr lang="en-US" i="1" dirty="0" err="1" smtClean="0"/>
              <a:t>smartypants</a:t>
            </a:r>
            <a:r>
              <a:rPr lang="en-US" i="1" dirty="0" smtClean="0"/>
              <a:t>; teacher's </a:t>
            </a:r>
            <a:r>
              <a:rPr lang="en-US" i="1" dirty="0"/>
              <a:t>pet</a:t>
            </a:r>
          </a:p>
          <a:p>
            <a:endParaRPr lang="en-US" dirty="0"/>
          </a:p>
          <a:p>
            <a:endParaRPr lang="en-US" dirty="0"/>
          </a:p>
          <a:p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320007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Епітет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u="sng" dirty="0" smtClean="0"/>
              <a:t>Епітет</a:t>
            </a:r>
            <a:r>
              <a:rPr lang="uk-UA" dirty="0" smtClean="0"/>
              <a:t> – емоційно-оцінне або експресивно – образне (метафоричне) визначення певного денотата.</a:t>
            </a:r>
          </a:p>
          <a:p>
            <a:r>
              <a:rPr lang="en-US" dirty="0"/>
              <a:t>Magnificent sight, tremendous pressure, overwhelming occupation</a:t>
            </a:r>
            <a:r>
              <a:rPr lang="uk-UA" dirty="0"/>
              <a:t>, гірка давнина, глухий кут, солодкий час</a:t>
            </a:r>
            <a:endParaRPr lang="en-US" dirty="0"/>
          </a:p>
          <a:p>
            <a:r>
              <a:rPr lang="en-US" dirty="0"/>
              <a:t>Mischief-making pupil, curly-headed boy</a:t>
            </a:r>
            <a:r>
              <a:rPr lang="uk-UA" dirty="0"/>
              <a:t>, </a:t>
            </a:r>
            <a:r>
              <a:rPr lang="uk-UA" dirty="0" err="1"/>
              <a:t>блакитнаво</a:t>
            </a:r>
            <a:r>
              <a:rPr lang="uk-UA" dirty="0"/>
              <a:t>-срібний сон, хитромудрий начальник</a:t>
            </a:r>
            <a:endParaRPr lang="en-US" dirty="0"/>
          </a:p>
          <a:p>
            <a:r>
              <a:rPr lang="en-US" dirty="0" smtClean="0"/>
              <a:t>Head-to</a:t>
            </a:r>
            <a:r>
              <a:rPr lang="uk-UA" dirty="0" smtClean="0"/>
              <a:t>-</a:t>
            </a:r>
            <a:r>
              <a:rPr lang="en-US" dirty="0" smtClean="0"/>
              <a:t>toe</a:t>
            </a:r>
            <a:r>
              <a:rPr lang="uk-UA" dirty="0" smtClean="0"/>
              <a:t> </a:t>
            </a:r>
            <a:r>
              <a:rPr lang="en-US" dirty="0" smtClean="0"/>
              <a:t>beauty</a:t>
            </a:r>
            <a:r>
              <a:rPr lang="en-US" dirty="0"/>
              <a:t>, do-it-yourself command</a:t>
            </a:r>
            <a:r>
              <a:rPr lang="uk-UA" dirty="0"/>
              <a:t>, темно-сірі з грозою і цвітом очі, з переораним зморшками обличчям</a:t>
            </a:r>
            <a:endParaRPr lang="en-US" dirty="0"/>
          </a:p>
          <a:p>
            <a:pPr marL="0" indent="0">
              <a:buNone/>
            </a:pPr>
            <a:endParaRPr lang="uk-U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Епітет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dirty="0"/>
              <a:t>Структурні типи епітетів </a:t>
            </a:r>
            <a:r>
              <a:rPr lang="uk-UA" dirty="0" smtClean="0"/>
              <a:t>характерні для  </a:t>
            </a:r>
            <a:r>
              <a:rPr lang="uk-UA" b="1" dirty="0" smtClean="0"/>
              <a:t>англійської</a:t>
            </a:r>
            <a:r>
              <a:rPr lang="uk-UA" dirty="0" smtClean="0"/>
              <a:t> мови:</a:t>
            </a:r>
            <a:endParaRPr lang="uk-UA" dirty="0"/>
          </a:p>
          <a:p>
            <a:pPr>
              <a:buFontTx/>
              <a:buChar char="-"/>
            </a:pPr>
            <a:r>
              <a:rPr lang="uk-UA" dirty="0"/>
              <a:t>інвертований (зміщений) </a:t>
            </a:r>
            <a:r>
              <a:rPr lang="uk-UA" dirty="0" smtClean="0"/>
              <a:t>епітет  - </a:t>
            </a:r>
            <a:r>
              <a:rPr lang="uk-UA" u="sng" dirty="0" smtClean="0"/>
              <a:t>перекладається</a:t>
            </a:r>
            <a:r>
              <a:rPr lang="uk-UA" dirty="0" smtClean="0"/>
              <a:t> звичайним епітетом, іменником, епітетом-прикладкою</a:t>
            </a:r>
          </a:p>
          <a:p>
            <a:pPr marL="0" indent="0">
              <a:buNone/>
            </a:pPr>
            <a:r>
              <a:rPr lang="en-US" i="1" dirty="0" smtClean="0"/>
              <a:t>a hell of a noise</a:t>
            </a:r>
            <a:r>
              <a:rPr lang="uk-UA" i="1" dirty="0" smtClean="0"/>
              <a:t> – нестерпний шум</a:t>
            </a: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a giant of a man</a:t>
            </a:r>
            <a:r>
              <a:rPr lang="uk-UA" i="1" dirty="0" smtClean="0"/>
              <a:t> – гігант </a:t>
            </a: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a duck of a boy</a:t>
            </a:r>
            <a:r>
              <a:rPr lang="uk-UA" i="1" dirty="0" smtClean="0"/>
              <a:t> – диво-хлопчик</a:t>
            </a:r>
          </a:p>
          <a:p>
            <a:pPr>
              <a:buFontTx/>
              <a:buChar char="-"/>
            </a:pPr>
            <a:r>
              <a:rPr lang="uk-UA" dirty="0" err="1" smtClean="0"/>
              <a:t>голофразис</a:t>
            </a:r>
            <a:r>
              <a:rPr lang="uk-UA" dirty="0" smtClean="0"/>
              <a:t> </a:t>
            </a:r>
            <a:r>
              <a:rPr lang="uk-UA" dirty="0"/>
              <a:t>(фразовий епітет</a:t>
            </a:r>
            <a:r>
              <a:rPr lang="uk-UA" dirty="0" smtClean="0"/>
              <a:t>) – </a:t>
            </a:r>
            <a:r>
              <a:rPr lang="uk-UA" u="sng" dirty="0" smtClean="0"/>
              <a:t>перекладається</a:t>
            </a:r>
            <a:r>
              <a:rPr lang="uk-UA" dirty="0" smtClean="0"/>
              <a:t> епітетами, фразами, підрядними частинами речення</a:t>
            </a:r>
          </a:p>
          <a:p>
            <a:pPr marL="0" indent="0">
              <a:buNone/>
            </a:pPr>
            <a:r>
              <a:rPr lang="en-US" i="1" dirty="0" smtClean="0"/>
              <a:t>a couldn’t-care-less attitude </a:t>
            </a:r>
            <a:r>
              <a:rPr lang="uk-UA" i="1" dirty="0" smtClean="0"/>
              <a:t>– наплювательське ставлення</a:t>
            </a: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to lead a cat-and-dog life</a:t>
            </a:r>
            <a:r>
              <a:rPr lang="uk-UA" i="1" dirty="0" smtClean="0"/>
              <a:t> – жити як пес з котом; вічно сваритись</a:t>
            </a: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dog-eat-dog competition</a:t>
            </a:r>
            <a:r>
              <a:rPr lang="uk-UA" i="1" dirty="0" smtClean="0"/>
              <a:t> – жорстока конкуренція; конкуренція не на життя, а на смерть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929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Епітет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dirty="0"/>
              <a:t>Т</a:t>
            </a:r>
            <a:r>
              <a:rPr lang="uk-UA" dirty="0" smtClean="0"/>
              <a:t>ипи </a:t>
            </a:r>
            <a:r>
              <a:rPr lang="uk-UA" dirty="0"/>
              <a:t>епітетів характерні для  </a:t>
            </a:r>
            <a:r>
              <a:rPr lang="uk-UA" b="1" dirty="0" smtClean="0"/>
              <a:t>української</a:t>
            </a:r>
            <a:r>
              <a:rPr lang="uk-UA" dirty="0" smtClean="0"/>
              <a:t> </a:t>
            </a:r>
            <a:r>
              <a:rPr lang="uk-UA" dirty="0"/>
              <a:t>мови</a:t>
            </a:r>
            <a:r>
              <a:rPr lang="uk-UA" dirty="0" smtClean="0"/>
              <a:t>:</a:t>
            </a:r>
          </a:p>
          <a:p>
            <a:pPr>
              <a:buFontTx/>
              <a:buChar char="-"/>
            </a:pPr>
            <a:r>
              <a:rPr lang="uk-UA" dirty="0"/>
              <a:t>с</a:t>
            </a:r>
            <a:r>
              <a:rPr lang="uk-UA" dirty="0" smtClean="0"/>
              <a:t>убстантивні епітети (виражені іменником-прикладкою): </a:t>
            </a:r>
            <a:r>
              <a:rPr lang="uk-UA" i="1" dirty="0" smtClean="0"/>
              <a:t>сльози-перли, сини-соколи, лілеї-руки</a:t>
            </a:r>
          </a:p>
          <a:p>
            <a:pPr>
              <a:buFontTx/>
              <a:buChar char="-"/>
            </a:pPr>
            <a:r>
              <a:rPr lang="uk-UA" dirty="0" smtClean="0"/>
              <a:t>Колористичні епітети: </a:t>
            </a:r>
            <a:r>
              <a:rPr lang="uk-UA" i="1" dirty="0" smtClean="0"/>
              <a:t>чорна хмара, сизий голуб</a:t>
            </a:r>
          </a:p>
          <a:p>
            <a:pPr>
              <a:buFontTx/>
              <a:buChar char="-"/>
            </a:pPr>
            <a:r>
              <a:rPr lang="uk-UA" dirty="0" smtClean="0"/>
              <a:t>Епітети «золотий» та «срібний»</a:t>
            </a:r>
          </a:p>
          <a:p>
            <a:pPr marL="0" indent="0">
              <a:buNone/>
            </a:pPr>
            <a:r>
              <a:rPr lang="uk-UA" i="1" dirty="0" err="1" smtClean="0"/>
              <a:t>золотії</a:t>
            </a:r>
            <a:r>
              <a:rPr lang="uk-UA" i="1" dirty="0" smtClean="0"/>
              <a:t> гори, </a:t>
            </a:r>
            <a:r>
              <a:rPr lang="uk-UA" i="1" dirty="0" err="1" smtClean="0"/>
              <a:t>золотії</a:t>
            </a:r>
            <a:r>
              <a:rPr lang="uk-UA" i="1" dirty="0" smtClean="0"/>
              <a:t> гриви, срібна хвиля, срібний місяць</a:t>
            </a:r>
          </a:p>
          <a:p>
            <a:pPr marL="0" indent="0">
              <a:buNone/>
            </a:pPr>
            <a:r>
              <a:rPr lang="uk-UA" dirty="0" smtClean="0"/>
              <a:t>Створення адекватного </a:t>
            </a:r>
            <a:r>
              <a:rPr lang="uk-UA" u="sng" dirty="0" smtClean="0"/>
              <a:t>перекладу</a:t>
            </a:r>
            <a:r>
              <a:rPr lang="uk-UA" dirty="0" smtClean="0"/>
              <a:t> залежить від контексту</a:t>
            </a:r>
            <a:endParaRPr lang="uk-UA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884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Метафора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uk-UA" dirty="0" smtClean="0"/>
              <a:t>Приховане порівняння, яке здійснюється шляхом застосування назви одного предмету до іншого, заміна здійснюється через асоціацію </a:t>
            </a:r>
            <a:r>
              <a:rPr lang="uk-UA" u="sng" dirty="0" smtClean="0"/>
              <a:t>за схожістю</a:t>
            </a:r>
            <a:r>
              <a:rPr lang="uk-UA" dirty="0" smtClean="0"/>
              <a:t>.</a:t>
            </a:r>
            <a:endParaRPr lang="en-US" dirty="0" smtClean="0"/>
          </a:p>
          <a:p>
            <a:r>
              <a:rPr lang="en-US" i="1" dirty="0" smtClean="0"/>
              <a:t>Some books are to be tasted, others swallowed, and some few to be chewed and digested</a:t>
            </a:r>
            <a:r>
              <a:rPr lang="en-US" dirty="0" smtClean="0"/>
              <a:t>.</a:t>
            </a:r>
            <a:endParaRPr lang="uk-UA" dirty="0" smtClean="0"/>
          </a:p>
          <a:p>
            <a:r>
              <a:rPr lang="uk-UA" dirty="0" smtClean="0">
                <a:solidFill>
                  <a:srgbClr val="00B050"/>
                </a:solidFill>
              </a:rPr>
              <a:t>Стерта метафора </a:t>
            </a:r>
            <a:r>
              <a:rPr lang="uk-UA" dirty="0" smtClean="0"/>
              <a:t>– часто вживана метафора, іноді навіть зафіксована у словниках: </a:t>
            </a:r>
            <a:r>
              <a:rPr lang="uk-UA" i="1" dirty="0" smtClean="0"/>
              <a:t>братися за розум, перемивати кісточки, загострювати увагу; </a:t>
            </a:r>
            <a:r>
              <a:rPr lang="en-US" i="1" dirty="0" smtClean="0"/>
              <a:t>the apple of one’s eye, to burn with desire</a:t>
            </a:r>
            <a:r>
              <a:rPr lang="en-US" dirty="0" smtClean="0"/>
              <a:t>.</a:t>
            </a:r>
            <a:endParaRPr lang="uk-UA" dirty="0" smtClean="0"/>
          </a:p>
          <a:p>
            <a:r>
              <a:rPr lang="uk-UA" dirty="0" smtClean="0">
                <a:solidFill>
                  <a:srgbClr val="00B050"/>
                </a:solidFill>
              </a:rPr>
              <a:t>Розгорнута метафора </a:t>
            </a:r>
            <a:r>
              <a:rPr lang="uk-UA" dirty="0" smtClean="0"/>
              <a:t>складається з кількох слів, які вжиті метафорично та складають єдиний образ.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Різновиди метафори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uk-UA" u="sng" dirty="0" smtClean="0"/>
              <a:t>Антономазія</a:t>
            </a:r>
            <a:r>
              <a:rPr lang="uk-UA" dirty="0" smtClean="0"/>
              <a:t> – вживання власного імені для позначення особи, наділеної відомими властивостями первісного носія імені; вживання загальних іменників, прикметників у функції власного імені.</a:t>
            </a:r>
          </a:p>
          <a:p>
            <a:endParaRPr lang="uk-UA" dirty="0" smtClean="0"/>
          </a:p>
          <a:p>
            <a:r>
              <a:rPr lang="uk-UA" i="1" dirty="0" smtClean="0"/>
              <a:t>Він справжній Отелло</a:t>
            </a:r>
          </a:p>
          <a:p>
            <a:r>
              <a:rPr lang="uk-UA" i="1" dirty="0" smtClean="0"/>
              <a:t>Це якийсь заколот дон </a:t>
            </a:r>
            <a:r>
              <a:rPr lang="uk-UA" i="1" dirty="0" err="1" smtClean="0"/>
              <a:t>кіхотів</a:t>
            </a:r>
            <a:r>
              <a:rPr lang="uk-UA" i="1" dirty="0" smtClean="0"/>
              <a:t>!</a:t>
            </a:r>
          </a:p>
          <a:p>
            <a:r>
              <a:rPr lang="en-US" i="1" dirty="0" smtClean="0"/>
              <a:t>The Snake entered the room (=Mary)</a:t>
            </a:r>
          </a:p>
          <a:p>
            <a:r>
              <a:rPr lang="en-US" i="1" dirty="0" smtClean="0"/>
              <a:t>Yesterday Jack came across Miss Careless again.</a:t>
            </a:r>
            <a:endParaRPr lang="uk-UA" i="1" dirty="0" smtClean="0"/>
          </a:p>
          <a:p>
            <a:endParaRPr lang="uk-UA" i="1" dirty="0" smtClean="0"/>
          </a:p>
          <a:p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Різновиди метафори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uk-UA" u="sng" dirty="0" smtClean="0"/>
              <a:t>Персоніфікація</a:t>
            </a:r>
            <a:r>
              <a:rPr lang="uk-UA" dirty="0" smtClean="0"/>
              <a:t> – різновид метафори, що полягає у приписуванні абстрактним поняттям властивостей істот.</a:t>
            </a:r>
          </a:p>
          <a:p>
            <a:pPr>
              <a:buNone/>
            </a:pPr>
            <a:r>
              <a:rPr lang="en-US" dirty="0" smtClean="0"/>
              <a:t>In the book Alfred found Love which was hiding herself between the pages.</a:t>
            </a:r>
          </a:p>
          <a:p>
            <a:r>
              <a:rPr lang="uk-UA" u="sng" dirty="0" smtClean="0"/>
              <a:t>Алегорія</a:t>
            </a:r>
            <a:r>
              <a:rPr lang="uk-UA" dirty="0" smtClean="0"/>
              <a:t> – символічна передача змісту шляхом співвіднесення абстрактного поняття з якимсь конкретним образом при використанні його найменування. Ґрунтується на стереотипах та традиціях народу. На відміну від персоніфікації реалізується на рівні тексту (байки).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Іронія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Ґрунтується на вживанні слів і висловлень у протилежному щодо буквального змісті, на приховуванні за удавано серйозними речами комічного, за позитивною оцінкою негативної. Є також категорією естетики, одним із способів створення комічного.</a:t>
            </a:r>
          </a:p>
          <a:p>
            <a:r>
              <a:rPr lang="uk-UA" dirty="0" smtClean="0"/>
              <a:t>Боюсь як торішнього снігу.</a:t>
            </a:r>
          </a:p>
          <a:p>
            <a:r>
              <a:rPr lang="fr-FR" dirty="0" smtClean="0"/>
              <a:t>Cutting off chickens</a:t>
            </a:r>
            <a:r>
              <a:rPr lang="en-US" dirty="0" smtClean="0"/>
              <a:t>’ heads! Such a fascinating process </a:t>
            </a:r>
            <a:r>
              <a:rPr lang="en-US" smtClean="0"/>
              <a:t>to watch!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Порівняння: </a:t>
            </a:r>
            <a:r>
              <a:rPr lang="en-US" dirty="0" err="1" smtClean="0"/>
              <a:t>comparandum</a:t>
            </a:r>
            <a:r>
              <a:rPr lang="en-US" dirty="0" smtClean="0"/>
              <a:t>, </a:t>
            </a:r>
            <a:r>
              <a:rPr lang="en-US" dirty="0" err="1" smtClean="0"/>
              <a:t>comparatum</a:t>
            </a:r>
            <a:r>
              <a:rPr lang="en-US" dirty="0" smtClean="0"/>
              <a:t>, </a:t>
            </a:r>
            <a:r>
              <a:rPr lang="en-US" dirty="0" err="1" smtClean="0"/>
              <a:t>tertium</a:t>
            </a:r>
            <a:r>
              <a:rPr lang="en-US" dirty="0" smtClean="0"/>
              <a:t> </a:t>
            </a:r>
            <a:r>
              <a:rPr lang="en-US" dirty="0" err="1" smtClean="0"/>
              <a:t>comparationis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У цьому полі, синьому, як льон,</a:t>
            </a:r>
          </a:p>
          <a:p>
            <a:pPr>
              <a:buNone/>
            </a:pPr>
            <a:r>
              <a:rPr lang="uk-UA" dirty="0" smtClean="0"/>
              <a:t>    де тільки ти — і ні душі навколо,</a:t>
            </a:r>
          </a:p>
          <a:p>
            <a:pPr>
              <a:buNone/>
            </a:pPr>
            <a:r>
              <a:rPr lang="uk-UA" dirty="0" smtClean="0"/>
              <a:t>    уздрів і </a:t>
            </a:r>
            <a:r>
              <a:rPr lang="uk-UA" dirty="0" err="1" smtClean="0"/>
              <a:t>скляк</a:t>
            </a:r>
            <a:r>
              <a:rPr lang="uk-UA" dirty="0" smtClean="0"/>
              <a:t> — блукало серед поля </a:t>
            </a:r>
          </a:p>
          <a:p>
            <a:pPr>
              <a:buNone/>
            </a:pPr>
            <a:r>
              <a:rPr lang="uk-UA" dirty="0" smtClean="0"/>
              <a:t>    сто тіней. В полі, синьому, як льон. (В. Стус)</a:t>
            </a:r>
          </a:p>
          <a:p>
            <a:r>
              <a:rPr lang="uk-UA" dirty="0" err="1" smtClean="0"/>
              <a:t>Сія</a:t>
            </a:r>
            <a:r>
              <a:rPr lang="uk-UA" dirty="0" smtClean="0"/>
              <a:t> дівка не наймичка, </a:t>
            </a:r>
          </a:p>
          <a:p>
            <a:pPr>
              <a:buNone/>
            </a:pPr>
            <a:r>
              <a:rPr lang="uk-UA" dirty="0" smtClean="0"/>
              <a:t>    </a:t>
            </a:r>
            <a:r>
              <a:rPr lang="uk-UA" dirty="0" err="1" smtClean="0"/>
              <a:t>Пригожая</a:t>
            </a:r>
            <a:r>
              <a:rPr lang="uk-UA" dirty="0" smtClean="0"/>
              <a:t>, як панночка, </a:t>
            </a:r>
          </a:p>
          <a:p>
            <a:pPr>
              <a:buNone/>
            </a:pPr>
            <a:r>
              <a:rPr lang="uk-UA" dirty="0" smtClean="0"/>
              <a:t>    </a:t>
            </a:r>
            <a:r>
              <a:rPr lang="uk-UA" dirty="0" err="1" smtClean="0"/>
              <a:t>Молодая</a:t>
            </a:r>
            <a:r>
              <a:rPr lang="uk-UA" dirty="0" smtClean="0"/>
              <a:t>, як травиця, </a:t>
            </a:r>
          </a:p>
          <a:p>
            <a:pPr>
              <a:buNone/>
            </a:pPr>
            <a:r>
              <a:rPr lang="uk-UA" dirty="0" smtClean="0"/>
              <a:t>    </a:t>
            </a:r>
            <a:r>
              <a:rPr lang="uk-UA" dirty="0" err="1" smtClean="0"/>
              <a:t>Рум'яная</a:t>
            </a:r>
            <a:r>
              <a:rPr lang="uk-UA" dirty="0" smtClean="0"/>
              <a:t>, як зірниця, </a:t>
            </a:r>
          </a:p>
          <a:p>
            <a:pPr>
              <a:buNone/>
            </a:pPr>
            <a:r>
              <a:rPr lang="uk-UA" dirty="0" smtClean="0"/>
              <a:t>    Із далекої чужини,</a:t>
            </a:r>
          </a:p>
          <a:p>
            <a:pPr>
              <a:buNone/>
            </a:pPr>
            <a:r>
              <a:rPr lang="uk-UA" dirty="0" smtClean="0"/>
              <a:t>    3 козацької України...» (М. Костомаров)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951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800" dirty="0" smtClean="0"/>
              <a:t>Види відповідників за об’єктом сталого образного порівняння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Ідентичні об’єкти порівняння</a:t>
            </a:r>
          </a:p>
          <a:p>
            <a:pPr marL="0" indent="0">
              <a:buNone/>
            </a:pPr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Аналогічні об’єкти порівняння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uk-UA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2797963"/>
              </p:ext>
            </p:extLst>
          </p:nvPr>
        </p:nvGraphicFramePr>
        <p:xfrm>
          <a:off x="395536" y="2060848"/>
          <a:ext cx="8352928" cy="74168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4248472"/>
                <a:gridCol w="410445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As sharp as a razor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0" dirty="0" smtClean="0"/>
                        <a:t>Гострий як бритва</a:t>
                      </a:r>
                      <a:endParaRPr lang="ru-RU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</a:t>
                      </a:r>
                      <a:r>
                        <a:rPr lang="en-US" baseline="0" dirty="0" smtClean="0"/>
                        <a:t> sing like a bird (like a nightingale)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Співати як пташка, як соловей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2373345"/>
              </p:ext>
            </p:extLst>
          </p:nvPr>
        </p:nvGraphicFramePr>
        <p:xfrm>
          <a:off x="611560" y="3717032"/>
          <a:ext cx="7560840" cy="18288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780420"/>
                <a:gridCol w="37804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As dry as a bone (as a mummy, as a stick)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0" dirty="0" smtClean="0"/>
                        <a:t>Сухий як тріска, як перець, як горіх, як гілляка</a:t>
                      </a:r>
                      <a:endParaRPr lang="ru-RU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As welcome as a storm (as snow in harvest; as water in a leaking ship)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Потрібен як лихо, як вода в чоботі, як мертвому кадило, як п’яте колесо увозі, як собаці</a:t>
                      </a:r>
                      <a:r>
                        <a:rPr lang="uk-UA" baseline="0" dirty="0" smtClean="0"/>
                        <a:t> п’ята нога</a:t>
                      </a:r>
                      <a:r>
                        <a:rPr lang="uk-UA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48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720080"/>
          </a:xfrm>
        </p:spPr>
        <p:txBody>
          <a:bodyPr/>
          <a:lstStyle/>
          <a:p>
            <a:pPr algn="ctr"/>
            <a:r>
              <a:rPr lang="uk-UA" dirty="0" smtClean="0"/>
              <a:t>АНТОНІМИ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899592" y="2924944"/>
            <a:ext cx="6984776" cy="70788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uk-UA" sz="2000" dirty="0" smtClean="0">
                <a:solidFill>
                  <a:srgbClr val="7030A0"/>
                </a:solidFill>
              </a:rPr>
              <a:t>Контекстуальні антоніми</a:t>
            </a:r>
          </a:p>
          <a:p>
            <a:r>
              <a:rPr lang="uk-UA" sz="2000" dirty="0" smtClean="0"/>
              <a:t>Мати </a:t>
            </a:r>
            <a:r>
              <a:rPr lang="uk-UA" sz="2000" u="sng" dirty="0" smtClean="0"/>
              <a:t>в'яне</a:t>
            </a:r>
            <a:r>
              <a:rPr lang="uk-UA" sz="2000" dirty="0" smtClean="0"/>
              <a:t>. Дочка </a:t>
            </a:r>
            <a:r>
              <a:rPr lang="uk-UA" sz="2000" u="sng" dirty="0" smtClean="0"/>
              <a:t>червоніє</a:t>
            </a:r>
            <a:r>
              <a:rPr lang="uk-UA" sz="2000" dirty="0" smtClean="0"/>
              <a:t> (Т. Г. Шевченко)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1556792"/>
            <a:ext cx="6984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Я твоя </a:t>
            </a:r>
            <a:r>
              <a:rPr lang="uk-UA" sz="2400" u="sng" dirty="0" smtClean="0"/>
              <a:t>надія</a:t>
            </a:r>
            <a:r>
              <a:rPr lang="uk-UA" sz="2400" dirty="0" smtClean="0"/>
              <a:t> і </a:t>
            </a:r>
            <a:r>
              <a:rPr lang="uk-UA" sz="2400" u="sng" dirty="0" smtClean="0"/>
              <a:t>омана</a:t>
            </a:r>
            <a:r>
              <a:rPr lang="uk-UA" sz="2400" dirty="0" smtClean="0"/>
              <a:t>. Іскра </a:t>
            </a:r>
            <a:r>
              <a:rPr lang="uk-UA" sz="2400" dirty="0" err="1" smtClean="0"/>
              <a:t>нероздмухана</a:t>
            </a:r>
            <a:r>
              <a:rPr lang="uk-UA" sz="2400" dirty="0" smtClean="0"/>
              <a:t> твоя! (І. Драч)</a:t>
            </a:r>
          </a:p>
          <a:p>
            <a:r>
              <a:rPr lang="uk-UA" sz="2400" dirty="0" smtClean="0"/>
              <a:t>Той </a:t>
            </a:r>
            <a:r>
              <a:rPr lang="uk-UA" sz="2400" u="sng" dirty="0" smtClean="0"/>
              <a:t>мурує</a:t>
            </a:r>
            <a:r>
              <a:rPr lang="uk-UA" sz="2400" dirty="0" smtClean="0"/>
              <a:t>, той </a:t>
            </a:r>
            <a:r>
              <a:rPr lang="uk-UA" sz="2400" u="sng" dirty="0" smtClean="0"/>
              <a:t>руйнує</a:t>
            </a:r>
            <a:r>
              <a:rPr lang="uk-UA" sz="2400" dirty="0" smtClean="0"/>
              <a:t> (Т. Г. Шевченко).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800" dirty="0"/>
              <a:t>Види відповідників за об’єктом </a:t>
            </a:r>
            <a:r>
              <a:rPr lang="uk-UA" sz="2800" dirty="0" smtClean="0"/>
              <a:t>сталого образного порівняння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/>
              <a:t>Різні об’єкти </a:t>
            </a:r>
            <a:r>
              <a:rPr lang="uk-UA" dirty="0" smtClean="0"/>
              <a:t>порівняння</a:t>
            </a:r>
          </a:p>
          <a:p>
            <a:endParaRPr lang="uk-UA" dirty="0"/>
          </a:p>
          <a:p>
            <a:endParaRPr lang="uk-UA" dirty="0"/>
          </a:p>
          <a:p>
            <a:r>
              <a:rPr lang="uk-UA" dirty="0"/>
              <a:t>Відсутність образного еквіваленту в одній із порівнюваних мов</a:t>
            </a:r>
            <a:endParaRPr lang="ru-RU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0722873"/>
              </p:ext>
            </p:extLst>
          </p:nvPr>
        </p:nvGraphicFramePr>
        <p:xfrm>
          <a:off x="539552" y="2132856"/>
          <a:ext cx="8064896" cy="7416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664296"/>
                <a:gridCol w="540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As drunk as a lord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П’яний як ніч, як хлющ, як чіп, як дим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As quick as a monkey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Швидкий як блискавка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8670544"/>
              </p:ext>
            </p:extLst>
          </p:nvPr>
        </p:nvGraphicFramePr>
        <p:xfrm>
          <a:off x="611560" y="3933056"/>
          <a:ext cx="7632848" cy="202184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744416"/>
                <a:gridCol w="38884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As true as steel (as the needle to the pole)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Цілком відданий, вірний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As weak as a cat (as a kitten, a water)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Слабкий, безвольний, безхарактерний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 struggle desperately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Битися як риба об лід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 chirp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Щебетати як ластівка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613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Наявність формального порівняльного елементу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Епітети-порівняння з </a:t>
            </a:r>
            <a:r>
              <a:rPr lang="uk-UA" dirty="0" err="1" smtClean="0"/>
              <a:t>семіафіксом</a:t>
            </a:r>
            <a:r>
              <a:rPr lang="uk-UA" dirty="0" smtClean="0"/>
              <a:t> –</a:t>
            </a:r>
            <a:r>
              <a:rPr lang="en-US" dirty="0" smtClean="0"/>
              <a:t>like</a:t>
            </a:r>
          </a:p>
          <a:p>
            <a:pPr marL="0" indent="0">
              <a:buNone/>
            </a:pPr>
            <a:r>
              <a:rPr lang="en-US" i="1" dirty="0" smtClean="0"/>
              <a:t>dog-like devotion – </a:t>
            </a:r>
            <a:r>
              <a:rPr lang="uk-UA" i="1" dirty="0" smtClean="0"/>
              <a:t>собача відданість</a:t>
            </a: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with a cat-like tread</a:t>
            </a:r>
            <a:r>
              <a:rPr lang="uk-UA" i="1" dirty="0" smtClean="0"/>
              <a:t> – нечутно, котячою ходою</a:t>
            </a:r>
            <a:endParaRPr lang="en-US" i="1" dirty="0" smtClean="0"/>
          </a:p>
          <a:p>
            <a:endParaRPr lang="en-US" dirty="0" smtClean="0"/>
          </a:p>
          <a:p>
            <a:r>
              <a:rPr lang="uk-UA" dirty="0" smtClean="0"/>
              <a:t>Наявність формального індикатора порівняння у перекладі</a:t>
            </a:r>
          </a:p>
          <a:p>
            <a:pPr marL="0" indent="0">
              <a:buNone/>
            </a:pPr>
            <a:r>
              <a:rPr lang="en-US" i="1" dirty="0" smtClean="0"/>
              <a:t>dog-tired – </a:t>
            </a:r>
            <a:r>
              <a:rPr lang="uk-UA" i="1" dirty="0"/>
              <a:t>в</a:t>
            </a:r>
            <a:r>
              <a:rPr lang="uk-UA" i="1" dirty="0" smtClean="0"/>
              <a:t>томлений як собака</a:t>
            </a:r>
          </a:p>
          <a:p>
            <a:pPr marL="0" indent="0">
              <a:buNone/>
            </a:pPr>
            <a:r>
              <a:rPr lang="en-US" i="1" dirty="0" smtClean="0"/>
              <a:t>wafer-thin – </a:t>
            </a:r>
            <a:r>
              <a:rPr lang="uk-UA" i="1" dirty="0" smtClean="0"/>
              <a:t>тонкий як папіросний папір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79773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Синоніми-уточнювачі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“</a:t>
            </a:r>
            <a:r>
              <a:rPr lang="en-US" dirty="0" smtClean="0"/>
              <a:t>And I had a hard work corkscrewing them out of old Atkinson</a:t>
            </a:r>
            <a:r>
              <a:rPr lang="uk-UA" dirty="0" smtClean="0"/>
              <a:t>, </a:t>
            </a:r>
            <a:r>
              <a:rPr lang="en-US" dirty="0" smtClean="0"/>
              <a:t>I can tell you</a:t>
            </a:r>
            <a:r>
              <a:rPr lang="uk-UA" dirty="0" smtClean="0"/>
              <a:t>. </a:t>
            </a:r>
            <a:r>
              <a:rPr lang="en-US" dirty="0" smtClean="0"/>
              <a:t>And I drew them</a:t>
            </a:r>
            <a:r>
              <a:rPr lang="uk-UA" dirty="0" smtClean="0"/>
              <a:t>”</a:t>
            </a:r>
            <a:r>
              <a:rPr lang="en-US" dirty="0" smtClean="0"/>
              <a:t>, I continued. “to meet a </a:t>
            </a:r>
            <a:r>
              <a:rPr lang="en-US" i="1" dirty="0" smtClean="0"/>
              <a:t>want</a:t>
            </a:r>
            <a:r>
              <a:rPr lang="en-US" dirty="0" smtClean="0"/>
              <a:t> – a </a:t>
            </a:r>
            <a:r>
              <a:rPr lang="en-US" i="1" dirty="0" smtClean="0"/>
              <a:t>hiatus</a:t>
            </a:r>
            <a:r>
              <a:rPr lang="en-US" dirty="0" smtClean="0"/>
              <a:t> – a </a:t>
            </a:r>
            <a:r>
              <a:rPr lang="en-US" i="1" dirty="0" smtClean="0"/>
              <a:t>demand</a:t>
            </a:r>
            <a:r>
              <a:rPr lang="en-US" dirty="0" smtClean="0"/>
              <a:t> – a </a:t>
            </a:r>
            <a:r>
              <a:rPr lang="en-US" i="1" dirty="0" smtClean="0"/>
              <a:t>need</a:t>
            </a:r>
            <a:r>
              <a:rPr lang="en-US" dirty="0" smtClean="0"/>
              <a:t> – an </a:t>
            </a:r>
            <a:r>
              <a:rPr lang="en-US" i="1" dirty="0" smtClean="0"/>
              <a:t>exigency</a:t>
            </a:r>
            <a:r>
              <a:rPr lang="en-US" dirty="0" smtClean="0"/>
              <a:t> – a </a:t>
            </a:r>
            <a:r>
              <a:rPr lang="en-US" i="1" dirty="0" smtClean="0"/>
              <a:t>requirement</a:t>
            </a:r>
            <a:r>
              <a:rPr lang="en-US" dirty="0" smtClean="0"/>
              <a:t> of exactly five dollars” (O. Henry)</a:t>
            </a:r>
          </a:p>
          <a:p>
            <a:r>
              <a:rPr lang="en-US" dirty="0" smtClean="0"/>
              <a:t>Finally I wrote my mother about it</a:t>
            </a:r>
            <a:r>
              <a:rPr lang="uk-UA" dirty="0" smtClean="0"/>
              <a:t>. </a:t>
            </a:r>
            <a:r>
              <a:rPr lang="en-US" dirty="0" smtClean="0"/>
              <a:t>Her answer came </a:t>
            </a:r>
            <a:r>
              <a:rPr lang="en-US" i="1" dirty="0" smtClean="0"/>
              <a:t>quick</a:t>
            </a:r>
            <a:r>
              <a:rPr lang="en-US" dirty="0" smtClean="0"/>
              <a:t> and </a:t>
            </a:r>
            <a:r>
              <a:rPr lang="en-US" i="1" dirty="0" smtClean="0"/>
              <a:t>sharp</a:t>
            </a:r>
            <a:r>
              <a:rPr lang="uk-UA" dirty="0" smtClean="0"/>
              <a:t> (</a:t>
            </a:r>
            <a:r>
              <a:rPr lang="en-US" dirty="0" smtClean="0"/>
              <a:t>M</a:t>
            </a:r>
            <a:r>
              <a:rPr lang="uk-UA" dirty="0" smtClean="0"/>
              <a:t>. </a:t>
            </a:r>
            <a:r>
              <a:rPr lang="en-US" dirty="0" smtClean="0"/>
              <a:t>Twain</a:t>
            </a:r>
            <a:r>
              <a:rPr lang="uk-UA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883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Синоніми-заступники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 smtClean="0"/>
              <a:t>The press barons</a:t>
            </a:r>
            <a:r>
              <a:rPr lang="en-US" dirty="0" smtClean="0"/>
              <a:t> have thrown the gauntlet down to the entire workforce in Fleet Street</a:t>
            </a:r>
            <a:r>
              <a:rPr lang="uk-UA" dirty="0" smtClean="0"/>
              <a:t>, </a:t>
            </a:r>
            <a:r>
              <a:rPr lang="en-US" dirty="0" smtClean="0"/>
              <a:t>journalists and print workers alike</a:t>
            </a:r>
            <a:r>
              <a:rPr lang="uk-UA" dirty="0" smtClean="0"/>
              <a:t>. </a:t>
            </a:r>
            <a:r>
              <a:rPr lang="en-US" dirty="0" smtClean="0"/>
              <a:t>What </a:t>
            </a:r>
            <a:r>
              <a:rPr lang="en-US" i="1" dirty="0" smtClean="0"/>
              <a:t>the bosses</a:t>
            </a:r>
            <a:r>
              <a:rPr lang="en-US" dirty="0" smtClean="0"/>
              <a:t> are after is to browbeat the workers into accepting the new technology at the expense of their jobs and living standards. If </a:t>
            </a:r>
            <a:r>
              <a:rPr lang="en-US" i="1" dirty="0" smtClean="0"/>
              <a:t>the Times management</a:t>
            </a:r>
            <a:r>
              <a:rPr lang="en-US" dirty="0" smtClean="0"/>
              <a:t> gets away with it there will be unemployment in the Fleet for the first time in many a long year (Morning Star)</a:t>
            </a:r>
            <a:r>
              <a:rPr lang="uk-UA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82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Антитеза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«Думав, доля зустрінеться — </a:t>
            </a:r>
            <a:r>
              <a:rPr lang="uk-UA" dirty="0" err="1" smtClean="0"/>
              <a:t>спіткалося</a:t>
            </a:r>
            <a:r>
              <a:rPr lang="uk-UA" dirty="0" smtClean="0"/>
              <a:t> горе» (Т. Шевченко)</a:t>
            </a:r>
            <a:endParaRPr lang="en-US" dirty="0" smtClean="0"/>
          </a:p>
          <a:p>
            <a:r>
              <a:rPr lang="uk-UA" dirty="0" smtClean="0"/>
              <a:t>«Ситий голодного не розуміє»</a:t>
            </a:r>
            <a:endParaRPr lang="en-US" dirty="0" smtClean="0"/>
          </a:p>
          <a:p>
            <a:r>
              <a:rPr lang="uk-UA" dirty="0" smtClean="0"/>
              <a:t>«Багатство дме, а бідність вдвоє гне»</a:t>
            </a:r>
            <a:endParaRPr lang="en-US" dirty="0" smtClean="0"/>
          </a:p>
          <a:p>
            <a:r>
              <a:rPr lang="uk-UA" dirty="0" smtClean="0"/>
              <a:t>Всякий, хто вище, то нижчого гне, — Дужий безсильного давить і жме, Бідний багатого певний слуга, Корчиться, гнеться </a:t>
            </a:r>
            <a:r>
              <a:rPr lang="uk-UA" dirty="0" err="1" smtClean="0"/>
              <a:t>пред</a:t>
            </a:r>
            <a:r>
              <a:rPr lang="uk-UA" dirty="0" smtClean="0"/>
              <a:t> ним, як дуга. (І. Котляревський)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642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Оксюморон, або оксиморон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 smtClean="0"/>
              <a:t>«На нашій — не своїй землі» (Т. Шевченко)</a:t>
            </a:r>
            <a:endParaRPr lang="en-US" dirty="0" smtClean="0"/>
          </a:p>
          <a:p>
            <a:r>
              <a:rPr lang="uk-UA" dirty="0" smtClean="0"/>
              <a:t> «довго тягтиметься мить» (Є. Плужник</a:t>
            </a:r>
            <a:r>
              <a:rPr lang="en-US" dirty="0" smtClean="0"/>
              <a:t>)</a:t>
            </a:r>
          </a:p>
          <a:p>
            <a:r>
              <a:rPr lang="uk-UA" dirty="0" smtClean="0"/>
              <a:t>Ні, я хочу крізь сльози сміятись,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uk-UA" dirty="0" smtClean="0"/>
              <a:t>Серед лиха співати пісні,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uk-UA" dirty="0" smtClean="0"/>
              <a:t>Без надії таки сподіватись,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uk-UA" dirty="0" smtClean="0"/>
              <a:t>Жити хочу! Геть думи сумні! (Леся Українка)</a:t>
            </a:r>
            <a:endParaRPr lang="en-US" dirty="0" smtClean="0"/>
          </a:p>
          <a:p>
            <a:r>
              <a:rPr lang="uk-UA" dirty="0" err="1" smtClean="0"/>
              <a:t>act</a:t>
            </a:r>
            <a:r>
              <a:rPr lang="uk-UA" dirty="0" smtClean="0"/>
              <a:t> </a:t>
            </a:r>
            <a:r>
              <a:rPr lang="uk-UA" dirty="0" err="1" smtClean="0"/>
              <a:t>naturally</a:t>
            </a:r>
            <a:r>
              <a:rPr lang="uk-UA" dirty="0" smtClean="0"/>
              <a:t>, </a:t>
            </a:r>
            <a:r>
              <a:rPr lang="uk-UA" dirty="0" err="1" smtClean="0"/>
              <a:t>random</a:t>
            </a:r>
            <a:r>
              <a:rPr lang="uk-UA" dirty="0" smtClean="0"/>
              <a:t> </a:t>
            </a:r>
            <a:r>
              <a:rPr lang="uk-UA" dirty="0" err="1" smtClean="0"/>
              <a:t>order</a:t>
            </a:r>
            <a:r>
              <a:rPr lang="uk-UA" dirty="0" smtClean="0"/>
              <a:t>, </a:t>
            </a:r>
            <a:r>
              <a:rPr lang="uk-UA" dirty="0" err="1" smtClean="0"/>
              <a:t>original</a:t>
            </a:r>
            <a:r>
              <a:rPr lang="uk-UA" dirty="0" smtClean="0"/>
              <a:t> </a:t>
            </a:r>
            <a:r>
              <a:rPr lang="uk-UA" dirty="0" err="1" smtClean="0"/>
              <a:t>copy</a:t>
            </a:r>
            <a:r>
              <a:rPr lang="uk-UA" dirty="0" smtClean="0"/>
              <a:t>, </a:t>
            </a:r>
            <a:r>
              <a:rPr lang="uk-UA" dirty="0" err="1" smtClean="0"/>
              <a:t>conspicuous</a:t>
            </a:r>
            <a:r>
              <a:rPr lang="uk-UA" dirty="0" smtClean="0"/>
              <a:t> </a:t>
            </a:r>
            <a:r>
              <a:rPr lang="uk-UA" dirty="0" err="1" smtClean="0"/>
              <a:t>absence</a:t>
            </a:r>
            <a:r>
              <a:rPr lang="uk-UA" dirty="0" smtClean="0"/>
              <a:t>, </a:t>
            </a:r>
            <a:r>
              <a:rPr lang="uk-UA" dirty="0" err="1" smtClean="0"/>
              <a:t>found</a:t>
            </a:r>
            <a:r>
              <a:rPr lang="uk-UA" dirty="0" smtClean="0"/>
              <a:t> </a:t>
            </a:r>
            <a:r>
              <a:rPr lang="uk-UA" dirty="0" err="1" smtClean="0"/>
              <a:t>missing</a:t>
            </a:r>
            <a:r>
              <a:rPr lang="uk-UA" dirty="0" smtClean="0"/>
              <a:t>, </a:t>
            </a:r>
            <a:r>
              <a:rPr lang="uk-UA" dirty="0" err="1" smtClean="0"/>
              <a:t>alone</a:t>
            </a:r>
            <a:r>
              <a:rPr lang="uk-UA" dirty="0" smtClean="0"/>
              <a:t> </a:t>
            </a:r>
            <a:r>
              <a:rPr lang="uk-UA" dirty="0" err="1" smtClean="0"/>
              <a:t>together</a:t>
            </a:r>
            <a:r>
              <a:rPr lang="uk-UA" dirty="0" smtClean="0"/>
              <a:t>, </a:t>
            </a:r>
            <a:r>
              <a:rPr lang="uk-UA" dirty="0" err="1" smtClean="0"/>
              <a:t>criminal</a:t>
            </a:r>
            <a:r>
              <a:rPr lang="uk-UA" dirty="0" smtClean="0"/>
              <a:t> </a:t>
            </a:r>
            <a:r>
              <a:rPr lang="uk-UA" dirty="0" err="1" smtClean="0"/>
              <a:t>justice</a:t>
            </a:r>
            <a:r>
              <a:rPr lang="uk-UA" dirty="0" smtClean="0"/>
              <a:t>, </a:t>
            </a:r>
            <a:r>
              <a:rPr lang="uk-UA" dirty="0" err="1" smtClean="0"/>
              <a:t>old</a:t>
            </a:r>
            <a:r>
              <a:rPr lang="uk-UA" dirty="0" smtClean="0"/>
              <a:t> </a:t>
            </a:r>
            <a:r>
              <a:rPr lang="uk-UA" dirty="0" err="1" smtClean="0"/>
              <a:t>news</a:t>
            </a:r>
            <a:r>
              <a:rPr lang="uk-UA" dirty="0" smtClean="0"/>
              <a:t>, </a:t>
            </a:r>
            <a:r>
              <a:rPr lang="uk-UA" dirty="0" err="1" smtClean="0"/>
              <a:t>peace</a:t>
            </a:r>
            <a:r>
              <a:rPr lang="uk-UA" dirty="0" smtClean="0"/>
              <a:t> </a:t>
            </a:r>
            <a:r>
              <a:rPr lang="uk-UA" dirty="0" err="1" smtClean="0"/>
              <a:t>force</a:t>
            </a:r>
            <a:r>
              <a:rPr lang="uk-UA" dirty="0" smtClean="0"/>
              <a:t>, </a:t>
            </a:r>
            <a:r>
              <a:rPr lang="uk-UA" dirty="0" err="1" smtClean="0"/>
              <a:t>awful</a:t>
            </a:r>
            <a:r>
              <a:rPr lang="uk-UA" dirty="0" smtClean="0"/>
              <a:t> </a:t>
            </a:r>
            <a:r>
              <a:rPr lang="uk-UA" dirty="0" err="1" smtClean="0"/>
              <a:t>good</a:t>
            </a:r>
            <a:r>
              <a:rPr lang="uk-UA" dirty="0" smtClean="0"/>
              <a:t>, </a:t>
            </a:r>
            <a:r>
              <a:rPr lang="uk-UA" dirty="0" err="1" smtClean="0"/>
              <a:t>student</a:t>
            </a:r>
            <a:r>
              <a:rPr lang="uk-UA" dirty="0" smtClean="0"/>
              <a:t> </a:t>
            </a:r>
            <a:r>
              <a:rPr lang="uk-UA" dirty="0" err="1" smtClean="0"/>
              <a:t>teacher</a:t>
            </a:r>
            <a:r>
              <a:rPr lang="uk-UA" dirty="0" smtClean="0"/>
              <a:t>, </a:t>
            </a:r>
            <a:r>
              <a:rPr lang="uk-UA" dirty="0" err="1" smtClean="0"/>
              <a:t>deafening</a:t>
            </a:r>
            <a:r>
              <a:rPr lang="uk-UA" dirty="0" smtClean="0"/>
              <a:t> </a:t>
            </a:r>
            <a:r>
              <a:rPr lang="uk-UA" dirty="0" err="1" smtClean="0"/>
              <a:t>silence</a:t>
            </a:r>
            <a:r>
              <a:rPr lang="uk-UA" dirty="0" smtClean="0"/>
              <a:t>, </a:t>
            </a:r>
            <a:r>
              <a:rPr lang="uk-UA" dirty="0" err="1" smtClean="0"/>
              <a:t>definite</a:t>
            </a:r>
            <a:r>
              <a:rPr lang="uk-UA" dirty="0" smtClean="0"/>
              <a:t> </a:t>
            </a:r>
            <a:r>
              <a:rPr lang="uk-UA" dirty="0" err="1" smtClean="0"/>
              <a:t>possibility</a:t>
            </a:r>
            <a:r>
              <a:rPr lang="uk-UA" dirty="0" smtClean="0"/>
              <a:t>, </a:t>
            </a:r>
            <a:r>
              <a:rPr lang="uk-UA" dirty="0" err="1" smtClean="0"/>
              <a:t>definite</a:t>
            </a:r>
            <a:r>
              <a:rPr lang="uk-UA" dirty="0" smtClean="0"/>
              <a:t> </a:t>
            </a:r>
            <a:r>
              <a:rPr lang="uk-UA" dirty="0" err="1" smtClean="0"/>
              <a:t>maybe</a:t>
            </a:r>
            <a:r>
              <a:rPr lang="uk-UA" dirty="0" smtClean="0"/>
              <a:t>, </a:t>
            </a:r>
            <a:r>
              <a:rPr lang="uk-UA" dirty="0" err="1" smtClean="0"/>
              <a:t>terribly</a:t>
            </a:r>
            <a:r>
              <a:rPr lang="uk-UA" dirty="0" smtClean="0"/>
              <a:t> </a:t>
            </a:r>
            <a:r>
              <a:rPr lang="uk-UA" dirty="0" err="1" smtClean="0"/>
              <a:t>pleased</a:t>
            </a:r>
            <a:r>
              <a:rPr lang="uk-UA" dirty="0" smtClean="0"/>
              <a:t>, </a:t>
            </a:r>
            <a:r>
              <a:rPr lang="uk-UA" dirty="0" err="1" smtClean="0"/>
              <a:t>ill</a:t>
            </a:r>
            <a:r>
              <a:rPr lang="uk-UA" dirty="0" smtClean="0"/>
              <a:t> </a:t>
            </a:r>
            <a:r>
              <a:rPr lang="uk-UA" dirty="0" err="1" smtClean="0"/>
              <a:t>health</a:t>
            </a:r>
            <a:r>
              <a:rPr lang="uk-UA" dirty="0" smtClean="0"/>
              <a:t>, </a:t>
            </a:r>
            <a:r>
              <a:rPr lang="uk-UA" dirty="0" err="1" smtClean="0"/>
              <a:t>turn</a:t>
            </a:r>
            <a:r>
              <a:rPr lang="uk-UA" dirty="0" smtClean="0"/>
              <a:t> </a:t>
            </a:r>
            <a:r>
              <a:rPr lang="uk-UA" dirty="0" err="1" smtClean="0"/>
              <a:t>up</a:t>
            </a:r>
            <a:r>
              <a:rPr lang="uk-UA" dirty="0" smtClean="0"/>
              <a:t> </a:t>
            </a:r>
            <a:r>
              <a:rPr lang="uk-UA" dirty="0" err="1" smtClean="0"/>
              <a:t>missing</a:t>
            </a:r>
            <a:r>
              <a:rPr lang="uk-UA" dirty="0" smtClean="0"/>
              <a:t>, </a:t>
            </a:r>
            <a:r>
              <a:rPr lang="uk-UA" dirty="0" err="1" smtClean="0"/>
              <a:t>small</a:t>
            </a:r>
            <a:r>
              <a:rPr lang="uk-UA" dirty="0" smtClean="0"/>
              <a:t> </a:t>
            </a:r>
            <a:r>
              <a:rPr lang="uk-UA" dirty="0" err="1" smtClean="0"/>
              <a:t>crowd</a:t>
            </a:r>
            <a:r>
              <a:rPr lang="uk-UA" dirty="0" smtClean="0"/>
              <a:t>, </a:t>
            </a:r>
            <a:r>
              <a:rPr lang="uk-UA" dirty="0" err="1" smtClean="0"/>
              <a:t>clearly</a:t>
            </a:r>
            <a:r>
              <a:rPr lang="uk-UA" dirty="0" smtClean="0"/>
              <a:t> </a:t>
            </a:r>
            <a:r>
              <a:rPr lang="uk-UA" dirty="0" err="1" smtClean="0"/>
              <a:t>misunderstood</a:t>
            </a:r>
            <a:endParaRPr lang="uk-UA" dirty="0" smtClean="0"/>
          </a:p>
          <a:p>
            <a:r>
              <a:rPr lang="ru-RU" dirty="0"/>
              <a:t> </a:t>
            </a:r>
            <a:r>
              <a:rPr lang="en-US" dirty="0" smtClean="0"/>
              <a:t>FRIENDS</a:t>
            </a:r>
          </a:p>
          <a:p>
            <a:pPr marL="0" indent="0">
              <a:buNone/>
            </a:pPr>
            <a:r>
              <a:rPr lang="en-US" dirty="0" smtClean="0"/>
              <a:t>Title of Episode 22 Season 4</a:t>
            </a:r>
          </a:p>
          <a:p>
            <a:pPr marL="0" indent="0">
              <a:buNone/>
            </a:pPr>
            <a:r>
              <a:rPr lang="en-US" dirty="0" smtClean="0"/>
              <a:t>The One with the Worst Best Man Ever</a:t>
            </a:r>
          </a:p>
          <a:p>
            <a:pPr marL="0" indent="0">
              <a:buNone/>
            </a:pPr>
            <a:r>
              <a:rPr lang="uk-UA" dirty="0" smtClean="0"/>
              <a:t>Епізод з найгіршою дружбою усіх часів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1341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Градація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«Прийшов, побачив, переміг» (Юлій Цезар)</a:t>
            </a:r>
            <a:endParaRPr lang="en-US" dirty="0" smtClean="0"/>
          </a:p>
          <a:p>
            <a:r>
              <a:rPr lang="uk-UA" dirty="0" smtClean="0"/>
              <a:t>«</a:t>
            </a:r>
            <a:r>
              <a:rPr lang="uk-UA" dirty="0" err="1" smtClean="0"/>
              <a:t>Hа</a:t>
            </a:r>
            <a:r>
              <a:rPr lang="uk-UA" dirty="0" smtClean="0"/>
              <a:t> </a:t>
            </a:r>
            <a:r>
              <a:rPr lang="uk-UA" dirty="0" err="1" smtClean="0"/>
              <a:t>майданi</a:t>
            </a:r>
            <a:r>
              <a:rPr lang="uk-UA" dirty="0" smtClean="0"/>
              <a:t> пил спадає. Замовкає </a:t>
            </a:r>
            <a:r>
              <a:rPr lang="uk-UA" dirty="0" err="1" smtClean="0"/>
              <a:t>piч</a:t>
            </a:r>
            <a:r>
              <a:rPr lang="uk-UA" dirty="0" smtClean="0"/>
              <a:t>. </a:t>
            </a:r>
            <a:r>
              <a:rPr lang="uk-UA" dirty="0" err="1" smtClean="0"/>
              <a:t>Вечip</a:t>
            </a:r>
            <a:r>
              <a:rPr lang="uk-UA" dirty="0" smtClean="0"/>
              <a:t>. </a:t>
            </a:r>
            <a:r>
              <a:rPr lang="uk-UA" dirty="0" err="1" smtClean="0"/>
              <a:t>Hiч</a:t>
            </a:r>
            <a:r>
              <a:rPr lang="uk-UA" dirty="0" smtClean="0"/>
              <a:t>» (П. Тичина)</a:t>
            </a:r>
          </a:p>
          <a:p>
            <a:r>
              <a:rPr lang="en-US" dirty="0"/>
              <a:t>"When we send our young men and women into harm’s way, we have a solemn obligation not to fudge the numbers or shade the truth about why they’re going, to </a:t>
            </a:r>
            <a:r>
              <a:rPr lang="en-US" u="sng" dirty="0"/>
              <a:t>care</a:t>
            </a:r>
            <a:r>
              <a:rPr lang="en-US" dirty="0"/>
              <a:t> for their families while they’re gone, to </a:t>
            </a:r>
            <a:r>
              <a:rPr lang="en-US" u="sng" dirty="0"/>
              <a:t>tend</a:t>
            </a:r>
            <a:r>
              <a:rPr lang="en-US" dirty="0"/>
              <a:t> to the soldiers upon their return, and to never ever go to war without enough troops to win the war, </a:t>
            </a:r>
            <a:r>
              <a:rPr lang="en-US" u="sng" dirty="0"/>
              <a:t>secure</a:t>
            </a:r>
            <a:r>
              <a:rPr lang="en-US" dirty="0"/>
              <a:t> the peace, and earn the respect of the world." (Barack Obama, "The Audacity of Hope," 2004 Democratic National Convention Keynote Address)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114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Каламбур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«</a:t>
            </a:r>
            <a:r>
              <a:rPr lang="ru-RU" dirty="0" err="1"/>
              <a:t>Прийомний</a:t>
            </a:r>
            <a:r>
              <a:rPr lang="ru-RU" dirty="0"/>
              <a:t> </a:t>
            </a:r>
            <a:r>
              <a:rPr lang="ru-RU" dirty="0" err="1"/>
              <a:t>син</a:t>
            </a:r>
            <a:r>
              <a:rPr lang="ru-RU" dirty="0"/>
              <a:t> барона </a:t>
            </a:r>
            <a:r>
              <a:rPr lang="ru-RU" dirty="0" err="1"/>
              <a:t>був</a:t>
            </a:r>
            <a:r>
              <a:rPr lang="ru-RU" dirty="0"/>
              <a:t> баран» (</a:t>
            </a:r>
            <a:r>
              <a:rPr lang="ru-RU" dirty="0" err="1"/>
              <a:t>Ліна</a:t>
            </a:r>
            <a:r>
              <a:rPr lang="ru-RU"/>
              <a:t> Костенко)</a:t>
            </a:r>
          </a:p>
          <a:p>
            <a:r>
              <a:rPr lang="en-US" smtClean="0"/>
              <a:t>American </a:t>
            </a:r>
            <a:r>
              <a:rPr lang="en-US" dirty="0"/>
              <a:t>Home has an edifice </a:t>
            </a:r>
            <a:r>
              <a:rPr lang="en-US" dirty="0" smtClean="0"/>
              <a:t>complex </a:t>
            </a:r>
            <a:r>
              <a:rPr lang="en-US" dirty="0"/>
              <a:t>(slogan of American Home </a:t>
            </a:r>
            <a:r>
              <a:rPr lang="en-US" dirty="0" smtClean="0"/>
              <a:t>magazine</a:t>
            </a:r>
            <a:r>
              <a:rPr lang="uk-UA" dirty="0" smtClean="0"/>
              <a:t>)</a:t>
            </a:r>
          </a:p>
          <a:p>
            <a:r>
              <a:rPr lang="en-US" dirty="0"/>
              <a:t>Kings worry about a receding heir line</a:t>
            </a:r>
            <a:r>
              <a:rPr lang="en-US" dirty="0" smtClean="0"/>
              <a:t>.</a:t>
            </a:r>
            <a:endParaRPr lang="uk-UA" dirty="0" smtClean="0"/>
          </a:p>
          <a:p>
            <a:r>
              <a:rPr lang="en-US" dirty="0"/>
              <a:t>A boy answers the phone. The caller asks, "Where are your parents?"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"They </a:t>
            </a:r>
            <a:r>
              <a:rPr lang="en-US" dirty="0" err="1"/>
              <a:t>ain't</a:t>
            </a:r>
            <a:r>
              <a:rPr lang="en-US" dirty="0"/>
              <a:t> here!"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"Come on, son. Where's your grammar?"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"My gramma </a:t>
            </a:r>
            <a:r>
              <a:rPr lang="en-US" dirty="0" err="1"/>
              <a:t>ain't</a:t>
            </a:r>
            <a:r>
              <a:rPr lang="en-US" dirty="0"/>
              <a:t> here neither. She's gone to church</a:t>
            </a:r>
            <a:r>
              <a:rPr lang="en-US" dirty="0" smtClean="0"/>
              <a:t>!«</a:t>
            </a:r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385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Зевгма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b="1" dirty="0" err="1"/>
              <a:t>Пити</a:t>
            </a:r>
            <a:r>
              <a:rPr lang="ru-RU" b="1" dirty="0"/>
              <a:t> чай з</a:t>
            </a:r>
            <a:r>
              <a:rPr lang="ru-RU" dirty="0"/>
              <a:t> дружиною, лимоном і </a:t>
            </a:r>
            <a:r>
              <a:rPr lang="ru-RU" dirty="0" err="1"/>
              <a:t>задоволенням</a:t>
            </a:r>
            <a:r>
              <a:rPr lang="ru-RU" dirty="0" smtClean="0"/>
              <a:t>.</a:t>
            </a:r>
          </a:p>
          <a:p>
            <a:r>
              <a:rPr lang="ru-RU" dirty="0"/>
              <a:t>Я </a:t>
            </a:r>
            <a:r>
              <a:rPr lang="ru-RU" b="1" dirty="0" err="1"/>
              <a:t>прийшов</a:t>
            </a:r>
            <a:r>
              <a:rPr lang="ru-RU" b="1" dirty="0"/>
              <a:t> до </a:t>
            </a:r>
            <a:r>
              <a:rPr lang="ru-RU" b="1" dirty="0" err="1"/>
              <a:t>лікаря</a:t>
            </a:r>
            <a:r>
              <a:rPr lang="ru-RU" b="1" dirty="0"/>
              <a:t> через</a:t>
            </a:r>
            <a:r>
              <a:rPr lang="ru-RU" dirty="0"/>
              <a:t> </a:t>
            </a:r>
            <a:r>
              <a:rPr lang="ru-RU" dirty="0" err="1"/>
              <a:t>тиждень</a:t>
            </a:r>
            <a:r>
              <a:rPr lang="ru-RU" dirty="0"/>
              <a:t> та </a:t>
            </a:r>
            <a:r>
              <a:rPr lang="ru-RU" dirty="0" err="1"/>
              <a:t>зламану</a:t>
            </a:r>
            <a:r>
              <a:rPr lang="ru-RU" dirty="0"/>
              <a:t> ногу</a:t>
            </a:r>
            <a:r>
              <a:rPr lang="ru-RU" dirty="0" smtClean="0"/>
              <a:t>.</a:t>
            </a:r>
            <a:endParaRPr lang="ru-RU" dirty="0"/>
          </a:p>
          <a:p>
            <a:r>
              <a:rPr lang="uk-UA" dirty="0" smtClean="0"/>
              <a:t>"</a:t>
            </a:r>
            <a:r>
              <a:rPr lang="uk-UA" dirty="0" err="1" smtClean="0"/>
              <a:t>She</a:t>
            </a:r>
            <a:r>
              <a:rPr lang="uk-UA" dirty="0" smtClean="0"/>
              <a:t> </a:t>
            </a:r>
            <a:r>
              <a:rPr lang="uk-UA" b="1" dirty="0" err="1" smtClean="0"/>
              <a:t>arrived</a:t>
            </a:r>
            <a:r>
              <a:rPr lang="uk-UA" dirty="0" smtClean="0"/>
              <a:t> </a:t>
            </a:r>
            <a:r>
              <a:rPr lang="uk-UA" b="1" dirty="0" err="1" smtClean="0"/>
              <a:t>in</a:t>
            </a:r>
            <a:r>
              <a:rPr lang="uk-UA" dirty="0" smtClean="0"/>
              <a:t> a </a:t>
            </a:r>
            <a:r>
              <a:rPr lang="uk-UA" dirty="0" err="1" smtClean="0"/>
              <a:t>taxi</a:t>
            </a:r>
            <a:r>
              <a:rPr lang="uk-UA" dirty="0" smtClean="0"/>
              <a:t> </a:t>
            </a:r>
            <a:r>
              <a:rPr lang="uk-UA" dirty="0" err="1" smtClean="0"/>
              <a:t>and</a:t>
            </a:r>
            <a:r>
              <a:rPr lang="uk-UA" dirty="0" smtClean="0"/>
              <a:t> a </a:t>
            </a:r>
            <a:r>
              <a:rPr lang="uk-UA" dirty="0" err="1" smtClean="0"/>
              <a:t>flaming</a:t>
            </a:r>
            <a:r>
              <a:rPr lang="uk-UA" dirty="0" smtClean="0"/>
              <a:t> </a:t>
            </a:r>
            <a:r>
              <a:rPr lang="uk-UA" dirty="0" err="1" smtClean="0"/>
              <a:t>rage</a:t>
            </a:r>
            <a:r>
              <a:rPr lang="uk-UA" dirty="0" smtClean="0"/>
              <a:t>"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624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323528" y="260648"/>
            <a:ext cx="8504238" cy="6192838"/>
          </a:xfrm>
        </p:spPr>
        <p:txBody>
          <a:bodyPr/>
          <a:lstStyle/>
          <a:p>
            <a:r>
              <a:rPr lang="uk-UA" b="1" i="1" dirty="0" smtClean="0"/>
              <a:t>Еліпсис</a:t>
            </a:r>
            <a:r>
              <a:rPr lang="uk-UA" dirty="0" smtClean="0"/>
              <a:t> (еліпс)— </a:t>
            </a:r>
            <a:r>
              <a:rPr lang="uk-UA" dirty="0" err="1" smtClean="0"/>
              <a:t>стилiстична</a:t>
            </a:r>
            <a:r>
              <a:rPr lang="uk-UA" dirty="0" smtClean="0"/>
              <a:t> </a:t>
            </a:r>
            <a:r>
              <a:rPr lang="uk-UA" dirty="0" err="1" smtClean="0"/>
              <a:t>фiгуpа</a:t>
            </a:r>
            <a:r>
              <a:rPr lang="uk-UA" dirty="0" smtClean="0"/>
              <a:t>, </a:t>
            </a:r>
            <a:r>
              <a:rPr lang="uk-UA" dirty="0" err="1" smtClean="0"/>
              <a:t>вiдсутнiсть</a:t>
            </a:r>
            <a:r>
              <a:rPr lang="uk-UA" dirty="0" smtClean="0"/>
              <a:t> </a:t>
            </a:r>
            <a:r>
              <a:rPr lang="uk-UA" dirty="0" err="1" smtClean="0"/>
              <a:t>пеpедбачуваного</a:t>
            </a:r>
            <a:r>
              <a:rPr lang="uk-UA" dirty="0" smtClean="0"/>
              <a:t> слова, в якому немає </a:t>
            </a:r>
            <a:r>
              <a:rPr lang="uk-UA" dirty="0" err="1" smtClean="0"/>
              <a:t>потpеби</a:t>
            </a:r>
            <a:r>
              <a:rPr lang="uk-UA" dirty="0" smtClean="0"/>
              <a:t> i без якого </a:t>
            </a:r>
            <a:r>
              <a:rPr lang="uk-UA" dirty="0" err="1" smtClean="0"/>
              <a:t>фiгуpа</a:t>
            </a:r>
            <a:r>
              <a:rPr lang="uk-UA" dirty="0" smtClean="0"/>
              <a:t> є </a:t>
            </a:r>
            <a:r>
              <a:rPr lang="uk-UA" dirty="0" err="1" smtClean="0"/>
              <a:t>лаконiчнiшою</a:t>
            </a:r>
            <a:r>
              <a:rPr lang="uk-UA" dirty="0" smtClean="0"/>
              <a:t>, </a:t>
            </a:r>
            <a:r>
              <a:rPr lang="uk-UA" dirty="0" err="1" smtClean="0"/>
              <a:t>динамiчнішою</a:t>
            </a:r>
            <a:r>
              <a:rPr lang="uk-UA" dirty="0" smtClean="0"/>
              <a:t>, виразнішою.</a:t>
            </a:r>
            <a:endParaRPr lang="en-US" dirty="0" smtClean="0"/>
          </a:p>
          <a:p>
            <a:pPr>
              <a:buNone/>
            </a:pPr>
            <a:r>
              <a:rPr lang="uk-UA" dirty="0" smtClean="0"/>
              <a:t>«Зостались ви, пісні </a:t>
            </a:r>
            <a:r>
              <a:rPr lang="uk-UA" dirty="0" err="1" smtClean="0"/>
              <a:t>старії</a:t>
            </a:r>
            <a:r>
              <a:rPr lang="uk-UA" dirty="0" smtClean="0"/>
              <a:t>, // Щоб старину згадати нам, // Старим — літа їх </a:t>
            </a:r>
            <a:r>
              <a:rPr lang="uk-UA" dirty="0" err="1" smtClean="0"/>
              <a:t>молодії</a:t>
            </a:r>
            <a:r>
              <a:rPr lang="uk-UA" dirty="0" smtClean="0"/>
              <a:t>».(О. </a:t>
            </a:r>
            <a:r>
              <a:rPr lang="uk-UA" dirty="0" err="1" smtClean="0"/>
              <a:t>Корсун</a:t>
            </a:r>
            <a:r>
              <a:rPr lang="uk-UA" dirty="0" smtClean="0"/>
              <a:t>)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Where did you go?  - To the disco.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404664"/>
            <a:ext cx="818388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ОМОНІМИ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1412776"/>
            <a:ext cx="76328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Mr</a:t>
            </a:r>
            <a:r>
              <a:rPr lang="en-US" sz="2000" dirty="0" smtClean="0"/>
              <a:t> Wardle: Have you been seeing any </a:t>
            </a:r>
            <a:r>
              <a:rPr lang="en-US" sz="2000" u="sng" dirty="0" smtClean="0"/>
              <a:t>spirits</a:t>
            </a:r>
            <a:r>
              <a:rPr lang="en-US" sz="2000" dirty="0" smtClean="0"/>
              <a:t>?</a:t>
            </a:r>
          </a:p>
          <a:p>
            <a:r>
              <a:rPr lang="en-US" sz="2000" dirty="0" err="1" smtClean="0"/>
              <a:t>Mr</a:t>
            </a:r>
            <a:r>
              <a:rPr lang="en-US" sz="2000" dirty="0" smtClean="0"/>
              <a:t> Wardle’s servant: Or taken any?</a:t>
            </a:r>
          </a:p>
          <a:p>
            <a:pPr algn="r"/>
            <a:r>
              <a:rPr lang="en-US" sz="2000" dirty="0" smtClean="0"/>
              <a:t>(Pickwick Papers)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187624" y="2564904"/>
            <a:ext cx="446449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/>
              <a:t>Думи мої, думи мої,</a:t>
            </a:r>
          </a:p>
          <a:p>
            <a:r>
              <a:rPr lang="uk-UA" sz="2000" dirty="0" smtClean="0"/>
              <a:t>Квіти, мої </a:t>
            </a:r>
            <a:r>
              <a:rPr lang="uk-UA" sz="2000" u="sng" dirty="0" smtClean="0"/>
              <a:t>діти</a:t>
            </a:r>
            <a:r>
              <a:rPr lang="uk-UA" sz="2000" dirty="0" smtClean="0"/>
              <a:t>.</a:t>
            </a:r>
          </a:p>
          <a:p>
            <a:r>
              <a:rPr lang="uk-UA" sz="2000" dirty="0" smtClean="0"/>
              <a:t>Виростав вас, доглядав вас,</a:t>
            </a:r>
          </a:p>
          <a:p>
            <a:r>
              <a:rPr lang="uk-UA" sz="2000" dirty="0" smtClean="0"/>
              <a:t>Де ж мені вас </a:t>
            </a:r>
            <a:r>
              <a:rPr lang="uk-UA" sz="2000" u="sng" dirty="0" smtClean="0"/>
              <a:t>діти</a:t>
            </a:r>
            <a:r>
              <a:rPr lang="uk-UA" sz="2000" dirty="0" smtClean="0"/>
              <a:t>?</a:t>
            </a:r>
          </a:p>
          <a:p>
            <a:pPr algn="r"/>
            <a:r>
              <a:rPr lang="uk-UA" sz="2000" dirty="0" smtClean="0"/>
              <a:t>(Т. Г. Шевченко)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332656"/>
            <a:ext cx="820891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i="1" dirty="0" err="1" smtClean="0"/>
              <a:t>Апосіопезис</a:t>
            </a:r>
            <a:r>
              <a:rPr lang="uk-UA" sz="2400" b="1" i="1" dirty="0" smtClean="0"/>
              <a:t> </a:t>
            </a:r>
            <a:r>
              <a:rPr lang="uk-UA" sz="2400" dirty="0" smtClean="0"/>
              <a:t>– стилістична фігура, що утворюється несподіваною паузою, яка розриває конструкцію. </a:t>
            </a:r>
            <a:r>
              <a:rPr lang="en-US" sz="2400" dirty="0" err="1" smtClean="0"/>
              <a:t>Використовується</a:t>
            </a:r>
            <a:r>
              <a:rPr lang="en-US" sz="2400" dirty="0" smtClean="0"/>
              <a:t> </a:t>
            </a:r>
            <a:r>
              <a:rPr lang="en-US" sz="2400" dirty="0" err="1" smtClean="0"/>
              <a:t>для</a:t>
            </a:r>
            <a:r>
              <a:rPr lang="en-US" sz="2400" dirty="0" smtClean="0"/>
              <a:t> </a:t>
            </a:r>
            <a:r>
              <a:rPr lang="en-US" sz="2400" dirty="0" err="1" smtClean="0"/>
              <a:t>вираження</a:t>
            </a:r>
            <a:r>
              <a:rPr lang="en-US" sz="2400" dirty="0" smtClean="0"/>
              <a:t> </a:t>
            </a:r>
            <a:r>
              <a:rPr lang="en-US" sz="2400" dirty="0" err="1" smtClean="0"/>
              <a:t>вагань</a:t>
            </a:r>
            <a:r>
              <a:rPr lang="en-US" sz="2400" dirty="0" smtClean="0"/>
              <a:t> </a:t>
            </a:r>
            <a:r>
              <a:rPr lang="en-US" sz="2400" dirty="0" err="1" smtClean="0"/>
              <a:t>або</a:t>
            </a:r>
            <a:r>
              <a:rPr lang="en-US" sz="2400" dirty="0" smtClean="0"/>
              <a:t> </a:t>
            </a:r>
            <a:r>
              <a:rPr lang="en-US" sz="2400" dirty="0" err="1" smtClean="0"/>
              <a:t>емоцій</a:t>
            </a:r>
            <a:r>
              <a:rPr lang="en-US" sz="2400" dirty="0" smtClean="0"/>
              <a:t>, </a:t>
            </a:r>
            <a:r>
              <a:rPr lang="en-US" sz="2400" dirty="0" err="1" smtClean="0"/>
              <a:t>розпачу</a:t>
            </a:r>
            <a:r>
              <a:rPr lang="en-US" sz="2400" dirty="0" smtClean="0"/>
              <a:t> </a:t>
            </a:r>
            <a:r>
              <a:rPr lang="en-US" sz="2400" dirty="0" err="1" smtClean="0"/>
              <a:t>мовця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"</a:t>
            </a:r>
            <a:r>
              <a:rPr lang="en-US" sz="2400" dirty="0" err="1" smtClean="0"/>
              <a:t>Almira</a:t>
            </a:r>
            <a:r>
              <a:rPr lang="en-US" sz="2400" dirty="0" smtClean="0"/>
              <a:t> Gulch, just because you own half the county doesn't mean that you have the power to run the rest of us. For 23 years I've been dying to tell you what I thought of you! </a:t>
            </a:r>
            <a:r>
              <a:rPr lang="en-US" sz="2400" i="1" dirty="0" smtClean="0"/>
              <a:t>And now – well,</a:t>
            </a:r>
            <a:r>
              <a:rPr lang="en-US" sz="2400" dirty="0" smtClean="0"/>
              <a:t> being a Christian woman, I can't say it!" </a:t>
            </a:r>
            <a:r>
              <a:rPr lang="uk-UA" sz="2400" dirty="0" smtClean="0"/>
              <a:t>(</a:t>
            </a:r>
            <a:r>
              <a:rPr lang="en-US" sz="2400" dirty="0" smtClean="0"/>
              <a:t>Auntie </a:t>
            </a:r>
            <a:r>
              <a:rPr lang="en-US" sz="2400" dirty="0" err="1" smtClean="0"/>
              <a:t>Em</a:t>
            </a:r>
            <a:r>
              <a:rPr lang="en-US" sz="2400" dirty="0" smtClean="0"/>
              <a:t> in The Wizard of Oz</a:t>
            </a:r>
            <a:r>
              <a:rPr lang="uk-UA" sz="2400" dirty="0" smtClean="0"/>
              <a:t>, 1939)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If you go on like this…</a:t>
            </a:r>
          </a:p>
          <a:p>
            <a:endParaRPr lang="en-US" sz="2400" dirty="0" smtClean="0"/>
          </a:p>
          <a:p>
            <a:r>
              <a:rPr lang="uk-UA" sz="2400" dirty="0" smtClean="0"/>
              <a:t>Так ви самі їдете? А </a:t>
            </a:r>
            <a:r>
              <a:rPr lang="uk-UA" sz="2400" dirty="0" err="1" smtClean="0"/>
              <a:t>якже</a:t>
            </a:r>
            <a:r>
              <a:rPr lang="uk-UA" sz="2400" dirty="0" smtClean="0"/>
              <a:t>…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332656"/>
            <a:ext cx="835292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i="1" dirty="0" smtClean="0"/>
              <a:t>Номінативні речення</a:t>
            </a:r>
            <a:r>
              <a:rPr lang="uk-UA" sz="2400" dirty="0" smtClean="0"/>
              <a:t> – варіант однокомпонентних структур: не має ані підмета, ані присудку. Називається номінативним, оскільки його головним компонентом є іменник або одиниця з властивостями іменника (герундій, числівник). Використовуються для додавання динамічності описам.</a:t>
            </a:r>
          </a:p>
          <a:p>
            <a:r>
              <a:rPr lang="uk-UA" sz="2400" dirty="0" smtClean="0"/>
              <a:t>* 	</a:t>
            </a:r>
            <a:r>
              <a:rPr lang="en-US" sz="2400" dirty="0" smtClean="0"/>
              <a:t>Morning. April. Problems.</a:t>
            </a:r>
            <a:endParaRPr lang="ru-RU" sz="2400" dirty="0" smtClean="0"/>
          </a:p>
          <a:p>
            <a:r>
              <a:rPr lang="uk-UA" sz="2400" dirty="0" smtClean="0"/>
              <a:t>**	</a:t>
            </a:r>
            <a:r>
              <a:rPr lang="en-US" sz="2400" dirty="0" smtClean="0"/>
              <a:t>Nice morning. Great April. Horribly great problems.</a:t>
            </a:r>
            <a:endParaRPr lang="ru-RU" sz="2400" dirty="0" smtClean="0"/>
          </a:p>
          <a:p>
            <a:r>
              <a:rPr lang="uk-UA" sz="2400" dirty="0" smtClean="0"/>
              <a:t>***	</a:t>
            </a:r>
            <a:r>
              <a:rPr lang="en-US" sz="2400" dirty="0" smtClean="0"/>
              <a:t>Late April and horribly great problems.</a:t>
            </a:r>
            <a:endParaRPr lang="uk-UA" sz="2400" dirty="0" smtClean="0"/>
          </a:p>
          <a:p>
            <a:pPr lvl="0"/>
            <a:r>
              <a:rPr lang="uk-UA" sz="2400" dirty="0" smtClean="0"/>
              <a:t>	Далина. Далечінь. </a:t>
            </a:r>
            <a:r>
              <a:rPr lang="uk-UA" sz="2400" dirty="0" err="1" smtClean="0"/>
              <a:t>Світлодаль</a:t>
            </a:r>
            <a:r>
              <a:rPr lang="uk-UA" sz="2400" dirty="0" smtClean="0"/>
              <a:t>…У мандрівку збирається молодь.</a:t>
            </a:r>
            <a:endParaRPr lang="ru-RU" sz="2400" dirty="0" smtClean="0"/>
          </a:p>
          <a:p>
            <a:pPr lvl="0"/>
            <a:r>
              <a:rPr lang="uk-UA" sz="2400" dirty="0" smtClean="0"/>
              <a:t>	Безмежний простір, безкінечні небеса, виспів птаства, дзюркіт струмочків, пречиста весняна зелень, перші квіти.</a:t>
            </a:r>
            <a:endParaRPr lang="ru-RU" sz="2400" dirty="0" smtClean="0"/>
          </a:p>
          <a:p>
            <a:endParaRPr lang="uk-UA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04664"/>
            <a:ext cx="84969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i="1" dirty="0" smtClean="0"/>
              <a:t>Асиндетон</a:t>
            </a:r>
            <a:r>
              <a:rPr lang="uk-UA" sz="2400" dirty="0" smtClean="0"/>
              <a:t> або безсполучниковість, — це стилістична фігура, яка полягає у пропуску сполучників, що зв'язують окремі слова й частини фраз. </a:t>
            </a:r>
          </a:p>
          <a:p>
            <a:r>
              <a:rPr lang="uk-UA" sz="2400" dirty="0" smtClean="0"/>
              <a:t>«Ліс, вогонь, кобзар, козаки, ціла картина десь ніби чарами зникла» (І. Нечуй-Левицький).</a:t>
            </a:r>
          </a:p>
          <a:p>
            <a:endParaRPr lang="en-US" sz="2400" dirty="0" smtClean="0"/>
          </a:p>
          <a:p>
            <a:r>
              <a:rPr lang="uk-UA" sz="2400" dirty="0" smtClean="0"/>
              <a:t>Механізм був справді простий, зручний, корисний.</a:t>
            </a:r>
          </a:p>
          <a:p>
            <a:endParaRPr lang="en-US" sz="2400" dirty="0" smtClean="0"/>
          </a:p>
          <a:p>
            <a:r>
              <a:rPr lang="en-US" sz="2400" dirty="0" smtClean="0"/>
              <a:t>Who makes fame? Critics, writers, stockbrokers, </a:t>
            </a:r>
          </a:p>
          <a:p>
            <a:r>
              <a:rPr lang="en-US" sz="2400" dirty="0" smtClean="0"/>
              <a:t>women (S. Maugham)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332656"/>
            <a:ext cx="7992888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i="1" dirty="0" smtClean="0"/>
              <a:t>Повтор</a:t>
            </a:r>
            <a:r>
              <a:rPr lang="uk-UA" sz="2400" dirty="0" smtClean="0"/>
              <a:t> – повторення якої-небудь частини речення, словосполучення, розташованих у безпосередній близькості.</a:t>
            </a:r>
            <a:endParaRPr lang="en-US" sz="2400" dirty="0" smtClean="0"/>
          </a:p>
          <a:p>
            <a:r>
              <a:rPr lang="en-US" sz="2000" dirty="0" smtClean="0"/>
              <a:t>1) </a:t>
            </a:r>
            <a:r>
              <a:rPr lang="en-US" sz="2000" i="1" dirty="0" smtClean="0"/>
              <a:t>Tears</a:t>
            </a:r>
            <a:r>
              <a:rPr lang="uk-UA" sz="2000" i="1" dirty="0" smtClean="0"/>
              <a:t>, </a:t>
            </a:r>
            <a:r>
              <a:rPr lang="en-US" sz="2000" i="1" dirty="0" smtClean="0"/>
              <a:t>tears</a:t>
            </a:r>
            <a:r>
              <a:rPr lang="en-US" sz="2000" dirty="0" smtClean="0"/>
              <a:t> that nobody could see</a:t>
            </a:r>
            <a:r>
              <a:rPr lang="uk-UA" sz="2000" dirty="0" smtClean="0"/>
              <a:t>, </a:t>
            </a:r>
            <a:r>
              <a:rPr lang="en-US" sz="2000" dirty="0" smtClean="0"/>
              <a:t>rolled down her cheeks.</a:t>
            </a:r>
          </a:p>
          <a:p>
            <a:r>
              <a:rPr lang="en-US" sz="2000" dirty="0" smtClean="0"/>
              <a:t>2) I don</a:t>
            </a:r>
            <a:r>
              <a:rPr lang="uk-UA" sz="2000" dirty="0" smtClean="0"/>
              <a:t>’</a:t>
            </a:r>
            <a:r>
              <a:rPr lang="en-US" sz="2000" dirty="0" smtClean="0"/>
              <a:t>t think Art heard</a:t>
            </a:r>
            <a:r>
              <a:rPr lang="uk-UA" sz="2000" dirty="0" smtClean="0"/>
              <a:t>. </a:t>
            </a:r>
            <a:r>
              <a:rPr lang="en-US" sz="2000" i="1" dirty="0" smtClean="0"/>
              <a:t>Pain, even slight pain</a:t>
            </a:r>
            <a:r>
              <a:rPr lang="en-US" sz="2000" dirty="0" smtClean="0"/>
              <a:t>, tends to isolate. Pain, such as he had to suffer, cuts the last links with society.</a:t>
            </a:r>
          </a:p>
          <a:p>
            <a:r>
              <a:rPr lang="en-US" sz="2000" dirty="0" smtClean="0"/>
              <a:t>3) </a:t>
            </a:r>
            <a:r>
              <a:rPr lang="uk-UA" sz="2000" i="1" dirty="0" smtClean="0"/>
              <a:t>Усміхнулась</a:t>
            </a:r>
            <a:r>
              <a:rPr lang="uk-UA" sz="2000" dirty="0" smtClean="0"/>
              <a:t> Катерина</a:t>
            </a:r>
            <a:r>
              <a:rPr lang="en-US" sz="2000" dirty="0" smtClean="0"/>
              <a:t>..</a:t>
            </a:r>
            <a:r>
              <a:rPr lang="uk-UA" sz="2000" dirty="0" smtClean="0"/>
              <a:t>. Тяжко </a:t>
            </a:r>
            <a:r>
              <a:rPr lang="uk-UA" sz="2000" i="1" dirty="0" smtClean="0"/>
              <a:t>усміхнулась</a:t>
            </a:r>
            <a:r>
              <a:rPr lang="uk-UA" sz="2000" dirty="0" smtClean="0"/>
              <a:t>. </a:t>
            </a:r>
            <a:endParaRPr lang="en-US" sz="2000" dirty="0" smtClean="0"/>
          </a:p>
          <a:p>
            <a:r>
              <a:rPr lang="uk-UA" sz="2000" dirty="0" smtClean="0"/>
              <a:t>(Т. Шевченко)</a:t>
            </a:r>
            <a:endParaRPr lang="en-US" sz="2000" dirty="0" smtClean="0"/>
          </a:p>
          <a:p>
            <a:r>
              <a:rPr lang="uk-UA" sz="2000" dirty="0" smtClean="0"/>
              <a:t>У цьому </a:t>
            </a:r>
            <a:r>
              <a:rPr lang="uk-UA" sz="2000" i="1" dirty="0" smtClean="0"/>
              <a:t>полі, синьому, як льон</a:t>
            </a:r>
            <a:r>
              <a:rPr lang="uk-UA" sz="2000" dirty="0" smtClean="0"/>
              <a:t>, де тільки ти — і ні душі навколо, уздрів і </a:t>
            </a:r>
            <a:r>
              <a:rPr lang="uk-UA" sz="2000" dirty="0" err="1" smtClean="0"/>
              <a:t>скляк</a:t>
            </a:r>
            <a:r>
              <a:rPr lang="uk-UA" sz="2000" dirty="0" smtClean="0"/>
              <a:t> — блукало серед поля сто тіней. В </a:t>
            </a:r>
            <a:r>
              <a:rPr lang="uk-UA" sz="2000" i="1" dirty="0" smtClean="0"/>
              <a:t>полі, синьому, як льон</a:t>
            </a:r>
            <a:r>
              <a:rPr lang="uk-UA" sz="2000" dirty="0" smtClean="0"/>
              <a:t>. (В. Стус)</a:t>
            </a:r>
            <a:endParaRPr lang="en-US" sz="2000" dirty="0" smtClean="0"/>
          </a:p>
          <a:p>
            <a:r>
              <a:rPr lang="en-US" sz="2000" dirty="0" smtClean="0"/>
              <a:t>4)</a:t>
            </a:r>
            <a:r>
              <a:rPr lang="uk-UA" sz="2000" dirty="0" smtClean="0"/>
              <a:t> Чому стилетом був мій </a:t>
            </a:r>
            <a:r>
              <a:rPr lang="uk-UA" sz="2000" i="1" dirty="0" err="1" smtClean="0"/>
              <a:t>стилос</a:t>
            </a:r>
            <a:r>
              <a:rPr lang="uk-UA" sz="2000" dirty="0" smtClean="0"/>
              <a:t>. І </a:t>
            </a:r>
            <a:r>
              <a:rPr lang="uk-UA" sz="2000" i="1" dirty="0" err="1" smtClean="0"/>
              <a:t>стилосом</a:t>
            </a:r>
            <a:r>
              <a:rPr lang="uk-UA" sz="2000" dirty="0" smtClean="0"/>
              <a:t> бував стилет. </a:t>
            </a:r>
            <a:endParaRPr lang="en-US" sz="2000" dirty="0" smtClean="0"/>
          </a:p>
          <a:p>
            <a:r>
              <a:rPr lang="uk-UA" sz="2000" dirty="0" smtClean="0"/>
              <a:t>(Є. Маланюк)</a:t>
            </a:r>
            <a:endParaRPr lang="en-US" sz="2000" dirty="0" smtClean="0"/>
          </a:p>
          <a:p>
            <a:r>
              <a:rPr lang="en-US" sz="2000" dirty="0" smtClean="0"/>
              <a:t>It was because of </a:t>
            </a:r>
            <a:r>
              <a:rPr lang="en-US" sz="2000" i="1" dirty="0" smtClean="0"/>
              <a:t>that dreadful occurrence</a:t>
            </a:r>
            <a:r>
              <a:rPr lang="en-US" sz="2000" dirty="0" smtClean="0"/>
              <a:t>. </a:t>
            </a:r>
            <a:r>
              <a:rPr lang="en-US" sz="2000" i="1" dirty="0" smtClean="0"/>
              <a:t>That dreadful occurrence </a:t>
            </a:r>
            <a:r>
              <a:rPr lang="en-US" sz="2000" dirty="0" smtClean="0"/>
              <a:t>changed it all.</a:t>
            </a:r>
          </a:p>
          <a:p>
            <a:r>
              <a:rPr lang="en-US" sz="2000" dirty="0" smtClean="0"/>
              <a:t>5)</a:t>
            </a:r>
            <a:r>
              <a:rPr lang="uk-UA" sz="2000" dirty="0" smtClean="0"/>
              <a:t> Нема в короля такого коня — У мого коня золота грива. Золота грива, срібні копита, Срібні копита, шовковий хвостик, Шовковий хвостик, очі тернові, Очі тернові, вушка листові... (Народна колядка)</a:t>
            </a:r>
            <a:endParaRPr lang="en-US" sz="2000" dirty="0" smtClean="0"/>
          </a:p>
          <a:p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60648"/>
            <a:ext cx="856895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i="1" dirty="0" smtClean="0"/>
              <a:t>Перерахування – </a:t>
            </a:r>
            <a:r>
              <a:rPr lang="uk-UA" sz="2400" dirty="0" smtClean="0"/>
              <a:t>синтаксичний прийом називання об’єктів таким чином, що утворюється ланцюжок однорідних частин речення</a:t>
            </a:r>
            <a:endParaRPr lang="en-US" sz="2400" dirty="0" smtClean="0"/>
          </a:p>
          <a:p>
            <a:endParaRPr lang="en-US" sz="2400" i="1" dirty="0" smtClean="0"/>
          </a:p>
          <a:p>
            <a:r>
              <a:rPr lang="en-US" sz="2400" i="1" dirty="0" smtClean="0"/>
              <a:t>There were cows</a:t>
            </a:r>
            <a:r>
              <a:rPr lang="uk-UA" sz="2400" i="1" dirty="0" smtClean="0"/>
              <a:t>, </a:t>
            </a:r>
            <a:r>
              <a:rPr lang="en-US" sz="2400" i="1" dirty="0" smtClean="0"/>
              <a:t>hens</a:t>
            </a:r>
            <a:r>
              <a:rPr lang="uk-UA" sz="2400" i="1" dirty="0" smtClean="0"/>
              <a:t>, </a:t>
            </a:r>
            <a:r>
              <a:rPr lang="en-US" sz="2400" i="1" dirty="0" smtClean="0"/>
              <a:t>goats</a:t>
            </a:r>
            <a:r>
              <a:rPr lang="uk-UA" sz="2400" i="1" dirty="0" smtClean="0"/>
              <a:t>, </a:t>
            </a:r>
            <a:r>
              <a:rPr lang="en-US" sz="2400" i="1" dirty="0" smtClean="0"/>
              <a:t>peacocks and sheep in the village</a:t>
            </a:r>
            <a:r>
              <a:rPr lang="uk-UA" sz="2400" dirty="0" smtClean="0"/>
              <a:t>.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uk-UA" sz="2400" i="1" dirty="0" smtClean="0"/>
              <a:t>«Мерседеси», «опелі», «</a:t>
            </a:r>
            <a:r>
              <a:rPr lang="uk-UA" sz="2400" i="1" dirty="0" err="1" smtClean="0"/>
              <a:t>сітроєни</a:t>
            </a:r>
            <a:r>
              <a:rPr lang="uk-UA" sz="2400" i="1" dirty="0" smtClean="0"/>
              <a:t>», «</a:t>
            </a:r>
            <a:r>
              <a:rPr lang="uk-UA" sz="2400" i="1" dirty="0" err="1" smtClean="0"/>
              <a:t>олдсмобілі</a:t>
            </a:r>
            <a:r>
              <a:rPr lang="uk-UA" sz="2400" i="1" dirty="0" smtClean="0"/>
              <a:t>», «</a:t>
            </a:r>
            <a:r>
              <a:rPr lang="uk-UA" sz="2400" i="1" dirty="0" err="1" smtClean="0"/>
              <a:t>фіати</a:t>
            </a:r>
            <a:r>
              <a:rPr lang="uk-UA" sz="2400" i="1" dirty="0" smtClean="0"/>
              <a:t>», «форди», і навіть «</a:t>
            </a:r>
            <a:r>
              <a:rPr lang="uk-UA" sz="2400" i="1" dirty="0" err="1" smtClean="0"/>
              <a:t>кадилаки</a:t>
            </a:r>
            <a:r>
              <a:rPr lang="uk-UA" sz="2400" i="1" dirty="0" smtClean="0"/>
              <a:t>» - справжній парад світової автомобільної продукції!</a:t>
            </a:r>
          </a:p>
          <a:p>
            <a:endParaRPr lang="uk-UA" sz="2400" i="1" dirty="0"/>
          </a:p>
          <a:p>
            <a:r>
              <a:rPr lang="uk-UA" sz="2400" i="1" dirty="0" smtClean="0"/>
              <a:t> Ходжу, дивлюсь, слухаю, їм, чхаю, - і взагалі все роблю, що роблять усі живі люди.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332656"/>
            <a:ext cx="849694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i="1" dirty="0" smtClean="0"/>
              <a:t>Синтаксична тавтологія</a:t>
            </a:r>
            <a:r>
              <a:rPr lang="uk-UA" sz="2400" dirty="0" smtClean="0"/>
              <a:t> – повторення тотожних за смислом та граматично синонімічних одиниць у складі речення.</a:t>
            </a:r>
            <a:endParaRPr lang="en-US" sz="2400" dirty="0" smtClean="0"/>
          </a:p>
          <a:p>
            <a:r>
              <a:rPr lang="en-US" sz="2400" i="1" dirty="0" smtClean="0"/>
              <a:t>The subject</a:t>
            </a:r>
            <a:r>
              <a:rPr lang="uk-UA" sz="2400" i="1" dirty="0" smtClean="0"/>
              <a:t>, </a:t>
            </a:r>
            <a:r>
              <a:rPr lang="en-US" sz="2400" i="1" dirty="0" smtClean="0"/>
              <a:t>it</a:t>
            </a:r>
            <a:r>
              <a:rPr lang="en-US" sz="2400" dirty="0" smtClean="0"/>
              <a:t> is expressed by a noun</a:t>
            </a:r>
            <a:r>
              <a:rPr lang="uk-UA" sz="2400" dirty="0" smtClean="0"/>
              <a:t>… 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I </a:t>
            </a:r>
            <a:r>
              <a:rPr lang="en-US" sz="2400" i="1" dirty="0" err="1" smtClean="0"/>
              <a:t>ain</a:t>
            </a:r>
            <a:r>
              <a:rPr lang="uk-UA" sz="2400" i="1" dirty="0" smtClean="0"/>
              <a:t>’</a:t>
            </a:r>
            <a:r>
              <a:rPr lang="en-US" sz="2400" i="1" dirty="0" smtClean="0"/>
              <a:t>t</a:t>
            </a:r>
            <a:r>
              <a:rPr lang="en-US" sz="2400" dirty="0" smtClean="0"/>
              <a:t> got </a:t>
            </a:r>
            <a:r>
              <a:rPr lang="en-US" sz="2400" i="1" dirty="0" smtClean="0"/>
              <a:t>no</a:t>
            </a:r>
            <a:r>
              <a:rPr lang="en-US" sz="2400" dirty="0" smtClean="0"/>
              <a:t> cigarettes from </a:t>
            </a:r>
            <a:r>
              <a:rPr lang="en-US" sz="2400" i="1" dirty="0" smtClean="0"/>
              <a:t>nobody</a:t>
            </a:r>
            <a:r>
              <a:rPr lang="uk-UA" sz="2400" i="1" dirty="0" smtClean="0"/>
              <a:t>.</a:t>
            </a:r>
            <a:endParaRPr lang="en-US" sz="2400" i="1" dirty="0" smtClean="0"/>
          </a:p>
          <a:p>
            <a:endParaRPr lang="en-US" sz="2400" i="1" dirty="0" smtClean="0"/>
          </a:p>
          <a:p>
            <a:r>
              <a:rPr lang="en-US" sz="2400" dirty="0" smtClean="0"/>
              <a:t>No one could do the job </a:t>
            </a:r>
            <a:r>
              <a:rPr lang="en-US" sz="2400" i="1" dirty="0" smtClean="0"/>
              <a:t>more better.</a:t>
            </a:r>
          </a:p>
          <a:p>
            <a:endParaRPr lang="en-US" sz="2400" i="1" dirty="0" smtClean="0"/>
          </a:p>
          <a:p>
            <a:r>
              <a:rPr lang="uk-UA" sz="2400" i="1" dirty="0" smtClean="0"/>
              <a:t>Мені болить голова… Я хочу трохи спочити…трохи спочити. От </a:t>
            </a:r>
            <a:r>
              <a:rPr lang="uk-UA" sz="2400" i="1" dirty="0" err="1" smtClean="0"/>
              <a:t>іменно</a:t>
            </a:r>
            <a:r>
              <a:rPr lang="uk-UA" sz="2400" i="1" dirty="0" smtClean="0"/>
              <a:t>… спочити б трохи…</a:t>
            </a:r>
          </a:p>
          <a:p>
            <a:endParaRPr lang="uk-UA" sz="2400" i="1" dirty="0"/>
          </a:p>
          <a:p>
            <a:r>
              <a:rPr lang="uk-UA" sz="2400" i="1" dirty="0" smtClean="0"/>
              <a:t>Госпіталізувати до лікарні</a:t>
            </a:r>
          </a:p>
          <a:p>
            <a:r>
              <a:rPr lang="en-US" sz="2400" i="1" dirty="0" smtClean="0"/>
              <a:t>LCD display</a:t>
            </a:r>
          </a:p>
          <a:p>
            <a:r>
              <a:rPr lang="en-US" sz="2400" i="1" smtClean="0"/>
              <a:t>circle around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04664"/>
            <a:ext cx="835292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i="1" dirty="0" err="1" smtClean="0"/>
              <a:t>Полісиндетон</a:t>
            </a:r>
            <a:r>
              <a:rPr lang="uk-UA" sz="2400" b="1" i="1" dirty="0" smtClean="0"/>
              <a:t>,</a:t>
            </a:r>
            <a:r>
              <a:rPr lang="uk-UA" sz="2400" dirty="0" smtClean="0"/>
              <a:t> або </a:t>
            </a:r>
            <a:r>
              <a:rPr lang="uk-UA" sz="2400" dirty="0" err="1" smtClean="0"/>
              <a:t>багатосполучниковість</a:t>
            </a:r>
            <a:r>
              <a:rPr lang="uk-UA" sz="2400" dirty="0" smtClean="0"/>
              <a:t>, — це стилістична фігура, яка полягає в накопиченні сполучників, що зв'язують окремі слова та частини фрази.</a:t>
            </a:r>
          </a:p>
          <a:p>
            <a:r>
              <a:rPr lang="uk-UA" sz="2400" dirty="0" smtClean="0"/>
              <a:t>«Над ялицями лютилась буря, і трясла ними, і гнула їх, і робила їх тим </a:t>
            </a:r>
            <a:r>
              <a:rPr lang="uk-UA" sz="2400" dirty="0" err="1" smtClean="0"/>
              <a:t>кріпшими</a:t>
            </a:r>
            <a:r>
              <a:rPr lang="uk-UA" sz="2400" dirty="0" smtClean="0"/>
              <a:t>» (О. Кобилянська)</a:t>
            </a:r>
          </a:p>
          <a:p>
            <a:endParaRPr lang="uk-UA" sz="2400" dirty="0" smtClean="0"/>
          </a:p>
          <a:p>
            <a:r>
              <a:rPr lang="uk-UA" sz="2400" dirty="0" smtClean="0"/>
              <a:t>Ні їсться, ні п'ється і серце не б'ється, І очі не бачать, не </a:t>
            </a:r>
            <a:r>
              <a:rPr lang="uk-UA" sz="2400" dirty="0" err="1" smtClean="0"/>
              <a:t>чуть</a:t>
            </a:r>
            <a:r>
              <a:rPr lang="uk-UA" sz="2400" dirty="0" smtClean="0"/>
              <a:t> голови, Неначе немає, ніби неживий...</a:t>
            </a:r>
          </a:p>
          <a:p>
            <a:r>
              <a:rPr lang="uk-UA" sz="2400" dirty="0" smtClean="0"/>
              <a:t>(Т. Шевченко)</a:t>
            </a:r>
          </a:p>
          <a:p>
            <a:endParaRPr lang="uk-UA" sz="2400" dirty="0" smtClean="0"/>
          </a:p>
          <a:p>
            <a:r>
              <a:rPr lang="en-US" sz="2400" dirty="0" smtClean="0"/>
              <a:t>The dog barked and pulled Jack, and growled, and raged.</a:t>
            </a:r>
          </a:p>
          <a:p>
            <a:endParaRPr lang="en-US" sz="2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332656"/>
            <a:ext cx="842493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i="1" dirty="0" smtClean="0"/>
              <a:t>Емфатична конструкція </a:t>
            </a:r>
            <a:r>
              <a:rPr lang="en-US" sz="2400" b="1" i="1" dirty="0" smtClean="0"/>
              <a:t>It is</a:t>
            </a:r>
            <a:r>
              <a:rPr lang="uk-UA" sz="2400" b="1" i="1" dirty="0" smtClean="0"/>
              <a:t>/</a:t>
            </a:r>
            <a:r>
              <a:rPr lang="en-US" sz="2400" b="1" i="1" dirty="0" smtClean="0"/>
              <a:t>was he who </a:t>
            </a:r>
            <a:r>
              <a:rPr lang="uk-UA" sz="2400" dirty="0" smtClean="0"/>
              <a:t>є засобом інтенсифікації значення одного з елементів синтаксичної конструкції. </a:t>
            </a:r>
            <a:endParaRPr lang="en-US" sz="2400" dirty="0" smtClean="0"/>
          </a:p>
          <a:p>
            <a:r>
              <a:rPr lang="en-US" sz="2400" i="1" dirty="0" smtClean="0"/>
              <a:t>It </a:t>
            </a:r>
            <a:r>
              <a:rPr lang="en-US" sz="2400" i="1" dirty="0" err="1" smtClean="0"/>
              <a:t>isn</a:t>
            </a:r>
            <a:r>
              <a:rPr lang="uk-UA" sz="2400" i="1" dirty="0" smtClean="0"/>
              <a:t>’</a:t>
            </a:r>
            <a:r>
              <a:rPr lang="en-US" sz="2400" i="1" dirty="0" smtClean="0"/>
              <a:t>t every day</a:t>
            </a:r>
            <a:r>
              <a:rPr lang="en-US" sz="2400" dirty="0" smtClean="0"/>
              <a:t> I get a chance to get out to woods</a:t>
            </a:r>
          </a:p>
          <a:p>
            <a:endParaRPr lang="en-US" sz="2400" dirty="0" smtClean="0"/>
          </a:p>
          <a:p>
            <a:r>
              <a:rPr lang="uk-UA" sz="2400" dirty="0" smtClean="0"/>
              <a:t> </a:t>
            </a:r>
            <a:r>
              <a:rPr lang="en-US" sz="2400" i="1" dirty="0" smtClean="0"/>
              <a:t>It was the thinly veiled contempt that </a:t>
            </a:r>
            <a:r>
              <a:rPr lang="en-US" sz="2400" dirty="0" smtClean="0"/>
              <a:t>shattered Anthony’s assurance.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uk-UA" sz="2400" b="1" i="1" dirty="0" smtClean="0"/>
              <a:t>Емфатична конструкція з дієсловом </a:t>
            </a:r>
            <a:r>
              <a:rPr lang="en-US" sz="2400" b="1" i="1" dirty="0" smtClean="0"/>
              <a:t>do</a:t>
            </a:r>
            <a:r>
              <a:rPr lang="uk-UA" sz="2400" dirty="0" smtClean="0"/>
              <a:t> передає значення інтенсивності дії</a:t>
            </a:r>
            <a:r>
              <a:rPr lang="en-US" sz="2400" dirty="0" smtClean="0"/>
              <a:t>.</a:t>
            </a:r>
          </a:p>
          <a:p>
            <a:r>
              <a:rPr lang="uk-UA" sz="2400" dirty="0" smtClean="0"/>
              <a:t> </a:t>
            </a:r>
            <a:r>
              <a:rPr lang="fr-FR" sz="2400" i="1" dirty="0" smtClean="0"/>
              <a:t>Do</a:t>
            </a:r>
            <a:r>
              <a:rPr lang="fr-FR" sz="2400" dirty="0" smtClean="0"/>
              <a:t> </a:t>
            </a:r>
            <a:r>
              <a:rPr lang="en-US" sz="2400" i="1" dirty="0" smtClean="0"/>
              <a:t>take</a:t>
            </a:r>
            <a:r>
              <a:rPr lang="en-US" sz="2400" dirty="0" smtClean="0"/>
              <a:t> it</a:t>
            </a:r>
            <a:r>
              <a:rPr lang="uk-UA" sz="2400" dirty="0" smtClean="0"/>
              <a:t>!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uk-UA" sz="2400" dirty="0" smtClean="0"/>
              <a:t> “</a:t>
            </a:r>
            <a:r>
              <a:rPr lang="en-US" sz="2400" dirty="0" smtClean="0"/>
              <a:t>I</a:t>
            </a:r>
            <a:r>
              <a:rPr lang="uk-UA" sz="2400" dirty="0" smtClean="0"/>
              <a:t>’</a:t>
            </a:r>
            <a:r>
              <a:rPr lang="en-US" sz="2400" dirty="0" err="1" smtClean="0"/>
              <a:t>ll</a:t>
            </a:r>
            <a:r>
              <a:rPr lang="en-US" sz="2400" dirty="0" smtClean="0"/>
              <a:t> never swim the Channel</a:t>
            </a:r>
            <a:r>
              <a:rPr lang="uk-UA" sz="2400" dirty="0" smtClean="0"/>
              <a:t>, </a:t>
            </a:r>
            <a:r>
              <a:rPr lang="en-US" sz="2400" dirty="0" smtClean="0"/>
              <a:t>that I </a:t>
            </a:r>
            <a:r>
              <a:rPr lang="en-US" sz="2400" i="1" dirty="0" smtClean="0"/>
              <a:t>do know</a:t>
            </a:r>
            <a:r>
              <a:rPr lang="uk-UA" sz="2400" dirty="0" smtClean="0"/>
              <a:t>”, </a:t>
            </a:r>
            <a:r>
              <a:rPr lang="en-US" sz="2400" dirty="0" smtClean="0"/>
              <a:t>she said</a:t>
            </a:r>
            <a:r>
              <a:rPr lang="uk-UA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76672"/>
            <a:ext cx="835292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i="1" dirty="0" smtClean="0"/>
              <a:t>В</a:t>
            </a:r>
            <a:r>
              <a:rPr lang="ru-RU" b="1" i="1" dirty="0" err="1" smtClean="0"/>
              <a:t>ставні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конструкції</a:t>
            </a:r>
            <a:r>
              <a:rPr lang="ru-RU" dirty="0" smtClean="0"/>
              <a:t> </a:t>
            </a:r>
            <a:r>
              <a:rPr lang="ru-RU" dirty="0" err="1" smtClean="0"/>
              <a:t>виражають</a:t>
            </a:r>
            <a:r>
              <a:rPr lang="ru-RU" dirty="0" smtClean="0"/>
              <a:t> </a:t>
            </a:r>
            <a:r>
              <a:rPr lang="ru-RU" dirty="0" err="1" smtClean="0"/>
              <a:t>особисте</a:t>
            </a:r>
            <a:r>
              <a:rPr lang="ru-RU" dirty="0" smtClean="0"/>
              <a:t> </a:t>
            </a:r>
            <a:r>
              <a:rPr lang="ru-RU" dirty="0" err="1" smtClean="0"/>
              <a:t>ставлення</a:t>
            </a:r>
            <a:r>
              <a:rPr lang="ru-RU" dirty="0" smtClean="0"/>
              <a:t> </a:t>
            </a:r>
            <a:r>
              <a:rPr lang="ru-RU" dirty="0" err="1" smtClean="0"/>
              <a:t>мовця</a:t>
            </a:r>
            <a:r>
              <a:rPr lang="ru-RU" dirty="0" smtClean="0"/>
              <a:t> до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висловлювання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i="1" dirty="0" smtClean="0"/>
              <a:t>На превеликий жаль</a:t>
            </a:r>
            <a:r>
              <a:rPr lang="ru-RU" dirty="0" smtClean="0"/>
              <a:t>, у мене нема </a:t>
            </a:r>
            <a:r>
              <a:rPr lang="ru-RU" dirty="0" err="1" smtClean="0"/>
              <a:t>знайомих</a:t>
            </a:r>
            <a:r>
              <a:rPr lang="ru-RU" dirty="0" smtClean="0"/>
              <a:t> в </a:t>
            </a:r>
            <a:r>
              <a:rPr lang="ru-RU" dirty="0" err="1" smtClean="0"/>
              <a:t>Кишиневі</a:t>
            </a:r>
            <a:endParaRPr lang="en-US" dirty="0" smtClean="0"/>
          </a:p>
          <a:p>
            <a:r>
              <a:rPr lang="ru-RU" dirty="0" smtClean="0"/>
              <a:t> (М. </a:t>
            </a:r>
            <a:r>
              <a:rPr lang="ru-RU" dirty="0" err="1" smtClean="0"/>
              <a:t>Коцюбинський</a:t>
            </a:r>
            <a:r>
              <a:rPr lang="ru-RU" dirty="0" smtClean="0"/>
              <a:t>). </a:t>
            </a:r>
            <a:endParaRPr lang="en-US" dirty="0" smtClean="0"/>
          </a:p>
          <a:p>
            <a:endParaRPr lang="en-US" dirty="0" smtClean="0"/>
          </a:p>
          <a:p>
            <a:r>
              <a:rPr lang="ru-RU" dirty="0" smtClean="0"/>
              <a:t>Вершники, </a:t>
            </a:r>
            <a:r>
              <a:rPr lang="ru-RU" i="1" dirty="0" err="1" smtClean="0"/>
              <a:t>здавалось</a:t>
            </a:r>
            <a:r>
              <a:rPr lang="ru-RU" dirty="0" smtClean="0"/>
              <a:t>, </a:t>
            </a:r>
            <a:r>
              <a:rPr lang="ru-RU" dirty="0" err="1" smtClean="0"/>
              <a:t>зрослися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підібраними</a:t>
            </a:r>
            <a:r>
              <a:rPr lang="ru-RU" dirty="0" smtClean="0"/>
              <a:t> </a:t>
            </a:r>
            <a:r>
              <a:rPr lang="ru-RU" dirty="0" err="1" smtClean="0"/>
              <a:t>грудастими</a:t>
            </a:r>
            <a:r>
              <a:rPr lang="ru-RU" dirty="0" smtClean="0"/>
              <a:t> </a:t>
            </a:r>
            <a:r>
              <a:rPr lang="ru-RU" dirty="0" err="1" smtClean="0"/>
              <a:t>кіньми</a:t>
            </a:r>
            <a:endParaRPr lang="en-US" dirty="0" smtClean="0"/>
          </a:p>
          <a:p>
            <a:r>
              <a:rPr lang="ru-RU" dirty="0" smtClean="0"/>
              <a:t> (М. Стельмах).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There was a girl there, </a:t>
            </a:r>
            <a:r>
              <a:rPr lang="en-US" i="1" dirty="0" smtClean="0"/>
              <a:t>I liked her name</a:t>
            </a:r>
            <a:r>
              <a:rPr lang="en-US" dirty="0" smtClean="0"/>
              <a:t>, Linda.</a:t>
            </a:r>
          </a:p>
          <a:p>
            <a:endParaRPr lang="en-US" dirty="0" smtClean="0"/>
          </a:p>
          <a:p>
            <a:r>
              <a:rPr lang="en-US" dirty="0" smtClean="0"/>
              <a:t>It was indeed, </a:t>
            </a:r>
            <a:r>
              <a:rPr lang="en-US" i="1" dirty="0" smtClean="0"/>
              <a:t>to </a:t>
            </a:r>
            <a:r>
              <a:rPr lang="en-US" i="1" dirty="0" err="1" smtClean="0"/>
              <a:t>Forsyte</a:t>
            </a:r>
            <a:r>
              <a:rPr lang="en-US" i="1" dirty="0" smtClean="0"/>
              <a:t> eyes</a:t>
            </a:r>
            <a:r>
              <a:rPr lang="en-US" dirty="0" smtClean="0"/>
              <a:t>, an odd house.</a:t>
            </a:r>
          </a:p>
          <a:p>
            <a:endParaRPr lang="en-US" dirty="0" smtClean="0"/>
          </a:p>
          <a:p>
            <a:r>
              <a:rPr lang="ru-RU" dirty="0" smtClean="0"/>
              <a:t>І </a:t>
            </a:r>
            <a:r>
              <a:rPr lang="ru-RU" dirty="0" err="1" smtClean="0"/>
              <a:t>хіба</a:t>
            </a:r>
            <a:r>
              <a:rPr lang="ru-RU" dirty="0" smtClean="0"/>
              <a:t> не </a:t>
            </a:r>
            <a:r>
              <a:rPr lang="ru-RU" dirty="0" err="1" smtClean="0"/>
              <a:t>безглуздо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через </a:t>
            </a:r>
            <a:r>
              <a:rPr lang="ru-RU" dirty="0" err="1" smtClean="0"/>
              <a:t>оці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лисі</a:t>
            </a:r>
            <a:r>
              <a:rPr lang="ru-RU" dirty="0" smtClean="0"/>
              <a:t> </a:t>
            </a:r>
            <a:r>
              <a:rPr lang="ru-RU" dirty="0" err="1" smtClean="0"/>
              <a:t>з’їжджені</a:t>
            </a:r>
            <a:r>
              <a:rPr lang="ru-RU" dirty="0" smtClean="0"/>
              <a:t> скати (</a:t>
            </a:r>
            <a:r>
              <a:rPr lang="ru-RU" dirty="0" err="1" smtClean="0"/>
              <a:t>ніяк</a:t>
            </a:r>
            <a:r>
              <a:rPr lang="ru-RU" dirty="0" smtClean="0"/>
              <a:t> не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добитися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!) </a:t>
            </a:r>
            <a:r>
              <a:rPr lang="ru-RU" dirty="0" err="1" smtClean="0"/>
              <a:t>десь</a:t>
            </a:r>
            <a:r>
              <a:rPr lang="ru-RU" dirty="0" smtClean="0"/>
              <a:t> там </a:t>
            </a:r>
            <a:r>
              <a:rPr lang="ru-RU" dirty="0" err="1" smtClean="0"/>
              <a:t>мусять</a:t>
            </a:r>
            <a:r>
              <a:rPr lang="ru-RU" dirty="0" smtClean="0"/>
              <a:t> </a:t>
            </a:r>
            <a:r>
              <a:rPr lang="ru-RU" dirty="0" err="1" smtClean="0"/>
              <a:t>загинути</a:t>
            </a:r>
            <a:r>
              <a:rPr lang="ru-RU" dirty="0" smtClean="0"/>
              <a:t> люди (О. Гончар)</a:t>
            </a:r>
            <a:endParaRPr lang="en-US" dirty="0" smtClean="0"/>
          </a:p>
          <a:p>
            <a:endParaRPr lang="en-US" dirty="0" smtClean="0"/>
          </a:p>
          <a:p>
            <a:r>
              <a:rPr lang="ru-RU" dirty="0" smtClean="0"/>
              <a:t>За </a:t>
            </a:r>
            <a:r>
              <a:rPr lang="ru-RU" dirty="0" err="1" smtClean="0"/>
              <a:t>вікном</a:t>
            </a:r>
            <a:r>
              <a:rPr lang="ru-RU" dirty="0" smtClean="0"/>
              <a:t> — </a:t>
            </a:r>
            <a:r>
              <a:rPr lang="ru-RU" dirty="0" err="1" smtClean="0"/>
              <a:t>згори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видно — </a:t>
            </a:r>
            <a:r>
              <a:rPr lang="ru-RU" dirty="0" err="1" smtClean="0"/>
              <a:t>шуміло</a:t>
            </a:r>
            <a:r>
              <a:rPr lang="ru-RU" dirty="0" smtClean="0"/>
              <a:t>, </a:t>
            </a:r>
            <a:r>
              <a:rPr lang="ru-RU" dirty="0" err="1" smtClean="0"/>
              <a:t>вирувало</a:t>
            </a:r>
            <a:r>
              <a:rPr lang="ru-RU" dirty="0" smtClean="0"/>
              <a:t> </a:t>
            </a:r>
            <a:r>
              <a:rPr lang="ru-RU" dirty="0" err="1" smtClean="0"/>
              <a:t>залите</a:t>
            </a:r>
            <a:r>
              <a:rPr lang="ru-RU" dirty="0" smtClean="0"/>
              <a:t> </a:t>
            </a:r>
            <a:r>
              <a:rPr lang="ru-RU" dirty="0" err="1" smtClean="0"/>
              <a:t>сонцем</a:t>
            </a:r>
            <a:r>
              <a:rPr lang="ru-RU" dirty="0" smtClean="0"/>
              <a:t> </a:t>
            </a:r>
            <a:r>
              <a:rPr lang="ru-RU" dirty="0" err="1" smtClean="0"/>
              <a:t>місто</a:t>
            </a:r>
            <a:r>
              <a:rPr lang="ru-RU" dirty="0" smtClean="0"/>
              <a:t> (С. Скляренко)</a:t>
            </a:r>
            <a:endParaRPr lang="en-US" dirty="0" smtClean="0"/>
          </a:p>
          <a:p>
            <a:endParaRPr lang="en-US" dirty="0" smtClean="0"/>
          </a:p>
          <a:p>
            <a:r>
              <a:rPr lang="ru-RU" dirty="0" smtClean="0"/>
              <a:t>Є люди на </a:t>
            </a:r>
            <a:r>
              <a:rPr lang="ru-RU" dirty="0" err="1" smtClean="0"/>
              <a:t>землі</a:t>
            </a:r>
            <a:r>
              <a:rPr lang="ru-RU" dirty="0" smtClean="0"/>
              <a:t>, — а то б не </a:t>
            </a:r>
            <a:r>
              <a:rPr lang="ru-RU" dirty="0" err="1" smtClean="0"/>
              <a:t>варто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жити</a:t>
            </a:r>
            <a:r>
              <a:rPr lang="ru-RU" dirty="0" smtClean="0"/>
              <a:t>, —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крізь</a:t>
            </a:r>
            <a:r>
              <a:rPr lang="ru-RU" dirty="0" smtClean="0"/>
              <a:t> </a:t>
            </a:r>
            <a:r>
              <a:rPr lang="ru-RU" dirty="0" err="1" smtClean="0"/>
              <a:t>щоденний</a:t>
            </a:r>
            <a:r>
              <a:rPr lang="ru-RU" dirty="0" smtClean="0"/>
              <a:t> труд </a:t>
            </a:r>
            <a:r>
              <a:rPr lang="ru-RU" dirty="0" err="1" smtClean="0"/>
              <a:t>уміють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любити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усміхатись</a:t>
            </a:r>
            <a:r>
              <a:rPr lang="ru-RU" dirty="0" smtClean="0"/>
              <a:t>,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мислити</a:t>
            </a:r>
            <a:r>
              <a:rPr lang="ru-RU" dirty="0" smtClean="0"/>
              <a:t>,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шукать</a:t>
            </a:r>
            <a:r>
              <a:rPr lang="ru-RU" dirty="0" smtClean="0"/>
              <a:t> (М. </a:t>
            </a:r>
            <a:r>
              <a:rPr lang="ru-RU" dirty="0" err="1" smtClean="0"/>
              <a:t>Рильський</a:t>
            </a:r>
            <a:r>
              <a:rPr lang="ru-RU" dirty="0" smtClean="0"/>
              <a:t>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332656"/>
            <a:ext cx="849694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err="1" smtClean="0"/>
              <a:t>Інверсія</a:t>
            </a:r>
            <a:r>
              <a:rPr lang="ru-RU" sz="2800" dirty="0" smtClean="0"/>
              <a:t> — </a:t>
            </a:r>
            <a:r>
              <a:rPr lang="ru-RU" sz="2800" dirty="0" err="1" smtClean="0"/>
              <a:t>стилістична</a:t>
            </a:r>
            <a:r>
              <a:rPr lang="ru-RU" sz="2800" dirty="0" smtClean="0"/>
              <a:t> </a:t>
            </a:r>
            <a:r>
              <a:rPr lang="ru-RU" sz="2800" dirty="0" err="1" smtClean="0"/>
              <a:t>фігура</a:t>
            </a:r>
            <a:r>
              <a:rPr lang="ru-RU" sz="2800" dirty="0" smtClean="0"/>
              <a:t>, </a:t>
            </a:r>
            <a:r>
              <a:rPr lang="ru-RU" sz="2800" dirty="0" err="1" smtClean="0"/>
              <a:t>побудована</a:t>
            </a:r>
            <a:r>
              <a:rPr lang="ru-RU" sz="2800" dirty="0" smtClean="0"/>
              <a:t> на </a:t>
            </a:r>
            <a:r>
              <a:rPr lang="ru-RU" sz="2800" dirty="0" err="1" smtClean="0"/>
              <a:t>порушенні</a:t>
            </a:r>
            <a:r>
              <a:rPr lang="ru-RU" sz="2800" dirty="0" smtClean="0"/>
              <a:t> того порядку </a:t>
            </a:r>
            <a:r>
              <a:rPr lang="ru-RU" sz="2800" dirty="0" err="1" smtClean="0"/>
              <a:t>слів</a:t>
            </a:r>
            <a:r>
              <a:rPr lang="ru-RU" sz="2800" dirty="0" smtClean="0"/>
              <a:t> у </a:t>
            </a:r>
            <a:r>
              <a:rPr lang="ru-RU" sz="2800" dirty="0" err="1" smtClean="0"/>
              <a:t>реченні</a:t>
            </a:r>
            <a:r>
              <a:rPr lang="ru-RU" sz="2800" dirty="0" smtClean="0"/>
              <a:t>, </a:t>
            </a:r>
            <a:r>
              <a:rPr lang="ru-RU" sz="2800" dirty="0" err="1" smtClean="0"/>
              <a:t>який</a:t>
            </a:r>
            <a:r>
              <a:rPr lang="ru-RU" sz="2800" dirty="0" smtClean="0"/>
              <a:t> </a:t>
            </a:r>
            <a:r>
              <a:rPr lang="ru-RU" sz="2800" dirty="0" err="1" smtClean="0"/>
              <a:t>здається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нормованим</a:t>
            </a:r>
            <a:r>
              <a:rPr lang="ru-RU" sz="2800" dirty="0" smtClean="0"/>
              <a:t>, </a:t>
            </a:r>
            <a:r>
              <a:rPr lang="ru-RU" sz="2800" dirty="0" err="1" smtClean="0"/>
              <a:t>звичайним</a:t>
            </a:r>
            <a:r>
              <a:rPr lang="ru-RU" sz="2800" dirty="0" smtClean="0"/>
              <a:t>. </a:t>
            </a:r>
            <a:endParaRPr lang="en-US" sz="2800" dirty="0" smtClean="0"/>
          </a:p>
          <a:p>
            <a:pPr marL="342900" indent="-342900">
              <a:buAutoNum type="arabicPeriod"/>
            </a:pPr>
            <a:r>
              <a:rPr lang="ru-RU" sz="2800" dirty="0" smtClean="0"/>
              <a:t>«Зелена </a:t>
            </a:r>
            <a:r>
              <a:rPr lang="ru-RU" sz="2800" dirty="0" err="1" smtClean="0"/>
              <a:t>гілка</a:t>
            </a:r>
            <a:r>
              <a:rPr lang="ru-RU" sz="2800" dirty="0" smtClean="0"/>
              <a:t> в </a:t>
            </a:r>
            <a:r>
              <a:rPr lang="ru-RU" sz="2800" dirty="0" err="1" smtClean="0"/>
              <a:t>лузі</a:t>
            </a:r>
            <a:r>
              <a:rPr lang="ru-RU" sz="2800" dirty="0" smtClean="0"/>
              <a:t> на </a:t>
            </a:r>
            <a:r>
              <a:rPr lang="ru-RU" sz="2800" dirty="0" err="1" smtClean="0"/>
              <a:t>вербі</a:t>
            </a:r>
            <a:r>
              <a:rPr lang="ru-RU" sz="2800" dirty="0" smtClean="0"/>
              <a:t> // </a:t>
            </a:r>
            <a:r>
              <a:rPr lang="ru-RU" sz="2800" dirty="0" err="1" smtClean="0"/>
              <a:t>Від</a:t>
            </a:r>
            <a:r>
              <a:rPr lang="ru-RU" sz="2800" dirty="0" smtClean="0"/>
              <a:t> </a:t>
            </a:r>
            <a:r>
              <a:rPr lang="ru-RU" sz="2800" dirty="0" err="1" smtClean="0"/>
              <a:t>доторку</a:t>
            </a:r>
            <a:r>
              <a:rPr lang="ru-RU" sz="2800" dirty="0" smtClean="0"/>
              <a:t> </a:t>
            </a:r>
            <a:r>
              <a:rPr lang="ru-RU" sz="2800" dirty="0" err="1" smtClean="0"/>
              <a:t>твого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зів'яне</a:t>
            </a:r>
            <a:r>
              <a:rPr lang="ru-RU" sz="2800" dirty="0" smtClean="0"/>
              <a:t>» (Д. </a:t>
            </a:r>
            <a:r>
              <a:rPr lang="ru-RU" sz="2800" dirty="0" err="1" smtClean="0"/>
              <a:t>Павличко</a:t>
            </a:r>
            <a:r>
              <a:rPr lang="ru-RU" sz="2800" dirty="0" smtClean="0"/>
              <a:t>)</a:t>
            </a:r>
            <a:endParaRPr lang="en-US" sz="2800" dirty="0" smtClean="0"/>
          </a:p>
          <a:p>
            <a:pPr marL="342900" indent="-342900">
              <a:buAutoNum type="arabicPeriod"/>
            </a:pPr>
            <a:endParaRPr lang="en-US" sz="2800" dirty="0" smtClean="0"/>
          </a:p>
          <a:p>
            <a:pPr marL="342900" indent="-342900">
              <a:buAutoNum type="arabicPeriod"/>
            </a:pPr>
            <a:r>
              <a:rPr lang="ru-RU" sz="2800" dirty="0" smtClean="0"/>
              <a:t>«Так </a:t>
            </a:r>
            <a:r>
              <a:rPr lang="ru-RU" sz="2800" dirty="0" err="1" smtClean="0"/>
              <a:t>ніхто</a:t>
            </a:r>
            <a:r>
              <a:rPr lang="ru-RU" sz="2800" dirty="0" smtClean="0"/>
              <a:t> не </a:t>
            </a:r>
            <a:r>
              <a:rPr lang="ru-RU" sz="2800" dirty="0" err="1" smtClean="0"/>
              <a:t>кохав</a:t>
            </a:r>
            <a:r>
              <a:rPr lang="ru-RU" sz="2800" dirty="0" smtClean="0"/>
              <a:t>. Через </a:t>
            </a:r>
            <a:r>
              <a:rPr lang="ru-RU" sz="2800" dirty="0" err="1" smtClean="0"/>
              <a:t>тисячі</a:t>
            </a:r>
            <a:r>
              <a:rPr lang="ru-RU" sz="2800" dirty="0" smtClean="0"/>
              <a:t> </a:t>
            </a:r>
            <a:r>
              <a:rPr lang="ru-RU" sz="2800" dirty="0" err="1" smtClean="0"/>
              <a:t>літ</a:t>
            </a:r>
            <a:r>
              <a:rPr lang="ru-RU" sz="2800" dirty="0" smtClean="0"/>
              <a:t> // </a:t>
            </a:r>
            <a:r>
              <a:rPr lang="ru-RU" sz="2800" dirty="0" err="1" smtClean="0"/>
              <a:t>Лиш</a:t>
            </a:r>
            <a:r>
              <a:rPr lang="ru-RU" sz="2800" dirty="0" smtClean="0"/>
              <a:t> приходить </a:t>
            </a:r>
            <a:r>
              <a:rPr lang="ru-RU" sz="2800" dirty="0" err="1" smtClean="0"/>
              <a:t>подібне</a:t>
            </a:r>
            <a:r>
              <a:rPr lang="ru-RU" sz="2800" dirty="0" smtClean="0"/>
              <a:t> </a:t>
            </a:r>
            <a:r>
              <a:rPr lang="ru-RU" sz="2800" dirty="0" err="1" smtClean="0"/>
              <a:t>кохання</a:t>
            </a:r>
            <a:r>
              <a:rPr lang="ru-RU" sz="2800" dirty="0" smtClean="0"/>
              <a:t>» (В. </a:t>
            </a:r>
            <a:r>
              <a:rPr lang="ru-RU" sz="2800" dirty="0" err="1" smtClean="0"/>
              <a:t>Сосюра</a:t>
            </a:r>
            <a:r>
              <a:rPr lang="ru-RU" sz="2800" dirty="0" smtClean="0"/>
              <a:t>)</a:t>
            </a:r>
            <a:endParaRPr lang="en-US" sz="2800" dirty="0" smtClean="0"/>
          </a:p>
          <a:p>
            <a:pPr marL="342900" indent="-342900">
              <a:buAutoNum type="arabicPeriod"/>
            </a:pPr>
            <a:endParaRPr lang="en-US" sz="2800" dirty="0" smtClean="0"/>
          </a:p>
          <a:p>
            <a:pPr marL="342900" indent="-342900">
              <a:buAutoNum type="arabicPeriod"/>
            </a:pPr>
            <a:r>
              <a:rPr lang="ru-RU" sz="2800" dirty="0" smtClean="0"/>
              <a:t>«</a:t>
            </a:r>
            <a:r>
              <a:rPr lang="ru-RU" sz="2800" dirty="0" err="1" smtClean="0"/>
              <a:t>Ця</a:t>
            </a:r>
            <a:r>
              <a:rPr lang="ru-RU" sz="2800" dirty="0" smtClean="0"/>
              <a:t> </a:t>
            </a:r>
            <a:r>
              <a:rPr lang="ru-RU" sz="2800" dirty="0" err="1" smtClean="0"/>
              <a:t>любов</a:t>
            </a:r>
            <a:r>
              <a:rPr lang="ru-RU" sz="2800" dirty="0" smtClean="0"/>
              <a:t>, </a:t>
            </a:r>
            <a:r>
              <a:rPr lang="ru-RU" sz="2800" dirty="0" err="1" smtClean="0"/>
              <a:t>наче</a:t>
            </a:r>
            <a:r>
              <a:rPr lang="ru-RU" sz="2800" dirty="0" smtClean="0"/>
              <a:t> </a:t>
            </a:r>
            <a:r>
              <a:rPr lang="ru-RU" sz="2800" dirty="0" err="1" smtClean="0"/>
              <a:t>овочі</a:t>
            </a:r>
            <a:r>
              <a:rPr lang="ru-RU" sz="2800" dirty="0" smtClean="0"/>
              <a:t> </a:t>
            </a:r>
            <a:r>
              <a:rPr lang="ru-RU" sz="2800" dirty="0" err="1" smtClean="0"/>
              <a:t>цінні</a:t>
            </a:r>
            <a:r>
              <a:rPr lang="ru-RU" sz="2800" dirty="0" smtClean="0"/>
              <a:t>. // </a:t>
            </a:r>
            <a:r>
              <a:rPr lang="ru-RU" sz="2800" dirty="0" err="1" smtClean="0"/>
              <a:t>Дозрілі</a:t>
            </a:r>
            <a:r>
              <a:rPr lang="ru-RU" sz="2800" dirty="0" smtClean="0"/>
              <a:t>, </a:t>
            </a:r>
            <a:r>
              <a:rPr lang="ru-RU" sz="2800" dirty="0" err="1" smtClean="0"/>
              <a:t>пізні</a:t>
            </a:r>
            <a:r>
              <a:rPr lang="ru-RU" sz="2800" dirty="0" smtClean="0"/>
              <a:t>» (Б. </a:t>
            </a:r>
            <a:r>
              <a:rPr lang="ru-RU" sz="2800" dirty="0" err="1" smtClean="0"/>
              <a:t>Рубчак</a:t>
            </a:r>
            <a:r>
              <a:rPr lang="ru-RU" sz="2800" dirty="0" smtClean="0"/>
              <a:t>)</a:t>
            </a:r>
            <a:endParaRPr lang="en-US" sz="2800" dirty="0" smtClean="0"/>
          </a:p>
          <a:p>
            <a:pPr marL="342900" indent="-342900">
              <a:buAutoNum type="arabicPeriod"/>
            </a:pPr>
            <a:endParaRPr lang="en-US" sz="2800" dirty="0" smtClean="0"/>
          </a:p>
          <a:p>
            <a:pPr marL="342900" indent="-342900">
              <a:buAutoNum type="arabicPeriod"/>
            </a:pPr>
            <a:r>
              <a:rPr lang="ru-RU" sz="2800" dirty="0" smtClean="0"/>
              <a:t>«Простелю </a:t>
            </a:r>
            <a:r>
              <a:rPr lang="ru-RU" sz="2800" dirty="0" err="1" smtClean="0"/>
              <a:t>тобі</a:t>
            </a:r>
            <a:r>
              <a:rPr lang="ru-RU" sz="2800" dirty="0" smtClean="0"/>
              <a:t>, раю, // Притулюсь </a:t>
            </a:r>
            <a:r>
              <a:rPr lang="ru-RU" sz="2800" dirty="0" err="1" smtClean="0"/>
              <a:t>собі</a:t>
            </a:r>
            <a:r>
              <a:rPr lang="ru-RU" sz="2800" dirty="0" smtClean="0"/>
              <a:t> </a:t>
            </a:r>
            <a:r>
              <a:rPr lang="ru-RU" sz="2800" dirty="0" err="1" smtClean="0"/>
              <a:t>скраю</a:t>
            </a:r>
            <a:r>
              <a:rPr lang="ru-RU" sz="2800" dirty="0" smtClean="0"/>
              <a:t>» (І. Драч)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ПАРОНІМИ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700808"/>
            <a:ext cx="80648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/>
              <a:t>тяжкий </a:t>
            </a:r>
            <a:r>
              <a:rPr lang="uk-UA" sz="2400" dirty="0"/>
              <a:t>– </a:t>
            </a:r>
            <a:r>
              <a:rPr lang="uk-UA" sz="2400" dirty="0" smtClean="0"/>
              <a:t>важкий</a:t>
            </a:r>
          </a:p>
          <a:p>
            <a:r>
              <a:rPr lang="uk-UA" sz="2400" dirty="0" smtClean="0"/>
              <a:t> </a:t>
            </a:r>
            <a:r>
              <a:rPr lang="uk-UA" sz="2400" dirty="0"/>
              <a:t>нагода – </a:t>
            </a:r>
            <a:r>
              <a:rPr lang="uk-UA" sz="2400" dirty="0" smtClean="0"/>
              <a:t>пригода</a:t>
            </a:r>
          </a:p>
          <a:p>
            <a:r>
              <a:rPr lang="uk-UA" sz="2400" dirty="0" smtClean="0"/>
              <a:t> </a:t>
            </a:r>
            <a:r>
              <a:rPr lang="uk-UA" sz="2400" dirty="0"/>
              <a:t>особовий – </a:t>
            </a:r>
            <a:r>
              <a:rPr lang="uk-UA" sz="2400" dirty="0" smtClean="0"/>
              <a:t>особистий</a:t>
            </a:r>
          </a:p>
          <a:p>
            <a:r>
              <a:rPr lang="uk-UA" sz="2400" dirty="0" smtClean="0"/>
              <a:t> </a:t>
            </a:r>
            <a:r>
              <a:rPr lang="en-US" sz="2400" dirty="0"/>
              <a:t>historic</a:t>
            </a:r>
            <a:r>
              <a:rPr lang="uk-UA" sz="2400" dirty="0"/>
              <a:t> – </a:t>
            </a:r>
            <a:r>
              <a:rPr lang="en-US" sz="2400" dirty="0" smtClean="0"/>
              <a:t>historical</a:t>
            </a:r>
            <a:endParaRPr lang="uk-UA" sz="2400" dirty="0"/>
          </a:p>
          <a:p>
            <a:r>
              <a:rPr lang="uk-UA" sz="2400" dirty="0" smtClean="0"/>
              <a:t> </a:t>
            </a:r>
            <a:r>
              <a:rPr lang="en-US" sz="2400" dirty="0"/>
              <a:t>affect </a:t>
            </a:r>
            <a:r>
              <a:rPr lang="uk-UA" sz="2400" dirty="0"/>
              <a:t>– </a:t>
            </a:r>
            <a:r>
              <a:rPr lang="en-US" sz="2400" dirty="0"/>
              <a:t>effect</a:t>
            </a:r>
            <a:r>
              <a:rPr lang="uk-UA" sz="2400" dirty="0"/>
              <a:t>.</a:t>
            </a:r>
            <a:endParaRPr lang="ru-RU" sz="2400" dirty="0"/>
          </a:p>
          <a:p>
            <a:endParaRPr lang="uk-UA" sz="2400" dirty="0" smtClean="0"/>
          </a:p>
          <a:p>
            <a:r>
              <a:rPr lang="uk-UA" sz="2400" b="1" dirty="0" err="1" smtClean="0"/>
              <a:t>Парономазія</a:t>
            </a:r>
            <a:r>
              <a:rPr lang="uk-UA" sz="2400" dirty="0" smtClean="0"/>
              <a:t> </a:t>
            </a:r>
            <a:r>
              <a:rPr lang="uk-UA" sz="2400" dirty="0"/>
              <a:t>(використання паронімів) властива приказкам, прислів’ям, максимам; газетним заголовкам – породжує каламбури. Також характерна для шаржів, епіграм, пародій.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7766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332656"/>
            <a:ext cx="842493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err="1" smtClean="0"/>
              <a:t>Відокремлені</a:t>
            </a:r>
            <a:r>
              <a:rPr lang="ru-RU" sz="2400" b="1" i="1" dirty="0" smtClean="0"/>
              <a:t> члени </a:t>
            </a:r>
            <a:r>
              <a:rPr lang="ru-RU" sz="2400" b="1" i="1" dirty="0" err="1" smtClean="0"/>
              <a:t>речення</a:t>
            </a:r>
            <a:r>
              <a:rPr lang="ru-RU" sz="2400" b="1" i="1" dirty="0" smtClean="0"/>
              <a:t>.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Відокремленими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називаються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другорядні</a:t>
            </a:r>
            <a:r>
              <a:rPr lang="ru-RU" sz="2400" dirty="0" smtClean="0"/>
              <a:t> члени, </a:t>
            </a:r>
            <a:r>
              <a:rPr lang="ru-RU" sz="2400" dirty="0" err="1" smtClean="0"/>
              <a:t>виділені</a:t>
            </a:r>
            <a:r>
              <a:rPr lang="ru-RU" sz="2400" dirty="0" smtClean="0"/>
              <a:t> в </a:t>
            </a:r>
            <a:r>
              <a:rPr lang="ru-RU" sz="2400" dirty="0" err="1" smtClean="0"/>
              <a:t>реченні</a:t>
            </a:r>
            <a:r>
              <a:rPr lang="ru-RU" sz="2400" dirty="0" smtClean="0"/>
              <a:t> для </a:t>
            </a:r>
            <a:r>
              <a:rPr lang="ru-RU" sz="2400" dirty="0" err="1" smtClean="0"/>
              <a:t>посилення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їхнього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змісту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значення</a:t>
            </a:r>
            <a:r>
              <a:rPr lang="ru-RU" sz="2400" dirty="0" smtClean="0"/>
              <a:t>.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1) </a:t>
            </a:r>
            <a:r>
              <a:rPr lang="ru-RU" sz="2400" dirty="0" smtClean="0"/>
              <a:t>“</a:t>
            </a:r>
            <a:r>
              <a:rPr lang="ru-RU" sz="2400" dirty="0" err="1" smtClean="0"/>
              <a:t>Стривожені</a:t>
            </a:r>
            <a:r>
              <a:rPr lang="ru-RU" sz="2400" dirty="0" smtClean="0"/>
              <a:t> </a:t>
            </a:r>
            <a:r>
              <a:rPr lang="ru-RU" sz="2400" dirty="0" err="1" smtClean="0"/>
              <a:t>світлом</a:t>
            </a:r>
            <a:r>
              <a:rPr lang="ru-RU" sz="2400" dirty="0" smtClean="0"/>
              <a:t>, </a:t>
            </a:r>
            <a:r>
              <a:rPr lang="ru-RU" sz="2400" dirty="0" err="1" smtClean="0"/>
              <a:t>звірята</a:t>
            </a:r>
            <a:r>
              <a:rPr lang="ru-RU" sz="2400" dirty="0" smtClean="0"/>
              <a:t> </a:t>
            </a:r>
            <a:r>
              <a:rPr lang="ru-RU" sz="2400" dirty="0" err="1" smtClean="0"/>
              <a:t>заворушилися</a:t>
            </a:r>
            <a:r>
              <a:rPr lang="ru-RU" sz="2400" dirty="0" smtClean="0"/>
              <a:t>, </a:t>
            </a:r>
            <a:r>
              <a:rPr lang="ru-RU" sz="2400" dirty="0" err="1" smtClean="0"/>
              <a:t>збилися</a:t>
            </a:r>
            <a:r>
              <a:rPr lang="ru-RU" sz="2400" dirty="0" smtClean="0"/>
              <a:t> в одну </a:t>
            </a:r>
            <a:r>
              <a:rPr lang="ru-RU" sz="2400" dirty="0" err="1" smtClean="0"/>
              <a:t>купку</a:t>
            </a:r>
            <a:r>
              <a:rPr lang="ru-RU" sz="2400" dirty="0" smtClean="0"/>
              <a:t>” (О. </a:t>
            </a:r>
            <a:r>
              <a:rPr lang="ru-RU" sz="2400" dirty="0" err="1" smtClean="0"/>
              <a:t>Донченко</a:t>
            </a:r>
            <a:r>
              <a:rPr lang="ru-RU" sz="2400" dirty="0" smtClean="0"/>
              <a:t>) </a:t>
            </a:r>
            <a:endParaRPr lang="en-US" sz="2400" dirty="0" smtClean="0"/>
          </a:p>
          <a:p>
            <a:endParaRPr lang="ru-RU" sz="2400" dirty="0" smtClean="0"/>
          </a:p>
          <a:p>
            <a:r>
              <a:rPr lang="en-US" sz="2400" dirty="0" smtClean="0"/>
              <a:t>2) </a:t>
            </a:r>
            <a:r>
              <a:rPr lang="ru-RU" sz="2400" dirty="0" smtClean="0"/>
              <a:t>“</a:t>
            </a:r>
            <a:r>
              <a:rPr lang="ru-RU" sz="2400" dirty="0" err="1" smtClean="0"/>
              <a:t>Мліє</a:t>
            </a:r>
            <a:r>
              <a:rPr lang="ru-RU" sz="2400" dirty="0" smtClean="0"/>
              <a:t> даль, </a:t>
            </a:r>
            <a:r>
              <a:rPr lang="ru-RU" sz="2400" dirty="0" err="1" smtClean="0"/>
              <a:t>волога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блакитна</a:t>
            </a:r>
            <a:r>
              <a:rPr lang="ru-RU" sz="2400" dirty="0" smtClean="0"/>
              <a:t>” (В. </a:t>
            </a:r>
            <a:r>
              <a:rPr lang="ru-RU" sz="2400" dirty="0" err="1" smtClean="0"/>
              <a:t>Сосюра</a:t>
            </a:r>
            <a:r>
              <a:rPr lang="ru-RU" sz="2400" dirty="0" smtClean="0"/>
              <a:t>)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3)</a:t>
            </a:r>
            <a:r>
              <a:rPr lang="ru-RU" sz="2400" dirty="0" smtClean="0"/>
              <a:t> “</a:t>
            </a:r>
            <a:r>
              <a:rPr lang="ru-RU" sz="2400" dirty="0" err="1" smtClean="0"/>
              <a:t>Старий</a:t>
            </a:r>
            <a:r>
              <a:rPr lang="ru-RU" sz="2400" dirty="0" smtClean="0"/>
              <a:t> </a:t>
            </a:r>
            <a:r>
              <a:rPr lang="ru-RU" sz="2400" dirty="0" err="1" smtClean="0"/>
              <a:t>підводиться</a:t>
            </a:r>
            <a:r>
              <a:rPr lang="ru-RU" sz="2400" dirty="0" smtClean="0"/>
              <a:t>, / не </a:t>
            </a:r>
            <a:r>
              <a:rPr lang="ru-RU" sz="2400" dirty="0" err="1" smtClean="0"/>
              <a:t>прощаючись</a:t>
            </a:r>
            <a:r>
              <a:rPr lang="ru-RU" sz="2400" dirty="0" smtClean="0"/>
              <a:t>, </a:t>
            </a:r>
            <a:r>
              <a:rPr lang="ru-RU" sz="2400" dirty="0" err="1" smtClean="0"/>
              <a:t>іде</a:t>
            </a:r>
            <a:r>
              <a:rPr lang="ru-RU" sz="2400" dirty="0" smtClean="0"/>
              <a:t>, </a:t>
            </a:r>
            <a:r>
              <a:rPr lang="ru-RU" sz="2400" dirty="0" err="1" smtClean="0"/>
              <a:t>зникає</a:t>
            </a:r>
            <a:r>
              <a:rPr lang="ru-RU" sz="2400" dirty="0" smtClean="0"/>
              <a:t> </a:t>
            </a:r>
            <a:r>
              <a:rPr lang="ru-RU" sz="2400" dirty="0" err="1" smtClean="0"/>
              <a:t>десь</a:t>
            </a:r>
            <a:r>
              <a:rPr lang="ru-RU" sz="2400" dirty="0" smtClean="0"/>
              <a:t> внизу за курганом” (О. Гончар)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4) </a:t>
            </a:r>
            <a:r>
              <a:rPr lang="ru-RU" sz="2400" dirty="0" smtClean="0"/>
              <a:t>“Гордий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волелюбний</a:t>
            </a:r>
            <a:r>
              <a:rPr lang="ru-RU" sz="2400" dirty="0" smtClean="0"/>
              <a:t>, </a:t>
            </a:r>
            <a:r>
              <a:rPr lang="ru-RU" sz="2400" dirty="0" err="1" smtClean="0"/>
              <a:t>він</a:t>
            </a:r>
            <a:r>
              <a:rPr lang="ru-RU" sz="2400" dirty="0" smtClean="0"/>
              <a:t> </a:t>
            </a:r>
            <a:r>
              <a:rPr lang="ru-RU" sz="2400" dirty="0" err="1" smtClean="0"/>
              <a:t>нагадував</a:t>
            </a:r>
            <a:r>
              <a:rPr lang="ru-RU" sz="2400" dirty="0" smtClean="0"/>
              <a:t> сокола”</a:t>
            </a:r>
            <a:endParaRPr lang="en-US" sz="2400" dirty="0" smtClean="0"/>
          </a:p>
          <a:p>
            <a:r>
              <a:rPr lang="ru-RU" sz="2400" dirty="0" smtClean="0"/>
              <a:t>(А. </a:t>
            </a:r>
            <a:r>
              <a:rPr lang="ru-RU" sz="2400" dirty="0" err="1" smtClean="0"/>
              <a:t>Шиян</a:t>
            </a:r>
            <a:r>
              <a:rPr lang="ru-RU" sz="2400" dirty="0" smtClean="0"/>
              <a:t>)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332656"/>
            <a:ext cx="820891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i="1" dirty="0" smtClean="0"/>
              <a:t>Паралелізм</a:t>
            </a:r>
            <a:r>
              <a:rPr lang="uk-UA" sz="2400" dirty="0" smtClean="0"/>
              <a:t> — це стилістична фігура, яка </a:t>
            </a:r>
            <a:r>
              <a:rPr lang="uk-UA" sz="2400" dirty="0" err="1" smtClean="0"/>
              <a:t>грунтується</a:t>
            </a:r>
            <a:r>
              <a:rPr lang="uk-UA" sz="2400" dirty="0" smtClean="0"/>
              <a:t> на однотипній синтаксичній побудові двох або більше суміжних мовних одиниць, переважно рядків поетичного тексту, що породжує відчуття їхньої симетрії. </a:t>
            </a:r>
            <a:endParaRPr lang="en-US" sz="2400" dirty="0" smtClean="0"/>
          </a:p>
          <a:p>
            <a:endParaRPr lang="ru-RU" sz="2400" dirty="0" smtClean="0"/>
          </a:p>
          <a:p>
            <a:r>
              <a:rPr lang="ru-RU" sz="2400" dirty="0" err="1" smtClean="0"/>
              <a:t>Зашуміла</a:t>
            </a:r>
            <a:r>
              <a:rPr lang="ru-RU" sz="2400" dirty="0" smtClean="0"/>
              <a:t> </a:t>
            </a:r>
            <a:r>
              <a:rPr lang="ru-RU" sz="2400" dirty="0" err="1" smtClean="0"/>
              <a:t>дібровонька</a:t>
            </a:r>
            <a:r>
              <a:rPr lang="ru-RU" sz="2400" dirty="0" smtClean="0"/>
              <a:t>, листом </a:t>
            </a:r>
            <a:r>
              <a:rPr lang="ru-RU" sz="2400" dirty="0" err="1" smtClean="0"/>
              <a:t>зашуміла</a:t>
            </a:r>
            <a:r>
              <a:rPr lang="ru-RU" sz="2400" dirty="0" smtClean="0"/>
              <a:t>,</a:t>
            </a:r>
          </a:p>
          <a:p>
            <a:r>
              <a:rPr lang="ru-RU" sz="2400" dirty="0" smtClean="0"/>
              <a:t>Затужила </a:t>
            </a:r>
            <a:r>
              <a:rPr lang="ru-RU" sz="2400" dirty="0" err="1" smtClean="0"/>
              <a:t>дівчинонька</a:t>
            </a:r>
            <a:r>
              <a:rPr lang="ru-RU" sz="2400" dirty="0" smtClean="0"/>
              <a:t>, </a:t>
            </a:r>
            <a:r>
              <a:rPr lang="ru-RU" sz="2400" dirty="0" err="1" smtClean="0"/>
              <a:t>серцем</a:t>
            </a:r>
            <a:r>
              <a:rPr lang="ru-RU" sz="2400" dirty="0" smtClean="0"/>
              <a:t> затужила. </a:t>
            </a:r>
          </a:p>
          <a:p>
            <a:r>
              <a:rPr lang="ru-RU" sz="2400" dirty="0"/>
              <a:t>	</a:t>
            </a:r>
            <a:r>
              <a:rPr lang="ru-RU" sz="2400" dirty="0" smtClean="0"/>
              <a:t>				(М. Шашкевич)</a:t>
            </a:r>
            <a:endParaRPr lang="en-US" sz="2400" dirty="0" smtClean="0"/>
          </a:p>
          <a:p>
            <a:endParaRPr lang="ru-RU" sz="2400" dirty="0" smtClean="0"/>
          </a:p>
          <a:p>
            <a:r>
              <a:rPr lang="en-US" sz="2400" dirty="0" smtClean="0"/>
              <a:t>Our senses perceive no extremes. Too much sound deafens us; too much light dazzles us</a:t>
            </a:r>
            <a:r>
              <a:rPr lang="ru-RU" sz="2400" dirty="0" smtClean="0"/>
              <a:t>;</a:t>
            </a:r>
            <a:r>
              <a:rPr lang="en-US" sz="2400" dirty="0" smtClean="0"/>
              <a:t> too great distance or proximity hinders our view.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332656"/>
            <a:ext cx="842493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err="1" smtClean="0"/>
              <a:t>Хіазм</a:t>
            </a:r>
            <a:r>
              <a:rPr lang="ru-RU" sz="3600" dirty="0" smtClean="0"/>
              <a:t> — </a:t>
            </a:r>
            <a:r>
              <a:rPr lang="ru-RU" sz="3600" dirty="0" err="1" smtClean="0"/>
              <a:t>перехресна</a:t>
            </a:r>
            <a:r>
              <a:rPr lang="ru-RU" sz="3600" dirty="0" smtClean="0"/>
              <a:t> </a:t>
            </a:r>
            <a:r>
              <a:rPr lang="ru-RU" sz="3600" dirty="0" err="1" smtClean="0"/>
              <a:t>фігура</a:t>
            </a:r>
            <a:r>
              <a:rPr lang="ru-RU" sz="3600" dirty="0" smtClean="0"/>
              <a:t> </a:t>
            </a:r>
            <a:r>
              <a:rPr lang="ru-RU" sz="3600" dirty="0" err="1" smtClean="0"/>
              <a:t>з</a:t>
            </a:r>
            <a:r>
              <a:rPr lang="ru-RU" sz="3600" dirty="0" smtClean="0"/>
              <a:t> </a:t>
            </a:r>
            <a:r>
              <a:rPr lang="ru-RU" sz="3600" dirty="0" err="1" smtClean="0"/>
              <a:t>двох</a:t>
            </a:r>
            <a:r>
              <a:rPr lang="ru-RU" sz="3600" dirty="0" smtClean="0"/>
              <a:t> </a:t>
            </a:r>
            <a:r>
              <a:rPr lang="ru-RU" sz="3600" dirty="0" err="1" smtClean="0"/>
              <a:t>частин</a:t>
            </a:r>
            <a:r>
              <a:rPr lang="ru-RU" sz="3600" dirty="0" smtClean="0"/>
              <a:t>, у </a:t>
            </a:r>
            <a:r>
              <a:rPr lang="ru-RU" sz="3600" dirty="0" err="1" smtClean="0"/>
              <a:t>яких</a:t>
            </a:r>
            <a:r>
              <a:rPr lang="ru-RU" sz="3600" dirty="0" smtClean="0"/>
              <a:t> </a:t>
            </a:r>
            <a:r>
              <a:rPr lang="ru-RU" sz="3600" dirty="0" err="1" smtClean="0"/>
              <a:t>елементи</a:t>
            </a:r>
            <a:r>
              <a:rPr lang="ru-RU" sz="3600" dirty="0" smtClean="0"/>
              <a:t> </a:t>
            </a:r>
            <a:r>
              <a:rPr lang="ru-RU" sz="3600" dirty="0" err="1" smtClean="0"/>
              <a:t>розташовані</a:t>
            </a:r>
            <a:r>
              <a:rPr lang="ru-RU" sz="3600" dirty="0" smtClean="0"/>
              <a:t> в </a:t>
            </a:r>
            <a:r>
              <a:rPr lang="ru-RU" sz="3600" dirty="0" err="1" smtClean="0"/>
              <a:t>оберненому</a:t>
            </a:r>
            <a:r>
              <a:rPr lang="ru-RU" sz="3600" dirty="0" smtClean="0"/>
              <a:t> порядку</a:t>
            </a:r>
            <a:endParaRPr lang="en-US" sz="3600" dirty="0" smtClean="0"/>
          </a:p>
          <a:p>
            <a:endParaRPr lang="en-US" sz="3600" dirty="0" smtClean="0"/>
          </a:p>
          <a:p>
            <a:r>
              <a:rPr lang="uk-UA" sz="3600" dirty="0" smtClean="0"/>
              <a:t>Люди існують в часі, а час існує в людях.</a:t>
            </a:r>
          </a:p>
          <a:p>
            <a:endParaRPr lang="en-US" sz="3600" dirty="0" smtClean="0"/>
          </a:p>
          <a:p>
            <a:r>
              <a:rPr lang="en-US" sz="3600" dirty="0" smtClean="0"/>
              <a:t>The jail might have been the infirmary, the infirmary might have been the jail.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404664"/>
            <a:ext cx="777686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Анафора</a:t>
            </a:r>
            <a:r>
              <a:rPr lang="ru-RU" sz="2400" dirty="0" smtClean="0"/>
              <a:t> — </a:t>
            </a:r>
            <a:r>
              <a:rPr lang="ru-RU" sz="2400" dirty="0" err="1" smtClean="0"/>
              <a:t>стилістична</a:t>
            </a:r>
            <a:r>
              <a:rPr lang="ru-RU" sz="2400" dirty="0" smtClean="0"/>
              <a:t> </a:t>
            </a:r>
            <a:r>
              <a:rPr lang="ru-RU" sz="2400" dirty="0" err="1" smtClean="0"/>
              <a:t>фігура</a:t>
            </a:r>
            <a:r>
              <a:rPr lang="ru-RU" sz="2400" dirty="0" smtClean="0"/>
              <a:t>, яка </a:t>
            </a:r>
            <a:r>
              <a:rPr lang="ru-RU" sz="2400" dirty="0" err="1" smtClean="0"/>
              <a:t>утворюється</a:t>
            </a:r>
            <a:r>
              <a:rPr lang="ru-RU" sz="2400" dirty="0" smtClean="0"/>
              <a:t> повтором </a:t>
            </a:r>
            <a:r>
              <a:rPr lang="ru-RU" sz="2400" dirty="0" err="1" smtClean="0"/>
              <a:t>слів</a:t>
            </a:r>
            <a:r>
              <a:rPr lang="ru-RU" sz="2400" dirty="0" smtClean="0"/>
              <a:t>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</a:t>
            </a:r>
            <a:r>
              <a:rPr lang="ru-RU" sz="2400" dirty="0" err="1" smtClean="0"/>
              <a:t>словосполучень</a:t>
            </a:r>
            <a:r>
              <a:rPr lang="ru-RU" sz="2400" dirty="0" smtClean="0"/>
              <a:t> на початку </a:t>
            </a:r>
            <a:r>
              <a:rPr lang="ru-RU" sz="2400" dirty="0" err="1" smtClean="0"/>
              <a:t>суміжних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мовних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одиниць</a:t>
            </a:r>
            <a:r>
              <a:rPr lang="ru-RU" sz="2400" dirty="0" smtClean="0"/>
              <a:t>.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ru-RU" sz="2400" b="1" i="1" dirty="0" err="1" smtClean="0"/>
              <a:t>Тобі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одній</a:t>
            </a:r>
            <a:r>
              <a:rPr lang="ru-RU" sz="2400" dirty="0" smtClean="0"/>
              <a:t>, </a:t>
            </a:r>
            <a:r>
              <a:rPr lang="ru-RU" sz="2400" dirty="0" err="1" smtClean="0"/>
              <a:t>намріяна</a:t>
            </a:r>
            <a:r>
              <a:rPr lang="ru-RU" sz="2400" dirty="0" smtClean="0"/>
              <a:t> </a:t>
            </a:r>
            <a:r>
              <a:rPr lang="ru-RU" sz="2400" dirty="0" err="1" smtClean="0"/>
              <a:t>царівно</a:t>
            </a:r>
            <a:r>
              <a:rPr lang="ru-RU" sz="2400" dirty="0" smtClean="0"/>
              <a:t>,</a:t>
            </a:r>
          </a:p>
          <a:p>
            <a:r>
              <a:rPr lang="ru-RU" sz="2400" b="1" i="1" dirty="0" err="1" smtClean="0"/>
              <a:t>Тобі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одній</a:t>
            </a:r>
            <a:r>
              <a:rPr lang="ru-RU" sz="2400" b="1" i="1" dirty="0" smtClean="0"/>
              <a:t> </a:t>
            </a:r>
            <a:r>
              <a:rPr lang="ru-RU" sz="2400" dirty="0" err="1" smtClean="0"/>
              <a:t>дзвенять</a:t>
            </a:r>
            <a:r>
              <a:rPr lang="ru-RU" sz="2400" dirty="0" smtClean="0"/>
              <a:t> </a:t>
            </a:r>
            <a:r>
              <a:rPr lang="ru-RU" sz="2400" dirty="0" err="1" smtClean="0"/>
              <a:t>мої</a:t>
            </a:r>
            <a:r>
              <a:rPr lang="ru-RU" sz="2400" dirty="0" smtClean="0"/>
              <a:t> </a:t>
            </a:r>
            <a:r>
              <a:rPr lang="ru-RU" sz="2400" dirty="0" err="1" smtClean="0"/>
              <a:t>пісні</a:t>
            </a:r>
            <a:r>
              <a:rPr lang="ru-RU" sz="2400" dirty="0" smtClean="0"/>
              <a:t>,</a:t>
            </a:r>
          </a:p>
          <a:p>
            <a:r>
              <a:rPr lang="ru-RU" sz="2400" b="1" i="1" dirty="0" err="1" smtClean="0"/>
              <a:t>Тобі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одній</a:t>
            </a:r>
            <a:r>
              <a:rPr lang="ru-RU" sz="2400" b="1" i="1" dirty="0" smtClean="0"/>
              <a:t> </a:t>
            </a:r>
            <a:r>
              <a:rPr lang="ru-RU" sz="2400" dirty="0" smtClean="0"/>
              <a:t>в </a:t>
            </a:r>
            <a:r>
              <a:rPr lang="ru-RU" sz="2400" dirty="0" err="1" smtClean="0"/>
              <a:t>моєму</a:t>
            </a:r>
            <a:r>
              <a:rPr lang="ru-RU" sz="2400" dirty="0" smtClean="0"/>
              <a:t> </a:t>
            </a:r>
            <a:r>
              <a:rPr lang="ru-RU" sz="2400" dirty="0" err="1" smtClean="0"/>
              <a:t>храмі</a:t>
            </a:r>
            <a:r>
              <a:rPr lang="ru-RU" sz="2400" dirty="0" smtClean="0"/>
              <a:t> дивно</a:t>
            </a:r>
          </a:p>
          <a:p>
            <a:r>
              <a:rPr lang="ru-RU" sz="2400" dirty="0" err="1" smtClean="0"/>
              <a:t>Пливуть</a:t>
            </a:r>
            <a:r>
              <a:rPr lang="ru-RU" sz="2400" dirty="0" smtClean="0"/>
              <a:t> </a:t>
            </a:r>
            <a:r>
              <a:rPr lang="ru-RU" sz="2400" dirty="0" err="1" smtClean="0"/>
              <a:t>молитви</a:t>
            </a:r>
            <a:r>
              <a:rPr lang="ru-RU" sz="2400" dirty="0" smtClean="0"/>
              <a:t> і </a:t>
            </a:r>
            <a:r>
              <a:rPr lang="ru-RU" sz="2400" dirty="0" err="1" smtClean="0"/>
              <a:t>горять</a:t>
            </a:r>
            <a:r>
              <a:rPr lang="ru-RU" sz="2400" dirty="0" smtClean="0"/>
              <a:t> </a:t>
            </a:r>
            <a:r>
              <a:rPr lang="ru-RU" sz="2400" dirty="0" err="1" smtClean="0"/>
              <a:t>огні</a:t>
            </a:r>
            <a:r>
              <a:rPr lang="ru-RU" sz="2400" dirty="0" smtClean="0"/>
              <a:t>. (М. </a:t>
            </a:r>
            <a:r>
              <a:rPr lang="ru-RU" sz="2400" dirty="0" err="1" smtClean="0"/>
              <a:t>Рильський</a:t>
            </a:r>
            <a:r>
              <a:rPr lang="ru-RU" sz="2400" dirty="0" smtClean="0"/>
              <a:t>)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/>
              <a:t>"So </a:t>
            </a:r>
            <a:r>
              <a:rPr lang="en-US" sz="2400" b="1" i="1" dirty="0"/>
              <a:t>let freedom ring</a:t>
            </a:r>
            <a:r>
              <a:rPr lang="en-US" sz="2400" dirty="0"/>
              <a:t> from the prodigious hilltops of New Hampshire. </a:t>
            </a:r>
            <a:r>
              <a:rPr lang="en-US" sz="2400" b="1" i="1" dirty="0"/>
              <a:t>Let freedom ring</a:t>
            </a:r>
            <a:r>
              <a:rPr lang="en-US" sz="2400" dirty="0"/>
              <a:t> from the mighty mountains of New York. </a:t>
            </a:r>
            <a:r>
              <a:rPr lang="en-US" sz="2400" b="1" i="1" dirty="0"/>
              <a:t>Let freedom ring</a:t>
            </a:r>
            <a:r>
              <a:rPr lang="en-US" sz="2400" dirty="0"/>
              <a:t> from the heightening Alleghenies of Pennsylvania..."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332656"/>
            <a:ext cx="842493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err="1" smtClean="0"/>
              <a:t>Епіфора</a:t>
            </a:r>
            <a:r>
              <a:rPr lang="ru-RU" sz="2400" dirty="0" smtClean="0"/>
              <a:t>  — </a:t>
            </a:r>
            <a:r>
              <a:rPr lang="ru-RU" sz="2400" dirty="0" err="1" smtClean="0"/>
              <a:t>стилістична</a:t>
            </a:r>
            <a:r>
              <a:rPr lang="ru-RU" sz="2400" dirty="0" smtClean="0"/>
              <a:t> </a:t>
            </a:r>
            <a:r>
              <a:rPr lang="ru-RU" sz="2400" dirty="0" err="1" smtClean="0"/>
              <a:t>фігура</a:t>
            </a:r>
            <a:r>
              <a:rPr lang="ru-RU" sz="2400" dirty="0" smtClean="0"/>
              <a:t>, </a:t>
            </a:r>
            <a:r>
              <a:rPr lang="ru-RU" sz="2400" dirty="0" err="1" smtClean="0"/>
              <a:t>протилежна</a:t>
            </a:r>
            <a:r>
              <a:rPr lang="ru-RU" sz="2400" dirty="0" smtClean="0"/>
              <a:t> </a:t>
            </a:r>
            <a:r>
              <a:rPr lang="ru-RU" sz="2400" dirty="0" err="1" smtClean="0"/>
              <a:t>анафорі</a:t>
            </a:r>
            <a:r>
              <a:rPr lang="ru-RU" sz="2400" dirty="0" smtClean="0"/>
              <a:t>, яка </a:t>
            </a:r>
            <a:r>
              <a:rPr lang="ru-RU" sz="2400" dirty="0" err="1" smtClean="0"/>
              <a:t>утворюється</a:t>
            </a:r>
            <a:r>
              <a:rPr lang="ru-RU" sz="2400" dirty="0" smtClean="0"/>
              <a:t> повтором </a:t>
            </a:r>
            <a:r>
              <a:rPr lang="ru-RU" sz="2400" dirty="0" err="1" smtClean="0"/>
              <a:t>окремих</a:t>
            </a:r>
            <a:r>
              <a:rPr lang="ru-RU" sz="2400" dirty="0" smtClean="0"/>
              <a:t> </a:t>
            </a:r>
            <a:r>
              <a:rPr lang="ru-RU" sz="2400" dirty="0" err="1" smtClean="0"/>
              <a:t>слів</a:t>
            </a:r>
            <a:r>
              <a:rPr lang="ru-RU" sz="2400" dirty="0" smtClean="0"/>
              <a:t>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</a:t>
            </a:r>
            <a:r>
              <a:rPr lang="ru-RU" sz="2400" dirty="0" err="1" smtClean="0"/>
              <a:t>словосполучень</a:t>
            </a:r>
            <a:r>
              <a:rPr lang="ru-RU" sz="2400" dirty="0" smtClean="0"/>
              <a:t> на </a:t>
            </a:r>
            <a:r>
              <a:rPr lang="ru-RU" sz="2400" dirty="0" err="1" smtClean="0"/>
              <a:t>кінці</a:t>
            </a:r>
            <a:r>
              <a:rPr lang="ru-RU" sz="2400" dirty="0" smtClean="0"/>
              <a:t> </a:t>
            </a:r>
            <a:r>
              <a:rPr lang="ru-RU" sz="2400" dirty="0" err="1" smtClean="0"/>
              <a:t>суміжних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мовних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одиниць</a:t>
            </a:r>
            <a:r>
              <a:rPr lang="ru-RU" sz="2400" dirty="0" smtClean="0"/>
              <a:t>.</a:t>
            </a:r>
          </a:p>
          <a:p>
            <a:endParaRPr lang="ru-RU" sz="2400" dirty="0" smtClean="0"/>
          </a:p>
          <a:p>
            <a:r>
              <a:rPr lang="ru-RU" sz="2400" dirty="0" err="1" smtClean="0"/>
              <a:t>Будемо</a:t>
            </a:r>
            <a:r>
              <a:rPr lang="ru-RU" sz="2400" dirty="0" smtClean="0"/>
              <a:t> </a:t>
            </a:r>
            <a:r>
              <a:rPr lang="ru-RU" sz="2400" dirty="0" err="1" smtClean="0"/>
              <a:t>вічно</a:t>
            </a:r>
            <a:r>
              <a:rPr lang="ru-RU" sz="2400" dirty="0" smtClean="0"/>
              <a:t> в </a:t>
            </a:r>
            <a:r>
              <a:rPr lang="ru-RU" sz="2400" dirty="0" err="1" smtClean="0"/>
              <a:t>труді</a:t>
            </a:r>
            <a:r>
              <a:rPr lang="ru-RU" sz="2400" dirty="0" smtClean="0"/>
              <a:t> </a:t>
            </a:r>
            <a:r>
              <a:rPr lang="ru-RU" sz="2400" dirty="0" err="1" smtClean="0"/>
              <a:t>рости</a:t>
            </a:r>
            <a:r>
              <a:rPr lang="ru-RU" sz="2400" dirty="0" smtClean="0"/>
              <a:t>,</a:t>
            </a:r>
          </a:p>
          <a:p>
            <a:r>
              <a:rPr lang="ru-RU" sz="2400" dirty="0" smtClean="0"/>
              <a:t>З </a:t>
            </a:r>
            <a:r>
              <a:rPr lang="ru-RU" sz="2400" dirty="0" err="1" smtClean="0"/>
              <a:t>серця</a:t>
            </a:r>
            <a:r>
              <a:rPr lang="ru-RU" sz="2400" dirty="0" smtClean="0"/>
              <a:t> </a:t>
            </a:r>
            <a:r>
              <a:rPr lang="ru-RU" sz="2400" dirty="0" err="1" smtClean="0"/>
              <a:t>землі</a:t>
            </a:r>
            <a:r>
              <a:rPr lang="ru-RU" sz="2400" dirty="0" smtClean="0"/>
              <a:t> </a:t>
            </a:r>
            <a:r>
              <a:rPr lang="ru-RU" sz="2400" dirty="0" err="1" smtClean="0"/>
              <a:t>підіймать</a:t>
            </a:r>
            <a:r>
              <a:rPr lang="ru-RU" sz="2400" dirty="0" smtClean="0"/>
              <a:t> </a:t>
            </a:r>
            <a:r>
              <a:rPr lang="ru-RU" sz="2400" b="1" i="1" dirty="0" err="1" smtClean="0"/>
              <a:t>пласти</a:t>
            </a:r>
            <a:r>
              <a:rPr lang="ru-RU" sz="2400" dirty="0" smtClean="0"/>
              <a:t>,</a:t>
            </a:r>
          </a:p>
          <a:p>
            <a:r>
              <a:rPr lang="ru-RU" sz="2400" dirty="0" err="1" smtClean="0"/>
              <a:t>Чорного</a:t>
            </a:r>
            <a:r>
              <a:rPr lang="ru-RU" sz="2400" dirty="0" smtClean="0"/>
              <a:t> золота </a:t>
            </a:r>
            <a:r>
              <a:rPr lang="ru-RU" sz="2400" dirty="0" err="1" smtClean="0"/>
              <a:t>давні</a:t>
            </a:r>
            <a:r>
              <a:rPr lang="ru-RU" sz="2400" dirty="0" smtClean="0"/>
              <a:t> </a:t>
            </a:r>
            <a:r>
              <a:rPr lang="ru-RU" sz="2400" b="1" i="1" dirty="0" err="1" smtClean="0"/>
              <a:t>пласти</a:t>
            </a:r>
            <a:r>
              <a:rPr lang="ru-RU" sz="2400" dirty="0" smtClean="0"/>
              <a:t>. (Я. </a:t>
            </a:r>
            <a:r>
              <a:rPr lang="ru-RU" sz="2400" dirty="0" err="1" smtClean="0"/>
              <a:t>Шпорта</a:t>
            </a:r>
            <a:r>
              <a:rPr lang="ru-RU" sz="2400" dirty="0" smtClean="0"/>
              <a:t>)</a:t>
            </a:r>
            <a:endParaRPr lang="en-US" sz="2400" dirty="0" smtClean="0"/>
          </a:p>
          <a:p>
            <a:endParaRPr lang="ru-RU" sz="2400" dirty="0" smtClean="0"/>
          </a:p>
          <a:p>
            <a:r>
              <a:rPr lang="en-US" sz="2400" dirty="0"/>
              <a:t>With this faith, we will be able to work </a:t>
            </a:r>
            <a:r>
              <a:rPr lang="en-US" sz="2400" b="1" i="1" dirty="0"/>
              <a:t>together</a:t>
            </a:r>
            <a:r>
              <a:rPr lang="en-US" sz="2400" dirty="0"/>
              <a:t>,</a:t>
            </a:r>
            <a:br>
              <a:rPr lang="en-US" sz="2400" dirty="0"/>
            </a:br>
            <a:r>
              <a:rPr lang="en-US" sz="2400" dirty="0"/>
              <a:t>to pray </a:t>
            </a:r>
            <a:r>
              <a:rPr lang="en-US" sz="2400" b="1" i="1" dirty="0"/>
              <a:t>together</a:t>
            </a:r>
            <a:r>
              <a:rPr lang="en-US" sz="2400" dirty="0"/>
              <a:t>,</a:t>
            </a:r>
            <a:br>
              <a:rPr lang="en-US" sz="2400" dirty="0"/>
            </a:br>
            <a:r>
              <a:rPr lang="en-US" sz="2400" dirty="0"/>
              <a:t>to struggle </a:t>
            </a:r>
            <a:r>
              <a:rPr lang="en-US" sz="2400" b="1" i="1" dirty="0"/>
              <a:t>together</a:t>
            </a:r>
            <a:r>
              <a:rPr lang="en-US" sz="2400" dirty="0"/>
              <a:t>,</a:t>
            </a:r>
            <a:br>
              <a:rPr lang="en-US" sz="2400" dirty="0"/>
            </a:br>
            <a:r>
              <a:rPr lang="en-US" sz="2400" dirty="0"/>
              <a:t>to go to jail </a:t>
            </a:r>
            <a:r>
              <a:rPr lang="en-US" sz="2400" b="1" i="1" dirty="0"/>
              <a:t>together</a:t>
            </a:r>
            <a:r>
              <a:rPr lang="en-US" sz="2400" dirty="0"/>
              <a:t>,</a:t>
            </a:r>
            <a:br>
              <a:rPr lang="en-US" sz="2400" dirty="0"/>
            </a:br>
            <a:r>
              <a:rPr lang="en-US" sz="2400" dirty="0"/>
              <a:t>to stand up for freedom </a:t>
            </a:r>
            <a:r>
              <a:rPr lang="en-US" sz="2400" b="1" i="1" dirty="0"/>
              <a:t>together</a:t>
            </a:r>
            <a:r>
              <a:rPr lang="en-US" sz="2400" dirty="0"/>
              <a:t>,</a:t>
            </a:r>
            <a:br>
              <a:rPr lang="en-US" sz="2400" dirty="0"/>
            </a:br>
            <a:r>
              <a:rPr lang="en-US" sz="2400" dirty="0"/>
              <a:t>knowing that we will be free one day.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332656"/>
            <a:ext cx="842493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i="1" dirty="0" smtClean="0"/>
              <a:t>Риторичне питання</a:t>
            </a:r>
            <a:r>
              <a:rPr lang="uk-UA" sz="2400" dirty="0" smtClean="0"/>
              <a:t> – емоційне твердження або заперечення у формі запитання.</a:t>
            </a:r>
            <a:endParaRPr lang="en-US" sz="2400" dirty="0" smtClean="0"/>
          </a:p>
          <a:p>
            <a:endParaRPr lang="uk-UA" sz="2400" dirty="0" smtClean="0"/>
          </a:p>
          <a:p>
            <a:r>
              <a:rPr lang="en-US" sz="2400" u="sng" dirty="0" smtClean="0"/>
              <a:t>Examples from daily life:</a:t>
            </a:r>
          </a:p>
          <a:p>
            <a:r>
              <a:rPr lang="en-US" sz="2400" i="1" dirty="0" smtClean="0"/>
              <a:t>Why should I do it</a:t>
            </a:r>
            <a:r>
              <a:rPr lang="uk-UA" sz="2400" i="1" dirty="0" smtClean="0"/>
              <a:t>?</a:t>
            </a:r>
          </a:p>
          <a:p>
            <a:r>
              <a:rPr lang="en-US" sz="2400" i="1" dirty="0" smtClean="0"/>
              <a:t>Who </a:t>
            </a:r>
            <a:r>
              <a:rPr lang="en-US" sz="2400" i="1" dirty="0"/>
              <a:t>knows</a:t>
            </a:r>
            <a:r>
              <a:rPr lang="en-US" sz="2400" i="1" dirty="0" smtClean="0"/>
              <a:t>?</a:t>
            </a:r>
            <a:endParaRPr lang="en-US" sz="2400" i="1" dirty="0"/>
          </a:p>
          <a:p>
            <a:r>
              <a:rPr lang="en-US" sz="2400" i="1" dirty="0" smtClean="0"/>
              <a:t>Are </a:t>
            </a:r>
            <a:r>
              <a:rPr lang="en-US" sz="2400" i="1" dirty="0"/>
              <a:t>you stupid</a:t>
            </a:r>
            <a:r>
              <a:rPr lang="en-US" sz="2400" i="1" dirty="0" smtClean="0"/>
              <a:t>?</a:t>
            </a:r>
            <a:endParaRPr lang="en-US" sz="2400" i="1" dirty="0"/>
          </a:p>
          <a:p>
            <a:r>
              <a:rPr lang="en-US" sz="2400" i="1" dirty="0" smtClean="0"/>
              <a:t>Did </a:t>
            </a:r>
            <a:r>
              <a:rPr lang="en-US" sz="2400" i="1" dirty="0"/>
              <a:t>you hear me</a:t>
            </a:r>
            <a:r>
              <a:rPr lang="en-US" sz="2400" i="1" dirty="0" smtClean="0"/>
              <a:t>?</a:t>
            </a:r>
            <a:endParaRPr lang="en-US" sz="2400" i="1" dirty="0"/>
          </a:p>
          <a:p>
            <a:endParaRPr lang="en-US" sz="2400" i="1" dirty="0" smtClean="0"/>
          </a:p>
          <a:p>
            <a:r>
              <a:rPr lang="en-US" sz="2400" dirty="0"/>
              <a:t>“If you prick us, do we not bleed?</a:t>
            </a:r>
            <a:br>
              <a:rPr lang="en-US" sz="2400" dirty="0"/>
            </a:br>
            <a:r>
              <a:rPr lang="en-US" sz="2400" dirty="0"/>
              <a:t>If you tickle us, do we not laugh?</a:t>
            </a:r>
            <a:br>
              <a:rPr lang="en-US" sz="2400" dirty="0"/>
            </a:br>
            <a:r>
              <a:rPr lang="en-US" sz="2400" dirty="0"/>
              <a:t>If you poison us, do we not die?</a:t>
            </a:r>
            <a:br>
              <a:rPr lang="en-US" sz="2400" dirty="0"/>
            </a:br>
            <a:r>
              <a:rPr lang="en-US" sz="2400" dirty="0"/>
              <a:t>And if you wrong us, shall we not revenge?”</a:t>
            </a:r>
            <a:endParaRPr lang="en-US" sz="2400" i="1" dirty="0" smtClean="0"/>
          </a:p>
          <a:p>
            <a:endParaRPr lang="en-US" sz="2400" i="1" dirty="0" smtClean="0"/>
          </a:p>
          <a:p>
            <a:r>
              <a:rPr lang="uk-UA" sz="2400" i="1" dirty="0" smtClean="0"/>
              <a:t>Життя цілого не досить, а що є в людини, окрім життя?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04664"/>
            <a:ext cx="842493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i="1" dirty="0" smtClean="0"/>
              <a:t>Парцеляція</a:t>
            </a:r>
            <a:r>
              <a:rPr lang="uk-UA" sz="2400" dirty="0" smtClean="0"/>
              <a:t> — прийом стилістичного синтаксису, що полягає в розчленуванні цілісної змістово-синтаксичної структури на інтонаційно й пунктуаційно ізольовані комунікативні частини — окремі речення.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uk-UA" sz="2400" dirty="0" smtClean="0"/>
              <a:t>У вибалку — село. Важкою сірою ковдрою туман укрив його. Убоге й стомлене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smtClean="0"/>
              <a:t>Oswald hates Rolf. Very much.</a:t>
            </a:r>
          </a:p>
          <a:p>
            <a:endParaRPr lang="en-US" sz="2400" dirty="0" smtClean="0"/>
          </a:p>
          <a:p>
            <a:r>
              <a:rPr lang="en-US" sz="2400" dirty="0" smtClean="0"/>
              <a:t>Sally found Tom. Yesterday. In the pub.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800" dirty="0">
                <a:solidFill>
                  <a:srgbClr val="FF0000"/>
                </a:solidFill>
              </a:rPr>
              <a:t>!!!</a:t>
            </a:r>
            <a:r>
              <a:rPr lang="uk-UA" sz="2800" dirty="0" err="1">
                <a:solidFill>
                  <a:srgbClr val="FF0000"/>
                </a:solidFill>
              </a:rPr>
              <a:t>Транслінгвальні</a:t>
            </a:r>
            <a:r>
              <a:rPr lang="uk-UA" sz="2800" dirty="0">
                <a:solidFill>
                  <a:srgbClr val="FF0000"/>
                </a:solidFill>
              </a:rPr>
              <a:t>/міжмовні омоніми/пароніми =› хибні друзі перекладача</a:t>
            </a:r>
            <a:r>
              <a:rPr lang="uk-UA" sz="2800" dirty="0" smtClean="0">
                <a:solidFill>
                  <a:srgbClr val="FF0000"/>
                </a:solidFill>
              </a:rPr>
              <a:t>: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484784"/>
            <a:ext cx="7704856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dirty="0"/>
              <a:t>magazine</a:t>
            </a:r>
            <a:r>
              <a:rPr lang="en-US" sz="2600" dirty="0"/>
              <a:t> (</a:t>
            </a:r>
            <a:r>
              <a:rPr lang="en-US" sz="2600" dirty="0" err="1"/>
              <a:t>En</a:t>
            </a:r>
            <a:r>
              <a:rPr lang="en-US" sz="2600" dirty="0"/>
              <a:t>) ≠ </a:t>
            </a:r>
            <a:r>
              <a:rPr lang="uk-UA" sz="2600" dirty="0"/>
              <a:t>магазин (</a:t>
            </a:r>
            <a:r>
              <a:rPr lang="uk-UA" sz="2600" dirty="0" err="1"/>
              <a:t>укр</a:t>
            </a:r>
            <a:r>
              <a:rPr lang="uk-UA" sz="2600" dirty="0" smtClean="0"/>
              <a:t>.) </a:t>
            </a:r>
            <a:r>
              <a:rPr lang="uk-UA" sz="2600" dirty="0" smtClean="0">
                <a:solidFill>
                  <a:srgbClr val="00B050"/>
                </a:solidFill>
              </a:rPr>
              <a:t>журнал</a:t>
            </a:r>
            <a:r>
              <a:rPr lang="uk-UA" sz="2600" dirty="0"/>
              <a:t/>
            </a:r>
            <a:br>
              <a:rPr lang="uk-UA" sz="2600" dirty="0"/>
            </a:br>
            <a:endParaRPr lang="en-US" sz="2600" dirty="0" smtClean="0"/>
          </a:p>
          <a:p>
            <a:r>
              <a:rPr lang="ru-RU" sz="2600" dirty="0" smtClean="0"/>
              <a:t> </a:t>
            </a:r>
            <a:endParaRPr lang="ru-RU" sz="2600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2276872"/>
            <a:ext cx="3240360" cy="38814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en-US" sz="2400" b="1" dirty="0"/>
              <a:t>accord</a:t>
            </a:r>
            <a:r>
              <a:rPr lang="en-US" sz="2400" dirty="0"/>
              <a:t> (</a:t>
            </a:r>
            <a:r>
              <a:rPr lang="en-US" sz="2400" dirty="0" err="1"/>
              <a:t>En</a:t>
            </a:r>
            <a:r>
              <a:rPr lang="en-US" sz="2400" dirty="0"/>
              <a:t>) </a:t>
            </a:r>
            <a:endParaRPr lang="uk-UA" sz="2400" dirty="0" smtClean="0"/>
          </a:p>
          <a:p>
            <a:pPr>
              <a:lnSpc>
                <a:spcPct val="114000"/>
              </a:lnSpc>
            </a:pPr>
            <a:r>
              <a:rPr lang="en-US" sz="2400" b="1" dirty="0"/>
              <a:t>Dutch</a:t>
            </a:r>
            <a:r>
              <a:rPr lang="en-US" sz="2400" dirty="0"/>
              <a:t> (</a:t>
            </a:r>
            <a:r>
              <a:rPr lang="en-US" sz="2400" dirty="0" err="1"/>
              <a:t>En</a:t>
            </a:r>
            <a:r>
              <a:rPr lang="en-US" sz="2400" dirty="0"/>
              <a:t>) </a:t>
            </a:r>
            <a:endParaRPr lang="uk-UA" sz="2400" dirty="0" smtClean="0"/>
          </a:p>
          <a:p>
            <a:pPr>
              <a:lnSpc>
                <a:spcPct val="114000"/>
              </a:lnSpc>
            </a:pPr>
            <a:r>
              <a:rPr lang="en-US" sz="2400" b="1" dirty="0"/>
              <a:t>fabric</a:t>
            </a:r>
            <a:r>
              <a:rPr lang="en-US" sz="2400" dirty="0"/>
              <a:t>  (</a:t>
            </a:r>
            <a:r>
              <a:rPr lang="en-US" sz="2400" dirty="0" err="1"/>
              <a:t>En</a:t>
            </a:r>
            <a:r>
              <a:rPr lang="en-US" sz="2400" dirty="0"/>
              <a:t>) </a:t>
            </a:r>
            <a:endParaRPr lang="uk-UA" sz="2400" dirty="0" smtClean="0"/>
          </a:p>
          <a:p>
            <a:pPr>
              <a:lnSpc>
                <a:spcPct val="114000"/>
              </a:lnSpc>
            </a:pPr>
            <a:r>
              <a:rPr lang="en-US" sz="2400" b="1" dirty="0"/>
              <a:t>intelligence </a:t>
            </a:r>
            <a:r>
              <a:rPr lang="en-US" sz="2400" dirty="0"/>
              <a:t>(</a:t>
            </a:r>
            <a:r>
              <a:rPr lang="en-US" sz="2400" dirty="0" err="1"/>
              <a:t>En</a:t>
            </a:r>
            <a:r>
              <a:rPr lang="en-US" sz="2400" dirty="0"/>
              <a:t>) </a:t>
            </a:r>
            <a:endParaRPr lang="uk-UA" sz="2400" dirty="0" smtClean="0"/>
          </a:p>
          <a:p>
            <a:pPr>
              <a:lnSpc>
                <a:spcPct val="114000"/>
              </a:lnSpc>
            </a:pPr>
            <a:r>
              <a:rPr lang="en-US" sz="2400" b="1" dirty="0"/>
              <a:t>mayor </a:t>
            </a:r>
            <a:r>
              <a:rPr lang="en-US" sz="2400" dirty="0"/>
              <a:t>(</a:t>
            </a:r>
            <a:r>
              <a:rPr lang="en-US" sz="2400" dirty="0" err="1"/>
              <a:t>En</a:t>
            </a:r>
            <a:r>
              <a:rPr lang="en-US" sz="2400" dirty="0"/>
              <a:t>) </a:t>
            </a:r>
            <a:endParaRPr lang="uk-UA" sz="2400" dirty="0" smtClean="0"/>
          </a:p>
          <a:p>
            <a:pPr>
              <a:lnSpc>
                <a:spcPct val="114000"/>
              </a:lnSpc>
            </a:pPr>
            <a:r>
              <a:rPr lang="en-US" sz="2400" b="1" dirty="0"/>
              <a:t>multiplication</a:t>
            </a:r>
            <a:r>
              <a:rPr lang="en-US" sz="2400" dirty="0"/>
              <a:t> (</a:t>
            </a:r>
            <a:r>
              <a:rPr lang="en-US" sz="2400" dirty="0" err="1"/>
              <a:t>En</a:t>
            </a:r>
            <a:r>
              <a:rPr lang="en-US" sz="2400" dirty="0"/>
              <a:t>) </a:t>
            </a:r>
            <a:endParaRPr lang="ru-RU" sz="2400" dirty="0"/>
          </a:p>
          <a:p>
            <a:pPr>
              <a:lnSpc>
                <a:spcPct val="114000"/>
              </a:lnSpc>
            </a:pPr>
            <a:r>
              <a:rPr lang="en-US" sz="2400" b="1" dirty="0"/>
              <a:t>replica</a:t>
            </a:r>
            <a:r>
              <a:rPr lang="en-US" sz="2400" dirty="0"/>
              <a:t>  (</a:t>
            </a:r>
            <a:r>
              <a:rPr lang="en-US" sz="2400" dirty="0" err="1"/>
              <a:t>En</a:t>
            </a:r>
            <a:r>
              <a:rPr lang="en-US" sz="2400" dirty="0"/>
              <a:t>)</a:t>
            </a:r>
            <a:endParaRPr lang="ru-RU" sz="2400" dirty="0"/>
          </a:p>
          <a:p>
            <a:pPr>
              <a:lnSpc>
                <a:spcPct val="114000"/>
              </a:lnSpc>
            </a:pPr>
            <a:r>
              <a:rPr lang="en-US" sz="2400" b="1" dirty="0"/>
              <a:t>prospect</a:t>
            </a:r>
            <a:r>
              <a:rPr lang="en-US" sz="2400" dirty="0"/>
              <a:t>  (</a:t>
            </a:r>
            <a:r>
              <a:rPr lang="en-US" sz="2400" dirty="0" err="1"/>
              <a:t>En</a:t>
            </a:r>
            <a:r>
              <a:rPr lang="en-US" sz="2400" dirty="0"/>
              <a:t>) </a:t>
            </a:r>
            <a:endParaRPr lang="ru-RU" sz="2400" dirty="0"/>
          </a:p>
          <a:p>
            <a:pPr>
              <a:lnSpc>
                <a:spcPct val="114000"/>
              </a:lnSpc>
            </a:pPr>
            <a:r>
              <a:rPr lang="en-US" sz="2400" b="1" dirty="0"/>
              <a:t>sodium</a:t>
            </a:r>
            <a:r>
              <a:rPr lang="en-US" sz="2400" dirty="0"/>
              <a:t>   (</a:t>
            </a:r>
            <a:r>
              <a:rPr lang="en-US" sz="2400" dirty="0" err="1"/>
              <a:t>En</a:t>
            </a:r>
            <a:r>
              <a:rPr lang="en-US" sz="2400" dirty="0"/>
              <a:t>) 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627784" y="2298418"/>
            <a:ext cx="3727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≠ </a:t>
            </a:r>
            <a:r>
              <a:rPr lang="uk-UA" sz="2400" dirty="0" err="1"/>
              <a:t>аккорд</a:t>
            </a:r>
            <a:r>
              <a:rPr lang="uk-UA" sz="2400" dirty="0"/>
              <a:t> (</a:t>
            </a:r>
            <a:r>
              <a:rPr lang="uk-UA" sz="2400" dirty="0" err="1"/>
              <a:t>укр</a:t>
            </a:r>
            <a:r>
              <a:rPr lang="uk-UA" sz="2400" dirty="0"/>
              <a:t>.) </a:t>
            </a:r>
            <a:r>
              <a:rPr lang="uk-UA" sz="2400" dirty="0">
                <a:solidFill>
                  <a:srgbClr val="00B050"/>
                </a:solidFill>
              </a:rPr>
              <a:t>згода</a:t>
            </a: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1320" y="2777446"/>
            <a:ext cx="63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≠ </a:t>
            </a:r>
            <a:r>
              <a:rPr lang="uk-UA" sz="2400" dirty="0"/>
              <a:t>данський (</a:t>
            </a:r>
            <a:r>
              <a:rPr lang="uk-UA" sz="2400" dirty="0" err="1"/>
              <a:t>укр</a:t>
            </a:r>
            <a:r>
              <a:rPr lang="uk-UA" sz="2400" dirty="0"/>
              <a:t>.) </a:t>
            </a:r>
            <a:r>
              <a:rPr lang="uk-UA" sz="2400" dirty="0" err="1">
                <a:solidFill>
                  <a:srgbClr val="00B050"/>
                </a:solidFill>
              </a:rPr>
              <a:t>голандський</a:t>
            </a: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39752" y="3229868"/>
            <a:ext cx="5256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≠ </a:t>
            </a:r>
            <a:r>
              <a:rPr lang="uk-UA" sz="2400" dirty="0"/>
              <a:t>фабрика (</a:t>
            </a:r>
            <a:r>
              <a:rPr lang="uk-UA" sz="2400" dirty="0" err="1"/>
              <a:t>укр</a:t>
            </a:r>
            <a:r>
              <a:rPr lang="uk-UA" sz="2400" dirty="0"/>
              <a:t>.) </a:t>
            </a:r>
            <a:r>
              <a:rPr lang="uk-UA" sz="2400" dirty="0">
                <a:solidFill>
                  <a:srgbClr val="00B050"/>
                </a:solidFill>
              </a:rPr>
              <a:t>тканина</a:t>
            </a: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47864" y="3691533"/>
            <a:ext cx="511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≠ </a:t>
            </a:r>
            <a:r>
              <a:rPr lang="uk-UA" sz="2400" dirty="0"/>
              <a:t>інтелігенція (</a:t>
            </a:r>
            <a:r>
              <a:rPr lang="uk-UA" sz="2400" dirty="0" err="1"/>
              <a:t>укр</a:t>
            </a:r>
            <a:r>
              <a:rPr lang="uk-UA" sz="2400" dirty="0"/>
              <a:t>.) </a:t>
            </a:r>
            <a:r>
              <a:rPr lang="uk-UA" sz="2400" dirty="0">
                <a:solidFill>
                  <a:srgbClr val="00B050"/>
                </a:solidFill>
              </a:rPr>
              <a:t>розум</a:t>
            </a: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78988" y="3986762"/>
            <a:ext cx="33676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≠ </a:t>
            </a:r>
            <a:r>
              <a:rPr lang="uk-UA" sz="2400" dirty="0"/>
              <a:t>майор (</a:t>
            </a:r>
            <a:r>
              <a:rPr lang="uk-UA" sz="2400" dirty="0" err="1"/>
              <a:t>укр</a:t>
            </a:r>
            <a:r>
              <a:rPr lang="uk-UA" sz="2400" dirty="0"/>
              <a:t>.) </a:t>
            </a:r>
            <a:r>
              <a:rPr lang="uk-UA" sz="2400" dirty="0">
                <a:solidFill>
                  <a:srgbClr val="00B050"/>
                </a:solidFill>
              </a:rPr>
              <a:t>мер</a:t>
            </a: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62792" y="4448427"/>
            <a:ext cx="5181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≠ </a:t>
            </a:r>
            <a:r>
              <a:rPr lang="uk-UA" sz="2400" dirty="0"/>
              <a:t>мультиплікація (</a:t>
            </a:r>
            <a:r>
              <a:rPr lang="uk-UA" sz="2400" dirty="0" err="1"/>
              <a:t>укр</a:t>
            </a:r>
            <a:r>
              <a:rPr lang="uk-UA" sz="2400" dirty="0"/>
              <a:t>.) </a:t>
            </a:r>
            <a:r>
              <a:rPr lang="uk-UA" sz="2400" dirty="0">
                <a:solidFill>
                  <a:srgbClr val="00B050"/>
                </a:solidFill>
              </a:rPr>
              <a:t>множення</a:t>
            </a: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71800" y="4910091"/>
            <a:ext cx="5256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≠ </a:t>
            </a:r>
            <a:r>
              <a:rPr lang="uk-UA" sz="2400" dirty="0"/>
              <a:t>репліка (</a:t>
            </a:r>
            <a:r>
              <a:rPr lang="uk-UA" sz="2400" dirty="0" err="1"/>
              <a:t>укр</a:t>
            </a:r>
            <a:r>
              <a:rPr lang="uk-UA" sz="2400" dirty="0"/>
              <a:t>.) </a:t>
            </a:r>
            <a:r>
              <a:rPr lang="uk-UA" sz="2400" dirty="0">
                <a:solidFill>
                  <a:srgbClr val="00B050"/>
                </a:solidFill>
              </a:rPr>
              <a:t>точна</a:t>
            </a:r>
            <a:r>
              <a:rPr lang="uk-UA" sz="2400" dirty="0"/>
              <a:t> </a:t>
            </a:r>
            <a:r>
              <a:rPr lang="uk-UA" sz="2400" dirty="0">
                <a:solidFill>
                  <a:srgbClr val="00B050"/>
                </a:solidFill>
              </a:rPr>
              <a:t>копія</a:t>
            </a: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15816" y="5371756"/>
            <a:ext cx="6117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≠ </a:t>
            </a:r>
            <a:r>
              <a:rPr lang="uk-UA" sz="2400" dirty="0"/>
              <a:t>проспект (</a:t>
            </a:r>
            <a:r>
              <a:rPr lang="uk-UA" sz="2400" dirty="0" err="1"/>
              <a:t>укр</a:t>
            </a:r>
            <a:r>
              <a:rPr lang="uk-UA" sz="2400" dirty="0"/>
              <a:t>.) </a:t>
            </a:r>
            <a:r>
              <a:rPr lang="uk-UA" sz="2400" dirty="0">
                <a:solidFill>
                  <a:srgbClr val="00B050"/>
                </a:solidFill>
              </a:rPr>
              <a:t>перспектива</a:t>
            </a: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27784" y="5693155"/>
            <a:ext cx="4140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≠ </a:t>
            </a:r>
            <a:r>
              <a:rPr lang="uk-UA" sz="2400" dirty="0"/>
              <a:t>сода (</a:t>
            </a:r>
            <a:r>
              <a:rPr lang="uk-UA" sz="2400" dirty="0" err="1"/>
              <a:t>укр</a:t>
            </a:r>
            <a:r>
              <a:rPr lang="uk-UA" sz="2400" dirty="0"/>
              <a:t>. ) </a:t>
            </a:r>
            <a:r>
              <a:rPr lang="uk-UA" sz="2400" dirty="0">
                <a:solidFill>
                  <a:srgbClr val="00B050"/>
                </a:solidFill>
              </a:rPr>
              <a:t>натрій</a:t>
            </a:r>
            <a:endParaRPr lang="ru-RU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615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183880" cy="648072"/>
          </a:xfrm>
        </p:spPr>
        <p:txBody>
          <a:bodyPr/>
          <a:lstStyle/>
          <a:p>
            <a:pPr algn="ctr"/>
            <a:r>
              <a:rPr lang="uk-UA" dirty="0" smtClean="0"/>
              <a:t>ІСТОРИЗМИ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115616" y="1628800"/>
            <a:ext cx="6939720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 smtClean="0"/>
              <a:t>кріпак	секретар парткому		пристав</a:t>
            </a:r>
          </a:p>
          <a:p>
            <a:r>
              <a:rPr lang="uk-UA" sz="2400" dirty="0" smtClean="0"/>
              <a:t>князь		колгосп			урядник</a:t>
            </a:r>
          </a:p>
          <a:p>
            <a:r>
              <a:rPr lang="uk-UA" sz="2400" dirty="0" smtClean="0"/>
              <a:t>поміщик	волость</a:t>
            </a:r>
          </a:p>
          <a:p>
            <a:endParaRPr lang="uk-UA" sz="2400" dirty="0" smtClean="0"/>
          </a:p>
          <a:p>
            <a:r>
              <a:rPr lang="en-US" sz="2400" dirty="0" smtClean="0"/>
              <a:t>goblet (</a:t>
            </a:r>
            <a:r>
              <a:rPr lang="uk-UA" sz="2400" dirty="0" smtClean="0"/>
              <a:t>келих, бокал)</a:t>
            </a:r>
          </a:p>
          <a:p>
            <a:r>
              <a:rPr lang="en-US" sz="2400" dirty="0" smtClean="0"/>
              <a:t>baldric</a:t>
            </a:r>
            <a:r>
              <a:rPr lang="uk-UA" sz="2400" dirty="0" smtClean="0"/>
              <a:t> (</a:t>
            </a:r>
            <a:r>
              <a:rPr lang="uk-UA" sz="2400" dirty="0" err="1" smtClean="0"/>
              <a:t>перев</a:t>
            </a:r>
            <a:r>
              <a:rPr lang="en-US" sz="2400" dirty="0" smtClean="0"/>
              <a:t>’</a:t>
            </a:r>
            <a:r>
              <a:rPr lang="uk-UA" sz="2400" dirty="0" smtClean="0"/>
              <a:t>яз – для меча, рога)</a:t>
            </a:r>
            <a:endParaRPr lang="en-US" sz="2400" dirty="0" smtClean="0"/>
          </a:p>
          <a:p>
            <a:r>
              <a:rPr lang="en-US" sz="2400" dirty="0" smtClean="0"/>
              <a:t>mace</a:t>
            </a:r>
            <a:r>
              <a:rPr lang="uk-UA" sz="2400" dirty="0" smtClean="0"/>
              <a:t> (булава)</a:t>
            </a:r>
          </a:p>
          <a:p>
            <a:r>
              <a:rPr lang="en-US" sz="2400" dirty="0" smtClean="0"/>
              <a:t>jester </a:t>
            </a:r>
            <a:r>
              <a:rPr lang="uk-UA" sz="2400" dirty="0" smtClean="0"/>
              <a:t>(блазень)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18388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АРХАЇЗМИ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1484784"/>
            <a:ext cx="820891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То було правилом доброго тону – брикнути Михайла Грушевського своєрідним актом благонадійності. Здається, свого часу і </a:t>
            </a:r>
            <a:r>
              <a:rPr lang="uk-UA" sz="2400" i="1" dirty="0" smtClean="0"/>
              <a:t>аз</a:t>
            </a:r>
            <a:r>
              <a:rPr lang="uk-UA" sz="2400" dirty="0" smtClean="0"/>
              <a:t>, грішний, дозволив собі нечемний виголос проти великого історика; даруй мені, Боже, цей мимовільний прогріх нерозумної молодості </a:t>
            </a:r>
            <a:r>
              <a:rPr lang="en-US" sz="2400" dirty="0" smtClean="0"/>
              <a:t>.							</a:t>
            </a:r>
            <a:r>
              <a:rPr lang="uk-UA" sz="2400" dirty="0" smtClean="0"/>
              <a:t>(І. Білик)</a:t>
            </a:r>
          </a:p>
          <a:p>
            <a:endParaRPr lang="uk-UA" sz="2400" dirty="0"/>
          </a:p>
          <a:p>
            <a:r>
              <a:rPr lang="en-US" sz="2400" dirty="0"/>
              <a:t>billow (wave</a:t>
            </a:r>
            <a:r>
              <a:rPr lang="en-US" sz="2400" dirty="0" smtClean="0"/>
              <a:t>)</a:t>
            </a:r>
            <a:r>
              <a:rPr lang="uk-UA" sz="2400" dirty="0" smtClean="0"/>
              <a:t>		</a:t>
            </a:r>
            <a:r>
              <a:rPr lang="en-US" sz="2400" dirty="0"/>
              <a:t>thee</a:t>
            </a:r>
            <a:endParaRPr lang="uk-UA" sz="2400" dirty="0"/>
          </a:p>
          <a:p>
            <a:r>
              <a:rPr lang="en-US" sz="2400" dirty="0" smtClean="0"/>
              <a:t>swain </a:t>
            </a:r>
            <a:r>
              <a:rPr lang="en-US" sz="2400" dirty="0"/>
              <a:t>(</a:t>
            </a:r>
            <a:r>
              <a:rPr lang="en-US" sz="2400" dirty="0" smtClean="0"/>
              <a:t>peasant)</a:t>
            </a:r>
            <a:r>
              <a:rPr lang="uk-UA" sz="2400" dirty="0" smtClean="0"/>
              <a:t>	</a:t>
            </a:r>
            <a:r>
              <a:rPr lang="en-US" sz="2400" dirty="0" smtClean="0"/>
              <a:t> </a:t>
            </a:r>
            <a:r>
              <a:rPr lang="en-US" sz="2400" dirty="0"/>
              <a:t>ye</a:t>
            </a:r>
            <a:endParaRPr lang="uk-UA" sz="2400" dirty="0"/>
          </a:p>
          <a:p>
            <a:r>
              <a:rPr lang="en-US" sz="2400" dirty="0" smtClean="0"/>
              <a:t>main </a:t>
            </a:r>
            <a:r>
              <a:rPr lang="en-US" sz="2400" dirty="0"/>
              <a:t>(sea</a:t>
            </a:r>
            <a:r>
              <a:rPr lang="en-US" sz="2400" dirty="0" smtClean="0"/>
              <a:t>)</a:t>
            </a:r>
            <a:endParaRPr lang="uk-UA" sz="2400" dirty="0" smtClean="0"/>
          </a:p>
          <a:p>
            <a:r>
              <a:rPr lang="en-US" sz="2400" dirty="0" smtClean="0"/>
              <a:t>aught </a:t>
            </a:r>
            <a:r>
              <a:rPr lang="en-US" sz="2400" dirty="0"/>
              <a:t>(anything</a:t>
            </a:r>
            <a:r>
              <a:rPr lang="en-US" sz="2400" dirty="0" smtClean="0"/>
              <a:t>)</a:t>
            </a:r>
            <a:endParaRPr lang="uk-UA" sz="2400" dirty="0" smtClean="0"/>
          </a:p>
          <a:p>
            <a:r>
              <a:rPr lang="en-US" sz="2400" dirty="0" smtClean="0"/>
              <a:t> </a:t>
            </a:r>
            <a:r>
              <a:rPr lang="en-US" sz="2400" dirty="0"/>
              <a:t>naught (nothing)</a:t>
            </a:r>
            <a:endParaRPr lang="uk-UA" sz="2400" dirty="0"/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1081</TotalTime>
  <Words>4434</Words>
  <Application>Microsoft Office PowerPoint</Application>
  <PresentationFormat>Экран (4:3)</PresentationFormat>
  <Paragraphs>631</Paragraphs>
  <Slides>66</Slides>
  <Notes>49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66</vt:i4>
      </vt:variant>
    </vt:vector>
  </HeadingPairs>
  <TitlesOfParts>
    <vt:vector size="67" baseType="lpstr">
      <vt:lpstr>Официальная</vt:lpstr>
      <vt:lpstr>Лексичні та синтаксичні виражальні засоби та стилістичні прийоми</vt:lpstr>
      <vt:lpstr>Критерії диференціації словникового складу:</vt:lpstr>
      <vt:lpstr>СИНОНІМИ</vt:lpstr>
      <vt:lpstr>АНТОНІМИ</vt:lpstr>
      <vt:lpstr>ОМОНІМИ</vt:lpstr>
      <vt:lpstr>ПАРОНІМИ</vt:lpstr>
      <vt:lpstr>!!!Транслінгвальні/міжмовні омоніми/пароніми =› хибні друзі перекладача:</vt:lpstr>
      <vt:lpstr>ІСТОРИЗМИ</vt:lpstr>
      <vt:lpstr>АРХАЇЗМИ</vt:lpstr>
      <vt:lpstr>НЕОЛОГІЗМИ</vt:lpstr>
      <vt:lpstr>АВТОРСЬКІ НЕОЛОГІЗМИ</vt:lpstr>
      <vt:lpstr>ЗАПОЗИЧЕННЯ</vt:lpstr>
      <vt:lpstr>КАЛЬКИ</vt:lpstr>
      <vt:lpstr>ВАРВАРИЗМИ</vt:lpstr>
      <vt:lpstr>ІНТЕРНАЦІОНАЛІЗМИ</vt:lpstr>
      <vt:lpstr>ЕКЗОТИЗМИ</vt:lpstr>
      <vt:lpstr>Макаронічний стиль - жартівливий літературний стиль, у якому змішуються слова і речення різних мов.</vt:lpstr>
      <vt:lpstr>ВЖИВАННЯ У СУСПІЛЬСТВІ</vt:lpstr>
      <vt:lpstr>РОЗМОВНЕ МОВЛЕННЯ</vt:lpstr>
      <vt:lpstr>АРГО</vt:lpstr>
      <vt:lpstr>ТЕРИТОРІАЛЬНИЙ КРИТЕРІЙ</vt:lpstr>
      <vt:lpstr>ВЖИВАННЯ У ЖАНРАХ АБО СТИЛЯХ</vt:lpstr>
      <vt:lpstr>АВТОЛОГІЯ</vt:lpstr>
      <vt:lpstr>Гіпербола</vt:lpstr>
      <vt:lpstr>Мейозис</vt:lpstr>
      <vt:lpstr>Літота</vt:lpstr>
      <vt:lpstr>Метонімія</vt:lpstr>
      <vt:lpstr>Підвиди метонімії</vt:lpstr>
      <vt:lpstr>Підвиди метонімії</vt:lpstr>
      <vt:lpstr>Дисфемізм </vt:lpstr>
      <vt:lpstr>Епітет</vt:lpstr>
      <vt:lpstr>Епітет</vt:lpstr>
      <vt:lpstr>Епітет </vt:lpstr>
      <vt:lpstr>Метафора</vt:lpstr>
      <vt:lpstr>Різновиди метафори</vt:lpstr>
      <vt:lpstr>Різновиди метафори</vt:lpstr>
      <vt:lpstr>Іронія</vt:lpstr>
      <vt:lpstr>Порівняння: comparandum, comparatum, tertium comparationis</vt:lpstr>
      <vt:lpstr>Види відповідників за об’єктом сталого образного порівняння</vt:lpstr>
      <vt:lpstr>Види відповідників за об’єктом сталого образного порівняння</vt:lpstr>
      <vt:lpstr>Наявність формального порівняльного елементу</vt:lpstr>
      <vt:lpstr>Синоніми-уточнювачі</vt:lpstr>
      <vt:lpstr>Синоніми-заступники</vt:lpstr>
      <vt:lpstr>Антитеза</vt:lpstr>
      <vt:lpstr>Оксюморон, або оксиморон</vt:lpstr>
      <vt:lpstr>Градація</vt:lpstr>
      <vt:lpstr>Каламбур</vt:lpstr>
      <vt:lpstr>Зевгма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Морфологічні, лексичні та синтаксичні виражальні засоби та стилістичні прийоми</dc:title>
  <cp:lastModifiedBy>Admin</cp:lastModifiedBy>
  <cp:revision>153</cp:revision>
  <dcterms:modified xsi:type="dcterms:W3CDTF">2024-09-13T22:06:06Z</dcterms:modified>
</cp:coreProperties>
</file>