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83" r:id="rId4"/>
    <p:sldId id="267" r:id="rId5"/>
    <p:sldId id="265" r:id="rId6"/>
    <p:sldId id="264" r:id="rId7"/>
    <p:sldId id="281" r:id="rId8"/>
    <p:sldId id="282" r:id="rId9"/>
    <p:sldId id="268" r:id="rId10"/>
    <p:sldId id="271" r:id="rId11"/>
    <p:sldId id="258" r:id="rId12"/>
    <p:sldId id="272" r:id="rId13"/>
    <p:sldId id="273" r:id="rId14"/>
    <p:sldId id="274" r:id="rId15"/>
    <p:sldId id="275" r:id="rId16"/>
    <p:sldId id="270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14FD9-B7E6-4C9A-B6AB-C0400A45DF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433D2CE-7769-4E2A-B0F0-AEAF3E3F7AF3}">
      <dgm:prSet/>
      <dgm:spPr/>
      <dgm:t>
        <a:bodyPr/>
        <a:lstStyle/>
        <a:p>
          <a:pPr rtl="0"/>
          <a:r>
            <a:rPr lang="ru-RU" smtClean="0"/>
            <a:t>щирість (приземлений, чесний, справжній, дружній), </a:t>
          </a:r>
          <a:endParaRPr lang="ru-RU"/>
        </a:p>
      </dgm:t>
    </dgm:pt>
    <dgm:pt modelId="{06F53D1D-AA4A-424D-B0B7-796E6AAF9F2C}" type="parTrans" cxnId="{874CF373-9E08-442E-8DDF-8EDCA40E8511}">
      <dgm:prSet/>
      <dgm:spPr/>
      <dgm:t>
        <a:bodyPr/>
        <a:lstStyle/>
        <a:p>
          <a:endParaRPr lang="ru-RU"/>
        </a:p>
      </dgm:t>
    </dgm:pt>
    <dgm:pt modelId="{3A9B1E07-4206-47BF-B5AE-7CF74765E081}" type="sibTrans" cxnId="{874CF373-9E08-442E-8DDF-8EDCA40E8511}">
      <dgm:prSet/>
      <dgm:spPr/>
      <dgm:t>
        <a:bodyPr/>
        <a:lstStyle/>
        <a:p>
          <a:endParaRPr lang="ru-RU"/>
        </a:p>
      </dgm:t>
    </dgm:pt>
    <dgm:pt modelId="{43FA4047-1594-492E-926E-BF859A9259C6}">
      <dgm:prSet/>
      <dgm:spPr/>
      <dgm:t>
        <a:bodyPr/>
        <a:lstStyle/>
        <a:p>
          <a:pPr rtl="0"/>
          <a:r>
            <a:rPr lang="ru-RU" smtClean="0"/>
            <a:t>емоційне збудження (збуджуючий, енергійний, смішний, інноваційний), </a:t>
          </a:r>
          <a:endParaRPr lang="ru-RU"/>
        </a:p>
      </dgm:t>
    </dgm:pt>
    <dgm:pt modelId="{74C1F956-F495-4E80-936E-77DB0FA5DFDD}" type="parTrans" cxnId="{07D68643-61BD-455E-8991-0B302483EB21}">
      <dgm:prSet/>
      <dgm:spPr/>
      <dgm:t>
        <a:bodyPr/>
        <a:lstStyle/>
        <a:p>
          <a:endParaRPr lang="ru-RU"/>
        </a:p>
      </dgm:t>
    </dgm:pt>
    <dgm:pt modelId="{D3FD84C9-D64D-465F-8277-EC79654269D8}" type="sibTrans" cxnId="{07D68643-61BD-455E-8991-0B302483EB21}">
      <dgm:prSet/>
      <dgm:spPr/>
      <dgm:t>
        <a:bodyPr/>
        <a:lstStyle/>
        <a:p>
          <a:endParaRPr lang="ru-RU"/>
        </a:p>
      </dgm:t>
    </dgm:pt>
    <dgm:pt modelId="{689246AD-0325-405B-A55D-A429320E40B8}">
      <dgm:prSet/>
      <dgm:spPr/>
      <dgm:t>
        <a:bodyPr/>
        <a:lstStyle/>
        <a:p>
          <a:pPr rtl="0"/>
          <a:r>
            <a:rPr lang="ru-RU" smtClean="0"/>
            <a:t>компетентність (заслуговує довіри, спішний, серйозний), </a:t>
          </a:r>
          <a:endParaRPr lang="ru-RU"/>
        </a:p>
      </dgm:t>
    </dgm:pt>
    <dgm:pt modelId="{2D3EE364-4670-4F86-806E-4E16BBF9D790}" type="parTrans" cxnId="{C10EB7A1-7567-4C88-9BE6-452A66D884B0}">
      <dgm:prSet/>
      <dgm:spPr/>
      <dgm:t>
        <a:bodyPr/>
        <a:lstStyle/>
        <a:p>
          <a:endParaRPr lang="ru-RU"/>
        </a:p>
      </dgm:t>
    </dgm:pt>
    <dgm:pt modelId="{6A291B9F-0834-4EFD-8707-CB364F4BD0BF}" type="sibTrans" cxnId="{C10EB7A1-7567-4C88-9BE6-452A66D884B0}">
      <dgm:prSet/>
      <dgm:spPr/>
      <dgm:t>
        <a:bodyPr/>
        <a:lstStyle/>
        <a:p>
          <a:endParaRPr lang="ru-RU"/>
        </a:p>
      </dgm:t>
    </dgm:pt>
    <dgm:pt modelId="{20B268B3-2BB8-4F71-8D86-FEB0D61C38B6}">
      <dgm:prSet/>
      <dgm:spPr/>
      <dgm:t>
        <a:bodyPr/>
        <a:lstStyle/>
        <a:p>
          <a:pPr rtl="0"/>
          <a:r>
            <a:rPr lang="ru-RU" smtClean="0"/>
            <a:t>вишуканість (вищого класу, чарівний), </a:t>
          </a:r>
          <a:endParaRPr lang="ru-RU"/>
        </a:p>
      </dgm:t>
    </dgm:pt>
    <dgm:pt modelId="{C32EEA2B-D7A9-4F6F-95AC-00C25125E0E3}" type="parTrans" cxnId="{4556222B-BA2B-4617-80B8-910948B3BDEB}">
      <dgm:prSet/>
      <dgm:spPr/>
      <dgm:t>
        <a:bodyPr/>
        <a:lstStyle/>
        <a:p>
          <a:endParaRPr lang="ru-RU"/>
        </a:p>
      </dgm:t>
    </dgm:pt>
    <dgm:pt modelId="{AB2024A7-0565-4BCF-BF66-6542AD211006}" type="sibTrans" cxnId="{4556222B-BA2B-4617-80B8-910948B3BDEB}">
      <dgm:prSet/>
      <dgm:spPr/>
      <dgm:t>
        <a:bodyPr/>
        <a:lstStyle/>
        <a:p>
          <a:endParaRPr lang="ru-RU"/>
        </a:p>
      </dgm:t>
    </dgm:pt>
    <dgm:pt modelId="{FBE1A5CB-2252-482F-B74C-165D787E952F}">
      <dgm:prSet/>
      <dgm:spPr/>
      <dgm:t>
        <a:bodyPr/>
        <a:lstStyle/>
        <a:p>
          <a:pPr rtl="0"/>
          <a:r>
            <a:rPr lang="ru-RU" smtClean="0"/>
            <a:t>міцність (жорсткий, вуличний</a:t>
          </a:r>
          <a:r>
            <a:rPr lang="en-US" smtClean="0"/>
            <a:t>)</a:t>
          </a:r>
          <a:endParaRPr lang="ru-RU"/>
        </a:p>
      </dgm:t>
    </dgm:pt>
    <dgm:pt modelId="{D140D016-FDC9-4562-AC6E-D4D0D7526C7D}" type="parTrans" cxnId="{149DC0E0-791B-4F84-B578-F5F13C5A89A2}">
      <dgm:prSet/>
      <dgm:spPr/>
      <dgm:t>
        <a:bodyPr/>
        <a:lstStyle/>
        <a:p>
          <a:endParaRPr lang="ru-RU"/>
        </a:p>
      </dgm:t>
    </dgm:pt>
    <dgm:pt modelId="{0A9168DA-49FD-4815-8078-E94B34292198}" type="sibTrans" cxnId="{149DC0E0-791B-4F84-B578-F5F13C5A89A2}">
      <dgm:prSet/>
      <dgm:spPr/>
      <dgm:t>
        <a:bodyPr/>
        <a:lstStyle/>
        <a:p>
          <a:endParaRPr lang="ru-RU"/>
        </a:p>
      </dgm:t>
    </dgm:pt>
    <dgm:pt modelId="{E5B89DC5-530C-41A8-A999-D2545AC3DFA6}" type="pres">
      <dgm:prSet presAssocID="{49214FD9-B7E6-4C9A-B6AB-C0400A45DF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B92F56-C900-4699-94C3-C7E9F87108E3}" type="pres">
      <dgm:prSet presAssocID="{A433D2CE-7769-4E2A-B0F0-AEAF3E3F7AF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D7331-99B1-4C1E-8808-74658214D0AD}" type="pres">
      <dgm:prSet presAssocID="{3A9B1E07-4206-47BF-B5AE-7CF74765E081}" presName="spacer" presStyleCnt="0"/>
      <dgm:spPr/>
    </dgm:pt>
    <dgm:pt modelId="{2DE8FAB9-97F6-41C0-87FF-C59C86BB9190}" type="pres">
      <dgm:prSet presAssocID="{43FA4047-1594-492E-926E-BF859A9259C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2302B-E54D-47C8-A102-A14B84D2989F}" type="pres">
      <dgm:prSet presAssocID="{D3FD84C9-D64D-465F-8277-EC79654269D8}" presName="spacer" presStyleCnt="0"/>
      <dgm:spPr/>
    </dgm:pt>
    <dgm:pt modelId="{49B4674D-4CE2-4F67-933A-C48663135855}" type="pres">
      <dgm:prSet presAssocID="{689246AD-0325-405B-A55D-A429320E40B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78220-89FB-4ACA-9697-5EC3B45654E1}" type="pres">
      <dgm:prSet presAssocID="{6A291B9F-0834-4EFD-8707-CB364F4BD0BF}" presName="spacer" presStyleCnt="0"/>
      <dgm:spPr/>
    </dgm:pt>
    <dgm:pt modelId="{164A52BA-EB78-4435-A935-7A1D2498E134}" type="pres">
      <dgm:prSet presAssocID="{20B268B3-2BB8-4F71-8D86-FEB0D61C38B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27DDC-C879-4FAF-AA4B-C0FD8FE774EE}" type="pres">
      <dgm:prSet presAssocID="{AB2024A7-0565-4BCF-BF66-6542AD211006}" presName="spacer" presStyleCnt="0"/>
      <dgm:spPr/>
    </dgm:pt>
    <dgm:pt modelId="{062F951C-7200-4B1E-9955-C93D58E9DBCF}" type="pres">
      <dgm:prSet presAssocID="{FBE1A5CB-2252-482F-B74C-165D787E952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6DC75C-2A31-4A6E-B555-008207AAFC19}" type="presOf" srcId="{49214FD9-B7E6-4C9A-B6AB-C0400A45DF42}" destId="{E5B89DC5-530C-41A8-A999-D2545AC3DFA6}" srcOrd="0" destOrd="0" presId="urn:microsoft.com/office/officeart/2005/8/layout/vList2"/>
    <dgm:cxn modelId="{149DC0E0-791B-4F84-B578-F5F13C5A89A2}" srcId="{49214FD9-B7E6-4C9A-B6AB-C0400A45DF42}" destId="{FBE1A5CB-2252-482F-B74C-165D787E952F}" srcOrd="4" destOrd="0" parTransId="{D140D016-FDC9-4562-AC6E-D4D0D7526C7D}" sibTransId="{0A9168DA-49FD-4815-8078-E94B34292198}"/>
    <dgm:cxn modelId="{F8E449C6-B458-4F02-A038-07E146E4C756}" type="presOf" srcId="{689246AD-0325-405B-A55D-A429320E40B8}" destId="{49B4674D-4CE2-4F67-933A-C48663135855}" srcOrd="0" destOrd="0" presId="urn:microsoft.com/office/officeart/2005/8/layout/vList2"/>
    <dgm:cxn modelId="{0045F664-E203-4A51-8BD6-B4907A72C543}" type="presOf" srcId="{FBE1A5CB-2252-482F-B74C-165D787E952F}" destId="{062F951C-7200-4B1E-9955-C93D58E9DBCF}" srcOrd="0" destOrd="0" presId="urn:microsoft.com/office/officeart/2005/8/layout/vList2"/>
    <dgm:cxn modelId="{874CF373-9E08-442E-8DDF-8EDCA40E8511}" srcId="{49214FD9-B7E6-4C9A-B6AB-C0400A45DF42}" destId="{A433D2CE-7769-4E2A-B0F0-AEAF3E3F7AF3}" srcOrd="0" destOrd="0" parTransId="{06F53D1D-AA4A-424D-B0B7-796E6AAF9F2C}" sibTransId="{3A9B1E07-4206-47BF-B5AE-7CF74765E081}"/>
    <dgm:cxn modelId="{70350195-79BE-40FE-BCF1-14584B9CEAD8}" type="presOf" srcId="{A433D2CE-7769-4E2A-B0F0-AEAF3E3F7AF3}" destId="{C4B92F56-C900-4699-94C3-C7E9F87108E3}" srcOrd="0" destOrd="0" presId="urn:microsoft.com/office/officeart/2005/8/layout/vList2"/>
    <dgm:cxn modelId="{4556222B-BA2B-4617-80B8-910948B3BDEB}" srcId="{49214FD9-B7E6-4C9A-B6AB-C0400A45DF42}" destId="{20B268B3-2BB8-4F71-8D86-FEB0D61C38B6}" srcOrd="3" destOrd="0" parTransId="{C32EEA2B-D7A9-4F6F-95AC-00C25125E0E3}" sibTransId="{AB2024A7-0565-4BCF-BF66-6542AD211006}"/>
    <dgm:cxn modelId="{C10EB7A1-7567-4C88-9BE6-452A66D884B0}" srcId="{49214FD9-B7E6-4C9A-B6AB-C0400A45DF42}" destId="{689246AD-0325-405B-A55D-A429320E40B8}" srcOrd="2" destOrd="0" parTransId="{2D3EE364-4670-4F86-806E-4E16BBF9D790}" sibTransId="{6A291B9F-0834-4EFD-8707-CB364F4BD0BF}"/>
    <dgm:cxn modelId="{E1758AD9-C445-4A37-80ED-AD261071F0BF}" type="presOf" srcId="{20B268B3-2BB8-4F71-8D86-FEB0D61C38B6}" destId="{164A52BA-EB78-4435-A935-7A1D2498E134}" srcOrd="0" destOrd="0" presId="urn:microsoft.com/office/officeart/2005/8/layout/vList2"/>
    <dgm:cxn modelId="{07D68643-61BD-455E-8991-0B302483EB21}" srcId="{49214FD9-B7E6-4C9A-B6AB-C0400A45DF42}" destId="{43FA4047-1594-492E-926E-BF859A9259C6}" srcOrd="1" destOrd="0" parTransId="{74C1F956-F495-4E80-936E-77DB0FA5DFDD}" sibTransId="{D3FD84C9-D64D-465F-8277-EC79654269D8}"/>
    <dgm:cxn modelId="{B3107F1E-AB7F-43B4-BEF0-33E924E84773}" type="presOf" srcId="{43FA4047-1594-492E-926E-BF859A9259C6}" destId="{2DE8FAB9-97F6-41C0-87FF-C59C86BB9190}" srcOrd="0" destOrd="0" presId="urn:microsoft.com/office/officeart/2005/8/layout/vList2"/>
    <dgm:cxn modelId="{5BF509BC-9CF6-461E-B0C8-9D1C3A61B1FD}" type="presParOf" srcId="{E5B89DC5-530C-41A8-A999-D2545AC3DFA6}" destId="{C4B92F56-C900-4699-94C3-C7E9F87108E3}" srcOrd="0" destOrd="0" presId="urn:microsoft.com/office/officeart/2005/8/layout/vList2"/>
    <dgm:cxn modelId="{9505B25F-2B24-4CAC-81E2-B6210537D604}" type="presParOf" srcId="{E5B89DC5-530C-41A8-A999-D2545AC3DFA6}" destId="{F26D7331-99B1-4C1E-8808-74658214D0AD}" srcOrd="1" destOrd="0" presId="urn:microsoft.com/office/officeart/2005/8/layout/vList2"/>
    <dgm:cxn modelId="{ABF4E2E9-BD48-4EE2-9A06-FC3AF691C0BB}" type="presParOf" srcId="{E5B89DC5-530C-41A8-A999-D2545AC3DFA6}" destId="{2DE8FAB9-97F6-41C0-87FF-C59C86BB9190}" srcOrd="2" destOrd="0" presId="urn:microsoft.com/office/officeart/2005/8/layout/vList2"/>
    <dgm:cxn modelId="{F9519664-98D0-44CA-A7A6-20BFC6583560}" type="presParOf" srcId="{E5B89DC5-530C-41A8-A999-D2545AC3DFA6}" destId="{DAC2302B-E54D-47C8-A102-A14B84D2989F}" srcOrd="3" destOrd="0" presId="urn:microsoft.com/office/officeart/2005/8/layout/vList2"/>
    <dgm:cxn modelId="{8CFDBDDC-C9C3-4384-9CBA-B161950355FF}" type="presParOf" srcId="{E5B89DC5-530C-41A8-A999-D2545AC3DFA6}" destId="{49B4674D-4CE2-4F67-933A-C48663135855}" srcOrd="4" destOrd="0" presId="urn:microsoft.com/office/officeart/2005/8/layout/vList2"/>
    <dgm:cxn modelId="{74A6F100-4DA1-493D-AA4A-105FF209E4F0}" type="presParOf" srcId="{E5B89DC5-530C-41A8-A999-D2545AC3DFA6}" destId="{46878220-89FB-4ACA-9697-5EC3B45654E1}" srcOrd="5" destOrd="0" presId="urn:microsoft.com/office/officeart/2005/8/layout/vList2"/>
    <dgm:cxn modelId="{542188CB-D8E2-4106-9357-A073F805B2DE}" type="presParOf" srcId="{E5B89DC5-530C-41A8-A999-D2545AC3DFA6}" destId="{164A52BA-EB78-4435-A935-7A1D2498E134}" srcOrd="6" destOrd="0" presId="urn:microsoft.com/office/officeart/2005/8/layout/vList2"/>
    <dgm:cxn modelId="{D81B9248-C235-4C5C-BA3E-023EE7324F0D}" type="presParOf" srcId="{E5B89DC5-530C-41A8-A999-D2545AC3DFA6}" destId="{27C27DDC-C879-4FAF-AA4B-C0FD8FE774EE}" srcOrd="7" destOrd="0" presId="urn:microsoft.com/office/officeart/2005/8/layout/vList2"/>
    <dgm:cxn modelId="{C5304C4A-5082-436B-A465-56FEA7F51C51}" type="presParOf" srcId="{E5B89DC5-530C-41A8-A999-D2545AC3DFA6}" destId="{062F951C-7200-4B1E-9955-C93D58E9DBC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92F56-C900-4699-94C3-C7E9F87108E3}">
      <dsp:nvSpPr>
        <dsp:cNvPr id="0" name=""/>
        <dsp:cNvSpPr/>
      </dsp:nvSpPr>
      <dsp:spPr>
        <a:xfrm>
          <a:off x="0" y="127439"/>
          <a:ext cx="7344816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щирість (приземлений, чесний, справжній, дружній), </a:t>
          </a:r>
          <a:endParaRPr lang="ru-RU" sz="1800" kern="1200"/>
        </a:p>
      </dsp:txBody>
      <dsp:txXfrm>
        <a:off x="21075" y="148514"/>
        <a:ext cx="7302666" cy="389580"/>
      </dsp:txXfrm>
    </dsp:sp>
    <dsp:sp modelId="{2DE8FAB9-97F6-41C0-87FF-C59C86BB9190}">
      <dsp:nvSpPr>
        <dsp:cNvPr id="0" name=""/>
        <dsp:cNvSpPr/>
      </dsp:nvSpPr>
      <dsp:spPr>
        <a:xfrm>
          <a:off x="0" y="611009"/>
          <a:ext cx="7344816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емоційне збудження (збуджуючий, енергійний, смішний, інноваційний), </a:t>
          </a:r>
          <a:endParaRPr lang="ru-RU" sz="1800" kern="1200"/>
        </a:p>
      </dsp:txBody>
      <dsp:txXfrm>
        <a:off x="21075" y="632084"/>
        <a:ext cx="7302666" cy="389580"/>
      </dsp:txXfrm>
    </dsp:sp>
    <dsp:sp modelId="{49B4674D-4CE2-4F67-933A-C48663135855}">
      <dsp:nvSpPr>
        <dsp:cNvPr id="0" name=""/>
        <dsp:cNvSpPr/>
      </dsp:nvSpPr>
      <dsp:spPr>
        <a:xfrm>
          <a:off x="0" y="1094579"/>
          <a:ext cx="7344816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компетентність (заслуговує довіри, спішний, серйозний), </a:t>
          </a:r>
          <a:endParaRPr lang="ru-RU" sz="1800" kern="1200"/>
        </a:p>
      </dsp:txBody>
      <dsp:txXfrm>
        <a:off x="21075" y="1115654"/>
        <a:ext cx="7302666" cy="389580"/>
      </dsp:txXfrm>
    </dsp:sp>
    <dsp:sp modelId="{164A52BA-EB78-4435-A935-7A1D2498E134}">
      <dsp:nvSpPr>
        <dsp:cNvPr id="0" name=""/>
        <dsp:cNvSpPr/>
      </dsp:nvSpPr>
      <dsp:spPr>
        <a:xfrm>
          <a:off x="0" y="1578149"/>
          <a:ext cx="7344816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вишуканість (вищого класу, чарівний), </a:t>
          </a:r>
          <a:endParaRPr lang="ru-RU" sz="1800" kern="1200"/>
        </a:p>
      </dsp:txBody>
      <dsp:txXfrm>
        <a:off x="21075" y="1599224"/>
        <a:ext cx="7302666" cy="389580"/>
      </dsp:txXfrm>
    </dsp:sp>
    <dsp:sp modelId="{062F951C-7200-4B1E-9955-C93D58E9DBCF}">
      <dsp:nvSpPr>
        <dsp:cNvPr id="0" name=""/>
        <dsp:cNvSpPr/>
      </dsp:nvSpPr>
      <dsp:spPr>
        <a:xfrm>
          <a:off x="0" y="2061719"/>
          <a:ext cx="7344816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міцність (жорсткий, вуличний</a:t>
          </a:r>
          <a:r>
            <a:rPr lang="en-US" sz="1800" kern="1200" smtClean="0"/>
            <a:t>)</a:t>
          </a:r>
          <a:endParaRPr lang="ru-RU" sz="1800" kern="1200"/>
        </a:p>
      </dsp:txBody>
      <dsp:txXfrm>
        <a:off x="21075" y="2082794"/>
        <a:ext cx="7302666" cy="38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28938"/>
            <a:ext cx="6553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1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6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Admin\Desktop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8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0" y="-171400"/>
            <a:ext cx="900783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5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7"/>
            <a:ext cx="9144000" cy="68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5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8"/>
            <a:ext cx="9331962" cy="67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47" y="-8318"/>
            <a:ext cx="9168747" cy="686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\Desktop\Screenshot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25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Рекомендована </a:t>
            </a:r>
            <a:r>
              <a:rPr lang="ru-RU" dirty="0" err="1"/>
              <a:t>література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 err="1"/>
              <a:t>Основна</a:t>
            </a:r>
            <a:endParaRPr lang="ru-RU" dirty="0"/>
          </a:p>
          <a:p>
            <a:r>
              <a:rPr lang="ru-RU" dirty="0"/>
              <a:t>1.	Бренд-менеджмент:  </a:t>
            </a:r>
            <a:r>
              <a:rPr lang="ru-RU" dirty="0" err="1"/>
              <a:t>теорія</a:t>
            </a:r>
            <a:r>
              <a:rPr lang="ru-RU" dirty="0"/>
              <a:t>  і  практика: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посібник</a:t>
            </a:r>
            <a:r>
              <a:rPr lang="ru-RU" dirty="0"/>
              <a:t> / </a:t>
            </a:r>
            <a:r>
              <a:rPr lang="ru-RU" dirty="0" err="1"/>
              <a:t>укл</a:t>
            </a:r>
            <a:r>
              <a:rPr lang="ru-RU" dirty="0"/>
              <a:t>.:  </a:t>
            </a:r>
          </a:p>
          <a:p>
            <a:r>
              <a:rPr lang="ru-RU" dirty="0"/>
              <a:t>І.  В. </a:t>
            </a:r>
            <a:r>
              <a:rPr lang="ru-RU" dirty="0" err="1"/>
              <a:t>Струтинська</a:t>
            </a:r>
            <a:r>
              <a:rPr lang="ru-RU" dirty="0"/>
              <a:t>. </a:t>
            </a:r>
            <a:r>
              <a:rPr lang="ru-RU" dirty="0" err="1"/>
              <a:t>Тернопіль</a:t>
            </a:r>
            <a:r>
              <a:rPr lang="ru-RU" dirty="0"/>
              <a:t>: </a:t>
            </a:r>
            <a:r>
              <a:rPr lang="ru-RU" dirty="0" err="1"/>
              <a:t>Прінт-офіс</a:t>
            </a:r>
            <a:r>
              <a:rPr lang="ru-RU" dirty="0"/>
              <a:t>, 2015.  204 с.</a:t>
            </a:r>
          </a:p>
          <a:p>
            <a:r>
              <a:rPr lang="ru-RU" dirty="0"/>
              <a:t>2.	Доценко К.О. </a:t>
            </a:r>
            <a:r>
              <a:rPr lang="ru-RU" dirty="0" err="1"/>
              <a:t>Брендинг</a:t>
            </a:r>
            <a:r>
              <a:rPr lang="ru-RU" dirty="0"/>
              <a:t> : </a:t>
            </a:r>
            <a:r>
              <a:rPr lang="ru-RU" dirty="0" err="1"/>
              <a:t>навчально-методичний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 для </a:t>
            </a:r>
            <a:r>
              <a:rPr lang="ru-RU" dirty="0" err="1"/>
              <a:t>здобувачів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бакалавра </a:t>
            </a:r>
            <a:r>
              <a:rPr lang="ru-RU" dirty="0" err="1"/>
              <a:t>напряму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“Реклама та </a:t>
            </a:r>
            <a:r>
              <a:rPr lang="ru-RU" dirty="0" err="1"/>
              <a:t>зв’язки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громадськістю</a:t>
            </a:r>
            <a:r>
              <a:rPr lang="ru-RU" dirty="0"/>
              <a:t>”. </a:t>
            </a:r>
            <a:r>
              <a:rPr lang="ru-RU" dirty="0" err="1"/>
              <a:t>Запоріжжя</a:t>
            </a:r>
            <a:r>
              <a:rPr lang="ru-RU" dirty="0"/>
              <a:t> : ЗНУ, 2016.  128 с.</a:t>
            </a:r>
          </a:p>
          <a:p>
            <a:r>
              <a:rPr lang="ru-RU" dirty="0"/>
              <a:t>3.	</a:t>
            </a:r>
            <a:r>
              <a:rPr lang="ru-RU" dirty="0" err="1"/>
              <a:t>Педроса</a:t>
            </a:r>
            <a:r>
              <a:rPr lang="ru-RU" dirty="0"/>
              <a:t> </a:t>
            </a:r>
            <a:r>
              <a:rPr lang="ru-RU" dirty="0" err="1"/>
              <a:t>Луїс</a:t>
            </a:r>
            <a:r>
              <a:rPr lang="ru-RU" dirty="0"/>
              <a:t> </a:t>
            </a:r>
            <a:r>
              <a:rPr lang="ru-RU" dirty="0" err="1"/>
              <a:t>Гнучкі</a:t>
            </a:r>
            <a:r>
              <a:rPr lang="ru-RU" dirty="0"/>
              <a:t> бренди. </a:t>
            </a:r>
            <a:r>
              <a:rPr lang="ru-RU" dirty="0" err="1"/>
              <a:t>Ловіть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стимулюйте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.. </a:t>
            </a:r>
            <a:r>
              <a:rPr lang="ru-RU" dirty="0" err="1"/>
              <a:t>Київ</a:t>
            </a:r>
            <a:r>
              <a:rPr lang="ru-RU" dirty="0"/>
              <a:t>:</a:t>
            </a:r>
            <a:r>
              <a:rPr lang="en-US" dirty="0" err="1"/>
              <a:t>Yakaboo</a:t>
            </a:r>
            <a:r>
              <a:rPr lang="en-US" dirty="0"/>
              <a:t> Publishing, 2021. 272 </a:t>
            </a:r>
            <a:r>
              <a:rPr lang="ru-RU" dirty="0"/>
              <a:t>с.</a:t>
            </a:r>
          </a:p>
          <a:p>
            <a:r>
              <a:rPr lang="ru-RU" dirty="0"/>
              <a:t>4.	 </a:t>
            </a:r>
            <a:r>
              <a:rPr lang="ru-RU" dirty="0" err="1"/>
              <a:t>Роуз</a:t>
            </a:r>
            <a:r>
              <a:rPr lang="ru-RU" dirty="0"/>
              <a:t> Д. .</a:t>
            </a:r>
            <a:r>
              <a:rPr lang="ru-RU" dirty="0" err="1"/>
              <a:t>Цифровий</a:t>
            </a:r>
            <a:r>
              <a:rPr lang="ru-RU" dirty="0"/>
              <a:t> маркетинг. </a:t>
            </a:r>
            <a:r>
              <a:rPr lang="ru-RU" dirty="0" err="1"/>
              <a:t>Харків</a:t>
            </a:r>
            <a:r>
              <a:rPr lang="ru-RU" dirty="0"/>
              <a:t> : Фабула, 2020. 256 с.</a:t>
            </a:r>
          </a:p>
          <a:p>
            <a:r>
              <a:rPr lang="ru-RU" dirty="0"/>
              <a:t>5.	</a:t>
            </a:r>
            <a:r>
              <a:rPr lang="ru-RU" dirty="0" err="1"/>
              <a:t>Смерічевський</a:t>
            </a:r>
            <a:r>
              <a:rPr lang="ru-RU" dirty="0"/>
              <a:t> С. Ф., </a:t>
            </a:r>
            <a:r>
              <a:rPr lang="ru-RU" dirty="0" err="1"/>
              <a:t>Петропавловська</a:t>
            </a:r>
            <a:r>
              <a:rPr lang="ru-RU" dirty="0"/>
              <a:t> С. Є., Радченко О. А.. Бренд-менеджмент:  </a:t>
            </a:r>
            <a:r>
              <a:rPr lang="ru-RU" dirty="0" err="1"/>
              <a:t>навч</a:t>
            </a:r>
            <a:r>
              <a:rPr lang="ru-RU" dirty="0"/>
              <a:t>.  </a:t>
            </a:r>
            <a:r>
              <a:rPr lang="ru-RU" dirty="0" err="1"/>
              <a:t>посібник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: НАУ, 2019. 156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98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3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" y="-243408"/>
            <a:ext cx="9123462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0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" y="-387424"/>
            <a:ext cx="9120472" cy="732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21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78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Для </a:t>
            </a:r>
            <a:r>
              <a:rPr lang="ru-RU" sz="2800" b="1" dirty="0" err="1">
                <a:solidFill>
                  <a:schemeClr val="tx2"/>
                </a:solidFill>
              </a:rPr>
              <a:t>визначення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індивідуальності</a:t>
            </a:r>
            <a:r>
              <a:rPr lang="ru-RU" sz="2800" b="1" dirty="0">
                <a:solidFill>
                  <a:schemeClr val="tx2"/>
                </a:solidFill>
              </a:rPr>
              <a:t> бренду, </a:t>
            </a:r>
            <a:r>
              <a:rPr lang="ru-RU" sz="2800" b="1" dirty="0" err="1">
                <a:solidFill>
                  <a:schemeClr val="tx2"/>
                </a:solidFill>
              </a:rPr>
              <a:t>найчастіше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використовують</a:t>
            </a:r>
            <a:r>
              <a:rPr lang="ru-RU" sz="2800" b="1" dirty="0">
                <a:solidFill>
                  <a:schemeClr val="tx2"/>
                </a:solidFill>
              </a:rPr>
              <a:t> «</a:t>
            </a:r>
            <a:r>
              <a:rPr lang="ru-RU" sz="2800" b="1" dirty="0" err="1">
                <a:solidFill>
                  <a:schemeClr val="tx2"/>
                </a:solidFill>
              </a:rPr>
              <a:t>рейтингову</a:t>
            </a:r>
            <a:r>
              <a:rPr lang="ru-RU" sz="2800" b="1" dirty="0">
                <a:solidFill>
                  <a:schemeClr val="tx2"/>
                </a:solidFill>
              </a:rPr>
              <a:t> шкалу», яку </a:t>
            </a:r>
            <a:r>
              <a:rPr lang="ru-RU" sz="2800" b="1" dirty="0" err="1">
                <a:solidFill>
                  <a:schemeClr val="tx2"/>
                </a:solidFill>
              </a:rPr>
              <a:t>запропонував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Девід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Аакер</a:t>
            </a:r>
            <a:r>
              <a:rPr lang="ru-RU" sz="2800" b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шкали</a:t>
            </a:r>
            <a:r>
              <a:rPr lang="ru-RU" dirty="0" smtClean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проведені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ru-RU" dirty="0"/>
              <a:t> 60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брендів</a:t>
            </a:r>
            <a:r>
              <a:rPr lang="ru-RU" dirty="0"/>
              <a:t> та </a:t>
            </a:r>
            <a:r>
              <a:rPr lang="ru-RU" dirty="0" err="1"/>
              <a:t>використовувалися</a:t>
            </a:r>
            <a:r>
              <a:rPr lang="ru-RU" dirty="0"/>
              <a:t> 114 </a:t>
            </a:r>
            <a:r>
              <a:rPr lang="ru-RU" dirty="0" err="1"/>
              <a:t>показників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err="1" smtClean="0"/>
              <a:t>Результати</a:t>
            </a:r>
            <a:r>
              <a:rPr lang="ru-RU" dirty="0" smtClean="0"/>
              <a:t> показали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індивідуальності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провести за </a:t>
            </a:r>
            <a:r>
              <a:rPr lang="ru-RU" dirty="0" err="1"/>
              <a:t>допомогою</a:t>
            </a:r>
            <a:r>
              <a:rPr lang="ru-RU" dirty="0"/>
              <a:t> 15 характеристик,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об’єднані</a:t>
            </a:r>
            <a:r>
              <a:rPr lang="ru-RU" dirty="0"/>
              <a:t> в 5 </a:t>
            </a:r>
            <a:r>
              <a:rPr lang="ru-RU" dirty="0" err="1" smtClean="0"/>
              <a:t>груп</a:t>
            </a:r>
            <a:r>
              <a:rPr lang="en-US" dirty="0" smtClean="0"/>
              <a:t>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5352581"/>
              </p:ext>
            </p:extLst>
          </p:nvPr>
        </p:nvGraphicFramePr>
        <p:xfrm>
          <a:off x="683568" y="3861048"/>
          <a:ext cx="7344816" cy="26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6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57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97</Words>
  <Application>Microsoft Office PowerPoint</Application>
  <PresentationFormat>Экран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Рекомендована література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визначення індивідуальності бренду, найчастіше використовують «рейтингову шкалу», яку запропонував Девід Аакер.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2021-03-03T08:25:27Z</dcterms:created>
  <dcterms:modified xsi:type="dcterms:W3CDTF">2024-04-05T07:59:25Z</dcterms:modified>
</cp:coreProperties>
</file>