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9" r:id="rId2"/>
    <p:sldId id="256" r:id="rId3"/>
    <p:sldId id="275" r:id="rId4"/>
    <p:sldId id="261" r:id="rId5"/>
    <p:sldId id="263" r:id="rId6"/>
    <p:sldId id="264" r:id="rId7"/>
    <p:sldId id="269" r:id="rId8"/>
    <p:sldId id="270" r:id="rId9"/>
    <p:sldId id="260" r:id="rId10"/>
    <p:sldId id="273" r:id="rId11"/>
    <p:sldId id="274" r:id="rId12"/>
    <p:sldId id="272" r:id="rId13"/>
    <p:sldId id="277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0946" autoAdjust="0"/>
    <p:restoredTop sz="94660"/>
  </p:normalViewPr>
  <p:slideViewPr>
    <p:cSldViewPr>
      <p:cViewPr varScale="1">
        <p:scale>
          <a:sx n="73" d="100"/>
          <a:sy n="73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uk-UA" altLang="uk-UA" sz="2400"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uk-UA" altLang="uk-UA" sz="2400"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</p:grpSp>
      <p:sp>
        <p:nvSpPr>
          <p:cNvPr id="17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</a:p>
        </p:txBody>
      </p:sp>
      <p:sp>
        <p:nvSpPr>
          <p:cNvPr id="17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1DED553-40A2-4079-BA57-2B456EF85E9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F775D-2AD5-4F86-B09D-581EE056E6D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005A-15AA-4931-97B1-FF0C26CC468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7E28-4B82-4448-AB41-5431FB89F87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DBBF-1121-4720-94DF-B3322929CC6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16636-2226-4953-A934-83828F7B8A6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8B20-24B4-4558-A0D9-A7B9613B918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271FB-24D1-4A2B-9F6B-CB2DA2C73D0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7B12B-1A32-4B71-9A55-AFFBC83E813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F1DA-5FAE-4433-A881-28EB8B53A5E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F431-580E-47E8-8B15-19A05F9FFF5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618FA-A119-4297-BE75-43A0E216B11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F34E3-57EF-4BFD-BC3C-BF6AE668884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6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8BF48F-D7F1-4BAC-A36D-9AFDD7D7587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9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2582863"/>
          </a:xfrm>
        </p:spPr>
        <p:txBody>
          <a:bodyPr/>
          <a:lstStyle/>
          <a:p>
            <a:pPr eaLnBrk="1" hangingPunct="1"/>
            <a:r>
              <a:rPr lang="uk-UA" altLang="uk-UA" smtClean="0"/>
              <a:t>ОБЛІК В БЮДЖЕТНИХ УСТАНОВАХ</a:t>
            </a:r>
            <a:br>
              <a:rPr lang="uk-UA" altLang="uk-UA" smtClean="0"/>
            </a:br>
            <a:endParaRPr lang="ru-RU" altLang="uk-UA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797425"/>
            <a:ext cx="4321175" cy="1317625"/>
          </a:xfrm>
        </p:spPr>
        <p:txBody>
          <a:bodyPr/>
          <a:lstStyle/>
          <a:p>
            <a:pPr eaLnBrk="1" hangingPunct="1"/>
            <a:r>
              <a:rPr lang="uk-UA" altLang="uk-UA" b="1" u="sng" smtClean="0">
                <a:latin typeface="Times New Roman" pitchFamily="18" charset="0"/>
              </a:rPr>
              <a:t>Доц. Гончарова В.Г.</a:t>
            </a:r>
            <a:endParaRPr lang="ru-RU" altLang="uk-UA" b="1" u="sng" smtClean="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572000" y="314166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uk-UA" b="1" u="sng">
                <a:solidFill>
                  <a:schemeClr val="tx2"/>
                </a:solidFill>
                <a:latin typeface="Arial" charset="0"/>
              </a:rPr>
              <a:t>для спеціальності</a:t>
            </a:r>
          </a:p>
          <a:p>
            <a:r>
              <a:rPr lang="ru-RU" altLang="uk-UA" b="1" u="sng">
                <a:solidFill>
                  <a:schemeClr val="tx2"/>
                </a:solidFill>
                <a:latin typeface="Arial" charset="0"/>
              </a:rPr>
              <a:t>Облік і оподаткування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43"/>
          <p:cNvSpPr>
            <a:spLocks noGrp="1" noChangeArrowheads="1"/>
          </p:cNvSpPr>
          <p:nvPr>
            <p:ph type="title"/>
          </p:nvPr>
        </p:nvSpPr>
        <p:spPr>
          <a:xfrm>
            <a:off x="2627313" y="333375"/>
            <a:ext cx="6059487" cy="1571625"/>
          </a:xfrm>
        </p:spPr>
        <p:txBody>
          <a:bodyPr/>
          <a:lstStyle/>
          <a:p>
            <a:pPr eaLnBrk="1" hangingPunct="1"/>
            <a:r>
              <a:rPr lang="ru-RU" altLang="uk-UA" sz="2400" smtClean="0">
                <a:latin typeface="Times New Roman" pitchFamily="18" charset="0"/>
              </a:rPr>
              <a:t>Предметні компетентності, якими мають володіти бакалаври напрямку підготовки 6.030509 "Облік і аудит"</a:t>
            </a:r>
          </a:p>
        </p:txBody>
      </p:sp>
      <p:graphicFrame>
        <p:nvGraphicFramePr>
          <p:cNvPr id="35888" name="Group 48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8197850" cy="4284663"/>
        </p:xfrm>
        <a:graphic>
          <a:graphicData uri="http://schemas.openxmlformats.org/drawingml/2006/table">
            <a:tbl>
              <a:tblPr/>
              <a:tblGrid>
                <a:gridCol w="2543175"/>
                <a:gridCol w="5654675"/>
              </a:tblGrid>
              <a:tr h="9223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4.Облік розрахунків із</a:t>
                      </a: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заробітної плати, страхування і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стипендій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нарахування, утримання заробітної плати та стипендій та відображення на рахунках обліку цих операцій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5. Облік необоротних активів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проведення оцінки основних засобів та інших необоротних активів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здійснення обліку руху, ремонту основних засобів та інших необоротних активів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визначення</a:t>
                      </a: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амортизації основних засобів та інших необоротних активів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6. Облік нематеріальних активів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класифікації нематеріальних активів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в обліку руху нематеріальних активів та їх амортизації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2400" smtClean="0">
                <a:latin typeface="Times New Roman" pitchFamily="18" charset="0"/>
              </a:rPr>
              <a:t>Предметні компетентності, якими мають володіти бакалаври спеціал</a:t>
            </a:r>
            <a:r>
              <a:rPr lang="uk-UA" altLang="uk-UA" sz="2400" smtClean="0">
                <a:latin typeface="Times New Roman" pitchFamily="18" charset="0"/>
              </a:rPr>
              <a:t>ьності 071</a:t>
            </a:r>
            <a:r>
              <a:rPr lang="ru-RU" altLang="uk-UA" sz="2400" smtClean="0">
                <a:latin typeface="Times New Roman" pitchFamily="18" charset="0"/>
              </a:rPr>
              <a:t> "Облік і оподаткування"</a:t>
            </a:r>
          </a:p>
        </p:txBody>
      </p:sp>
      <p:graphicFrame>
        <p:nvGraphicFramePr>
          <p:cNvPr id="37972" name="Group 84"/>
          <p:cNvGraphicFramePr>
            <a:graphicFrameLocks noGrp="1"/>
          </p:cNvGraphicFramePr>
          <p:nvPr>
            <p:ph idx="1"/>
          </p:nvPr>
        </p:nvGraphicFramePr>
        <p:xfrm>
          <a:off x="755650" y="2362200"/>
          <a:ext cx="8208963" cy="4729163"/>
        </p:xfrm>
        <a:graphic>
          <a:graphicData uri="http://schemas.openxmlformats.org/drawingml/2006/table">
            <a:tbl>
              <a:tblPr/>
              <a:tblGrid>
                <a:gridCol w="2768600"/>
                <a:gridCol w="5440363"/>
              </a:tblGrid>
              <a:tr h="971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7.Облік запасів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класифікації запасів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проведення оцінки запасів на дату балансу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застосування методів оцінки запасів при вибутті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здійснення обліку руху запасів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8.Облік виробничих витрат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класифікації виробничих витрат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 відображення їх в обліку бюджетної установи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9.Облік власного капіталу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визначення структури власного капіталу бюджетної установи та відображення його змін на рахунках обліку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10.Облік фондів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необхідності формування фондів в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необоротних активах та малоцінних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швидкозношуваних предметів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11.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результатів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кошторису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визначення результатів виконання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кошторису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12.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Інвентаризація в системі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бюджетних установ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визначення необхідності проведення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інвентаризації в бюджетній установі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визначення результатів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інвентаризації активів та зобов'язань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результатів інвентаризації в бюджетній установі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15250" cy="1500187"/>
          </a:xfrm>
        </p:spPr>
        <p:txBody>
          <a:bodyPr/>
          <a:lstStyle/>
          <a:p>
            <a:pPr eaLnBrk="1" hangingPunct="1"/>
            <a:r>
              <a:rPr lang="ru-RU" altLang="uk-UA" sz="3200" smtClean="0">
                <a:latin typeface="Times New Roman" pitchFamily="18" charset="0"/>
              </a:rPr>
              <a:t>Використання навчальних технологій для активізації процесу навчання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eaLnBrk="1" hangingPunct="1"/>
            <a:r>
              <a:rPr lang="uk-UA" altLang="uk-UA" smtClean="0"/>
              <a:t>Семінари-дискусії</a:t>
            </a:r>
          </a:p>
          <a:p>
            <a:pPr eaLnBrk="1" hangingPunct="1"/>
            <a:r>
              <a:rPr lang="uk-UA" altLang="uk-UA" smtClean="0"/>
              <a:t>Робота в малих групах</a:t>
            </a:r>
          </a:p>
          <a:p>
            <a:pPr eaLnBrk="1" hangingPunct="1"/>
            <a:r>
              <a:rPr lang="uk-UA" altLang="uk-UA" smtClean="0"/>
              <a:t>Мозгова атака</a:t>
            </a:r>
          </a:p>
          <a:p>
            <a:pPr eaLnBrk="1" hangingPunct="1"/>
            <a:r>
              <a:rPr lang="uk-UA" altLang="uk-UA" smtClean="0"/>
              <a:t>Кейс-методи</a:t>
            </a:r>
          </a:p>
          <a:p>
            <a:pPr eaLnBrk="1" hangingPunct="1"/>
            <a:r>
              <a:rPr lang="uk-UA" altLang="uk-UA" smtClean="0"/>
              <a:t>Рольові ігри</a:t>
            </a:r>
          </a:p>
          <a:p>
            <a:pPr eaLnBrk="1" hangingPunct="1"/>
            <a:r>
              <a:rPr lang="uk-UA" altLang="uk-UA" smtClean="0"/>
              <a:t>Презентації</a:t>
            </a:r>
          </a:p>
          <a:p>
            <a:pPr eaLnBrk="1" hangingPunct="1"/>
            <a:r>
              <a:rPr lang="uk-UA" altLang="uk-UA" smtClean="0"/>
              <a:t>Банки візуального супроводження</a:t>
            </a:r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200" smtClean="0"/>
              <a:t>Навчально-методичне забезпечення</a:t>
            </a:r>
            <a:endParaRPr lang="ru-RU" altLang="uk-UA" sz="320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495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Конспект лекцій з курсу “Облік в бюджетних установах”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Методичні вказівки до виконання контрольних завдань з “Облік в бюджетних установах” курсу  для студентів спеціальностей „Облік і аудит” заочної форми навчання. ЛІЕТ., Львів, 2013.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Методичні вказівки для проведення семінарських і  практичних занять з курсу “Облік в бюджетних установах”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 для студентів напряму підготовки 6.030509 «Облік і аудит».  -  Львів, ЛІЕТ,  2014.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Тестові та ситуаційні завдання з курсу “Облік в бюджетних установах”   для студентів  напряму підготовки 6.030509 «Облік і аудит».  -  Львів, ЛІЕТ,  2015.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uk-UA" altLang="uk-UA" sz="2000" smtClean="0"/>
              <a:t>Методичні вказівки для самостійної роботи студентів з курсу з курсу “Облік в бюджетних установах” для студентів  напряму підготовки 6.030509 «Облік і аудит».  -  Львів, ЛІЕТ,  2014.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altLang="uk-UA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1" name="Group 43"/>
          <p:cNvGraphicFramePr>
            <a:graphicFrameLocks noGrp="1"/>
          </p:cNvGraphicFramePr>
          <p:nvPr/>
        </p:nvGraphicFramePr>
        <p:xfrm>
          <a:off x="755650" y="1196975"/>
          <a:ext cx="8388350" cy="5661025"/>
        </p:xfrm>
        <a:graphic>
          <a:graphicData uri="http://schemas.openxmlformats.org/drawingml/2006/table">
            <a:tbl>
              <a:tblPr/>
              <a:tblGrid>
                <a:gridCol w="3744913"/>
                <a:gridCol w="4643437"/>
              </a:tblGrid>
              <a:tr h="299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Рольові ігри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це заздалегідь заплановані ролі студентів у вирішенні проблемної роботи, яка пов'язана з проблемою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економічного вибору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Практичне заняття по вирішенню питання щодо виконання розрахунків основних показників діяльності бюджетних установ різного профілю, на основі яких плануються видатки кошторису на наступний рік.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наведеними даними кожна група студентів виконує роботу зі складання розрахунків (пр. заняття за темою 1)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0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Презентації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–це виступи перед аудиторією представників групи студентів, які поділяються досягненнями в застосуванні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передових методів складання карток аналітичного обліку касових видатків бюджетної установи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Презентація малими групами меморіальних ордерів No 2 і No 3 (за результатами практичного заняття за темою 2</a:t>
                      </a:r>
                      <a:r>
                        <a:rPr kumimoji="0" lang="en-US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8" name="Rectangle 31"/>
          <p:cNvSpPr>
            <a:spLocks noChangeArrowheads="1"/>
          </p:cNvSpPr>
          <p:nvPr/>
        </p:nvSpPr>
        <p:spPr bwMode="auto">
          <a:xfrm>
            <a:off x="0" y="4110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 altLang="uk-UA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im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8675687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20713"/>
            <a:ext cx="7842250" cy="1223962"/>
          </a:xfrm>
        </p:spPr>
        <p:txBody>
          <a:bodyPr/>
          <a:lstStyle/>
          <a:p>
            <a:pPr eaLnBrk="1" hangingPunct="1"/>
            <a:r>
              <a:rPr lang="uk-UA" altLang="uk-UA" sz="3200" smtClean="0"/>
              <a:t>      </a:t>
            </a:r>
            <a:br>
              <a:rPr lang="uk-UA" altLang="uk-UA" sz="3200" smtClean="0"/>
            </a:br>
            <a:r>
              <a:rPr lang="uk-UA" altLang="uk-UA" sz="3200" smtClean="0"/>
              <a:t>Структура робочої програми                        навчальної дисципліни</a:t>
            </a:r>
            <a:endParaRPr lang="ru-RU" altLang="uk-UA" sz="3200" smtClean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1"/>
          </p:nvPr>
        </p:nvGraphicFramePr>
        <p:xfrm>
          <a:off x="755650" y="2268538"/>
          <a:ext cx="8388350" cy="4113212"/>
        </p:xfrm>
        <a:graphic>
          <a:graphicData uri="http://schemas.openxmlformats.org/drawingml/2006/table">
            <a:tbl>
              <a:tblPr/>
              <a:tblGrid>
                <a:gridCol w="4194175"/>
                <a:gridCol w="4194175"/>
              </a:tblGrid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uk-UA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Обсяг годин (кредитів)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uk-UA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150 год. / 5 кредити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Період навчання (курс, семестр)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ІІІ курс, </a:t>
                      </a:r>
                      <a:endParaRPr kumimoji="0" lang="en-US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</a:t>
                      </a: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семестр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Підсумкова форма контролю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Екзамен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924800" cy="1571625"/>
          </a:xfrm>
        </p:spPr>
        <p:txBody>
          <a:bodyPr/>
          <a:lstStyle/>
          <a:p>
            <a:pPr eaLnBrk="1" hangingPunct="1"/>
            <a:r>
              <a:rPr lang="uk-UA" altLang="uk-UA" sz="2800" u="sng" smtClean="0">
                <a:latin typeface="Times New Roman" pitchFamily="18" charset="0"/>
              </a:rPr>
              <a:t>Метою вивчення дисципліни є</a:t>
            </a:r>
            <a:r>
              <a:rPr lang="uk-UA" altLang="uk-UA" sz="2400" smtClean="0">
                <a:latin typeface="Times New Roman" pitchFamily="18" charset="0"/>
              </a:rPr>
              <a:t> : надання студентам теоретичних основ, методичних рекомендацій та практичних навиків  з організації та ведення обліку в бюджетних установах</a:t>
            </a:r>
            <a:endParaRPr lang="ru-RU" altLang="uk-UA" sz="2400" smtClean="0"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76475"/>
            <a:ext cx="7910513" cy="4581525"/>
          </a:xfrm>
        </p:spPr>
        <p:txBody>
          <a:bodyPr/>
          <a:lstStyle/>
          <a:p>
            <a:pPr eaLnBrk="1" hangingPunct="1"/>
            <a:r>
              <a:rPr lang="uk-UA" altLang="uk-UA" b="1" u="sng" smtClean="0">
                <a:latin typeface="Times New Roman" pitchFamily="18" charset="0"/>
              </a:rPr>
              <a:t>Предметом  навчальної дисципліни є: </a:t>
            </a:r>
            <a:r>
              <a:rPr lang="ru-RU" altLang="uk-UA" sz="2400" b="1" smtClean="0">
                <a:latin typeface="Times New Roman" pitchFamily="18" charset="0"/>
              </a:rPr>
              <a:t>вивчення методології організації та ведення обліку рух у бюджетних коштів у процесі їх невиробничого споживання.</a:t>
            </a:r>
            <a:r>
              <a:rPr lang="ru-RU" altLang="uk-UA" smtClean="0"/>
              <a:t> </a:t>
            </a:r>
            <a:endParaRPr lang="uk-UA" altLang="uk-UA" b="1" u="sng" smtClean="0">
              <a:latin typeface="Times New Roman" pitchFamily="18" charset="0"/>
            </a:endParaRPr>
          </a:p>
          <a:p>
            <a:pPr eaLnBrk="1" hangingPunct="1"/>
            <a:r>
              <a:rPr lang="ru-RU" altLang="uk-UA" b="1" u="sng" smtClean="0">
                <a:latin typeface="Times New Roman" pitchFamily="18" charset="0"/>
              </a:rPr>
              <a:t>Завдання навчальної дисципліни Є: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uk-UA" sz="2400" b="1" smtClean="0">
                <a:latin typeface="Times New Roman" pitchFamily="18" charset="0"/>
              </a:rPr>
              <a:t>оволодіння навичками обліку в  бюджетних установах; засвоєння методики реєстрації облікової інформації на різних стадіях та за різними напрямками обліку</a:t>
            </a:r>
            <a:r>
              <a:rPr lang="ru-RU" altLang="uk-UA" b="1" u="sng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3200" smtClean="0"/>
              <a:t>У результаті вивчення навчальної дисципліни студент повинен </a:t>
            </a:r>
            <a:r>
              <a:rPr lang="ru-RU" altLang="uk-UA" sz="3200" u="sng" smtClean="0"/>
              <a:t>знати: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62200"/>
            <a:ext cx="85328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uk-UA" sz="2400" smtClean="0">
                <a:latin typeface="Times New Roman" pitchFamily="18" charset="0"/>
              </a:rPr>
              <a:t>особливості організації бухгалтерського обліку бюджетних установ,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smtClean="0">
                <a:latin typeface="Times New Roman" pitchFamily="18" charset="0"/>
              </a:rPr>
              <a:t>його функції, завдання і принципи, форми організації;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smtClean="0">
                <a:latin typeface="Times New Roman" pitchFamily="18" charset="0"/>
              </a:rPr>
              <a:t>облікові регістри та техніку облікової реєстрації в бюджетних установах;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smtClean="0">
                <a:latin typeface="Times New Roman" pitchFamily="18" charset="0"/>
              </a:rPr>
              <a:t>порядок ведення синтетичного та аналітичного обліку в бюджетних у становах доходів і видатків, фінансово-розрахункових операцій, розрахунків із заробітної плати, страхування і стипендій, необоротних активів, нематеріальних активів, запасів, виробничих витрат, власного капіталу, фондів тощо;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smtClean="0">
                <a:latin typeface="Times New Roman" pitchFamily="18" charset="0"/>
              </a:rPr>
              <a:t>порядок складання кошторису та техніку обліку виконання кошторисів за загальним та спеціальним фондами.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3200" smtClean="0"/>
              <a:t>Після вивчення навчальної дисципліни студент повинен  </a:t>
            </a:r>
            <a:r>
              <a:rPr lang="ru-RU" altLang="uk-UA" sz="3200" u="sng" smtClean="0"/>
              <a:t>вміти: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застосовувати План рахунків бюджетної установи при відображенні господарських операцій;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заповнювати  облікові регістри, що використовуються у бюджетних установах;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складати бухгалтерські проведення з обліку доходів і видатків загального та спеціального фондів бюджетних установ;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відображати на рахунках бухгалтерського обліку розрахунки з різними  дебіторами та кредиторами бюджетних установ;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вести облік розрахунків в порядку планових платежів;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відображати в обліку господарські операції бюджетних установ за різними ділянками обліку;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визначати фінансовий результат за звітний період бюджетної установи;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uk-UA" sz="2000" smtClean="0"/>
              <a:t>оформлювати первинні документи щодо різних ділянок обліку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1331913" y="762000"/>
            <a:ext cx="7354887" cy="938213"/>
          </a:xfrm>
        </p:spPr>
        <p:txBody>
          <a:bodyPr/>
          <a:lstStyle/>
          <a:p>
            <a:pPr eaLnBrk="1" hangingPunct="1"/>
            <a:r>
              <a:rPr lang="uk-UA" altLang="uk-UA" smtClean="0"/>
              <a:t>Змістовний модуль 1</a:t>
            </a:r>
            <a:endParaRPr lang="ru-RU" altLang="uk-UA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eaLnBrk="1" hangingPunct="1"/>
            <a:r>
              <a:rPr lang="ru-RU" altLang="uk-UA" b="1" u="sng" smtClean="0">
                <a:latin typeface="Times New Roman" pitchFamily="18" charset="0"/>
              </a:rPr>
              <a:t>Тема 1.</a:t>
            </a:r>
            <a:r>
              <a:rPr lang="ru-RU" altLang="uk-UA" b="1" smtClean="0">
                <a:latin typeface="Times New Roman" pitchFamily="18" charset="0"/>
              </a:rPr>
              <a:t> Основи побудови бухгалтерського обліку в бюджетних установах</a:t>
            </a:r>
          </a:p>
          <a:p>
            <a:pPr eaLnBrk="1" hangingPunct="1"/>
            <a:endParaRPr lang="ru-RU" altLang="uk-UA" b="1" smtClean="0">
              <a:latin typeface="Times New Roman" pitchFamily="18" charset="0"/>
            </a:endParaRPr>
          </a:p>
          <a:p>
            <a:pPr eaLnBrk="1" hangingPunct="1"/>
            <a:r>
              <a:rPr lang="ru-RU" altLang="uk-UA" b="1" u="sng" smtClean="0">
                <a:latin typeface="Times New Roman" pitchFamily="18" charset="0"/>
              </a:rPr>
              <a:t>Тема 2</a:t>
            </a:r>
            <a:r>
              <a:rPr lang="ru-RU" altLang="uk-UA" b="1" smtClean="0">
                <a:latin typeface="Times New Roman" pitchFamily="18" charset="0"/>
              </a:rPr>
              <a:t>. Облік доходів і видатків</a:t>
            </a:r>
          </a:p>
          <a:p>
            <a:pPr eaLnBrk="1" hangingPunct="1"/>
            <a:endParaRPr lang="ru-RU" altLang="uk-UA" b="1" smtClean="0">
              <a:latin typeface="Times New Roman" pitchFamily="18" charset="0"/>
            </a:endParaRPr>
          </a:p>
          <a:p>
            <a:pPr eaLnBrk="1" hangingPunct="1"/>
            <a:r>
              <a:rPr lang="ru-RU" altLang="uk-UA" b="1" u="sng" smtClean="0">
                <a:latin typeface="Times New Roman" pitchFamily="18" charset="0"/>
              </a:rPr>
              <a:t>Тема 3.</a:t>
            </a:r>
            <a:r>
              <a:rPr lang="ru-RU" altLang="uk-UA" b="1" smtClean="0">
                <a:latin typeface="Times New Roman" pitchFamily="18" charset="0"/>
              </a:rPr>
              <a:t> Облік фінансово-розрахункових операцій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sz="3200" smtClean="0"/>
              <a:t>Змістовний модуль 2. </a:t>
            </a:r>
            <a:br>
              <a:rPr lang="ru-RU" altLang="uk-UA" sz="3200" smtClean="0"/>
            </a:br>
            <a:r>
              <a:rPr lang="ru-RU" altLang="uk-UA" sz="3200" smtClean="0"/>
              <a:t>Облік запасів, витрат та фондів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235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4. Облік розрахунків із заробітної плати, страхування і стипендій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5. Облік необоротних активів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6. Облік нематеріальних активів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7. Облік запасів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8. Облік виробничих витрат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9. Облік власного капіталу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10. Облік фондів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11. Облік результатів виконання кошторису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uk-UA" sz="2400" b="1" smtClean="0"/>
              <a:t>Тема 12. Інвентаризація в системі бюджетних установ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4"/>
          <p:cNvSpPr>
            <a:spLocks noChangeArrowheads="1"/>
          </p:cNvSpPr>
          <p:nvPr/>
        </p:nvSpPr>
        <p:spPr bwMode="auto">
          <a:xfrm>
            <a:off x="3203575" y="404813"/>
            <a:ext cx="5940425" cy="1150937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ru-RU" altLang="uk-UA" sz="2400" b="1">
                <a:solidFill>
                  <a:schemeClr val="tx2"/>
                </a:solidFill>
              </a:rPr>
              <a:t>Предметні компетентності, якими мають володіти бакалаври спеціальності 071 "Облік і оподаткування"</a:t>
            </a:r>
            <a:endParaRPr lang="ru-RU" altLang="uk-UA" sz="2400" b="1" u="sng">
              <a:solidFill>
                <a:schemeClr val="tx2"/>
              </a:solidFill>
            </a:endParaRPr>
          </a:p>
        </p:txBody>
      </p:sp>
      <p:graphicFrame>
        <p:nvGraphicFramePr>
          <p:cNvPr id="20551" name="Group 71"/>
          <p:cNvGraphicFramePr>
            <a:graphicFrameLocks noGrp="1"/>
          </p:cNvGraphicFramePr>
          <p:nvPr>
            <p:ph/>
          </p:nvPr>
        </p:nvGraphicFramePr>
        <p:xfrm>
          <a:off x="827088" y="2349500"/>
          <a:ext cx="7924800" cy="4129088"/>
        </p:xfrm>
        <a:graphic>
          <a:graphicData uri="http://schemas.openxmlformats.org/drawingml/2006/table">
            <a:tbl>
              <a:tblPr/>
              <a:tblGrid>
                <a:gridCol w="2620962"/>
                <a:gridCol w="5303838"/>
              </a:tblGrid>
              <a:tr h="1409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1.Основи побудови бухгалтерського обліку в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бюджетних установах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виявлення проблематики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функціонування бюджетних установ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обґрунтування організації обліку в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бюджетних установах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2.Облік доходів і видатків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класифікації активів на оборотні та </a:t>
                      </a: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еоборотні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використання різних видів оцінки активів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читання фінансовій звітності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3.Облік фінансово-розрахункових операцій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Відображення в обліку операцій з грошовими коштами та їх еквівалентами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класифікації дебіторської заборгованості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оцінки дебіторської заборгованості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134</TotalTime>
  <Words>876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Капсулы</vt:lpstr>
      <vt:lpstr>Капсулы</vt:lpstr>
      <vt:lpstr>ОБЛІК В БЮДЖЕТНИХ УСТАНОВАХ </vt:lpstr>
      <vt:lpstr>Слайд 2</vt:lpstr>
      <vt:lpstr>       Структура робочої програми                        навчальної дисципліни</vt:lpstr>
      <vt:lpstr>Метою вивчення дисципліни є : надання студентам теоретичних основ, методичних рекомендацій та практичних навиків  з організації та ведення обліку в бюджетних установах</vt:lpstr>
      <vt:lpstr>У результаті вивчення навчальної дисципліни студент повинен знати:</vt:lpstr>
      <vt:lpstr>Після вивчення навчальної дисципліни студент повинен  вміти:</vt:lpstr>
      <vt:lpstr>Змістовний модуль 1</vt:lpstr>
      <vt:lpstr>Змістовний модуль 2.  Облік запасів, витрат та фондів </vt:lpstr>
      <vt:lpstr>Слайд 9</vt:lpstr>
      <vt:lpstr>Предметні компетентності, якими мають володіти бакалаври напрямку підготовки 6.030509 "Облік і аудит"</vt:lpstr>
      <vt:lpstr>Предметні компетентності, якими мають володіти бакалаври спеціальності 071 "Облік і оподаткування"</vt:lpstr>
      <vt:lpstr>Використання навчальних технологій для активізації процесу навчання</vt:lpstr>
      <vt:lpstr>Навчально-методичне забезпечення</vt:lpstr>
      <vt:lpstr>Слайд 14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В БЮДЖЕТНИХ УСТАНОВАХ</dc:title>
  <dc:creator>Admin</dc:creator>
  <cp:lastModifiedBy>WiZaRd</cp:lastModifiedBy>
  <cp:revision>12</cp:revision>
  <dcterms:created xsi:type="dcterms:W3CDTF">2015-06-14T21:38:54Z</dcterms:created>
  <dcterms:modified xsi:type="dcterms:W3CDTF">2020-09-04T10:27:18Z</dcterms:modified>
</cp:coreProperties>
</file>