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115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589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42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353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84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1/31/2021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746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1/31/2021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04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7DE6118-2437-4B30-8E3C-4D2BE6020583}" type="datetimeFigureOut">
              <a:rPr lang="en-US" smtClean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701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7DE6118-2437-4B30-8E3C-4D2BE6020583}" type="datetimeFigureOut">
              <a:rPr lang="en-US" smtClean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3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3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707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915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1/31/2021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02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818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1/31/2021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474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379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510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28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6040" y="1908698"/>
            <a:ext cx="9060116" cy="3300754"/>
          </a:xfrm>
        </p:spPr>
        <p:txBody>
          <a:bodyPr/>
          <a:lstStyle/>
          <a:p>
            <a:pPr algn="ctr"/>
            <a:r>
              <a:rPr lang="uk-UA" sz="6600" b="1" dirty="0" smtClean="0"/>
              <a:t>Математична статистика та математичні методи в психології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23239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3844" y="1165194"/>
            <a:ext cx="9601200" cy="761260"/>
          </a:xfrm>
        </p:spPr>
        <p:txBody>
          <a:bodyPr>
            <a:noAutofit/>
          </a:bodyPr>
          <a:lstStyle/>
          <a:p>
            <a:pPr algn="ctr"/>
            <a:r>
              <a:rPr lang="uk-UA" sz="4800" b="1" dirty="0" smtClean="0"/>
              <a:t>МЕТА КУРСУ 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6291" y="2535315"/>
            <a:ext cx="9601200" cy="4322685"/>
          </a:xfrm>
        </p:spPr>
        <p:txBody>
          <a:bodyPr>
            <a:normAutofit/>
          </a:bodyPr>
          <a:lstStyle/>
          <a:p>
            <a:pPr marL="0" indent="355600" algn="just">
              <a:buNone/>
            </a:pPr>
            <a:r>
              <a:rPr lang="uk-UA" sz="2800" b="1" dirty="0"/>
              <a:t>Мета</a:t>
            </a:r>
            <a:r>
              <a:rPr lang="uk-UA" sz="2800" dirty="0"/>
              <a:t> викладання навчальної дисципліни «Математична статистика та математичні методи в психології» полягає в ознайомленні студентів з методами математичної та статистичної обробки результатів психологічних досліджень та в формуванні навичок використання цих методів при вирішенні професійних завдань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021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8018" y="1009179"/>
            <a:ext cx="8761413" cy="706964"/>
          </a:xfrm>
        </p:spPr>
        <p:txBody>
          <a:bodyPr/>
          <a:lstStyle/>
          <a:p>
            <a:pPr algn="ctr"/>
            <a:r>
              <a:rPr lang="uk-UA" sz="4800" b="1" dirty="0" smtClean="0"/>
              <a:t>Завдання курсу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2206" y="2459116"/>
            <a:ext cx="10524478" cy="3977196"/>
          </a:xfrm>
        </p:spPr>
        <p:txBody>
          <a:bodyPr>
            <a:noAutofit/>
          </a:bodyPr>
          <a:lstStyle/>
          <a:p>
            <a:pPr lvl="0"/>
            <a:r>
              <a:rPr lang="uk-UA" sz="2200" dirty="0"/>
              <a:t>ознайомитися з основними методами перевірки статистичних гіпотез;</a:t>
            </a:r>
            <a:endParaRPr lang="ru-RU" sz="2200" dirty="0"/>
          </a:p>
          <a:p>
            <a:pPr lvl="0"/>
            <a:r>
              <a:rPr lang="uk-UA" sz="2200" dirty="0"/>
              <a:t>засвоїти алгоритми регресійного, дисперсійного, факторного й кластерного аналізу;</a:t>
            </a:r>
            <a:endParaRPr lang="ru-RU" sz="2200" dirty="0"/>
          </a:p>
          <a:p>
            <a:pPr lvl="0"/>
            <a:r>
              <a:rPr lang="uk-UA" sz="2200" dirty="0"/>
              <a:t>вивчити методів включення результатів математичної обробки у психологічні дослідження;</a:t>
            </a:r>
            <a:endParaRPr lang="ru-RU" sz="2200" dirty="0"/>
          </a:p>
          <a:p>
            <a:pPr lvl="0"/>
            <a:r>
              <a:rPr lang="uk-UA" sz="2200" dirty="0"/>
              <a:t>навчитися самостійно проводити статистичну обробку даних експериментальних психологічних досліджень;</a:t>
            </a:r>
            <a:endParaRPr lang="ru-RU" sz="2200" dirty="0"/>
          </a:p>
          <a:p>
            <a:pPr lvl="0"/>
            <a:r>
              <a:rPr lang="uk-UA" sz="2200" dirty="0"/>
              <a:t>набути умінь робити правильні психологічні висновки на основі статистичного аналізу даних</a:t>
            </a:r>
            <a:r>
              <a:rPr lang="uk-UA" sz="2200" dirty="0" smtClean="0"/>
              <a:t>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09784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6997" y="1160099"/>
            <a:ext cx="8761413" cy="706964"/>
          </a:xfrm>
        </p:spPr>
        <p:txBody>
          <a:bodyPr/>
          <a:lstStyle/>
          <a:p>
            <a:r>
              <a:rPr lang="uk-UA" b="1" dirty="0" smtClean="0"/>
              <a:t>У разі успішного завершення курсу студент </a:t>
            </a:r>
            <a:r>
              <a:rPr lang="uk-UA" b="1" u="sng" dirty="0" smtClean="0"/>
              <a:t>зможе</a:t>
            </a:r>
            <a:r>
              <a:rPr lang="uk-UA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79746" y="2550234"/>
            <a:ext cx="10368263" cy="39482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2400" dirty="0"/>
              <a:t>обробляти статистичні </a:t>
            </a:r>
            <a:r>
              <a:rPr lang="uk-UA" sz="2400" dirty="0" smtClean="0"/>
              <a:t>дані;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 err="1" smtClean="0"/>
              <a:t>інтерпритувати</a:t>
            </a:r>
            <a:r>
              <a:rPr lang="uk-UA" sz="2400" dirty="0" smtClean="0"/>
              <a:t> </a:t>
            </a:r>
            <a:r>
              <a:rPr lang="uk-UA" sz="2400" dirty="0"/>
              <a:t>отримані числові результати; </a:t>
            </a:r>
            <a:endParaRPr lang="uk-UA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 smtClean="0"/>
              <a:t>обчислювати </a:t>
            </a:r>
            <a:r>
              <a:rPr lang="uk-UA" sz="2400" dirty="0"/>
              <a:t>елементарні статистики, критерії, коефіцієнти </a:t>
            </a:r>
            <a:r>
              <a:rPr lang="uk-UA" sz="2400" dirty="0" err="1"/>
              <a:t>Пірсона</a:t>
            </a:r>
            <a:r>
              <a:rPr lang="uk-UA" sz="2400" dirty="0"/>
              <a:t>, Стьюдента, </a:t>
            </a:r>
            <a:r>
              <a:rPr lang="uk-UA" sz="2400" dirty="0" err="1"/>
              <a:t>Спірмена</a:t>
            </a:r>
            <a:r>
              <a:rPr lang="uk-UA" sz="2400" dirty="0"/>
              <a:t>, Фішера; </a:t>
            </a:r>
            <a:endParaRPr lang="uk-UA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 smtClean="0"/>
              <a:t>використовувати </a:t>
            </a:r>
            <a:r>
              <a:rPr lang="uk-UA" sz="2400" dirty="0"/>
              <a:t>алгоритм проведення кореляційного, дисперсійного, регресійного, факторного та </a:t>
            </a:r>
            <a:r>
              <a:rPr lang="uk-UA" sz="2400" dirty="0" err="1"/>
              <a:t>дискримінантного</a:t>
            </a:r>
            <a:r>
              <a:rPr lang="uk-UA" sz="2400" dirty="0"/>
              <a:t> аналізів; </a:t>
            </a:r>
            <a:endParaRPr lang="uk-UA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 smtClean="0"/>
              <a:t>висувати </a:t>
            </a:r>
            <a:r>
              <a:rPr lang="uk-UA" sz="2400" dirty="0"/>
              <a:t>та перевіряти гіпотези відносно залежних та незалежних вибірок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1825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618561"/>
            <a:ext cx="8761413" cy="1307893"/>
          </a:xfrm>
        </p:spPr>
        <p:txBody>
          <a:bodyPr/>
          <a:lstStyle/>
          <a:p>
            <a:pPr algn="ctr"/>
            <a:r>
              <a:rPr lang="uk-UA" b="1" dirty="0"/>
              <a:t>Відвідування занять. 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Регуляція пропусків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5257" y="2452579"/>
            <a:ext cx="10279485" cy="4081385"/>
          </a:xfrm>
        </p:spPr>
        <p:txBody>
          <a:bodyPr>
            <a:normAutofit/>
          </a:bodyPr>
          <a:lstStyle/>
          <a:p>
            <a:pPr marL="0" indent="355600" algn="just">
              <a:buNone/>
            </a:pPr>
            <a:r>
              <a:rPr lang="uk-UA" sz="2400" i="1" dirty="0"/>
              <a:t>Відвідування усіх занять є </a:t>
            </a:r>
            <a:r>
              <a:rPr lang="uk-UA" sz="2400" b="1" i="1" dirty="0"/>
              <a:t>обов’язковим</a:t>
            </a:r>
            <a:r>
              <a:rPr lang="uk-UA" sz="2400" i="1" dirty="0"/>
              <a:t>. Студенти, які за певних обставин не можуть відвідувати практичні заняття регулярно, мусять впродовж тижня узгодити із викладачем графік індивідуального відпрацювання пропущених занять. </a:t>
            </a:r>
            <a:endParaRPr lang="uk-UA" sz="2400" i="1" dirty="0" smtClean="0"/>
          </a:p>
          <a:p>
            <a:pPr marL="0" indent="355600" algn="just">
              <a:buNone/>
            </a:pPr>
            <a:r>
              <a:rPr lang="uk-UA" sz="2400" i="1" dirty="0" smtClean="0"/>
              <a:t>Окремі </a:t>
            </a:r>
            <a:r>
              <a:rPr lang="uk-UA" sz="2400" i="1" dirty="0"/>
              <a:t>пропущенні завдання мають бути відпрацьовані на найближчій консультації впродовж тижня після пропуску. </a:t>
            </a:r>
            <a:endParaRPr lang="uk-UA" sz="2400" i="1" dirty="0" smtClean="0"/>
          </a:p>
          <a:p>
            <a:pPr marL="0" indent="355600" algn="just">
              <a:buNone/>
            </a:pPr>
            <a:r>
              <a:rPr lang="uk-UA" sz="2400" i="1" dirty="0" smtClean="0"/>
              <a:t>Відпрацювання </a:t>
            </a:r>
            <a:r>
              <a:rPr lang="uk-UA" sz="2400" i="1" dirty="0"/>
              <a:t>практичних занять здійснюється шляхом виконання студентом усіх завдань відповідно до плану заняття та їх презентація на співбесіді.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468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Політика академічної </a:t>
            </a:r>
            <a:r>
              <a:rPr lang="uk-UA" b="1" dirty="0" smtClean="0"/>
              <a:t>доброчесності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500"/>
            <a:ext cx="9835601" cy="3416300"/>
          </a:xfrm>
        </p:spPr>
        <p:txBody>
          <a:bodyPr>
            <a:noAutofit/>
          </a:bodyPr>
          <a:lstStyle/>
          <a:p>
            <a:pPr marL="0" indent="355600" algn="just">
              <a:buNone/>
            </a:pPr>
            <a:r>
              <a:rPr lang="uk-UA" sz="2000" i="1" dirty="0"/>
              <a:t>Кожний студент </a:t>
            </a:r>
            <a:r>
              <a:rPr lang="uk-UA" sz="2000" b="1" i="1" dirty="0"/>
              <a:t>зобов’язаний</a:t>
            </a:r>
            <a:r>
              <a:rPr lang="uk-UA" sz="2000" i="1" dirty="0"/>
              <a:t> дотримуватися принципів академічної доброчесності. </a:t>
            </a:r>
            <a:endParaRPr lang="uk-UA" sz="2000" i="1" dirty="0" smtClean="0"/>
          </a:p>
          <a:p>
            <a:pPr marL="0" indent="355600" algn="just">
              <a:buNone/>
            </a:pPr>
            <a:r>
              <a:rPr lang="uk-UA" sz="2000" i="1" dirty="0" smtClean="0"/>
              <a:t>Письмові </a:t>
            </a:r>
            <a:r>
              <a:rPr lang="uk-UA" sz="2000" i="1" dirty="0"/>
              <a:t>завдання з використанням часткових або повнотекстових запозичень з інших робіт без зазначення авторства – це плагіат. Використання будь-якої інформації (текст, фото, ілюстрації тощо) мають бути правильно процитовані з посиланням на першоджерела. </a:t>
            </a:r>
            <a:endParaRPr lang="uk-UA" sz="2000" i="1" dirty="0" smtClean="0"/>
          </a:p>
          <a:p>
            <a:pPr marL="0" indent="355600" algn="just">
              <a:buNone/>
            </a:pPr>
            <a:r>
              <a:rPr lang="uk-UA" sz="2000" i="1" dirty="0" smtClean="0"/>
              <a:t>До </a:t>
            </a:r>
            <a:r>
              <a:rPr lang="uk-UA" sz="2000" i="1" dirty="0"/>
              <a:t>студентів, у роботах яких буде виявлено списування, плагіат чи інші прояви недоброчесної поведінки можуть бути застосовані різні дисциплінарні </a:t>
            </a:r>
            <a:r>
              <a:rPr lang="uk-UA" sz="2000" i="1" dirty="0" smtClean="0"/>
              <a:t>заходи. </a:t>
            </a:r>
          </a:p>
          <a:p>
            <a:pPr marL="0" indent="355600" algn="just">
              <a:buNone/>
            </a:pPr>
            <a:r>
              <a:rPr lang="uk-UA" sz="2000" i="1" dirty="0" smtClean="0"/>
              <a:t>Роботи</a:t>
            </a:r>
            <a:r>
              <a:rPr lang="uk-UA" sz="2000" i="1" dirty="0"/>
              <a:t>, у яких виявлено ознаки плагіату, до розгляду не приймаються і відхиляються без права перескладання.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3050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12</TotalTime>
  <Words>311</Words>
  <Application>Microsoft Office PowerPoint</Application>
  <PresentationFormat>Широкоэкранный</PresentationFormat>
  <Paragraphs>24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Wingdings</vt:lpstr>
      <vt:lpstr>Wingdings 3</vt:lpstr>
      <vt:lpstr>Ион (конференц-зал)</vt:lpstr>
      <vt:lpstr>Математична статистика та математичні методи в психології</vt:lpstr>
      <vt:lpstr>МЕТА КУРСУ </vt:lpstr>
      <vt:lpstr>Завдання курсу</vt:lpstr>
      <vt:lpstr>У разі успішного завершення курсу студент зможе: </vt:lpstr>
      <vt:lpstr>Відвідування занять.  Регуляція пропусків</vt:lpstr>
      <vt:lpstr>Політика академічної доброчесності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Педагогіка та психологія вищої школи</dc:title>
  <dc:creator>Home-PC</dc:creator>
  <cp:lastModifiedBy>Home-PC</cp:lastModifiedBy>
  <cp:revision>4</cp:revision>
  <dcterms:created xsi:type="dcterms:W3CDTF">2020-08-26T11:19:41Z</dcterms:created>
  <dcterms:modified xsi:type="dcterms:W3CDTF">2021-01-31T10:12:14Z</dcterms:modified>
</cp:coreProperties>
</file>