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99"/>
    <a:srgbClr val="CCECFF"/>
    <a:srgbClr val="FF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8" autoAdjust="0"/>
    <p:restoredTop sz="94660"/>
  </p:normalViewPr>
  <p:slideViewPr>
    <p:cSldViewPr snapToGrid="0">
      <p:cViewPr>
        <p:scale>
          <a:sx n="94" d="100"/>
          <a:sy n="94" d="100"/>
        </p:scale>
        <p:origin x="47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9T07:16:47.7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F485D-0498-45AC-A7A8-BE73E2639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62826C-2EED-4F7C-B0B7-9B0AE4BF2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3DA9-78E3-45D0-9294-BD4CA369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891-0EF8-48C4-892C-356D7E83E547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6E377-B166-4620-9E49-30B7E1373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A3050E-7FC7-4FD6-80B9-1A25A719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F0AC7-FCB1-4821-85BA-7588BE98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CFC6F0-60EA-4722-B737-17FBDB34A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C8898D-4247-4700-959F-C52C7E91C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891-0EF8-48C4-892C-356D7E83E547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8AEFE-2BC1-4609-B733-7756D816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7C7BC-30D8-42D4-94D1-AE5CF730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6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98C421-AC94-4527-8690-A70825A86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DD0669-12D4-4CD1-AD0F-0BB1227E1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B8DDB-A6F9-4151-AAF7-5DAFB6905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891-0EF8-48C4-892C-356D7E83E547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7C7365-82C2-4608-B762-B9443687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0CA95E-6E56-41CE-8955-DD3B11F8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4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B11FD-94AF-4D69-BFAC-3916002B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70D99-9309-4BE5-90AC-15808BEFE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FE22D5-302C-44E1-9525-232E260B6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891-0EF8-48C4-892C-356D7E83E547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554303-5A02-4536-967D-E185762D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BC21A-F773-4C47-9A27-3CBCD019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13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BD784-F37A-4B19-9E5E-FFC8FE320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C53F4E-0341-4323-A812-57C360AC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8A320C-6F99-4378-992E-C287385E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891-0EF8-48C4-892C-356D7E83E547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B5651C-8D18-4BDF-BAF2-A8347C05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12189B-7A06-4675-87CB-054ED52C5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70F94-0255-4B1C-B462-E0CD82AC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4B3D9A-4F9A-44A9-89D6-8294E0004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CAA5AC-A761-47D8-AA3B-1EDAA39C1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2EF993-E947-4EC9-9D03-1AE206A25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891-0EF8-48C4-892C-356D7E83E547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FD8E92-C489-49DD-AE8B-FF819DA3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6BA141-AC20-40F0-A091-56DB66A2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60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B5062-20D7-4D29-A36E-1AA98E9F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905F5-345F-4F5D-9C3E-3887F6658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499145-C454-4043-A1CB-103A7E34A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70B9D1-8C89-41A5-A16D-D5BE02FBB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A69B82-086D-4680-B4EE-DABB02C50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97E467-ED62-4009-880E-FB606C728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891-0EF8-48C4-892C-356D7E83E547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DD5816-2924-4557-90A2-9B43CB662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F6B7BF-DE8B-43E0-829A-0A9A251E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24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CC81C-176D-46A2-9FC4-7A9169A0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95FE73-8EB4-4274-8339-C8EAD959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891-0EF8-48C4-892C-356D7E83E547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C49126-C591-4CB8-8507-BB936000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982BD7-474F-4D93-90B1-14728D970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2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09C851-6F0F-4292-A6F7-210B24EC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891-0EF8-48C4-892C-356D7E83E547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52CB0E-F94C-4E09-BD72-72949EE3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55FE0F-E4DE-4274-B15B-9522F693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48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03C02-36FA-46E8-ACDC-5E1F12A7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C51D55-D59A-40D4-8446-820CDAE0F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714D76-8AD3-498A-A8B6-53B472E18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C207EF-EF4E-4D97-8CB8-6BA5A869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891-0EF8-48C4-892C-356D7E83E547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513D29-1248-4EF8-A0FF-574CE427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6DB085-B374-471E-B278-0D71CC9CD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0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8A401-AF5B-4D11-A8FB-BF0489DB7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CF895B-2D52-46E8-833D-1396D3004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7584E0-FE3C-49AD-A531-DAF6E049D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98CC00-98F7-49F8-93A4-AB29AC5D9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891-0EF8-48C4-892C-356D7E83E547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AEE168-90DF-437F-A3E9-F044DE553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8B1A08-C736-461D-9A58-4F9791A8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9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56A0B-B64F-42EC-806C-F62BF0EA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BCE285-D300-4F85-9DD1-97EE784D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BBFF62-5B96-4801-8169-80DD815AA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E1891-0EF8-48C4-892C-356D7E83E547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02CACF-1334-47B2-B71A-B85BBB8F8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9AE595-0734-4CDD-9224-93E073236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74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prezentaciya-po-himii-na-temu-belki-940961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5klass.net/biologija-10-klass/Kakov-khimicheskij-sostav-kletki/027-Struktury-molekuly-belka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.iitta.gov.ua/7069/1/Velychko_Bio_him_4_2014.pdf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files.net/preview/6223604/page:2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8A81F-0092-4DB7-B4E4-3BE962824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4676" y="2134771"/>
            <a:ext cx="9144000" cy="19097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ПЕРВИННА СТРУКТУРА БІЛКА</a:t>
            </a:r>
            <a:endParaRPr lang="ru-RU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8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54857-5C51-4C36-B19C-3FBF97CA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967" y="306936"/>
            <a:ext cx="5100587" cy="1325563"/>
          </a:xfrm>
          <a:solidFill>
            <a:srgbClr val="CC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Хімічний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синтез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F48143-BFDC-40EC-B059-FCE80B5B6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1856934"/>
            <a:ext cx="11577710" cy="48518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які б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ілки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синтезовані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хімічним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шляхом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групи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методів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органічний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синтез-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хімічне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лігування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Більшість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методів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хімічного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синтезу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проходять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напрямку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кінця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кінця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противагу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біосинтезу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Таким чином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синтезувати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короткий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іммунногенний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пептид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епітоп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служить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отримання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антитіл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шляхом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ін'єкції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тварин,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отримання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гібридів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хімічний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синтез також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отримання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інгібіторів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деяких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ферментів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Хімічний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синтез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вводити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штучні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тобто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зустрічаються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звичайних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білках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амінокислоти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приєднувати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флюоресцентні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мітки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бічних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ланцюгів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імічні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методи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синтезу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неефективні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довжині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300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крім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того,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штучні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неправильну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третинну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структуру,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і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штучних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відсутні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посттрансляційні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модифікації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9519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8EDDD8D-6827-4D85-A0CE-39292ECDC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7764" t="14623" r="23887" b="38177"/>
          <a:stretch/>
        </p:blipFill>
        <p:spPr>
          <a:xfrm>
            <a:off x="524462" y="317634"/>
            <a:ext cx="10900725" cy="59831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293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15013-E2B9-46B9-88A8-692FB39C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369" y="253763"/>
            <a:ext cx="6294120" cy="1294863"/>
          </a:xfrm>
          <a:solidFill>
            <a:srgbClr val="FFCCFF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Нерибосомний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синтез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49D0C5-7942-4377-B98D-3AF6D57CE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825625"/>
            <a:ext cx="11479236" cy="46672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нижчих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грибів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деяких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бактерій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відомий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додатковий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нерибосомний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мультиферментний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спосіб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біосинтезу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пептидів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невеликих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незвичайної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Синтез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пептидів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зазвичай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вторинних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метаболітів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здійснюється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безпосередньої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участі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рибосом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високомолекулярним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білковим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комплексом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НРС-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синтазою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НРС-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синтаза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зазвичай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складається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декількох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доменів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окремих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здійснюють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селекцію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утворення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пептидного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зв'язку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вивільнення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синтезованого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пептиду.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Іноді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містить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домен,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здатний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зомериз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увати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(нормальна форма) в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форму.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7F71EE5-5D79-410A-BDD8-0D3C0A413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981" y="6492875"/>
            <a:ext cx="4783016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https://infourok.ru/prezentaciya-po-himii-na-temu-belki-940961.html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52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84851-33A7-447D-B379-F031E8DCD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28" y="422023"/>
            <a:ext cx="12066872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Найвідоміший представник –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яєчний альбумін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Картинки по запросу формула яичного альбумина">
            <a:extLst>
              <a:ext uri="{FF2B5EF4-FFF2-40B4-BE49-F238E27FC236}">
                <a16:creationId xmlns:a16="http://schemas.microsoft.com/office/drawing/2014/main" id="{921EA84C-425E-407D-BC0E-47B5375052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2" y="1856944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6F80C8-2D76-42A8-AA73-6CD5CB6EB6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3346" t="59287" r="41616" b="31067"/>
          <a:stretch/>
        </p:blipFill>
        <p:spPr>
          <a:xfrm>
            <a:off x="6921304" y="2767818"/>
            <a:ext cx="4952501" cy="10726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0EB00F-2CE0-409C-B566-5CA8B300134F}"/>
              </a:ext>
            </a:extLst>
          </p:cNvPr>
          <p:cNvSpPr txBox="1"/>
          <p:nvPr/>
        </p:nvSpPr>
        <p:spPr>
          <a:xfrm>
            <a:off x="8869460" y="2398486"/>
            <a:ext cx="113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вуглевод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E898DC-1DB6-40D7-BA87-A10E84B6327E}"/>
              </a:ext>
            </a:extLst>
          </p:cNvPr>
          <p:cNvSpPr/>
          <p:nvPr/>
        </p:nvSpPr>
        <p:spPr>
          <a:xfrm>
            <a:off x="8690886" y="6317640"/>
            <a:ext cx="3501114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http://5klass.net/biologija-10-klass/Kakov-khimicheskij-sostav-kletki/027-Struktury-molekuly-belka.html</a:t>
            </a:r>
            <a:endParaRPr lang="ru-RU" sz="1100" dirty="0"/>
          </a:p>
        </p:txBody>
      </p:sp>
      <p:pic>
        <p:nvPicPr>
          <p:cNvPr id="6148" name="Picture 4" descr="Картинки по запросу белок яйца">
            <a:extLst>
              <a:ext uri="{FF2B5EF4-FFF2-40B4-BE49-F238E27FC236}">
                <a16:creationId xmlns:a16="http://schemas.microsoft.com/office/drawing/2014/main" id="{AF5D2463-B2D6-45E3-83B1-6CC113C02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312" y="3851032"/>
            <a:ext cx="3087937" cy="21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91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>
            <a:extLst>
              <a:ext uri="{FF2B5EF4-FFF2-40B4-BE49-F238E27FC236}">
                <a16:creationId xmlns:a16="http://schemas.microsoft.com/office/drawing/2014/main" id="{AF37EE9F-0DCB-4006-AF70-973121542672}"/>
              </a:ext>
            </a:extLst>
          </p:cNvPr>
          <p:cNvSpPr txBox="1">
            <a:spLocks/>
          </p:cNvSpPr>
          <p:nvPr/>
        </p:nvSpPr>
        <p:spPr>
          <a:xfrm>
            <a:off x="534573" y="863682"/>
            <a:ext cx="11408898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ЗАГАЛЬНА СТРАТЕГІЯ ВИЗНАЧЕННЯ ПЕРВИННОЇ СТРУКТУРИ БІЛКА </a:t>
            </a:r>
            <a:r>
              <a:rPr lang="ru-UA" sz="2400" b="1" dirty="0">
                <a:latin typeface="Arial" panose="020B0604020202020204" pitchFamily="34" charset="0"/>
                <a:cs typeface="Arial" panose="020B0604020202020204" pitchFamily="34" charset="0"/>
              </a:rPr>
              <a:t>ВКЛЮЧАЄ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НАСТУПН</a:t>
            </a:r>
            <a:r>
              <a:rPr lang="ru-UA" sz="2400" b="1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ЕТАП</a:t>
            </a:r>
            <a:r>
              <a:rPr lang="ru-UA" sz="24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Розщеплення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білкової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більш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прості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фрагменти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специфічними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методами 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хімічними</a:t>
            </a: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лужний</a:t>
            </a: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кислотний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гідроліз</a:t>
            </a: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ензиматично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b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олігомери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спочатку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розщеплюють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протомери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потім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розщеплюють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менші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пептиди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до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окремих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вільних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Поділ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аналіз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малих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пептидів</a:t>
            </a: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вільних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різними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хроматографічними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мас-хроматографічними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методами.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послідовності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з'єднання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пептидний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ланцюг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для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ідентифікувати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N- і С-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кінцеві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залишки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досягти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мети,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отримати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невеликі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фрагменти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пептидів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амінокислотну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послідовність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точно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встановити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801A0BA-9EDC-4279-93AC-CACEE133563D}"/>
              </a:ext>
            </a:extLst>
          </p:cNvPr>
          <p:cNvSpPr txBox="1">
            <a:spLocks/>
          </p:cNvSpPr>
          <p:nvPr/>
        </p:nvSpPr>
        <p:spPr>
          <a:xfrm>
            <a:off x="838200" y="175120"/>
            <a:ext cx="10515600" cy="563343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Методи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первинної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білка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522BE6-D10C-41FB-8CA5-0A70E00D3678}"/>
              </a:ext>
            </a:extLst>
          </p:cNvPr>
          <p:cNvSpPr txBox="1">
            <a:spLocks/>
          </p:cNvSpPr>
          <p:nvPr/>
        </p:nvSpPr>
        <p:spPr>
          <a:xfrm>
            <a:off x="356135" y="427512"/>
            <a:ext cx="11444438" cy="579515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lnSpc>
                <a:spcPct val="110000"/>
              </a:lnSpc>
            </a:pPr>
            <a:r>
              <a:rPr lang="ru-RU" sz="2800" dirty="0"/>
              <a:t>            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первинної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білка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требує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попереднього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проведення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ряду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операцій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1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ru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Білок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повинен бути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ретельно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очищений, чистота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матеріалу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повинна бути </a:t>
            </a:r>
            <a:br>
              <a:rPr lang="ru-U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підтверджена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мінімум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двома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незалежними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методами </a:t>
            </a:r>
            <a:endParaRPr lang="ru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гель-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електрофорез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поліакриламіді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ультрацентрифуг</a:t>
            </a:r>
            <a:r>
              <a:rPr lang="uk-U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ування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ctr">
              <a:lnSpc>
                <a:spcPct val="11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ru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очищення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білка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ділять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дві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-три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частин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ru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Кожну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частину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обробляють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різними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ферментам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и −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проте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назами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(трипсин,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хімотрипсин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реагентами (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бромціан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іодозобензойна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кислота).</a:t>
            </a:r>
          </a:p>
          <a:p>
            <a:pPr algn="ctr">
              <a:lnSpc>
                <a:spcPct val="11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endParaRPr lang="ru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результаті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отримують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два-три (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набор</a:t>
            </a:r>
            <a:r>
              <a:rPr lang="ru-UA" sz="28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поліпептидів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відрізків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білка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ctr">
              <a:lnSpc>
                <a:spcPct val="11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endParaRPr lang="ru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UA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роте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наза</a:t>
            </a:r>
            <a:r>
              <a:rPr lang="ru-UA" sz="2800" dirty="0">
                <a:latin typeface="Arial" panose="020B0604020202020204" pitchFamily="34" charset="0"/>
                <a:cs typeface="Arial" panose="020B0604020202020204" pitchFamily="34" charset="0"/>
              </a:rPr>
              <a:t> (фермент) повинна бути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чистот</a:t>
            </a:r>
            <a:r>
              <a:rPr 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ою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Особливі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труднощі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становить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розпізнавання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місць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дисульфідних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містків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залишками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цистеїну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1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endParaRPr lang="ru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Отримана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суміш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пептидів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розділяється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електрофорезом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чого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почати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безпосередньо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процедуру се</a:t>
            </a:r>
            <a:r>
              <a:rPr 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квенування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ru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Довжина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окремого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пептиду не повинна </a:t>
            </a:r>
            <a:endParaRPr lang="ru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перевищувати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40 АК-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залишків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E6ADDEA0-1BC5-419E-B9BA-35787C182068}"/>
              </a:ext>
            </a:extLst>
          </p:cNvPr>
          <p:cNvSpPr txBox="1">
            <a:spLocks/>
          </p:cNvSpPr>
          <p:nvPr/>
        </p:nvSpPr>
        <p:spPr>
          <a:xfrm>
            <a:off x="391887" y="522737"/>
            <a:ext cx="11614066" cy="596119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UA" sz="24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еквенування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 − молекулярно-біологічний термін,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який застосовують при описанні методів, які використовуються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для встановлення послідовності визначення </a:t>
            </a:r>
            <a:r>
              <a:rPr lang="uk-UA" sz="2400" dirty="0">
                <a:latin typeface="Arial" panose="020B0604020202020204" pitchFamily="34" charset="0"/>
                <a:cs typeface="Arial" pitchFamily="34" charset="0"/>
              </a:rPr>
              <a:t>первинної структури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(тобто послідовності </a:t>
            </a:r>
            <a:r>
              <a:rPr lang="uk-UA" sz="2400" dirty="0">
                <a:latin typeface="Arial" panose="020B0604020202020204" pitchFamily="34" charset="0"/>
                <a:cs typeface="Arial" pitchFamily="34" charset="0"/>
              </a:rPr>
              <a:t>мономерів</a:t>
            </a:r>
            <a:r>
              <a:rPr lang="vi-VN" sz="2400" dirty="0">
                <a:latin typeface="Arial" panose="020B0604020202020204" pitchFamily="34" charset="0"/>
                <a:cs typeface="Arial" pitchFamily="34" charset="0"/>
              </a:rPr>
              <a:t> в гетеро</a:t>
            </a:r>
            <a:r>
              <a:rPr lang="uk-UA" sz="2400" dirty="0">
                <a:latin typeface="Arial" panose="020B0604020202020204" pitchFamily="34" charset="0"/>
                <a:cs typeface="Arial" pitchFamily="34" charset="0"/>
              </a:rPr>
              <a:t>полімері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) нерозгалужених </a:t>
            </a:r>
            <a:r>
              <a:rPr lang="uk-UA" sz="2400" dirty="0">
                <a:latin typeface="Arial" panose="020B0604020202020204" pitchFamily="34" charset="0"/>
                <a:cs typeface="Arial" pitchFamily="34" charset="0"/>
              </a:rPr>
              <a:t>біополімерів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Результати секвенування записуються в символічному лінійному вигляді,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що називається послідовністю, яка стисло підсумовує значну кількість інформації стосовно атомної структури секвенованої молекули.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itchFamily="34" charset="0"/>
              </a:rPr>
              <a:t>            </a:t>
            </a:r>
            <a:endParaRPr lang="ru-UA" sz="2400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Метод </a:t>
            </a:r>
            <a:r>
              <a:rPr lang="ru-RU" sz="2400" b="1" dirty="0" err="1">
                <a:latin typeface="Arial" panose="020B0604020202020204" pitchFamily="34" charset="0"/>
                <a:cs typeface="Arial" pitchFamily="34" charset="0"/>
              </a:rPr>
              <a:t>секвенування</a:t>
            </a:r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itchFamily="34" charset="0"/>
              </a:rPr>
              <a:t>пептидів</a:t>
            </a:r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 </a:t>
            </a:r>
            <a:endParaRPr lang="ru-UA" sz="2400" b="1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ru-RU" sz="2400" dirty="0" err="1">
                <a:latin typeface="Arial" panose="020B0604020202020204" pitchFamily="34" charset="0"/>
                <a:cs typeface="Arial" pitchFamily="34" charset="0"/>
              </a:rPr>
              <a:t>встановлення</a:t>
            </a:r>
            <a:r>
              <a:rPr lang="ru-RU" sz="24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itchFamily="34" charset="0"/>
              </a:rPr>
              <a:t>послідовності</a:t>
            </a:r>
            <a:r>
              <a:rPr lang="ru-RU" sz="2400" dirty="0">
                <a:latin typeface="Arial" panose="020B0604020202020204" pitchFamily="34" charset="0"/>
                <a:cs typeface="Arial" pitchFamily="34" charset="0"/>
              </a:rPr>
              <a:t> АК-</a:t>
            </a:r>
            <a:r>
              <a:rPr lang="ru-RU" sz="2400" dirty="0" err="1">
                <a:latin typeface="Arial" panose="020B0604020202020204" pitchFamily="34" charset="0"/>
                <a:cs typeface="Arial" pitchFamily="34" charset="0"/>
              </a:rPr>
              <a:t>залишків</a:t>
            </a:r>
            <a:r>
              <a:rPr lang="ru-RU" sz="24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UA" sz="2400" dirty="0">
                <a:latin typeface="Arial" panose="020B0604020202020204" pitchFamily="34" charset="0"/>
                <a:cs typeface="Arial" pitchFamily="34" charset="0"/>
              </a:rPr>
              <a:t>у пептидах</a:t>
            </a:r>
            <a:r>
              <a:rPr lang="ru-RU" sz="2400" dirty="0">
                <a:latin typeface="Arial" panose="020B0604020202020204" pitchFamily="34" charset="0"/>
                <a:cs typeface="Arial" pitchFamily="34" charset="0"/>
              </a:rPr>
              <a:t>) − </a:t>
            </a:r>
            <a:endParaRPr lang="ru-UA" sz="2400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itchFamily="34" charset="0"/>
              </a:rPr>
              <a:t>процедура П. </a:t>
            </a:r>
            <a:r>
              <a:rPr lang="ru-RU" sz="2400" dirty="0" err="1">
                <a:latin typeface="Arial" panose="020B0604020202020204" pitchFamily="34" charset="0"/>
                <a:cs typeface="Arial" pitchFamily="34" charset="0"/>
              </a:rPr>
              <a:t>Едмана</a:t>
            </a:r>
            <a:r>
              <a:rPr lang="ru-RU" sz="2400" dirty="0">
                <a:latin typeface="Arial" panose="020B0604020202020204" pitchFamily="34" charset="0"/>
                <a:cs typeface="Arial" pitchFamily="34" charset="0"/>
              </a:rPr>
              <a:t>,  </a:t>
            </a:r>
            <a:endParaRPr lang="ru-UA" sz="2400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itchFamily="34" charset="0"/>
              </a:rPr>
              <a:t>з </a:t>
            </a:r>
            <a:r>
              <a:rPr lang="ru-RU" sz="2400" dirty="0" err="1">
                <a:latin typeface="Arial" panose="020B0604020202020204" pitchFamily="34" charset="0"/>
                <a:cs typeface="Arial" pitchFamily="34" charset="0"/>
              </a:rPr>
              <a:t>використанням</a:t>
            </a:r>
            <a:r>
              <a:rPr lang="ru-RU" sz="24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itchFamily="34" charset="0"/>
              </a:rPr>
              <a:t>фенілізотіоціаната</a:t>
            </a:r>
            <a:r>
              <a:rPr lang="ru-RU" sz="2400" dirty="0">
                <a:latin typeface="Arial" panose="020B0604020202020204" pitchFamily="34" charset="0"/>
                <a:cs typeface="Arial" pitchFamily="34" charset="0"/>
              </a:rPr>
              <a:t> (Ф</a:t>
            </a:r>
            <a:r>
              <a:rPr lang="uk-UA" sz="2400" dirty="0">
                <a:latin typeface="Arial" panose="020B0604020202020204" pitchFamily="34" charset="0"/>
                <a:cs typeface="Arial" pitchFamily="34" charset="0"/>
              </a:rPr>
              <a:t>І</a:t>
            </a:r>
            <a:r>
              <a:rPr lang="ru-RU" sz="2400" dirty="0">
                <a:latin typeface="Arial" panose="020B0604020202020204" pitchFamily="34" charset="0"/>
                <a:cs typeface="Arial" pitchFamily="34" charset="0"/>
              </a:rPr>
              <a:t>ТЦ). </a:t>
            </a:r>
            <a:endParaRPr lang="ru-UA" sz="2400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endParaRPr lang="ru-UA" sz="2400" dirty="0"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itchFamily="34" charset="0"/>
              </a:rPr>
              <a:t>Процедура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лежить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автоматичних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секвенатор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в.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1000"/>
              </a:spcBef>
            </a:pPr>
            <a:endParaRPr kumimoji="0" lang="ru-RU" sz="2400" b="0" i="0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E6ADDEA0-1BC5-419E-B9BA-35787C182068}"/>
              </a:ext>
            </a:extLst>
          </p:cNvPr>
          <p:cNvSpPr txBox="1">
            <a:spLocks/>
          </p:cNvSpPr>
          <p:nvPr/>
        </p:nvSpPr>
        <p:spPr>
          <a:xfrm>
            <a:off x="125128" y="317634"/>
            <a:ext cx="11785823" cy="6391174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Зразок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очищеного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пептиду наноситься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поверхню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реакційно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ї </a:t>
            </a: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судини</a:t>
            </a: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вигляді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плівки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Часто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здійснюють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ковалентне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пришивання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пептиду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кінця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вільної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СООН-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матеріалом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поверхні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реакційної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посудини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проводять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повторювані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цикли 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серії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Одна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реакцій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включає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UA" sz="2400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ю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фенілізотіоціаната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(ФІТЦ)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кінцевим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АК-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залишком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вільну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ru-RU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-групу, при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утворюється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ФТК-(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фенілтіокарбамо</a:t>
            </a: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л)-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похідне;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надлишок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фенілізотіоціанат</a:t>
            </a: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видаляється, змінюється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рН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середовища додаванням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гептафтормасляної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кислоти, при цьому відбувається перетворення ФТК в ФТГ (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фенілтіогіданто</a:t>
            </a: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н)-похідне;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ФТГ-похідне амінокислоти віддаляється з реакційного середовища екстракцією з 1-хлорбутаном і серія реакцій повторюється в наступному циклі.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 один цикл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видаляється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1 АК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залишок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 NH</a:t>
            </a:r>
            <a:r>
              <a:rPr lang="ru-RU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кінця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пептиду.</a:t>
            </a:r>
            <a:endParaRPr kumimoji="0" lang="ru-RU" sz="2400" b="0" i="0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E6ADDEA0-1BC5-419E-B9BA-35787C182068}"/>
              </a:ext>
            </a:extLst>
          </p:cNvPr>
          <p:cNvSpPr txBox="1">
            <a:spLocks/>
          </p:cNvSpPr>
          <p:nvPr/>
        </p:nvSpPr>
        <p:spPr>
          <a:xfrm>
            <a:off x="498764" y="142726"/>
            <a:ext cx="11435938" cy="231546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/>
              <a:t>              </a:t>
            </a: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еакції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фенілізотіоціанат</a:t>
            </a: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протікають не кількісно,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а в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кращом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увипадку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, на 95</a:t>
            </a: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, поступово накопичуються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заважаючі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фактори-ФТГ-похідні від тих,</a:t>
            </a: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що прореагували, в попередні цикли АК-залишків.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найсприятливіших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випадках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вдається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надійно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ідентифікувати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послідовність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всього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лише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40 АК-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залишків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Однак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завдяки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автоматизації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робота все ж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істотно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полегшується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kumimoji="0" lang="ru-RU" sz="2400" b="0" i="0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EF0C70-EAD4-5F83-5036-91870CEB0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065" y="2600918"/>
            <a:ext cx="7373379" cy="42570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947DF189-79C7-9F9E-FD58-E3668106DB4C}"/>
                  </a:ext>
                </a:extLst>
              </p14:cNvPr>
              <p14:cNvContentPartPr/>
              <p14:nvPr/>
            </p14:nvContentPartPr>
            <p14:xfrm>
              <a:off x="124364" y="-83160"/>
              <a:ext cx="360" cy="360"/>
            </p14:xfrm>
          </p:contentPart>
        </mc:Choice>
        <mc:Fallback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947DF189-79C7-9F9E-FD58-E3668106DB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724" y="-10116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5DBBF381-FD6C-4293-9E4A-65BF9E6D0A5A}"/>
              </a:ext>
            </a:extLst>
          </p:cNvPr>
          <p:cNvSpPr txBox="1">
            <a:spLocks/>
          </p:cNvSpPr>
          <p:nvPr/>
        </p:nvSpPr>
        <p:spPr>
          <a:xfrm>
            <a:off x="208670" y="151571"/>
            <a:ext cx="11774659" cy="255454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Розшифровка</a:t>
            </a:r>
            <a:r>
              <a:rPr lang="ru-RU" sz="3300" b="1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пептидази</a:t>
            </a:r>
            <a:r>
              <a:rPr lang="ru-RU" sz="33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ct val="120000"/>
              </a:lnSpc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а) з N-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кінцевих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залишків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амінопептидази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хроматографічна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ідентифікація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кінетика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накопичення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відповідних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АК).</a:t>
            </a:r>
          </a:p>
          <a:p>
            <a:pPr algn="ctr">
              <a:lnSpc>
                <a:spcPct val="120000"/>
              </a:lnSpc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ct val="120000"/>
              </a:lnSpc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б) з С-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кінцевих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залишків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карбоксипептидази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хроматографічна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ідентифікація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кінетика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накопичення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відповідних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АК).</a:t>
            </a:r>
          </a:p>
          <a:p>
            <a:pPr algn="ctr">
              <a:lnSpc>
                <a:spcPct val="120000"/>
              </a:lnSpc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ct val="120000"/>
              </a:lnSpc>
            </a:pPr>
            <a:r>
              <a:rPr lang="ru-RU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Гідразіноліз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(в безводному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середовищі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при 100 С</a:t>
            </a:r>
            <a:r>
              <a:rPr lang="ru-RU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) за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винятком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останнього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залишку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вільною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СООН, </a:t>
            </a:r>
            <a:endParaRPr lang="ru-UA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перетворюється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гідразиди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кислот: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Описание: D:\WWW\protein\hydraz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166" y="3218214"/>
            <a:ext cx="9231175" cy="2434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35DC52-D590-4ABC-A9EE-AC8E47F85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37"/>
            <a:ext cx="10515600" cy="2493157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Первинна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структура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 –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пептидна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амінокислотна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послідовність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тобто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послідовність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амінокислотних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залишків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в пептидному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ланцюзі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основі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утворення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первинної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U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лежать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пептидні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зв'язки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Картинки по запросу первинна структура білка">
            <a:extLst>
              <a:ext uri="{FF2B5EF4-FFF2-40B4-BE49-F238E27FC236}">
                <a16:creationId xmlns:a16="http://schemas.microsoft.com/office/drawing/2014/main" id="{B44655DD-E8C5-493D-92CD-6F0F67177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0" y="3092475"/>
            <a:ext cx="456247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первинна структура білка">
            <a:extLst>
              <a:ext uri="{FF2B5EF4-FFF2-40B4-BE49-F238E27FC236}">
                <a16:creationId xmlns:a16="http://schemas.microsoft.com/office/drawing/2014/main" id="{E44B5DA2-94F3-47D1-BB61-7663DFEE8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846" y="3011927"/>
            <a:ext cx="2984044" cy="329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первинна структура білка">
            <a:extLst>
              <a:ext uri="{FF2B5EF4-FFF2-40B4-BE49-F238E27FC236}">
                <a16:creationId xmlns:a16="http://schemas.microsoft.com/office/drawing/2014/main" id="{687E96C4-FAA0-46C6-8B7D-FD5D6A74A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038" y="3011927"/>
            <a:ext cx="14859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первинна структура білка">
            <a:extLst>
              <a:ext uri="{FF2B5EF4-FFF2-40B4-BE49-F238E27FC236}">
                <a16:creationId xmlns:a16="http://schemas.microsoft.com/office/drawing/2014/main" id="{EA6D7E05-0D0E-4352-9F42-BF97AEC20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155" y="4778400"/>
            <a:ext cx="3478082" cy="203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7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>
            <a:extLst>
              <a:ext uri="{FF2B5EF4-FFF2-40B4-BE49-F238E27FC236}">
                <a16:creationId xmlns:a16="http://schemas.microsoft.com/office/drawing/2014/main" id="{AF37EE9F-0DCB-4006-AF70-973121542672}"/>
              </a:ext>
            </a:extLst>
          </p:cNvPr>
          <p:cNvSpPr txBox="1">
            <a:spLocks/>
          </p:cNvSpPr>
          <p:nvPr/>
        </p:nvSpPr>
        <p:spPr>
          <a:xfrm>
            <a:off x="570199" y="436170"/>
            <a:ext cx="11408898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кінцева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U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амінокислота</a:t>
            </a:r>
            <a:r>
              <a:rPr lang="ru-U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реакція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Сенджера</a:t>
            </a: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UA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розчин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поліпептиду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обробляють</a:t>
            </a: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2,4-динітрофторбензеном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лужному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середовищі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приєднується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 NH</a:t>
            </a:r>
            <a:r>
              <a:rPr lang="ru-RU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групи N-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кінцевої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–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жовтий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колір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Далі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гідроліз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поліпептиду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хроматографія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 ДНФБ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жовтого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кольору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кінцева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використовують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метод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гідразинолізу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ru-RU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ru-RU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молекула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білку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обробляється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гідразином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С-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кінцева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відщеплюється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незмінному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вигляді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інші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вигляді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гідразидів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2,4-динітрофторбензену.</a:t>
            </a:r>
          </a:p>
        </p:txBody>
      </p:sp>
      <p:pic>
        <p:nvPicPr>
          <p:cNvPr id="3" name="Рисунок 2" descr="https://lifelib.info/biochemistry/biological/biological.files/image0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430" y="4142483"/>
            <a:ext cx="4870383" cy="249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1A0BA-9EDC-4279-93AC-CACEE133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343"/>
          </a:xfrm>
          <a:solidFill>
            <a:srgbClr val="CC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 err="1"/>
              <a:t>Історія</a:t>
            </a:r>
            <a:r>
              <a:rPr lang="ru-RU" sz="4000" b="1" dirty="0"/>
              <a:t> </a:t>
            </a:r>
            <a:r>
              <a:rPr lang="ru-RU" sz="4000" b="1" dirty="0" err="1"/>
              <a:t>визначення</a:t>
            </a:r>
            <a:r>
              <a:rPr lang="ru-RU" sz="4000" b="1" dirty="0"/>
              <a:t> </a:t>
            </a:r>
            <a:r>
              <a:rPr lang="ru-RU" sz="4000" b="1" dirty="0" err="1"/>
              <a:t>первинної</a:t>
            </a:r>
            <a:r>
              <a:rPr lang="ru-RU" sz="4000" b="1" dirty="0"/>
              <a:t> </a:t>
            </a:r>
            <a:r>
              <a:rPr lang="ru-RU" sz="4000" b="1" dirty="0" err="1"/>
              <a:t>структури</a:t>
            </a:r>
            <a:r>
              <a:rPr lang="ru-RU" sz="4000" b="1" dirty="0"/>
              <a:t> </a:t>
            </a:r>
            <a:r>
              <a:rPr lang="ru-RU" sz="4000" b="1" dirty="0" err="1"/>
              <a:t>білків</a:t>
            </a:r>
            <a:r>
              <a:rPr lang="ru-RU" sz="4000" b="1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0C1760-8EF8-4113-9B99-0B68E2EE6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57" y="1161221"/>
            <a:ext cx="7920112" cy="53597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UA" dirty="0"/>
              <a:t>Б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ілки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лінійними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ланцюгами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залишків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висловлена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одночасно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1902 р.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двома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дослідниками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74-й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конференції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Товариства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німецьких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науковців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лікарів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Карлових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Варах.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ранковому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засіданні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Франц Гофмейстер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ґрунтуючись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своїх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дослідженнях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біуретової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зробив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повідомлення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ізніше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відбувся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виступ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Еміля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Фішера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навів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хімічних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фактів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підтримку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моделі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пептидного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зв’язку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Заради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справедливості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слід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сказати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1882 р. 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ідея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амідного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зв’язку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білках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висловлена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французьким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хіміком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Е.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Грімо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вона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здобула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визнання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050" name="Picture 2" descr="Картинки по запросу Франц Гофмейстер">
            <a:extLst>
              <a:ext uri="{FF2B5EF4-FFF2-40B4-BE49-F238E27FC236}">
                <a16:creationId xmlns:a16="http://schemas.microsoft.com/office/drawing/2014/main" id="{005AA276-07B4-4C88-AD5B-2A82FDD76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11" y="982795"/>
            <a:ext cx="2450084" cy="285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еміль фішер">
            <a:extLst>
              <a:ext uri="{FF2B5EF4-FFF2-40B4-BE49-F238E27FC236}">
                <a16:creationId xmlns:a16="http://schemas.microsoft.com/office/drawing/2014/main" id="{5939B8AF-7F72-4903-AA53-DB3150718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5041" y="3895443"/>
            <a:ext cx="1747912" cy="25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80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DBBF381-FD6C-4293-9E4A-65BF9E6D0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70" y="151571"/>
            <a:ext cx="11774659" cy="2554546"/>
          </a:xfrm>
          <a:solidFill>
            <a:srgbClr val="CC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Колоїдна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гіпотеза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протеїнів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стверджувала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білки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колоїдними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ансамблями маленьких молекул. </a:t>
            </a:r>
            <a:endParaRPr lang="ru-U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спростована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 1920-х роках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проведеними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Сведбергом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дослідженнями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білків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 ультрацентрифугах,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засвідчили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білки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сталу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відтворювану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молекулярну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масу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Пізніше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підтвердили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електрофоретичні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вимірювання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Тізеліуса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U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протеїни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індивідуальними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молекулами.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BD89D4-5261-4FAB-A96C-1C646A5640E0}"/>
              </a:ext>
            </a:extLst>
          </p:cNvPr>
          <p:cNvSpPr/>
          <p:nvPr/>
        </p:nvSpPr>
        <p:spPr>
          <a:xfrm flipH="1">
            <a:off x="208669" y="2706117"/>
            <a:ext cx="11774659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UA" sz="2400" b="1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иклольна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cyclol)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гіпотеза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стверджувала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лінійний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поліпептид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відчуває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хімічне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циклольне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перегрупування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C=O + HN → C(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О)</a:t>
            </a: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яке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зшиває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ланцюг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амідних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формуючи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двовимірну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структуру.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Первинні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протеїнів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пропонувалися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різними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дослідниками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як,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дикетопіперазинова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модель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пірол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піперидинова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теорія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767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D8EA90-76A6-4D05-8C83-2C0C4E7FC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06" y="264111"/>
            <a:ext cx="11718387" cy="3072674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Фредерік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Сангер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успішно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визначив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послідовність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інсуліні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акс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Перутц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Джон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Кендрю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провели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кристалографічне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міоглобіну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гемоглобіну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ілки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лінійними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поліпептидами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всіх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видах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живих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організмів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налічується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понад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 млн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міститься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різних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білків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артинки по запросу Ф. Сангер">
            <a:extLst>
              <a:ext uri="{FF2B5EF4-FFF2-40B4-BE49-F238E27FC236}">
                <a16:creationId xmlns:a16="http://schemas.microsoft.com/office/drawing/2014/main" id="{43E2D3ED-7813-4003-83D4-A53031F29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6" y="3429000"/>
            <a:ext cx="2285707" cy="304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M. Перутц">
            <a:extLst>
              <a:ext uri="{FF2B5EF4-FFF2-40B4-BE49-F238E27FC236}">
                <a16:creationId xmlns:a16="http://schemas.microsoft.com/office/drawing/2014/main" id="{8AB95857-6613-4E2D-ACF6-5FD98C70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45" y="3429000"/>
            <a:ext cx="2574193" cy="304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Д. Кендрю">
            <a:extLst>
              <a:ext uri="{FF2B5EF4-FFF2-40B4-BE49-F238E27FC236}">
                <a16:creationId xmlns:a16="http://schemas.microsoft.com/office/drawing/2014/main" id="{D0860763-4064-4D60-BF08-6C7423287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93" y="3403934"/>
            <a:ext cx="2173070" cy="307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Д. Кендрю">
            <a:extLst>
              <a:ext uri="{FF2B5EF4-FFF2-40B4-BE49-F238E27FC236}">
                <a16:creationId xmlns:a16="http://schemas.microsoft.com/office/drawing/2014/main" id="{AEDFBA9D-B15D-4E21-8096-AF812F80F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418" y="3429000"/>
            <a:ext cx="27717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5CF686-D0F4-400C-8A7F-09AB19C5AAA3}"/>
              </a:ext>
            </a:extLst>
          </p:cNvPr>
          <p:cNvSpPr/>
          <p:nvPr/>
        </p:nvSpPr>
        <p:spPr>
          <a:xfrm>
            <a:off x="7561565" y="6535159"/>
            <a:ext cx="4630435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>
                <a:hlinkClick r:id="rId6"/>
              </a:rPr>
              <a:t>http://lib.iitta.gov.ua/7069/1/Velychko_Bio_him_4_2014.pdf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0052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0305C-CC22-4B82-AC41-F9FD188A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230" y="111906"/>
            <a:ext cx="3456889" cy="774358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Синтез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dirty="0" err="1">
                <a:latin typeface="Arial" panose="020B0604020202020204" pitchFamily="34" charset="0"/>
                <a:cs typeface="Arial" panose="020B0604020202020204" pitchFamily="34" charset="0"/>
              </a:rPr>
              <a:t>білка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CDA586-B198-406F-9733-847C5952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15" y="1051266"/>
            <a:ext cx="5379720" cy="5518345"/>
          </a:xfrm>
          <a:solidFill>
            <a:srgbClr val="FF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/>
              <a:t>    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синтезу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білка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клітині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називається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біосинтезом</a:t>
            </a: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U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здійснюється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контролем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ДНК, яка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реалізує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закодовану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ній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спадкову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про склад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білка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знаходиться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молекулах ДНК.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Послідовність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нуклеотидів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молекулах ДНК,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визначають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послідовність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синтезованого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білка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називають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генетичним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кодом.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кодуються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трійками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нуклеотидів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Трійку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нуклеотидів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визначають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включення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поліпептидний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ланцюг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певної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називають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кодоном.</a:t>
            </a:r>
          </a:p>
        </p:txBody>
      </p:sp>
      <p:pic>
        <p:nvPicPr>
          <p:cNvPr id="4098" name="Picture 2" descr="https://studfiles.net/html/2706/506/html_380qdVRwrq.5qs_/img-_CyWWQ.png">
            <a:extLst>
              <a:ext uri="{FF2B5EF4-FFF2-40B4-BE49-F238E27FC236}">
                <a16:creationId xmlns:a16="http://schemas.microsoft.com/office/drawing/2014/main" id="{162D052E-5179-4D32-8997-D1632B422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76" y="225082"/>
            <a:ext cx="6307467" cy="42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322679-5A14-4E52-B02A-34A6BC796152}"/>
              </a:ext>
            </a:extLst>
          </p:cNvPr>
          <p:cNvSpPr/>
          <p:nvPr/>
        </p:nvSpPr>
        <p:spPr>
          <a:xfrm>
            <a:off x="5848643" y="5638020"/>
            <a:ext cx="6096000" cy="830997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Синтез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здійснюється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UA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етапи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1 -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транскрипція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2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трансляція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EDCF1F-DA51-4C70-89B4-585ED7603F93}"/>
              </a:ext>
            </a:extLst>
          </p:cNvPr>
          <p:cNvSpPr/>
          <p:nvPr/>
        </p:nvSpPr>
        <p:spPr>
          <a:xfrm>
            <a:off x="6329658" y="4377343"/>
            <a:ext cx="5133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Схематичне</a:t>
            </a:r>
            <a:r>
              <a:rPr lang="ru-RU" sz="2400" dirty="0"/>
              <a:t> </a:t>
            </a:r>
            <a:r>
              <a:rPr lang="ru-RU" sz="2400" dirty="0" err="1"/>
              <a:t>зображення</a:t>
            </a:r>
            <a:r>
              <a:rPr lang="ru-RU" sz="2400" dirty="0"/>
              <a:t> </a:t>
            </a:r>
            <a:r>
              <a:rPr lang="ru-RU" sz="2400" dirty="0" err="1"/>
              <a:t>транскрипції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9015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522BE6-D10C-41FB-8CA5-0A70E00D3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3" y="590843"/>
            <a:ext cx="11015003" cy="5586120"/>
          </a:xfr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  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Транскрипція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переписування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генетичної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ДНК на і-РНК; і-РНК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містить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генетичну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вигляді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послідовності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нуклеотидів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точно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скопійованих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типом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комплементарності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(А-У, Т-А; Ц-Г; Г-Ц)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ділянки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ДНК.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процесі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транскрипції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синтезується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проматрична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-РНК,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попередник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зрілої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м-РНК (і-РНК), яка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бере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участь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трансляції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ДНК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еукаріот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крім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ділянок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кодують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р-РНК, т-РНК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поліпептиди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фрагменти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без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генетичної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Вони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називаються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інтронами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кодують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ділянки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екзонами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ядрі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про-м РНК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спеціальними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ферментами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рестріктазами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вирізаються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інтрони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екзони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зрощуються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собою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певному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порядку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ферментів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лігаз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називається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сплайсинг. 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результаті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утворюється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зріла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м-РНК, яка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містить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яка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синтезу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поліпептиду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75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ADDEA0-1BC5-419E-B9BA-35787C182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632" y="356482"/>
            <a:ext cx="5852161" cy="2271215"/>
          </a:xfrm>
          <a:solidFill>
            <a:srgbClr val="CCE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Трансляція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синтезу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поліпептидних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ланцюгів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здійснюється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рибосомах,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 і-РНК є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посередником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передачі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первинну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структуру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122" name="Picture 2" descr="https://studfiles.net/html/2706/506/html_380qdVRwrq.5qs_/img-mPWcbc.png">
            <a:extLst>
              <a:ext uri="{FF2B5EF4-FFF2-40B4-BE49-F238E27FC236}">
                <a16:creationId xmlns:a16="http://schemas.microsoft.com/office/drawing/2014/main" id="{EBC12E0C-94D2-48C8-95F9-BDF93A4AA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3" y="0"/>
            <a:ext cx="4987949" cy="317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98EDCC-4F02-474D-BA99-DA407DC9D9CF}"/>
              </a:ext>
            </a:extLst>
          </p:cNvPr>
          <p:cNvSpPr/>
          <p:nvPr/>
        </p:nvSpPr>
        <p:spPr>
          <a:xfrm>
            <a:off x="427828" y="3046301"/>
            <a:ext cx="4805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Схематичне</a:t>
            </a:r>
            <a:r>
              <a:rPr lang="ru-RU" sz="2400" dirty="0"/>
              <a:t> </a:t>
            </a:r>
            <a:r>
              <a:rPr lang="ru-RU" sz="2400" dirty="0" err="1"/>
              <a:t>зображення</a:t>
            </a:r>
            <a:r>
              <a:rPr lang="ru-RU" sz="2400" dirty="0"/>
              <a:t> </a:t>
            </a:r>
            <a:r>
              <a:rPr lang="ru-RU" sz="2400" dirty="0" err="1"/>
              <a:t>трансляції</a:t>
            </a:r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E3E6C7-71A3-46B1-B99E-10096A2DF4B1}"/>
              </a:ext>
            </a:extLst>
          </p:cNvPr>
          <p:cNvSpPr/>
          <p:nvPr/>
        </p:nvSpPr>
        <p:spPr>
          <a:xfrm>
            <a:off x="427828" y="3683190"/>
            <a:ext cx="11374965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Трансляція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складається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наступних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етапів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1.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Ініціація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Відбувається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активація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кодування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-РНК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вигляд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конюшини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центральній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петлі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якої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розташовується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триплет – антикодон,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коду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певної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 кодону на і-РНК.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Кожна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з'єднується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т-РНК за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рахунок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АТФ.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Утворюється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комплекс т-РНК-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надходить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рибосоми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614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AF37EE9F-0DCB-4006-AF70-973121542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5" y="741146"/>
            <a:ext cx="11750966" cy="57548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2.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Елонгація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і-РНК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цитоплазмі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з'єднується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 рибосомами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гранулярній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ЕПС 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ендоплазматична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сітка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утворюється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комплекс і-РНК-рибосома.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-РНК 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амінокислотами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за принципом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комплементарності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антикодону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 кодоном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з'єднуються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 і-РНК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входять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рибосому.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 пептидному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центрі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рибосоми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двома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амінокислотами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утворюється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пептидний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зв'язок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вільна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т-РНК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покидає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рибосому.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Термінація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Синтез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закінчується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коли на і-РНК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починаються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кодони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стоп-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коди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Рибосоми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відокремлюються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і-РНК, з них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знімаються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поліпетідні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ендоплазматичні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сітки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Так як весь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синтезу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протікає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гранулярній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ендоплазматичній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сітці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то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утворюються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поліпептидні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ланцюги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надходять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канальця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ЕПС, де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набувають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залишкову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структуру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перетворюються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молекулу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білка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Таким чином,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послідовність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поліпептидному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ланцюзі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визначається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послідовністю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азотистих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основ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і-РНК, яка</a:t>
            </a:r>
            <a:r>
              <a:rPr lang="ru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визначається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послідовністю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азотистих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основ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ДНК.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9FADA9-BECB-4D84-9702-B61676C0E968}"/>
              </a:ext>
            </a:extLst>
          </p:cNvPr>
          <p:cNvSpPr/>
          <p:nvPr/>
        </p:nvSpPr>
        <p:spPr>
          <a:xfrm>
            <a:off x="7566567" y="6488668"/>
            <a:ext cx="462543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https://studfiles.net/preview/6223604/page:2/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3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1742</Words>
  <Application>Microsoft Office PowerPoint</Application>
  <PresentationFormat>Широкоэкранный</PresentationFormat>
  <Paragraphs>198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ПЕРВИННА СТРУКТУРА БІЛКА</vt:lpstr>
      <vt:lpstr>Презентация PowerPoint</vt:lpstr>
      <vt:lpstr>Історія визначення первинної структури білків </vt:lpstr>
      <vt:lpstr>Презентация PowerPoint</vt:lpstr>
      <vt:lpstr>Презентация PowerPoint</vt:lpstr>
      <vt:lpstr>Синтез білка </vt:lpstr>
      <vt:lpstr>Презентация PowerPoint</vt:lpstr>
      <vt:lpstr>Презентация PowerPoint</vt:lpstr>
      <vt:lpstr>Презентация PowerPoint</vt:lpstr>
      <vt:lpstr> Хімічний синтез</vt:lpstr>
      <vt:lpstr>Презентация PowerPoint</vt:lpstr>
      <vt:lpstr>Нерибосомний синтез</vt:lpstr>
      <vt:lpstr>Найвідоміший представник – яєчний альбумін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ПЕРВИННА СТРУКТУРА БІЛКА</dc:title>
  <dc:creator>Пользователь</dc:creator>
  <cp:lastModifiedBy>Gencheva.Viktoriia@renters.mans.edu.pl Gencheva</cp:lastModifiedBy>
  <cp:revision>36</cp:revision>
  <dcterms:created xsi:type="dcterms:W3CDTF">2019-10-21T18:44:53Z</dcterms:created>
  <dcterms:modified xsi:type="dcterms:W3CDTF">2025-10-09T07:41:31Z</dcterms:modified>
</cp:coreProperties>
</file>