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D7F8D34-5B5A-4BDC-8E0B-F47CB9AFAC29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C81475A-1982-4E2E-B743-1B4094236BE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305800" cy="1981200"/>
          </a:xfrm>
        </p:spPr>
        <p:txBody>
          <a:bodyPr>
            <a:normAutofit fontScale="90000"/>
          </a:bodyPr>
          <a:lstStyle/>
          <a:p>
            <a:r>
              <a:rPr lang="uk-UA" dirty="0"/>
              <a:t>Рухові програми </a:t>
            </a:r>
            <a:r>
              <a:rPr lang="uk-UA" dirty="0" smtClean="0"/>
              <a:t>та </a:t>
            </a:r>
            <a:r>
              <a:rPr lang="uk-UA" dirty="0"/>
              <a:t>управління рухами. Увага.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612845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Адекватність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багаторівневості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себе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команд,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підпрограм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коригують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кортикальні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обов'язковим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зворотних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замкнутих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кільцевих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регуляторних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систем.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таких систем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урахуванням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надлишкових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свободи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адекватної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результату,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точніше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коригування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початкової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істотну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(так звана "схема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")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співвіднесеної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моделлю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фантом,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клініцистами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відсутньої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ампутованої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кінцівки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модель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вродженою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фантом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уроджених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каліцтв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про схему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простору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страждати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кровообігу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анестезії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гіпнозу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галюциногенів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Прикладом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спостереження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Грофа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ЛСД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холотропної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розмивалася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межа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середовищем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вимагають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відліку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(типу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таймерів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точки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відліку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моделей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навколишнього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335845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то,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префронтальній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регулювання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Батуєвим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трьох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префронтальної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короткострокової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(II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(III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послідовно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збуджуючись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одного (I-II-III),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кінцевому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Таким чином,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префронтальна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посередник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"нейронами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та "нейронами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обчислити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Актуалізація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программ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ініціації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когнітивної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лімбічної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асоціативної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 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когнітивний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Конорському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подати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трьох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Могенсоном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 блок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ініціації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лімбічна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асоціативна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кора), блок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мозочок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кора, таламус,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спинного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виконавчий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блок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мотонейрони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одиниці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зумовлюють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суттєву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відіграє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зворотних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завдяки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пропріоцептивної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екстероцептивної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аферентацій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приноситься за шляхами,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58847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стан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налаштування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селективне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пріоритетної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буває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мимовільною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пасивною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довільнеою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налаштуванням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фільтруванні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характеристики: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селективність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обсяг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перемикання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Селективність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вибірковість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параметрів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обсяг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вимірюється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усвідомлюваної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короткочасної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становлячи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7-9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алфавіту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тривалістю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утримання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зосередження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якомусь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переключення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лабільністю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полягає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легкому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переході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одного виду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77185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 моделей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Найцікавіші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фільтра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модель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рефлексу. Модель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фільтра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Бродбент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у тому,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працює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принципом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комунікативного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каналу (при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множинних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входах),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налаштованого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функціонуючого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селективний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фільтр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мимовільний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детермінований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детермінований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пропускає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блокує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входи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несуть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незатребувана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затримується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блоці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короткочасного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перед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фільтром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перемикання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пропущена через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комунікаційний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канал.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модель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рефлекс, названий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рефлексом "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?"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запропонованої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Соколовим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модель стимулу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відбито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новизну,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згасання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повторах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подразнень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відновлення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оновленні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5118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Мимовільна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Мимовільна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автоматичною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паралельною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обробкою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так званому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Струпа: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(треба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колір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чорнила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прискорюється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семантичного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перцептивного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компонентів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кольору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написані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чорнилом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 ж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кольору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сповільнюється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розбіжності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кольору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написані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чорнилом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кольору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свідчить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автоматичну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обробку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мимовільної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становить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орієнтовний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(ОР),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проявляючись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автоматично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контрольованої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обробки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сигналу.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складною системою,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вегетативний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компоненти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одного боку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викликаючи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викликаючи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 (блокада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альфа-ритму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високочастотних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коливань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ЕЕГ).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Розрізняють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генералізований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локальний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Спочатку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генералізований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великою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ЕЕГ-активацією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згасання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 (через 10-15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локальний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активацією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неспецифічного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таламуса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вузької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стимулом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витримує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згасання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30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гасне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відновлення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ОР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новизна.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847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 </a:t>
            </a:r>
            <a:r>
              <a:rPr lang="ru-RU" dirty="0" err="1"/>
              <a:t>особлива</a:t>
            </a:r>
            <a:r>
              <a:rPr lang="ru-RU" dirty="0"/>
              <a:t> роль у </a:t>
            </a:r>
            <a:r>
              <a:rPr lang="ru-RU" dirty="0" err="1"/>
              <a:t>генерації</a:t>
            </a:r>
            <a:r>
              <a:rPr lang="ru-RU" dirty="0"/>
              <a:t> ОР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нейронам </a:t>
            </a:r>
            <a:r>
              <a:rPr lang="ru-RU" dirty="0" err="1"/>
              <a:t>новизни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реагує</a:t>
            </a:r>
            <a:r>
              <a:rPr lang="ru-RU" dirty="0"/>
              <a:t> на </a:t>
            </a:r>
            <a:r>
              <a:rPr lang="ru-RU" dirty="0" err="1"/>
              <a:t>будь-яку</a:t>
            </a:r>
            <a:r>
              <a:rPr lang="ru-RU" dirty="0"/>
              <a:t> - </a:t>
            </a:r>
            <a:r>
              <a:rPr lang="ru-RU" dirty="0" err="1"/>
              <a:t>абсолютну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відносну</a:t>
            </a:r>
            <a:r>
              <a:rPr lang="ru-RU" dirty="0"/>
              <a:t> новизну стимулу. ОР, будучи </a:t>
            </a:r>
            <a:r>
              <a:rPr lang="ru-RU" dirty="0" err="1"/>
              <a:t>безумовним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умовного</a:t>
            </a:r>
            <a:r>
              <a:rPr lang="ru-RU" dirty="0"/>
              <a:t> -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згасання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отримало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/>
              <a:t>негативного </a:t>
            </a:r>
            <a:r>
              <a:rPr lang="ru-RU" dirty="0" err="1"/>
              <a:t>навчання</a:t>
            </a:r>
            <a:r>
              <a:rPr lang="ru-RU" dirty="0"/>
              <a:t>. Велика </a:t>
            </a:r>
            <a:r>
              <a:rPr lang="ru-RU" dirty="0" err="1"/>
              <a:t>питома</a:t>
            </a:r>
            <a:r>
              <a:rPr lang="ru-RU" dirty="0"/>
              <a:t> вага </a:t>
            </a:r>
            <a:r>
              <a:rPr lang="ru-RU" dirty="0" err="1"/>
              <a:t>нейронів</a:t>
            </a:r>
            <a:r>
              <a:rPr lang="ru-RU" dirty="0"/>
              <a:t> </a:t>
            </a:r>
            <a:r>
              <a:rPr lang="ru-RU" dirty="0" err="1"/>
              <a:t>новизни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нейронів</a:t>
            </a:r>
            <a:r>
              <a:rPr lang="ru-RU" dirty="0"/>
              <a:t> </a:t>
            </a:r>
            <a:r>
              <a:rPr lang="ru-RU" dirty="0" err="1"/>
              <a:t>тотожності</a:t>
            </a:r>
            <a:r>
              <a:rPr lang="ru-RU" dirty="0"/>
              <a:t> в </a:t>
            </a:r>
            <a:r>
              <a:rPr lang="ru-RU" dirty="0" err="1"/>
              <a:t>гіпокампі</a:t>
            </a:r>
            <a:r>
              <a:rPr lang="ru-RU" dirty="0"/>
              <a:t> </a:t>
            </a:r>
            <a:r>
              <a:rPr lang="ru-RU" dirty="0" smtClean="0"/>
              <a:t>дозволило </a:t>
            </a:r>
            <a:r>
              <a:rPr lang="ru-RU" dirty="0"/>
              <a:t>Соколову </a:t>
            </a:r>
            <a:r>
              <a:rPr lang="ru-RU" dirty="0" err="1"/>
              <a:t>пов'язати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стимулу,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орієнтовного</a:t>
            </a:r>
            <a:r>
              <a:rPr lang="ru-RU" dirty="0"/>
              <a:t> рефлексу,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структурою, де </a:t>
            </a:r>
            <a:r>
              <a:rPr lang="ru-RU" dirty="0" err="1"/>
              <a:t>нейрони</a:t>
            </a:r>
            <a:r>
              <a:rPr lang="ru-RU" dirty="0"/>
              <a:t> </a:t>
            </a:r>
            <a:r>
              <a:rPr lang="ru-RU" dirty="0" err="1"/>
              <a:t>новизни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активуючу</a:t>
            </a:r>
            <a:r>
              <a:rPr lang="ru-RU" dirty="0"/>
              <a:t>, а </a:t>
            </a:r>
            <a:r>
              <a:rPr lang="ru-RU" dirty="0" err="1"/>
              <a:t>нейрони</a:t>
            </a:r>
            <a:r>
              <a:rPr lang="ru-RU" dirty="0"/>
              <a:t> </a:t>
            </a:r>
            <a:r>
              <a:rPr lang="ru-RU" dirty="0" err="1"/>
              <a:t>тотожності</a:t>
            </a:r>
            <a:r>
              <a:rPr lang="ru-RU" dirty="0"/>
              <a:t> </a:t>
            </a:r>
            <a:r>
              <a:rPr lang="ru-RU" dirty="0" err="1"/>
              <a:t>інактивують</a:t>
            </a:r>
            <a:r>
              <a:rPr lang="ru-RU" dirty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: </a:t>
            </a:r>
            <a:r>
              <a:rPr lang="ru-RU" dirty="0" err="1"/>
              <a:t>новий</a:t>
            </a:r>
            <a:r>
              <a:rPr lang="ru-RU" dirty="0"/>
              <a:t> стимул </a:t>
            </a:r>
            <a:r>
              <a:rPr lang="ru-RU" dirty="0" err="1"/>
              <a:t>збуджує</a:t>
            </a:r>
            <a:r>
              <a:rPr lang="ru-RU" dirty="0"/>
              <a:t> </a:t>
            </a:r>
            <a:r>
              <a:rPr lang="ru-RU" dirty="0" err="1" smtClean="0"/>
              <a:t>активуючуи</a:t>
            </a:r>
            <a:r>
              <a:rPr lang="ru-RU" dirty="0" smtClean="0"/>
              <a:t> та </a:t>
            </a:r>
            <a:r>
              <a:rPr lang="ru-RU" dirty="0" err="1"/>
              <a:t>гальмує</a:t>
            </a:r>
            <a:r>
              <a:rPr lang="ru-RU" dirty="0"/>
              <a:t> </a:t>
            </a:r>
            <a:r>
              <a:rPr lang="ru-RU" dirty="0" err="1"/>
              <a:t>інактивуючу</a:t>
            </a:r>
            <a:r>
              <a:rPr lang="ru-RU" dirty="0"/>
              <a:t> систему, а </a:t>
            </a:r>
            <a:r>
              <a:rPr lang="ru-RU" dirty="0" err="1"/>
              <a:t>старіючий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</a:t>
            </a:r>
            <a:r>
              <a:rPr lang="ru-RU" dirty="0" err="1"/>
              <a:t>перестаючи</a:t>
            </a:r>
            <a:r>
              <a:rPr lang="ru-RU" dirty="0"/>
              <a:t> </a:t>
            </a:r>
            <a:r>
              <a:rPr lang="ru-RU" dirty="0" err="1"/>
              <a:t>збуджувати</a:t>
            </a:r>
            <a:r>
              <a:rPr lang="ru-RU" dirty="0"/>
              <a:t> </a:t>
            </a:r>
            <a:r>
              <a:rPr lang="ru-RU" dirty="0" err="1"/>
              <a:t>активуючу</a:t>
            </a:r>
            <a:r>
              <a:rPr lang="ru-RU" dirty="0"/>
              <a:t> систему та </a:t>
            </a:r>
            <a:r>
              <a:rPr lang="ru-RU" dirty="0" err="1"/>
              <a:t>гальмувати</a:t>
            </a:r>
            <a:r>
              <a:rPr lang="ru-RU" dirty="0"/>
              <a:t> </a:t>
            </a:r>
            <a:r>
              <a:rPr lang="ru-RU" dirty="0" err="1"/>
              <a:t>інактивуючу</a:t>
            </a:r>
            <a:r>
              <a:rPr lang="ru-RU" dirty="0"/>
              <a:t>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автоматично, не </a:t>
            </a:r>
            <a:r>
              <a:rPr lang="ru-RU" dirty="0" err="1"/>
              <a:t>відображаються</a:t>
            </a:r>
            <a:r>
              <a:rPr lang="ru-RU" dirty="0"/>
              <a:t> у </a:t>
            </a:r>
            <a:r>
              <a:rPr lang="ru-RU" dirty="0" err="1"/>
              <a:t>свідомості</a:t>
            </a:r>
            <a:r>
              <a:rPr lang="ru-RU" dirty="0"/>
              <a:t> та не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поточну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21297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Як </a:t>
            </a:r>
            <a:r>
              <a:rPr lang="ru-RU" dirty="0" err="1"/>
              <a:t>кореляти</a:t>
            </a:r>
            <a:r>
              <a:rPr lang="ru-RU" dirty="0"/>
              <a:t> </a:t>
            </a:r>
            <a:r>
              <a:rPr lang="ru-RU" dirty="0" err="1"/>
              <a:t>мимовільної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розглядатися</a:t>
            </a:r>
            <a:r>
              <a:rPr lang="ru-RU" dirty="0"/>
              <a:t> </a:t>
            </a:r>
            <a:r>
              <a:rPr lang="ru-RU" dirty="0" err="1"/>
              <a:t>потенціали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подіями</a:t>
            </a:r>
            <a:r>
              <a:rPr lang="ru-RU" dirty="0"/>
              <a:t> (ПСС),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виражену</a:t>
            </a:r>
            <a:r>
              <a:rPr lang="ru-RU" dirty="0"/>
              <a:t> </a:t>
            </a:r>
            <a:r>
              <a:rPr lang="ru-RU" dirty="0" err="1"/>
              <a:t>хвилю</a:t>
            </a:r>
            <a:r>
              <a:rPr lang="ru-RU" dirty="0"/>
              <a:t> - </a:t>
            </a:r>
            <a:r>
              <a:rPr lang="ru-RU" dirty="0" err="1"/>
              <a:t>негативність</a:t>
            </a:r>
            <a:r>
              <a:rPr lang="ru-RU" dirty="0"/>
              <a:t> </a:t>
            </a:r>
            <a:r>
              <a:rPr lang="ru-RU" dirty="0" err="1"/>
              <a:t>неузгодженості</a:t>
            </a:r>
            <a:r>
              <a:rPr lang="ru-RU" dirty="0"/>
              <a:t> (НР),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отримується</a:t>
            </a:r>
            <a:r>
              <a:rPr lang="ru-RU" dirty="0"/>
              <a:t> при </a:t>
            </a:r>
            <a:r>
              <a:rPr lang="ru-RU" dirty="0" err="1"/>
              <a:t>відніманні</a:t>
            </a:r>
            <a:r>
              <a:rPr lang="ru-RU" dirty="0"/>
              <a:t> ПСС на </a:t>
            </a:r>
            <a:r>
              <a:rPr lang="ru-RU" dirty="0" err="1"/>
              <a:t>стандартний</a:t>
            </a:r>
            <a:r>
              <a:rPr lang="ru-RU" dirty="0"/>
              <a:t> стимул </a:t>
            </a:r>
            <a:r>
              <a:rPr lang="ru-RU" dirty="0" err="1"/>
              <a:t>з</a:t>
            </a:r>
            <a:r>
              <a:rPr lang="ru-RU" dirty="0"/>
              <a:t> ПСС на </a:t>
            </a:r>
            <a:r>
              <a:rPr lang="ru-RU" dirty="0" err="1"/>
              <a:t>девіантний</a:t>
            </a:r>
            <a:r>
              <a:rPr lang="ru-RU" dirty="0"/>
              <a:t> стимул (</a:t>
            </a:r>
            <a:r>
              <a:rPr lang="ru-RU" dirty="0" err="1"/>
              <a:t>Наатанен</a:t>
            </a:r>
            <a:r>
              <a:rPr lang="ru-RU" dirty="0" smtClean="0"/>
              <a:t>) рис. 3 та рис. 4  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4653136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неузгодженості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Соколова,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початковий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неузгодженості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короткочасна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 с)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перейти в ОР.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неузгодженні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повноцінний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4664"/>
            <a:ext cx="33242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386104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Компоненти</a:t>
            </a:r>
            <a:r>
              <a:rPr lang="ru-RU" dirty="0" smtClean="0"/>
              <a:t> ПСС у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стандартний</a:t>
            </a:r>
            <a:r>
              <a:rPr lang="ru-RU" dirty="0" smtClean="0"/>
              <a:t> (600 Гц) та </a:t>
            </a:r>
            <a:r>
              <a:rPr lang="ru-RU" dirty="0" err="1" smtClean="0"/>
              <a:t>девіантний</a:t>
            </a:r>
            <a:r>
              <a:rPr lang="ru-RU" dirty="0" smtClean="0"/>
              <a:t> (660 Гц) </a:t>
            </a:r>
            <a:r>
              <a:rPr lang="ru-RU" dirty="0" err="1" smtClean="0"/>
              <a:t>стимули</a:t>
            </a:r>
            <a:r>
              <a:rPr lang="ru-RU" dirty="0" smtClean="0"/>
              <a:t> при </a:t>
            </a:r>
            <a:r>
              <a:rPr lang="ru-RU" dirty="0" err="1" smtClean="0"/>
              <a:t>ігноруванні</a:t>
            </a:r>
            <a:r>
              <a:rPr lang="ru-RU" dirty="0" smtClean="0"/>
              <a:t> </a:t>
            </a:r>
            <a:r>
              <a:rPr lang="ru-RU" dirty="0" err="1" smtClean="0"/>
              <a:t>звукових</a:t>
            </a:r>
            <a:r>
              <a:rPr lang="ru-RU" dirty="0" smtClean="0"/>
              <a:t> </a:t>
            </a:r>
            <a:r>
              <a:rPr lang="ru-RU" dirty="0" err="1" smtClean="0"/>
              <a:t>тонів</a:t>
            </a:r>
            <a:r>
              <a:rPr lang="ru-RU" dirty="0" smtClean="0"/>
              <a:t>; </a:t>
            </a:r>
            <a:r>
              <a:rPr lang="ru-RU" dirty="0" err="1" smtClean="0"/>
              <a:t>стимули</a:t>
            </a:r>
            <a:r>
              <a:rPr lang="ru-RU" dirty="0" smtClean="0"/>
              <a:t> </a:t>
            </a:r>
            <a:r>
              <a:rPr lang="ru-RU" dirty="0" err="1" smtClean="0"/>
              <a:t>тривалістю</a:t>
            </a:r>
            <a:r>
              <a:rPr lang="ru-RU" dirty="0" smtClean="0"/>
              <a:t> 100 мс </a:t>
            </a:r>
            <a:r>
              <a:rPr lang="ru-RU" dirty="0" err="1" smtClean="0"/>
              <a:t>пред'являлися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постійним</a:t>
            </a:r>
            <a:r>
              <a:rPr lang="ru-RU" dirty="0" smtClean="0"/>
              <a:t> </a:t>
            </a:r>
            <a:r>
              <a:rPr lang="ru-RU" dirty="0" err="1" smtClean="0"/>
              <a:t>інтервалом</a:t>
            </a:r>
            <a:r>
              <a:rPr lang="ru-RU" dirty="0" smtClean="0"/>
              <a:t> 1;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досвіду</a:t>
            </a:r>
            <a:r>
              <a:rPr lang="ru-RU" dirty="0" smtClean="0"/>
              <a:t> </a:t>
            </a:r>
            <a:r>
              <a:rPr lang="ru-RU" dirty="0" err="1" smtClean="0"/>
              <a:t>випробуваний</a:t>
            </a:r>
            <a:r>
              <a:rPr lang="ru-RU" dirty="0" smtClean="0"/>
              <a:t> читав книгу (за М. </a:t>
            </a:r>
            <a:r>
              <a:rPr lang="en-US" dirty="0" err="1" smtClean="0"/>
              <a:t>Tervaniemi</a:t>
            </a:r>
            <a:r>
              <a:rPr lang="en-US" dirty="0" smtClean="0"/>
              <a:t>): </a:t>
            </a:r>
            <a:r>
              <a:rPr lang="ru-RU" dirty="0" smtClean="0"/>
              <a:t>а –ПСС на </a:t>
            </a:r>
            <a:r>
              <a:rPr lang="ru-RU" dirty="0" err="1" smtClean="0"/>
              <a:t>девіантний</a:t>
            </a:r>
            <a:r>
              <a:rPr lang="ru-RU" dirty="0" smtClean="0"/>
              <a:t> стимул; б - ПСС на </a:t>
            </a:r>
            <a:r>
              <a:rPr lang="ru-RU" dirty="0" err="1" smtClean="0"/>
              <a:t>стандартний</a:t>
            </a:r>
            <a:r>
              <a:rPr lang="ru-RU" dirty="0" smtClean="0"/>
              <a:t> стимул; Н – </a:t>
            </a:r>
            <a:r>
              <a:rPr lang="ru-RU" dirty="0" err="1" smtClean="0"/>
              <a:t>негативне</a:t>
            </a:r>
            <a:r>
              <a:rPr lang="ru-RU" dirty="0" smtClean="0"/>
              <a:t> </a:t>
            </a:r>
            <a:r>
              <a:rPr lang="ru-RU" dirty="0" err="1" smtClean="0"/>
              <a:t>відхилення</a:t>
            </a:r>
            <a:r>
              <a:rPr lang="ru-RU" dirty="0" smtClean="0"/>
              <a:t>; П- </a:t>
            </a:r>
            <a:r>
              <a:rPr lang="ru-RU" dirty="0" err="1" smtClean="0"/>
              <a:t>Позитивне</a:t>
            </a:r>
            <a:r>
              <a:rPr lang="ru-RU" dirty="0" smtClean="0"/>
              <a:t> </a:t>
            </a:r>
            <a:r>
              <a:rPr lang="ru-RU" dirty="0" err="1" smtClean="0"/>
              <a:t>відхилення;НР</a:t>
            </a:r>
            <a:r>
              <a:rPr lang="ru-RU" dirty="0" smtClean="0"/>
              <a:t> - </a:t>
            </a:r>
            <a:r>
              <a:rPr lang="ru-RU" dirty="0" err="1" smtClean="0"/>
              <a:t>негативність</a:t>
            </a:r>
            <a:r>
              <a:rPr lang="ru-RU" dirty="0" smtClean="0"/>
              <a:t> </a:t>
            </a:r>
            <a:r>
              <a:rPr lang="ru-RU" dirty="0" err="1" smtClean="0"/>
              <a:t>неузгодженості</a:t>
            </a:r>
            <a:r>
              <a:rPr lang="ru-RU" dirty="0" smtClean="0"/>
              <a:t>; Н1, Н2б, П2, П3а - </a:t>
            </a:r>
            <a:r>
              <a:rPr lang="ru-RU" dirty="0" err="1" smtClean="0"/>
              <a:t>компоненти</a:t>
            </a:r>
            <a:r>
              <a:rPr lang="ru-RU" dirty="0" smtClean="0"/>
              <a:t> ПСС;</a:t>
            </a:r>
            <a:r>
              <a:rPr lang="en-US" dirty="0" err="1" smtClean="0"/>
              <a:t>Fz</a:t>
            </a:r>
            <a:r>
              <a:rPr lang="en-US" dirty="0" smtClean="0"/>
              <a:t> - </a:t>
            </a:r>
            <a:r>
              <a:rPr lang="ru-RU" dirty="0" err="1" smtClean="0"/>
              <a:t>фронтально-центральне</a:t>
            </a:r>
            <a:r>
              <a:rPr lang="ru-RU" dirty="0" smtClean="0"/>
              <a:t> </a:t>
            </a:r>
            <a:r>
              <a:rPr lang="ru-RU" dirty="0" err="1" smtClean="0"/>
              <a:t>відведення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Н. Н. </a:t>
            </a:r>
            <a:r>
              <a:rPr lang="ru-RU" dirty="0" err="1" smtClean="0"/>
              <a:t>Данилової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6792"/>
            <a:ext cx="5731536" cy="2333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15816" y="8367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8367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084168" y="8367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052736"/>
            <a:ext cx="255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Різниця за частотою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272677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Групові</a:t>
            </a:r>
            <a:r>
              <a:rPr lang="ru-RU" dirty="0" smtClean="0"/>
              <a:t> ПСС на </a:t>
            </a:r>
            <a:r>
              <a:rPr lang="ru-RU" dirty="0" err="1" smtClean="0"/>
              <a:t>стандартний</a:t>
            </a:r>
            <a:r>
              <a:rPr lang="ru-RU" dirty="0" smtClean="0"/>
              <a:t> (пунктир) та </a:t>
            </a:r>
            <a:r>
              <a:rPr lang="ru-RU" dirty="0" err="1" smtClean="0"/>
              <a:t>девіантні</a:t>
            </a:r>
            <a:r>
              <a:rPr lang="ru-RU" dirty="0" smtClean="0"/>
              <a:t> (</a:t>
            </a:r>
            <a:r>
              <a:rPr lang="ru-RU" dirty="0" err="1" smtClean="0"/>
              <a:t>суцільна</a:t>
            </a:r>
            <a:r>
              <a:rPr lang="ru-RU" dirty="0" smtClean="0"/>
              <a:t> </a:t>
            </a:r>
            <a:r>
              <a:rPr lang="ru-RU" dirty="0" err="1" smtClean="0"/>
              <a:t>лінія</a:t>
            </a:r>
            <a:r>
              <a:rPr lang="ru-RU" dirty="0" smtClean="0"/>
              <a:t>)</a:t>
            </a:r>
            <a:r>
              <a:rPr lang="ru-RU" dirty="0" err="1" smtClean="0"/>
              <a:t>стимули</a:t>
            </a:r>
            <a:r>
              <a:rPr lang="ru-RU" dirty="0" smtClean="0"/>
              <a:t> у </a:t>
            </a:r>
            <a:r>
              <a:rPr lang="ru-RU" dirty="0" err="1" smtClean="0"/>
              <a:t>випробуваних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хорошою</a:t>
            </a:r>
            <a:r>
              <a:rPr lang="ru-RU" dirty="0" smtClean="0"/>
              <a:t> (а), </a:t>
            </a:r>
            <a:r>
              <a:rPr lang="ru-RU" dirty="0" err="1" smtClean="0"/>
              <a:t>середньою</a:t>
            </a:r>
            <a:r>
              <a:rPr lang="ru-RU" dirty="0" smtClean="0"/>
              <a:t> (б) та поганою (в) </a:t>
            </a:r>
            <a:r>
              <a:rPr lang="ru-RU" dirty="0" err="1" smtClean="0"/>
              <a:t>здатністю</a:t>
            </a:r>
            <a:r>
              <a:rPr lang="ru-RU" dirty="0" smtClean="0"/>
              <a:t> до </a:t>
            </a:r>
            <a:r>
              <a:rPr lang="ru-RU" dirty="0" err="1" smtClean="0"/>
              <a:t>розрізнення</a:t>
            </a:r>
            <a:r>
              <a:rPr lang="ru-RU" dirty="0" smtClean="0"/>
              <a:t> </a:t>
            </a:r>
            <a:r>
              <a:rPr lang="ru-RU" dirty="0" err="1" smtClean="0"/>
              <a:t>звукових</a:t>
            </a:r>
            <a:r>
              <a:rPr lang="ru-RU" dirty="0" smtClean="0"/>
              <a:t> </a:t>
            </a:r>
            <a:r>
              <a:rPr lang="ru-RU" dirty="0" err="1" smtClean="0"/>
              <a:t>тонів</a:t>
            </a:r>
            <a:r>
              <a:rPr lang="ru-RU" dirty="0" smtClean="0"/>
              <a:t> за частотою (за Р. </a:t>
            </a:r>
            <a:r>
              <a:rPr lang="ru-RU" dirty="0" err="1" smtClean="0"/>
              <a:t>Наатаненом</a:t>
            </a:r>
            <a:r>
              <a:rPr lang="ru-RU" dirty="0" smtClean="0"/>
              <a:t>): </a:t>
            </a:r>
            <a:r>
              <a:rPr lang="ru-RU" dirty="0" err="1" smtClean="0"/>
              <a:t>стандартний</a:t>
            </a:r>
            <a:r>
              <a:rPr lang="ru-RU" dirty="0" smtClean="0"/>
              <a:t> стимул - 660 Гц; </a:t>
            </a:r>
            <a:r>
              <a:rPr lang="ru-RU" dirty="0" err="1" smtClean="0"/>
              <a:t>цифри</a:t>
            </a:r>
            <a:r>
              <a:rPr lang="ru-RU" dirty="0" smtClean="0"/>
              <a:t> </a:t>
            </a:r>
            <a:r>
              <a:rPr lang="ru-RU" dirty="0" err="1" smtClean="0"/>
              <a:t>зліва</a:t>
            </a:r>
            <a:r>
              <a:rPr lang="ru-RU" dirty="0" smtClean="0"/>
              <a:t> –</a:t>
            </a:r>
            <a:r>
              <a:rPr lang="ru-RU" dirty="0" err="1" smtClean="0"/>
              <a:t>величини</a:t>
            </a:r>
            <a:r>
              <a:rPr lang="ru-RU" dirty="0" smtClean="0"/>
              <a:t> </a:t>
            </a:r>
            <a:r>
              <a:rPr lang="ru-RU" dirty="0" err="1" smtClean="0"/>
              <a:t>відхилень</a:t>
            </a:r>
            <a:r>
              <a:rPr lang="ru-RU" dirty="0" smtClean="0"/>
              <a:t> за частотою </a:t>
            </a:r>
            <a:r>
              <a:rPr lang="ru-RU" dirty="0" err="1" smtClean="0"/>
              <a:t>девіантних</a:t>
            </a:r>
            <a:r>
              <a:rPr lang="ru-RU" dirty="0" smtClean="0"/>
              <a:t> </a:t>
            </a:r>
            <a:r>
              <a:rPr lang="ru-RU" dirty="0" err="1" smtClean="0"/>
              <a:t>стимулів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стандартного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Н.М.Данилової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4693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будучи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контрольованим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налаштуванням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послідовній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обробці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зусиллям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обробку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Канемана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активацією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Канемана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блок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ресурсів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блок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значущості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події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5.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930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інформація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79712" y="573325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Покрашений аналіз стимулу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4077072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Процес оброблення інформації про новий стимул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699792" y="53012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547664" y="458112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03648" y="36450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Зміцнення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067944" y="436510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Оцінка новизни та значимості 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635896" y="465313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3" idx="3"/>
          </p:cNvCxnSpPr>
          <p:nvPr/>
        </p:nvCxnSpPr>
        <p:spPr>
          <a:xfrm>
            <a:off x="6084168" y="4688270"/>
            <a:ext cx="288032" cy="368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32240" y="4293096"/>
            <a:ext cx="2411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Розподіл ресурсів подальшої обробки інформації</a:t>
            </a:r>
            <a:endParaRPr lang="ru-RU" dirty="0"/>
          </a:p>
        </p:txBody>
      </p:sp>
      <p:cxnSp>
        <p:nvCxnSpPr>
          <p:cNvPr id="20" name="Соединительная линия уступом 19"/>
          <p:cNvCxnSpPr/>
          <p:nvPr/>
        </p:nvCxnSpPr>
        <p:spPr>
          <a:xfrm rot="10800000">
            <a:off x="3203848" y="3573016"/>
            <a:ext cx="4464496" cy="28803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668344" y="386104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699792" y="3573016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0" y="63347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Модель </a:t>
            </a:r>
            <a:r>
              <a:rPr lang="ru-RU" sz="1400" dirty="0" err="1" smtClean="0"/>
              <a:t>обробки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орієнтовного</a:t>
            </a:r>
            <a:r>
              <a:rPr lang="ru-RU" sz="1400" dirty="0" smtClean="0"/>
              <a:t> рефлексу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оцінкою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значимості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новизни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та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зворотним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зв'язком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покращує</a:t>
            </a:r>
            <a:r>
              <a:rPr lang="ru-RU" sz="1400" dirty="0" smtClean="0"/>
              <a:t> </a:t>
            </a:r>
            <a:r>
              <a:rPr lang="ru-RU" sz="1400" dirty="0" err="1" smtClean="0"/>
              <a:t>аналіз</a:t>
            </a:r>
            <a:r>
              <a:rPr lang="ru-RU" sz="1400" dirty="0" smtClean="0"/>
              <a:t> сигналу, по </a:t>
            </a:r>
            <a:r>
              <a:rPr lang="ru-RU" sz="1400" dirty="0" err="1" smtClean="0"/>
              <a:t>Д.Канеману</a:t>
            </a:r>
            <a:r>
              <a:rPr lang="ru-RU" sz="1400" dirty="0" smtClean="0"/>
              <a:t> (</a:t>
            </a:r>
            <a:r>
              <a:rPr lang="ru-RU" sz="1400" dirty="0" err="1" smtClean="0"/>
              <a:t>з</a:t>
            </a:r>
            <a:r>
              <a:rPr lang="ru-RU" sz="1400" dirty="0" smtClean="0"/>
              <a:t> Н.М. </a:t>
            </a:r>
            <a:r>
              <a:rPr lang="ru-RU" sz="1400" dirty="0" err="1" smtClean="0"/>
              <a:t>Данилової</a:t>
            </a:r>
            <a:r>
              <a:rPr lang="ru-RU" sz="1400" dirty="0" smtClean="0"/>
              <a:t>).</a:t>
            </a:r>
            <a:endParaRPr lang="ru-RU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305068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чином,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Канемана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приходить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Соколова,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описує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електрофізіологічні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кореляти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Наатанен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ПСС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(ПОН),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одержувану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відніманні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ПСС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релевантний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 ПСС на той же стимул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відволіканні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компоненти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ПН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реєструється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ПН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реєструється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труднощами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діючого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звіряння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утримуваним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робочій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селективної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Наатанен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ПН 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пізнанні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 як релевантного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значущого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безумовний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запускається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розбіжності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коротко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живе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матриці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потенційованих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у другому - нейронами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матриці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потенційованих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на нейронах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найкращим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чином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рефлексом,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архіпалеокортикальною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структурою, яка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когнітивних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запускає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690062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навколишнім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чином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Павлов говорив про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справжнього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аналізатора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Але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аналізаторів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рецепторної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аферентної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область, де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будуються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коригуються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пропріоцептивними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сигналами,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надходять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ефекторів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зворотної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аферентації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аналізатор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кінестезію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відіграє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керує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моторно-вісцеральними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впливаючи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роботу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внутрішніх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сприяючи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виробленню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навичок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створенню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чіткої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51289"/>
            <a:ext cx="9144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Модулюючі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Модулюючі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завдяки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неспецифічної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описана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Мегуном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Моруцці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електроенцефалографічно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десинхронізацією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альфа-ритму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бета-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гамма-активності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Модулюючі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стовбурово-таламо-кортикальною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системою,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каудо-таламо-кортикальною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системою та базальною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Стовбурово-таламо-кортикальна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генералізованої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середньомозкової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залучення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неспецифічних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ядер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стовбурово-кіркових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зумовлює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мимовільної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обробку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парадоксального сну.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Каудо-таламо-кортикальна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висхідних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неспецифічних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хвостаті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прилеглі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ядра та таламус,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дофамінергічні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сон-неспання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коркової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селективну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гіпокампального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тета-ритму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шляхами: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входами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виходами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ЕЕГ-корелятом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гамма-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діапазоні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 до 170 Гц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контролюванні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когнітивних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-132159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Локалізація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основних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центрів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локального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кровотоку (ЛМКТ) дозволили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структурах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префронтальна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кровотоку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незалежно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модальності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кора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модальності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слухової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соматосенсорної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патернами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ЛМКТ.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зонах кори ЛМКТ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стимулах,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адекватних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зонам за сенсорною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модальністю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позитронно-емісійної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томографії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(ПЕТ) Познер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​​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задню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зорово-просторова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система,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парієтальній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на контроль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їхнє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цингулярній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звивині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операціях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вибору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адекватної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335846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Вікові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аспекти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динаміки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віковому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аспекті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розпочати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новонародженості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слухове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зосередження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2-3-й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3-5-му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тижні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постнатального онтогенезу.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Приблизно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місячному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 званий комплекс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пожвавлення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погляду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обличчі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скидання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ногами,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звуки,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посмішка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дитячому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вдосконалюється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зосередження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3-місячного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7-8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простежування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4-місячному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просто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бачить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активно дивиться,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контрасту,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однотонного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зображення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вигнутих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фігур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зламів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 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привертають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контрасти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2-3-місячного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новизну.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Звичайно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дитинстві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протягом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дошкільного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Але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серйозний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прогрес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молодшому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шкільному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(7-11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без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достатньої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сформованості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неможливе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нецікавих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речах,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мимовільна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фактором,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відволікає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особливо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зосередженні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складному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матеріалі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невеликим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обсягом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малою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(до 10-20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старшокласників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40-45 та 45-50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того,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молодшому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шкільному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утруднено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перемикання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адекватний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1026066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підлітковому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(11-15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пубертатної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кризи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страждає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розсіяною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зосереджуються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навчальному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матеріалі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домінанту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сексуальній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"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Гормональна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буря"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нестабільності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нестабільності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старшому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шкільному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(15-17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коли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стабілізації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справжньої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зрілості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новоутворенням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самовизначення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стабілізації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концентруючись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значущих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юнака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здебільшого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інтересами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інтересами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майбутнє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приблизно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50-60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утримується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плату,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вагаючись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варіабельності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погіршується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Старіюча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розсіяною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взаємовідносин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ослаблення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особливо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5118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рухового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аналізатора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онтогенезі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удосконалюється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нерівномірність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Протягом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гетерохронність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знаходить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відбиток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закінчення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13-14-му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тижні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ембріогенезу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формуватися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постнатальному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онтогенезі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досягаючи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суттєвого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7-8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закінчується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їхнє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Рецепторний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темпами,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випереджаючи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дозріванні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закінчень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потовщення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мієлінової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оболонки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волокон.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старінні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навпаки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деструктивні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мієлін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деформується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стоншується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ранньому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дитинстві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підтримується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гіпертонус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згиначів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стимуляції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росту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постнатального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згинальної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гіпертонії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новонароджених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генералізованих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(таких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охоплення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 Моро,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підошовний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Бабінського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рухові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консолідуються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координація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складною </a:t>
            </a:r>
            <a:r>
              <a:rPr lang="ru-RU" dirty="0" err="1"/>
              <a:t>взаємодією</a:t>
            </a:r>
            <a:r>
              <a:rPr lang="ru-RU" dirty="0"/>
              <a:t>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рухами</a:t>
            </a:r>
            <a:r>
              <a:rPr lang="ru-RU" dirty="0"/>
              <a:t> при </a:t>
            </a:r>
            <a:r>
              <a:rPr lang="ru-RU" dirty="0" err="1"/>
              <a:t>регулюючій</a:t>
            </a:r>
            <a:r>
              <a:rPr lang="ru-RU" dirty="0"/>
              <a:t> та </a:t>
            </a:r>
            <a:r>
              <a:rPr lang="ru-RU" dirty="0" err="1"/>
              <a:t>модулюючій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зворотного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.</a:t>
            </a:r>
            <a:r>
              <a:rPr lang="ru-RU" b="1" i="1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становленням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 </a:t>
            </a:r>
            <a:r>
              <a:rPr lang="ru-RU" dirty="0" err="1"/>
              <a:t>пов'язано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ментальних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– </a:t>
            </a:r>
            <a:r>
              <a:rPr lang="ru-RU" dirty="0" err="1"/>
              <a:t>сприйняття</a:t>
            </a:r>
            <a:r>
              <a:rPr lang="ru-RU" dirty="0"/>
              <a:t>, </a:t>
            </a:r>
            <a:r>
              <a:rPr lang="ru-RU" dirty="0" err="1" smtClean="0"/>
              <a:t>увага</a:t>
            </a:r>
            <a:r>
              <a:rPr lang="ru-RU" dirty="0" smtClean="0"/>
              <a:t>, </a:t>
            </a:r>
            <a:r>
              <a:rPr lang="ru-RU" dirty="0" err="1" smtClean="0"/>
              <a:t>пам'ять</a:t>
            </a:r>
            <a:r>
              <a:rPr lang="ru-RU" dirty="0" smtClean="0"/>
              <a:t>,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/>
              <a:t>.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віком</a:t>
            </a:r>
            <a:r>
              <a:rPr lang="ru-RU" dirty="0"/>
              <a:t> до 3-х </a:t>
            </a:r>
            <a:r>
              <a:rPr lang="ru-RU" dirty="0" err="1"/>
              <a:t>років</a:t>
            </a:r>
            <a:r>
              <a:rPr lang="ru-RU" dirty="0"/>
              <a:t> показало,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кореляція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та тонких </a:t>
            </a:r>
            <a:r>
              <a:rPr lang="ru-RU" dirty="0" err="1"/>
              <a:t>рухів</a:t>
            </a:r>
            <a:r>
              <a:rPr lang="ru-RU" dirty="0"/>
              <a:t> </a:t>
            </a:r>
            <a:r>
              <a:rPr lang="ru-RU" dirty="0" err="1"/>
              <a:t>пальців</a:t>
            </a:r>
            <a:r>
              <a:rPr lang="ru-RU" dirty="0"/>
              <a:t> рук (</a:t>
            </a:r>
            <a:r>
              <a:rPr lang="ru-RU" dirty="0" err="1"/>
              <a:t>кореляція</a:t>
            </a:r>
            <a:r>
              <a:rPr lang="ru-RU" dirty="0"/>
              <a:t> ж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та </a:t>
            </a:r>
            <a:r>
              <a:rPr lang="ru-RU" dirty="0" err="1"/>
              <a:t>загальної</a:t>
            </a:r>
            <a:r>
              <a:rPr lang="ru-RU" dirty="0"/>
              <a:t> моторики </a:t>
            </a:r>
            <a:r>
              <a:rPr lang="ru-RU" dirty="0" err="1"/>
              <a:t>виявилася</a:t>
            </a:r>
            <a:r>
              <a:rPr lang="ru-RU" dirty="0"/>
              <a:t> </a:t>
            </a:r>
            <a:r>
              <a:rPr lang="ru-RU" dirty="0" err="1"/>
              <a:t>низькою</a:t>
            </a:r>
            <a:r>
              <a:rPr lang="ru-RU" dirty="0"/>
              <a:t>). </a:t>
            </a:r>
            <a:r>
              <a:rPr lang="ru-RU" dirty="0" err="1"/>
              <a:t>Перші</a:t>
            </a:r>
            <a:r>
              <a:rPr lang="ru-RU" dirty="0"/>
              <a:t> прояви словесного </a:t>
            </a:r>
            <a:r>
              <a:rPr lang="ru-RU" dirty="0" err="1"/>
              <a:t>мислення</a:t>
            </a:r>
            <a:r>
              <a:rPr lang="ru-RU" dirty="0"/>
              <a:t> в </a:t>
            </a:r>
            <a:r>
              <a:rPr lang="ru-RU" dirty="0" err="1"/>
              <a:t>дитини</a:t>
            </a:r>
            <a:r>
              <a:rPr lang="ru-RU" dirty="0"/>
              <a:t> другого та </a:t>
            </a:r>
            <a:r>
              <a:rPr lang="ru-RU" dirty="0" err="1"/>
              <a:t>третього</a:t>
            </a:r>
            <a:r>
              <a:rPr lang="ru-RU" dirty="0"/>
              <a:t> року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«</a:t>
            </a:r>
            <a:r>
              <a:rPr lang="ru-RU" dirty="0" err="1"/>
              <a:t>мисленням</a:t>
            </a:r>
            <a:r>
              <a:rPr lang="ru-RU" dirty="0"/>
              <a:t> у </a:t>
            </a:r>
            <a:r>
              <a:rPr lang="ru-RU" dirty="0" err="1"/>
              <a:t>дії</a:t>
            </a:r>
            <a:r>
              <a:rPr lang="ru-RU" dirty="0"/>
              <a:t>». </a:t>
            </a:r>
            <a:r>
              <a:rPr lang="ru-RU" dirty="0" err="1"/>
              <a:t>Особливу</a:t>
            </a:r>
            <a:r>
              <a:rPr lang="ru-RU" dirty="0"/>
              <a:t> роль </a:t>
            </a:r>
            <a:r>
              <a:rPr lang="ru-RU" dirty="0" err="1"/>
              <a:t>грає</a:t>
            </a:r>
            <a:r>
              <a:rPr lang="ru-RU" dirty="0"/>
              <a:t> </a:t>
            </a:r>
            <a:r>
              <a:rPr lang="ru-RU" dirty="0" err="1"/>
              <a:t>оволодіння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предметами,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/>
              <a:t>мовних</a:t>
            </a:r>
            <a:r>
              <a:rPr lang="ru-RU" dirty="0"/>
              <a:t> </a:t>
            </a:r>
            <a:r>
              <a:rPr lang="ru-RU" dirty="0" err="1" smtClean="0"/>
              <a:t>узагальнень</a:t>
            </a:r>
            <a:r>
              <a:rPr lang="ru-RU" dirty="0" smtClean="0"/>
              <a:t>.</a:t>
            </a:r>
            <a:r>
              <a:rPr lang="ru-RU" b="1" i="1" dirty="0" smtClean="0"/>
              <a:t> </a:t>
            </a:r>
            <a:r>
              <a:rPr lang="ru-RU" dirty="0"/>
              <a:t>У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молодшого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рухові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дифузний</a:t>
            </a:r>
            <a:r>
              <a:rPr lang="ru-RU" dirty="0"/>
              <a:t> характер. У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регуляцій</a:t>
            </a:r>
            <a:r>
              <a:rPr lang="ru-RU" dirty="0"/>
              <a:t>,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тактильно-кінестетичних</a:t>
            </a:r>
            <a:r>
              <a:rPr lang="ru-RU" dirty="0"/>
              <a:t> </a:t>
            </a:r>
            <a:r>
              <a:rPr lang="ru-RU" dirty="0" err="1"/>
              <a:t>сигналів</a:t>
            </a:r>
            <a:r>
              <a:rPr lang="ru-RU" dirty="0"/>
              <a:t> та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нервових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до 6-7-річного </a:t>
            </a:r>
            <a:r>
              <a:rPr lang="ru-RU" dirty="0" err="1"/>
              <a:t>віку</a:t>
            </a:r>
            <a:r>
              <a:rPr lang="ru-RU" dirty="0"/>
              <a:t>, ряд </a:t>
            </a:r>
            <a:r>
              <a:rPr lang="ru-RU" dirty="0" err="1"/>
              <a:t>рухових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спеціалізованої</a:t>
            </a:r>
            <a:r>
              <a:rPr lang="ru-RU" dirty="0"/>
              <a:t> </a:t>
            </a:r>
            <a:r>
              <a:rPr lang="ru-RU" dirty="0" err="1" smtClean="0"/>
              <a:t>спрямованості</a:t>
            </a:r>
            <a:r>
              <a:rPr lang="ru-RU" dirty="0" smtClean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координація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недосконалою</a:t>
            </a:r>
            <a:r>
              <a:rPr lang="ru-RU" dirty="0"/>
              <a:t> через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суттєвої</a:t>
            </a:r>
            <a:r>
              <a:rPr lang="ru-RU" dirty="0"/>
              <a:t> </a:t>
            </a:r>
            <a:r>
              <a:rPr lang="ru-RU" dirty="0" err="1"/>
              <a:t>іррадіації</a:t>
            </a:r>
            <a:r>
              <a:rPr lang="ru-RU" dirty="0"/>
              <a:t> </a:t>
            </a:r>
            <a:r>
              <a:rPr lang="ru-RU" dirty="0" err="1"/>
              <a:t>збудження</a:t>
            </a:r>
            <a:r>
              <a:rPr lang="ru-RU" dirty="0"/>
              <a:t> у </a:t>
            </a:r>
            <a:r>
              <a:rPr lang="ru-RU" dirty="0" err="1"/>
              <a:t>кіркових</a:t>
            </a:r>
            <a:r>
              <a:rPr lang="ru-RU" dirty="0"/>
              <a:t> </a:t>
            </a:r>
            <a:r>
              <a:rPr lang="ru-RU" dirty="0" err="1"/>
              <a:t>мозкових</a:t>
            </a:r>
            <a:r>
              <a:rPr lang="ru-RU" dirty="0"/>
              <a:t> структурах.</a:t>
            </a:r>
            <a:r>
              <a:rPr lang="ru-RU" b="1" i="1" dirty="0"/>
              <a:t>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координованих</a:t>
            </a:r>
            <a:r>
              <a:rPr lang="ru-RU" dirty="0"/>
              <a:t> </a:t>
            </a:r>
            <a:r>
              <a:rPr lang="ru-RU" dirty="0" err="1"/>
              <a:t>рухових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орієнтовно-дослідницька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. </a:t>
            </a:r>
            <a:r>
              <a:rPr lang="ru-RU" dirty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основну</a:t>
            </a:r>
            <a:r>
              <a:rPr lang="ru-RU" dirty="0"/>
              <a:t> роль </a:t>
            </a:r>
            <a:r>
              <a:rPr lang="ru-RU" dirty="0" err="1"/>
              <a:t>грає</a:t>
            </a:r>
            <a:r>
              <a:rPr lang="ru-RU" dirty="0"/>
              <a:t> на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стадіях</a:t>
            </a:r>
            <a:r>
              <a:rPr lang="ru-RU" dirty="0"/>
              <a:t> онтогенезу </a:t>
            </a:r>
            <a:r>
              <a:rPr lang="ru-RU" dirty="0" err="1"/>
              <a:t>рухово-дотикове</a:t>
            </a:r>
            <a:r>
              <a:rPr lang="ru-RU" dirty="0"/>
              <a:t> </a:t>
            </a:r>
            <a:r>
              <a:rPr lang="ru-RU" dirty="0" err="1" smtClean="0"/>
              <a:t>орієнтування</a:t>
            </a:r>
            <a:r>
              <a:rPr lang="ru-RU" dirty="0" smtClean="0"/>
              <a:t>. </a:t>
            </a:r>
            <a:r>
              <a:rPr lang="ru-RU" dirty="0"/>
              <a:t>При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координації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 </a:t>
            </a:r>
            <a:r>
              <a:rPr lang="ru-RU" dirty="0" err="1"/>
              <a:t>ніг</a:t>
            </a:r>
            <a:r>
              <a:rPr lang="ru-RU" dirty="0"/>
              <a:t> у </a:t>
            </a:r>
            <a:r>
              <a:rPr lang="ru-RU" dirty="0" err="1"/>
              <a:t>дошкільному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перехресно-реципрокна</a:t>
            </a:r>
            <a:r>
              <a:rPr lang="ru-RU" dirty="0"/>
              <a:t> </a:t>
            </a:r>
            <a:r>
              <a:rPr lang="ru-RU" dirty="0" err="1"/>
              <a:t>координація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полегшує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 при </a:t>
            </a:r>
            <a:r>
              <a:rPr lang="ru-RU" dirty="0" err="1"/>
              <a:t>ходьбі</a:t>
            </a:r>
            <a:r>
              <a:rPr lang="ru-RU" dirty="0"/>
              <a:t> та </a:t>
            </a:r>
            <a:r>
              <a:rPr lang="ru-RU" dirty="0" err="1"/>
              <a:t>бігу</a:t>
            </a:r>
            <a:r>
              <a:rPr lang="ru-RU" dirty="0"/>
              <a:t>, а </a:t>
            </a:r>
            <a:r>
              <a:rPr lang="ru-RU" dirty="0" err="1"/>
              <a:t>симетрична</a:t>
            </a:r>
            <a:r>
              <a:rPr lang="ru-RU" dirty="0"/>
              <a:t> </a:t>
            </a:r>
            <a:r>
              <a:rPr lang="ru-RU" dirty="0" err="1"/>
              <a:t>координація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при </a:t>
            </a:r>
            <a:r>
              <a:rPr lang="ru-RU" dirty="0" err="1"/>
              <a:t>стрибку</a:t>
            </a:r>
            <a:r>
              <a:rPr lang="ru-RU" dirty="0"/>
              <a:t>, </a:t>
            </a:r>
            <a:r>
              <a:rPr lang="ru-RU" dirty="0" err="1"/>
              <a:t>формується</a:t>
            </a:r>
            <a:r>
              <a:rPr lang="ru-RU" dirty="0"/>
              <a:t> 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молодшого</a:t>
            </a:r>
            <a:r>
              <a:rPr lang="ru-RU" dirty="0"/>
              <a:t> </a:t>
            </a:r>
            <a:r>
              <a:rPr lang="ru-RU" dirty="0" err="1"/>
              <a:t>шкільного</a:t>
            </a:r>
            <a:r>
              <a:rPr lang="ru-RU" b="1" i="1" dirty="0"/>
              <a:t> </a:t>
            </a:r>
            <a:r>
              <a:rPr lang="ru-RU" dirty="0" err="1"/>
              <a:t>віку</a:t>
            </a:r>
            <a:r>
              <a:rPr lang="ru-RU" dirty="0"/>
              <a:t> (до 7-9 </a:t>
            </a:r>
            <a:r>
              <a:rPr lang="ru-RU" dirty="0" err="1"/>
              <a:t>років</a:t>
            </a:r>
            <a:r>
              <a:rPr lang="ru-RU" dirty="0"/>
              <a:t>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97346"/>
            <a:ext cx="914400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протилежні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спочатку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симетрична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дошкільний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перехресно-реципрокна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молодший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вдосконалюється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просторова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точність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особливо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тренування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координаційно-рухові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параметри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наростаючи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4-х до 10-11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стабілізація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12-13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 до 16-річного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основою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координаційної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прямостоянні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14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пропріоцептивної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сигналізацію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зворотний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удосконалюється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диференціювати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тонких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тренуванням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точністю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кінестетичного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росте.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пропріоцептивних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відводиться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сигналам,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уточнення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інволюційного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тут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однозначних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сила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старінні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довгожителі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90-100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нерідко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50-60-річних. Те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того,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неоднозначність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динаміки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старінні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поряд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параметрів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стабілізація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(а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старіючої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конституційних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тренованості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серцево-судинної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дихальної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керування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дією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нормального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перебігу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локомоторного акта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точного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системою,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регулювання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складного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скоординованого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попередньо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занадто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жорсткою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акта. По Бернштейну,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подолання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надлишкових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свободи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рухомого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органу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керовану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керованості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/>
              <a:t>Бернштейн </a:t>
            </a:r>
            <a:r>
              <a:rPr lang="ru-RU" dirty="0" err="1"/>
              <a:t>запропонував</a:t>
            </a:r>
            <a:r>
              <a:rPr lang="ru-RU" dirty="0"/>
              <a:t> схему замкнутого контуру </a:t>
            </a:r>
            <a:r>
              <a:rPr lang="ru-RU" dirty="0" err="1"/>
              <a:t>взаємодій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рухами</a:t>
            </a:r>
            <a:r>
              <a:rPr lang="ru-RU" dirty="0" smtClean="0"/>
              <a:t>. Рис. 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9872" y="270892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Перешифровка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393305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Регулятор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50851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Ефектор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508104" y="422108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Прибор звірення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292080" y="508518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Рецептор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56612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е</a:t>
            </a:r>
            <a:r>
              <a:rPr lang="uk-UA" dirty="0" smtClean="0"/>
              <a:t>нергія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275856" y="580526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Робоча точка Об'єкт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419872" y="34290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Програма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419872" y="530120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/>
              <a:t>і</a:t>
            </a:r>
            <a:r>
              <a:rPr lang="uk-UA" dirty="0" err="1" smtClean="0"/>
              <a:t>нформаці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4653136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корекція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067944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47864" y="429309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Задаючий</a:t>
            </a:r>
            <a:r>
              <a:rPr lang="uk-UA" dirty="0" smtClean="0"/>
              <a:t> прибор</a:t>
            </a:r>
            <a:endParaRPr lang="ru-RU" dirty="0"/>
          </a:p>
        </p:txBody>
      </p:sp>
      <p:cxnSp>
        <p:nvCxnSpPr>
          <p:cNvPr id="20" name="Прямая со стрелкой 19"/>
          <p:cNvCxnSpPr>
            <a:endCxn id="18" idx="0"/>
          </p:cNvCxnSpPr>
          <p:nvPr/>
        </p:nvCxnSpPr>
        <p:spPr>
          <a:xfrm>
            <a:off x="3995936" y="3861048"/>
            <a:ext cx="360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8" idx="3"/>
          </p:cNvCxnSpPr>
          <p:nvPr/>
        </p:nvCxnSpPr>
        <p:spPr>
          <a:xfrm flipV="1">
            <a:off x="4716016" y="4437112"/>
            <a:ext cx="648072" cy="179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6012160" y="465313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403648" y="4437112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1763688" y="2924944"/>
            <a:ext cx="151216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6" idx="3"/>
          </p:cNvCxnSpPr>
          <p:nvPr/>
        </p:nvCxnSpPr>
        <p:spPr>
          <a:xfrm>
            <a:off x="5220072" y="2893586"/>
            <a:ext cx="1080120" cy="1183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8" idx="2"/>
          </p:cNvCxnSpPr>
          <p:nvPr/>
        </p:nvCxnSpPr>
        <p:spPr>
          <a:xfrm>
            <a:off x="2627784" y="5454516"/>
            <a:ext cx="648072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5004048" y="5445224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0" idx="1"/>
          </p:cNvCxnSpPr>
          <p:nvPr/>
        </p:nvCxnSpPr>
        <p:spPr>
          <a:xfrm flipV="1">
            <a:off x="2987824" y="5269850"/>
            <a:ext cx="2304256" cy="313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1187624" y="5373216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Обов'язковими</a:t>
            </a:r>
            <a:r>
              <a:rPr lang="ru-RU" sz="1600" dirty="0"/>
              <a:t> </a:t>
            </a:r>
            <a:r>
              <a:rPr lang="ru-RU" sz="1600" dirty="0" err="1"/>
              <a:t>елементами</a:t>
            </a:r>
            <a:r>
              <a:rPr lang="ru-RU" sz="1600" dirty="0"/>
              <a:t> </a:t>
            </a:r>
            <a:r>
              <a:rPr lang="ru-RU" sz="1600" dirty="0" err="1"/>
              <a:t>цієї</a:t>
            </a:r>
            <a:r>
              <a:rPr lang="ru-RU" sz="1600" dirty="0"/>
              <a:t> </a:t>
            </a:r>
            <a:r>
              <a:rPr lang="ru-RU" sz="1600" dirty="0" err="1"/>
              <a:t>саморегулюючої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такі</a:t>
            </a:r>
            <a:r>
              <a:rPr lang="ru-RU" sz="1600" dirty="0"/>
              <a:t> ланки: 1 - </a:t>
            </a:r>
            <a:r>
              <a:rPr lang="ru-RU" sz="1600" dirty="0" err="1"/>
              <a:t>ефектор</a:t>
            </a:r>
            <a:r>
              <a:rPr lang="ru-RU" sz="1600" dirty="0"/>
              <a:t> (мотор), робота </a:t>
            </a:r>
            <a:r>
              <a:rPr lang="ru-RU" sz="1600" dirty="0" err="1"/>
              <a:t>якого</a:t>
            </a:r>
            <a:r>
              <a:rPr lang="ru-RU" sz="1600" dirty="0"/>
              <a:t> </a:t>
            </a:r>
            <a:r>
              <a:rPr lang="ru-RU" sz="1600" dirty="0" err="1"/>
              <a:t>підлягає</a:t>
            </a:r>
            <a:r>
              <a:rPr lang="ru-RU" sz="1600" dirty="0"/>
              <a:t> </a:t>
            </a:r>
            <a:r>
              <a:rPr lang="ru-RU" sz="1600" dirty="0" err="1"/>
              <a:t>регулюванню</a:t>
            </a:r>
            <a:r>
              <a:rPr lang="ru-RU" sz="1600" dirty="0"/>
              <a:t> за </a:t>
            </a:r>
            <a:r>
              <a:rPr lang="ru-RU" sz="1600" dirty="0" err="1"/>
              <a:t>певним</a:t>
            </a:r>
            <a:r>
              <a:rPr lang="ru-RU" sz="1600" dirty="0"/>
              <a:t> параметром; 2 - </a:t>
            </a:r>
            <a:r>
              <a:rPr lang="ru-RU" sz="1600" dirty="0" err="1"/>
              <a:t>прилад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задає</a:t>
            </a:r>
            <a:r>
              <a:rPr lang="ru-RU" sz="1600" dirty="0"/>
              <a:t>, вносить в систему </a:t>
            </a:r>
            <a:r>
              <a:rPr lang="ru-RU" sz="1600" dirty="0" err="1"/>
              <a:t>необхідне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 </a:t>
            </a:r>
            <a:r>
              <a:rPr lang="ru-RU" sz="1600" dirty="0" err="1"/>
              <a:t>цього</a:t>
            </a:r>
            <a:r>
              <a:rPr lang="ru-RU" sz="1600" dirty="0"/>
              <a:t> параметра; 3 - рецептор,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сприймає</a:t>
            </a:r>
            <a:r>
              <a:rPr lang="ru-RU" sz="1600" dirty="0"/>
              <a:t> </a:t>
            </a:r>
            <a:r>
              <a:rPr lang="ru-RU" sz="1600" dirty="0" err="1"/>
              <a:t>фактичні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 параметра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сигналізує</a:t>
            </a:r>
            <a:r>
              <a:rPr lang="ru-RU" sz="1600" dirty="0"/>
              <a:t> про них у </a:t>
            </a:r>
            <a:r>
              <a:rPr lang="ru-RU" sz="1600" dirty="0" err="1"/>
              <a:t>прилад</a:t>
            </a:r>
            <a:r>
              <a:rPr lang="ru-RU" sz="1600" dirty="0"/>
              <a:t> </a:t>
            </a:r>
            <a:r>
              <a:rPr lang="ru-RU" sz="1600" dirty="0" err="1"/>
              <a:t>звірення</a:t>
            </a:r>
            <a:r>
              <a:rPr lang="ru-RU" sz="1600" dirty="0"/>
              <a:t>; 4 - </a:t>
            </a:r>
            <a:r>
              <a:rPr lang="ru-RU" sz="1600" dirty="0" err="1"/>
              <a:t>прилад</a:t>
            </a:r>
            <a:r>
              <a:rPr lang="ru-RU" sz="1600" dirty="0"/>
              <a:t> </a:t>
            </a:r>
            <a:r>
              <a:rPr lang="ru-RU" sz="1600" dirty="0" err="1"/>
              <a:t>звірення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сприймає</a:t>
            </a:r>
            <a:r>
              <a:rPr lang="ru-RU" sz="1600" dirty="0"/>
              <a:t> </a:t>
            </a:r>
            <a:r>
              <a:rPr lang="ru-RU" sz="1600" dirty="0" err="1"/>
              <a:t>розбіжність</a:t>
            </a:r>
            <a:r>
              <a:rPr lang="ru-RU" sz="1600" dirty="0"/>
              <a:t> у </a:t>
            </a:r>
            <a:r>
              <a:rPr lang="ru-RU" sz="1600" dirty="0" err="1"/>
              <a:t>величині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знаку (</a:t>
            </a:r>
            <a:r>
              <a:rPr lang="ru-RU" sz="1600" dirty="0" err="1"/>
              <a:t>w</a:t>
            </a:r>
            <a:r>
              <a:rPr lang="ru-RU" sz="1600" dirty="0"/>
              <a:t>) фактичного (</a:t>
            </a:r>
            <a:r>
              <a:rPr lang="ru-RU" sz="1600" dirty="0" err="1"/>
              <a:t>Iw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Istwert</a:t>
            </a:r>
            <a:r>
              <a:rPr lang="ru-RU" sz="1600" dirty="0"/>
              <a:t>)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необхідного</a:t>
            </a:r>
            <a:r>
              <a:rPr lang="ru-RU" sz="1600" dirty="0"/>
              <a:t> (</a:t>
            </a:r>
            <a:r>
              <a:rPr lang="ru-RU" sz="1600" dirty="0" err="1"/>
              <a:t>Sw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Sollwert</a:t>
            </a:r>
            <a:r>
              <a:rPr lang="ru-RU" sz="1600" dirty="0"/>
              <a:t>) </a:t>
            </a:r>
            <a:r>
              <a:rPr lang="ru-RU" sz="1600" dirty="0" err="1"/>
              <a:t>значень</a:t>
            </a:r>
            <a:r>
              <a:rPr lang="ru-RU" sz="1600" dirty="0"/>
              <a:t>; 5 — </a:t>
            </a:r>
            <a:r>
              <a:rPr lang="ru-RU" sz="1600" dirty="0" err="1"/>
              <a:t>пристрій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перешифровує</a:t>
            </a:r>
            <a:r>
              <a:rPr lang="ru-RU" sz="1600" dirty="0"/>
              <a:t>, </a:t>
            </a:r>
            <a:r>
              <a:rPr lang="ru-RU" sz="1600" dirty="0" err="1"/>
              <a:t>трансформує</a:t>
            </a:r>
            <a:r>
              <a:rPr lang="ru-RU" sz="1600" dirty="0"/>
              <a:t> </a:t>
            </a:r>
            <a:r>
              <a:rPr lang="ru-RU" sz="1600" dirty="0" err="1"/>
              <a:t>показання</a:t>
            </a:r>
            <a:r>
              <a:rPr lang="ru-RU" sz="1600" dirty="0"/>
              <a:t> </a:t>
            </a:r>
            <a:r>
              <a:rPr lang="ru-RU" sz="1600" dirty="0" err="1"/>
              <a:t>приладу</a:t>
            </a:r>
            <a:r>
              <a:rPr lang="ru-RU" sz="1600" dirty="0"/>
              <a:t> </a:t>
            </a:r>
            <a:r>
              <a:rPr lang="ru-RU" sz="1600" dirty="0" err="1"/>
              <a:t>звірення</a:t>
            </a:r>
            <a:r>
              <a:rPr lang="ru-RU" sz="1600" dirty="0"/>
              <a:t> в </a:t>
            </a:r>
            <a:r>
              <a:rPr lang="ru-RU" sz="1600" dirty="0" err="1"/>
              <a:t>коригувальні</a:t>
            </a:r>
            <a:r>
              <a:rPr lang="ru-RU" sz="1600" dirty="0"/>
              <a:t> </a:t>
            </a:r>
            <a:r>
              <a:rPr lang="ru-RU" sz="1600" dirty="0" err="1"/>
              <a:t>імпульси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посилаються</a:t>
            </a:r>
            <a:r>
              <a:rPr lang="ru-RU" sz="1600" dirty="0"/>
              <a:t> у </a:t>
            </a:r>
            <a:r>
              <a:rPr lang="ru-RU" sz="1600" dirty="0" err="1"/>
              <a:t>зворотному</a:t>
            </a:r>
            <a:r>
              <a:rPr lang="ru-RU" sz="1600" dirty="0"/>
              <a:t> </a:t>
            </a:r>
            <a:r>
              <a:rPr lang="ru-RU" sz="1600" dirty="0" err="1"/>
              <a:t>зв'язку</a:t>
            </a:r>
            <a:r>
              <a:rPr lang="ru-RU" sz="1600" dirty="0"/>
              <a:t> до регулятора; 6 - регулятор,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управляє</a:t>
            </a:r>
            <a:r>
              <a:rPr lang="ru-RU" sz="1600" dirty="0"/>
              <a:t> за </a:t>
            </a:r>
            <a:r>
              <a:rPr lang="ru-RU" sz="1600" dirty="0" err="1"/>
              <a:t>заданим</a:t>
            </a:r>
            <a:r>
              <a:rPr lang="ru-RU" sz="1600" dirty="0"/>
              <a:t> параметром </a:t>
            </a:r>
            <a:r>
              <a:rPr lang="ru-RU" sz="1600" dirty="0" err="1"/>
              <a:t>функціонуванням</a:t>
            </a:r>
            <a:r>
              <a:rPr lang="ru-RU" sz="1600" dirty="0"/>
              <a:t> </a:t>
            </a:r>
            <a:r>
              <a:rPr lang="ru-RU" sz="1600" dirty="0" err="1"/>
              <a:t>ефектора</a:t>
            </a:r>
            <a:r>
              <a:rPr lang="ru-RU" sz="1600" dirty="0"/>
              <a:t>. Центральною ланкою </a:t>
            </a:r>
            <a:r>
              <a:rPr lang="ru-RU" sz="1600" dirty="0" err="1"/>
              <a:t>такої</a:t>
            </a:r>
            <a:r>
              <a:rPr lang="ru-RU" sz="1600" dirty="0"/>
              <a:t> </a:t>
            </a:r>
            <a:r>
              <a:rPr lang="ru-RU" sz="1600" dirty="0" err="1"/>
              <a:t>кільцевої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err="1"/>
              <a:t>управління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задаючий</a:t>
            </a:r>
            <a:r>
              <a:rPr lang="ru-RU" sz="1600" dirty="0"/>
              <a:t> </a:t>
            </a:r>
            <a:r>
              <a:rPr lang="ru-RU" sz="1600" dirty="0" err="1"/>
              <a:t>елемент</a:t>
            </a:r>
            <a:r>
              <a:rPr lang="ru-RU" sz="1600" dirty="0"/>
              <a:t> (2), </a:t>
            </a:r>
            <a:r>
              <a:rPr lang="ru-RU" sz="1600" dirty="0" err="1"/>
              <a:t>залежно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властивостей</a:t>
            </a:r>
            <a:r>
              <a:rPr lang="ru-RU" sz="1600" dirty="0"/>
              <a:t> </a:t>
            </a:r>
            <a:r>
              <a:rPr lang="ru-RU" sz="1600" dirty="0" err="1"/>
              <a:t>якого</a:t>
            </a:r>
            <a:r>
              <a:rPr lang="ru-RU" sz="1600" dirty="0"/>
              <a:t> </a:t>
            </a:r>
            <a:r>
              <a:rPr lang="ru-RU" sz="1600" dirty="0" err="1"/>
              <a:t>виходить</a:t>
            </a:r>
            <a:r>
              <a:rPr lang="ru-RU" sz="1600" dirty="0"/>
              <a:t> </a:t>
            </a:r>
            <a:r>
              <a:rPr lang="ru-RU" sz="1600" dirty="0" err="1"/>
              <a:t>конструкція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стабілізуюча</a:t>
            </a:r>
            <a:r>
              <a:rPr lang="ru-RU" sz="1600" dirty="0"/>
              <a:t> (коли </a:t>
            </a:r>
            <a:r>
              <a:rPr lang="ru-RU" sz="1600" dirty="0" err="1"/>
              <a:t>Sw</a:t>
            </a:r>
            <a:r>
              <a:rPr lang="ru-RU" sz="1600" dirty="0"/>
              <a:t>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/>
              <a:t>постійне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), </a:t>
            </a:r>
            <a:r>
              <a:rPr lang="ru-RU" sz="1600" dirty="0" err="1"/>
              <a:t>чи</a:t>
            </a:r>
            <a:r>
              <a:rPr lang="ru-RU" sz="1600" dirty="0"/>
              <a:t> “</a:t>
            </a:r>
            <a:r>
              <a:rPr lang="ru-RU" sz="1600" dirty="0" err="1"/>
              <a:t>стежить</a:t>
            </a:r>
            <a:r>
              <a:rPr lang="ru-RU" sz="1600" dirty="0"/>
              <a:t>” (</a:t>
            </a:r>
            <a:r>
              <a:rPr lang="ru-RU" sz="1600" dirty="0" err="1"/>
              <a:t>коли</a:t>
            </a:r>
            <a:r>
              <a:rPr lang="ru-RU" sz="1600" dirty="0"/>
              <a:t> </a:t>
            </a:r>
            <a:r>
              <a:rPr lang="ru-RU" sz="1600" dirty="0" err="1"/>
              <a:t>Sw</a:t>
            </a:r>
            <a:r>
              <a:rPr lang="ru-RU" sz="1600" dirty="0"/>
              <a:t>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/>
              <a:t>змінні</a:t>
            </a:r>
            <a:r>
              <a:rPr lang="ru-RU" sz="1600" dirty="0"/>
              <a:t> </a:t>
            </a:r>
            <a:r>
              <a:rPr lang="ru-RU" sz="1600" dirty="0" err="1"/>
              <a:t>параметри</a:t>
            </a:r>
            <a:r>
              <a:rPr lang="ru-RU" sz="1600" dirty="0"/>
              <a:t>). У </a:t>
            </a:r>
            <a:r>
              <a:rPr lang="ru-RU" sz="1600" dirty="0" err="1"/>
              <a:t>приладі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задає</a:t>
            </a:r>
            <a:r>
              <a:rPr lang="ru-RU" sz="1600" dirty="0"/>
              <a:t>, на </a:t>
            </a:r>
            <a:r>
              <a:rPr lang="ru-RU" sz="1600" dirty="0" err="1"/>
              <a:t>основі</a:t>
            </a:r>
            <a:r>
              <a:rPr lang="ru-RU" sz="1600" dirty="0"/>
              <a:t> </a:t>
            </a:r>
            <a:r>
              <a:rPr lang="ru-RU" sz="1600" dirty="0" err="1"/>
              <a:t>програми</a:t>
            </a:r>
            <a:r>
              <a:rPr lang="ru-RU" sz="1600" dirty="0"/>
              <a:t> </a:t>
            </a:r>
            <a:r>
              <a:rPr lang="ru-RU" sz="1600" dirty="0" err="1"/>
              <a:t>формується</a:t>
            </a:r>
            <a:r>
              <a:rPr lang="ru-RU" sz="1600" dirty="0"/>
              <a:t> </a:t>
            </a:r>
            <a:r>
              <a:rPr lang="ru-RU" sz="1600" dirty="0" err="1"/>
              <a:t>рухове</a:t>
            </a:r>
            <a:r>
              <a:rPr lang="ru-RU" sz="1600" dirty="0"/>
              <a:t> </a:t>
            </a:r>
            <a:r>
              <a:rPr lang="ru-RU" sz="1600" dirty="0" err="1"/>
              <a:t>завдання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дозволяє</a:t>
            </a:r>
            <a:r>
              <a:rPr lang="ru-RU" sz="1600" dirty="0"/>
              <a:t> </a:t>
            </a:r>
            <a:r>
              <a:rPr lang="ru-RU" sz="1600" dirty="0" err="1"/>
              <a:t>прогнозувати</a:t>
            </a:r>
            <a:r>
              <a:rPr lang="ru-RU" sz="1600" dirty="0"/>
              <a:t> </a:t>
            </a:r>
            <a:r>
              <a:rPr lang="ru-RU" sz="1600" dirty="0" err="1"/>
              <a:t>майбутнє</a:t>
            </a:r>
            <a:r>
              <a:rPr lang="ru-RU" sz="1600" dirty="0"/>
              <a:t>.  За </a:t>
            </a:r>
            <a:r>
              <a:rPr lang="ru-RU" sz="1600" dirty="0" err="1"/>
              <a:t>своєю</a:t>
            </a:r>
            <a:r>
              <a:rPr lang="ru-RU" sz="1600" dirty="0"/>
              <a:t> </a:t>
            </a:r>
            <a:r>
              <a:rPr lang="ru-RU" sz="1600" dirty="0" err="1"/>
              <a:t>суттю</a:t>
            </a:r>
            <a:r>
              <a:rPr lang="ru-RU" sz="1600" dirty="0"/>
              <a:t> </a:t>
            </a:r>
            <a:r>
              <a:rPr lang="ru-RU" sz="1600" dirty="0" err="1"/>
              <a:t>ця</a:t>
            </a:r>
            <a:r>
              <a:rPr lang="ru-RU" sz="1600" dirty="0"/>
              <a:t> система </a:t>
            </a:r>
            <a:r>
              <a:rPr lang="ru-RU" sz="1600" dirty="0" err="1"/>
              <a:t>дуже</a:t>
            </a:r>
            <a:r>
              <a:rPr lang="ru-RU" sz="1600" dirty="0"/>
              <a:t> </a:t>
            </a:r>
            <a:r>
              <a:rPr lang="ru-RU" sz="1600" dirty="0" err="1"/>
              <a:t>подібна</a:t>
            </a:r>
            <a:r>
              <a:rPr lang="ru-RU" sz="1600" dirty="0"/>
              <a:t> до </a:t>
            </a:r>
            <a:r>
              <a:rPr lang="ru-RU" sz="1600" dirty="0" err="1"/>
              <a:t>функціональної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err="1"/>
              <a:t>Анохіна</a:t>
            </a:r>
            <a:r>
              <a:rPr lang="ru-RU" sz="1600" dirty="0"/>
              <a:t>, в </a:t>
            </a:r>
            <a:r>
              <a:rPr lang="ru-RU" sz="1600" dirty="0" err="1"/>
              <a:t>якій</a:t>
            </a:r>
            <a:r>
              <a:rPr lang="ru-RU" sz="1600" dirty="0"/>
              <a:t> </a:t>
            </a:r>
            <a:r>
              <a:rPr lang="ru-RU" sz="1600" dirty="0" err="1"/>
              <a:t>процеси</a:t>
            </a:r>
            <a:r>
              <a:rPr lang="ru-RU" sz="1600" dirty="0"/>
              <a:t> </a:t>
            </a:r>
            <a:r>
              <a:rPr lang="ru-RU" sz="1600" dirty="0" err="1"/>
              <a:t>звірення</a:t>
            </a:r>
            <a:r>
              <a:rPr lang="ru-RU" sz="1600" dirty="0"/>
              <a:t> </a:t>
            </a:r>
            <a:r>
              <a:rPr lang="ru-RU" sz="1600" dirty="0" err="1"/>
              <a:t>відбуваються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акцепторі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, де </a:t>
            </a:r>
            <a:r>
              <a:rPr lang="ru-RU" sz="1600" dirty="0" err="1"/>
              <a:t>звіряються</a:t>
            </a:r>
            <a:r>
              <a:rPr lang="ru-RU" sz="1600" dirty="0"/>
              <a:t> </a:t>
            </a:r>
            <a:r>
              <a:rPr lang="ru-RU" sz="1600" dirty="0" err="1"/>
              <a:t>очікуваний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справжній</a:t>
            </a:r>
            <a:r>
              <a:rPr lang="ru-RU" sz="1600" dirty="0"/>
              <a:t> </a:t>
            </a:r>
            <a:r>
              <a:rPr lang="ru-RU" sz="1600" dirty="0" err="1"/>
              <a:t>результати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.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досягається</a:t>
            </a:r>
            <a:r>
              <a:rPr lang="ru-RU" sz="1600" dirty="0"/>
              <a:t> </a:t>
            </a:r>
            <a:r>
              <a:rPr lang="ru-RU" sz="1600" dirty="0" err="1"/>
              <a:t>завдяки</a:t>
            </a:r>
            <a:r>
              <a:rPr lang="ru-RU" sz="1600" dirty="0"/>
              <a:t> </a:t>
            </a:r>
            <a:r>
              <a:rPr lang="ru-RU" sz="1600" dirty="0" err="1"/>
              <a:t>наявності</a:t>
            </a:r>
            <a:r>
              <a:rPr lang="ru-RU" sz="1600" dirty="0"/>
              <a:t> </a:t>
            </a:r>
            <a:r>
              <a:rPr lang="ru-RU" sz="1600" dirty="0" err="1"/>
              <a:t>зворотної</a:t>
            </a:r>
            <a:r>
              <a:rPr lang="ru-RU" sz="1600" dirty="0"/>
              <a:t> </a:t>
            </a:r>
            <a:r>
              <a:rPr lang="ru-RU" sz="1600" dirty="0" err="1"/>
              <a:t>аферентації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спрямовує</a:t>
            </a:r>
            <a:r>
              <a:rPr lang="ru-RU" sz="1600" dirty="0"/>
              <a:t> </a:t>
            </a:r>
            <a:r>
              <a:rPr lang="ru-RU" sz="1600" dirty="0" err="1"/>
              <a:t>рух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результативної</a:t>
            </a:r>
            <a:r>
              <a:rPr lang="ru-RU" sz="1600" dirty="0"/>
              <a:t>, яка </a:t>
            </a:r>
            <a:r>
              <a:rPr lang="ru-RU" sz="1600" dirty="0" err="1"/>
              <a:t>може</a:t>
            </a:r>
            <a:r>
              <a:rPr lang="ru-RU" sz="1600" dirty="0"/>
              <a:t> бути </a:t>
            </a:r>
            <a:r>
              <a:rPr lang="ru-RU" sz="1600" dirty="0" err="1"/>
              <a:t>поетапною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повідомляє</a:t>
            </a:r>
            <a:r>
              <a:rPr lang="ru-RU" sz="1600" dirty="0"/>
              <a:t> про </a:t>
            </a:r>
            <a:r>
              <a:rPr lang="ru-RU" sz="1600" dirty="0" err="1"/>
              <a:t>виконання</a:t>
            </a:r>
            <a:r>
              <a:rPr lang="ru-RU" sz="1600" dirty="0"/>
              <a:t> </a:t>
            </a:r>
            <a:r>
              <a:rPr lang="ru-RU" sz="1600" dirty="0" err="1"/>
              <a:t>окремих</a:t>
            </a:r>
            <a:r>
              <a:rPr lang="ru-RU" sz="1600" dirty="0"/>
              <a:t> </a:t>
            </a:r>
            <a:r>
              <a:rPr lang="ru-RU" sz="1600" dirty="0" err="1"/>
              <a:t>етапів</a:t>
            </a:r>
            <a:r>
              <a:rPr lang="ru-RU" sz="1600" dirty="0"/>
              <a:t> </a:t>
            </a:r>
            <a:r>
              <a:rPr lang="ru-RU" sz="1600" dirty="0" err="1"/>
              <a:t>програми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санкціонує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сигналізує</a:t>
            </a:r>
            <a:r>
              <a:rPr lang="ru-RU" sz="1600" dirty="0"/>
              <a:t> </a:t>
            </a:r>
            <a:r>
              <a:rPr lang="ru-RU" sz="1600" dirty="0" err="1"/>
              <a:t>про</a:t>
            </a:r>
            <a:r>
              <a:rPr lang="ru-RU" sz="1600" dirty="0"/>
              <a:t> </a:t>
            </a:r>
            <a:r>
              <a:rPr lang="ru-RU" sz="1600" dirty="0" err="1"/>
              <a:t>повне</a:t>
            </a:r>
            <a:r>
              <a:rPr lang="ru-RU" sz="1600" dirty="0"/>
              <a:t> </a:t>
            </a:r>
            <a:r>
              <a:rPr lang="ru-RU" sz="1600" dirty="0" err="1"/>
              <a:t>завершення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виробленої</a:t>
            </a:r>
            <a:r>
              <a:rPr lang="ru-RU" sz="1600" dirty="0"/>
              <a:t> </a:t>
            </a:r>
            <a:r>
              <a:rPr lang="ru-RU" sz="1600" dirty="0" err="1"/>
              <a:t>програми</a:t>
            </a:r>
            <a:r>
              <a:rPr lang="ru-RU" sz="1600" dirty="0"/>
              <a:t>. </a:t>
            </a:r>
            <a:r>
              <a:rPr lang="ru-RU" sz="1600" dirty="0" err="1"/>
              <a:t>Головні</a:t>
            </a:r>
            <a:r>
              <a:rPr lang="ru-RU" sz="1600" dirty="0"/>
              <a:t> блоки </a:t>
            </a:r>
            <a:r>
              <a:rPr lang="ru-RU" sz="1600" dirty="0" err="1"/>
              <a:t>цієї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: блок </a:t>
            </a:r>
            <a:r>
              <a:rPr lang="ru-RU" sz="1600" dirty="0" err="1"/>
              <a:t>аферентного</a:t>
            </a:r>
            <a:r>
              <a:rPr lang="ru-RU" sz="1600" dirty="0"/>
              <a:t> синтезу,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отримує</a:t>
            </a:r>
            <a:r>
              <a:rPr lang="ru-RU" sz="1600" dirty="0"/>
              <a:t> </a:t>
            </a:r>
            <a:r>
              <a:rPr lang="ru-RU" sz="1600" dirty="0" err="1"/>
              <a:t>різноманітну</a:t>
            </a:r>
            <a:r>
              <a:rPr lang="ru-RU" sz="1600" dirty="0"/>
              <a:t> </a:t>
            </a:r>
            <a:r>
              <a:rPr lang="ru-RU" sz="1600" dirty="0" err="1"/>
              <a:t>аферентацію</a:t>
            </a:r>
            <a:r>
              <a:rPr lang="ru-RU" sz="1600" dirty="0"/>
              <a:t> за </a:t>
            </a:r>
            <a:r>
              <a:rPr lang="ru-RU" sz="1600" dirty="0" err="1"/>
              <a:t>специфічними</a:t>
            </a:r>
            <a:r>
              <a:rPr lang="ru-RU" sz="1600" dirty="0"/>
              <a:t> та </a:t>
            </a:r>
            <a:r>
              <a:rPr lang="ru-RU" sz="1600" dirty="0" err="1"/>
              <a:t>неспецифічними</a:t>
            </a:r>
            <a:r>
              <a:rPr lang="ru-RU" sz="1600" dirty="0"/>
              <a:t> шляхами,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співвідносить</a:t>
            </a:r>
            <a:r>
              <a:rPr lang="ru-RU" sz="1600" dirty="0"/>
              <a:t> </a:t>
            </a:r>
            <a:r>
              <a:rPr lang="ru-RU" sz="1600" dirty="0" err="1"/>
              <a:t>отриману</a:t>
            </a:r>
            <a:r>
              <a:rPr lang="ru-RU" sz="1600" dirty="0"/>
              <a:t> </a:t>
            </a:r>
            <a:r>
              <a:rPr lang="ru-RU" sz="1600" dirty="0" err="1"/>
              <a:t>інформацію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домінуючою</a:t>
            </a:r>
            <a:r>
              <a:rPr lang="ru-RU" sz="1600" dirty="0"/>
              <a:t> </a:t>
            </a:r>
            <a:r>
              <a:rPr lang="ru-RU" sz="1600" dirty="0" err="1"/>
              <a:t>мотивацією</a:t>
            </a:r>
            <a:r>
              <a:rPr lang="ru-RU" sz="1600" dirty="0"/>
              <a:t> та </a:t>
            </a:r>
            <a:r>
              <a:rPr lang="ru-RU" sz="1600" dirty="0" err="1"/>
              <a:t>відомостями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зберігаються</a:t>
            </a:r>
            <a:r>
              <a:rPr lang="ru-RU" sz="1600" dirty="0"/>
              <a:t> в </a:t>
            </a:r>
            <a:r>
              <a:rPr lang="ru-RU" sz="1600" dirty="0" err="1"/>
              <a:t>пам'яті</a:t>
            </a:r>
            <a:r>
              <a:rPr lang="ru-RU" sz="1600" dirty="0"/>
              <a:t>; блок </a:t>
            </a:r>
            <a:r>
              <a:rPr lang="ru-RU" sz="1600" dirty="0" err="1"/>
              <a:t>вибору</a:t>
            </a:r>
            <a:r>
              <a:rPr lang="ru-RU" sz="1600" dirty="0"/>
              <a:t> мети та </a:t>
            </a:r>
            <a:r>
              <a:rPr lang="ru-RU" sz="1600" dirty="0" err="1"/>
              <a:t>прийняття</a:t>
            </a:r>
            <a:r>
              <a:rPr lang="ru-RU" sz="1600" dirty="0"/>
              <a:t> </a:t>
            </a:r>
            <a:r>
              <a:rPr lang="ru-RU" sz="1600" dirty="0" err="1"/>
              <a:t>рішення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забезпечує</a:t>
            </a:r>
            <a:r>
              <a:rPr lang="ru-RU" sz="1600" dirty="0"/>
              <a:t> </a:t>
            </a:r>
            <a:r>
              <a:rPr lang="ru-RU" sz="1600" dirty="0" err="1"/>
              <a:t>вибір</a:t>
            </a:r>
            <a:r>
              <a:rPr lang="ru-RU" sz="1600" dirty="0"/>
              <a:t> </a:t>
            </a:r>
            <a:r>
              <a:rPr lang="ru-RU" sz="1600" dirty="0" err="1"/>
              <a:t>певного</a:t>
            </a:r>
            <a:r>
              <a:rPr lang="ru-RU" sz="1600" dirty="0"/>
              <a:t> акта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усіх</a:t>
            </a:r>
            <a:r>
              <a:rPr lang="ru-RU" sz="1600" dirty="0"/>
              <a:t> </a:t>
            </a:r>
            <a:r>
              <a:rPr lang="ru-RU" sz="1600" dirty="0" err="1"/>
              <a:t>можливих</a:t>
            </a:r>
            <a:r>
              <a:rPr lang="ru-RU" sz="1600" dirty="0"/>
              <a:t> (</a:t>
            </a:r>
            <a:r>
              <a:rPr lang="ru-RU" sz="1600" dirty="0" err="1"/>
              <a:t>відсікання</a:t>
            </a:r>
            <a:r>
              <a:rPr lang="ru-RU" sz="1600" dirty="0"/>
              <a:t> </a:t>
            </a:r>
            <a:r>
              <a:rPr lang="ru-RU" sz="1600" dirty="0" err="1"/>
              <a:t>надлишкових</a:t>
            </a:r>
            <a:r>
              <a:rPr lang="ru-RU" sz="1600" dirty="0"/>
              <a:t> </a:t>
            </a:r>
            <a:r>
              <a:rPr lang="ru-RU" sz="1600" dirty="0" err="1"/>
              <a:t>ступенів</a:t>
            </a:r>
            <a:r>
              <a:rPr lang="ru-RU" sz="1600" dirty="0"/>
              <a:t> </a:t>
            </a:r>
            <a:r>
              <a:rPr lang="ru-RU" sz="1600" dirty="0" err="1"/>
              <a:t>свободи</a:t>
            </a:r>
            <a:r>
              <a:rPr lang="ru-RU" sz="1600" dirty="0"/>
              <a:t>); блок акцептора </a:t>
            </a:r>
            <a:r>
              <a:rPr lang="ru-RU" sz="1600" dirty="0" err="1"/>
              <a:t>результатів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 та </a:t>
            </a:r>
            <a:r>
              <a:rPr lang="ru-RU" sz="1600" dirty="0" err="1"/>
              <a:t>програми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, де </a:t>
            </a:r>
            <a:r>
              <a:rPr lang="ru-RU" sz="1600" dirty="0" err="1"/>
              <a:t>виробляється</a:t>
            </a:r>
            <a:r>
              <a:rPr lang="ru-RU" sz="1600" dirty="0"/>
              <a:t> </a:t>
            </a:r>
            <a:r>
              <a:rPr lang="ru-RU" sz="1600" dirty="0" err="1"/>
              <a:t>програма</a:t>
            </a:r>
            <a:r>
              <a:rPr lang="ru-RU" sz="1600" dirty="0"/>
              <a:t>, </a:t>
            </a:r>
            <a:r>
              <a:rPr lang="ru-RU" sz="1600" dirty="0" err="1"/>
              <a:t>прогнозується</a:t>
            </a:r>
            <a:r>
              <a:rPr lang="ru-RU" sz="1600" dirty="0"/>
              <a:t> результат, </a:t>
            </a:r>
            <a:r>
              <a:rPr lang="ru-RU" sz="1600" dirty="0" err="1"/>
              <a:t>звідки</a:t>
            </a:r>
            <a:r>
              <a:rPr lang="ru-RU" sz="1600" dirty="0"/>
              <a:t> </a:t>
            </a:r>
            <a:r>
              <a:rPr lang="ru-RU" sz="1600" dirty="0" err="1"/>
              <a:t>запускається</a:t>
            </a:r>
            <a:r>
              <a:rPr lang="ru-RU" sz="1600" dirty="0"/>
              <a:t> за </a:t>
            </a:r>
            <a:r>
              <a:rPr lang="ru-RU" sz="1600" dirty="0" err="1"/>
              <a:t>цією</a:t>
            </a:r>
            <a:r>
              <a:rPr lang="ru-RU" sz="1600" dirty="0"/>
              <a:t> </a:t>
            </a:r>
            <a:r>
              <a:rPr lang="ru-RU" sz="1600" dirty="0" err="1"/>
              <a:t>програмою</a:t>
            </a:r>
            <a:r>
              <a:rPr lang="ru-RU" sz="1600" dirty="0"/>
              <a:t> </a:t>
            </a:r>
            <a:r>
              <a:rPr lang="ru-RU" sz="1600" dirty="0" err="1"/>
              <a:t>дія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куди</a:t>
            </a:r>
            <a:r>
              <a:rPr lang="ru-RU" sz="1600" dirty="0"/>
              <a:t> шляхом </a:t>
            </a:r>
            <a:r>
              <a:rPr lang="ru-RU" sz="1600" dirty="0" err="1"/>
              <a:t>зворотної</a:t>
            </a:r>
            <a:r>
              <a:rPr lang="ru-RU" sz="1600" dirty="0"/>
              <a:t> </a:t>
            </a:r>
            <a:r>
              <a:rPr lang="ru-RU" sz="1600" dirty="0" err="1"/>
              <a:t>аферентації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рецепторів</a:t>
            </a:r>
            <a:r>
              <a:rPr lang="ru-RU" sz="1600" dirty="0"/>
              <a:t> </a:t>
            </a:r>
            <a:r>
              <a:rPr lang="ru-RU" sz="1600" dirty="0" err="1"/>
              <a:t>параметрів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надходять</a:t>
            </a:r>
            <a:r>
              <a:rPr lang="ru-RU" sz="1600" dirty="0"/>
              <a:t> </a:t>
            </a:r>
            <a:r>
              <a:rPr lang="ru-RU" sz="1600" dirty="0" err="1"/>
              <a:t>відомості</a:t>
            </a:r>
            <a:r>
              <a:rPr lang="ru-RU" sz="1600" dirty="0"/>
              <a:t> про характер </a:t>
            </a:r>
            <a:r>
              <a:rPr lang="ru-RU" sz="1600" dirty="0" err="1"/>
              <a:t>результатів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 для </a:t>
            </a:r>
            <a:r>
              <a:rPr lang="ru-RU" sz="1600" dirty="0" err="1"/>
              <a:t>звірення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передбачуваними</a:t>
            </a:r>
            <a:r>
              <a:rPr lang="ru-RU" sz="1600" dirty="0"/>
              <a:t> результатами.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44824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Система </a:t>
            </a:r>
            <a:r>
              <a:rPr lang="ru-RU" dirty="0" err="1"/>
              <a:t>Анохіна</a:t>
            </a:r>
            <a:r>
              <a:rPr lang="ru-RU" dirty="0"/>
              <a:t>, як </a:t>
            </a:r>
            <a:r>
              <a:rPr lang="ru-RU" dirty="0" err="1"/>
              <a:t>і</a:t>
            </a:r>
            <a:r>
              <a:rPr lang="ru-RU" dirty="0"/>
              <a:t> Бернштейна,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допускає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так званого "</a:t>
            </a:r>
            <a:r>
              <a:rPr lang="ru-RU" dirty="0" err="1"/>
              <a:t>випереджального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". З </a:t>
            </a:r>
            <a:r>
              <a:rPr lang="ru-RU" dirty="0" err="1"/>
              <a:t>позицій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в </a:t>
            </a:r>
            <a:r>
              <a:rPr lang="ru-RU" dirty="0" err="1"/>
              <a:t>її</a:t>
            </a:r>
            <a:r>
              <a:rPr lang="ru-RU" dirty="0"/>
              <a:t> межах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феномен </a:t>
            </a:r>
            <a:r>
              <a:rPr lang="ru-RU" dirty="0" err="1"/>
              <a:t>екстраполяційного</a:t>
            </a:r>
            <a:r>
              <a:rPr lang="ru-RU" dirty="0"/>
              <a:t> рефлексу,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саморегуляцію</a:t>
            </a:r>
            <a:r>
              <a:rPr lang="ru-RU" dirty="0"/>
              <a:t> гомеостазу (Судаков</a:t>
            </a:r>
            <a:r>
              <a:rPr lang="ru-RU" dirty="0" smtClean="0"/>
              <a:t>) рис. </a:t>
            </a:r>
            <a:r>
              <a:rPr lang="ru-RU" dirty="0"/>
              <a:t>2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76672"/>
            <a:ext cx="4800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3563888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метаболізм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491880" y="494116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Показник гомеостазу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131840" y="57332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Рецептори результату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4211960" y="45091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499992" y="45811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283968" y="53732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5536" y="429309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Сигнали про внутрішні потреби</a:t>
            </a:r>
            <a:endParaRPr lang="ru-RU" dirty="0"/>
          </a:p>
        </p:txBody>
      </p:sp>
      <p:cxnSp>
        <p:nvCxnSpPr>
          <p:cNvPr id="26" name="Прямая со стрелкой 25"/>
          <p:cNvCxnSpPr>
            <a:endCxn id="16" idx="1"/>
          </p:cNvCxnSpPr>
          <p:nvPr/>
        </p:nvCxnSpPr>
        <p:spPr>
          <a:xfrm>
            <a:off x="2915816" y="4869160"/>
            <a:ext cx="576064" cy="256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619672" y="5157192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1187624" y="2924944"/>
            <a:ext cx="194421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ная линия уступом 31"/>
          <p:cNvCxnSpPr/>
          <p:nvPr/>
        </p:nvCxnSpPr>
        <p:spPr>
          <a:xfrm rot="5400000" flipH="1" flipV="1">
            <a:off x="5508104" y="3284984"/>
            <a:ext cx="3600400" cy="1296144"/>
          </a:xfrm>
          <a:prstGeom prst="bentConnector3">
            <a:avLst>
              <a:gd name="adj1" fmla="val 1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3313" idx="3"/>
          </p:cNvCxnSpPr>
          <p:nvPr/>
        </p:nvCxnSpPr>
        <p:spPr>
          <a:xfrm flipH="1" flipV="1">
            <a:off x="6780312" y="2124497"/>
            <a:ext cx="1176064" cy="83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endCxn id="16" idx="3"/>
          </p:cNvCxnSpPr>
          <p:nvPr/>
        </p:nvCxnSpPr>
        <p:spPr>
          <a:xfrm flipH="1" flipV="1">
            <a:off x="5940152" y="5125834"/>
            <a:ext cx="720080" cy="607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5652120" y="5733256"/>
            <a:ext cx="100811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161</TotalTime>
  <Words>3980</Words>
  <Application>Microsoft Office PowerPoint</Application>
  <PresentationFormat>Экран (4:3)</PresentationFormat>
  <Paragraphs>72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Бумажная</vt:lpstr>
      <vt:lpstr>Рухові програми та управління рухами. Увага.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Рухові програми та управління рухами. Увага. </dc:title>
  <dc:creator>Руслан Аминов</dc:creator>
  <cp:lastModifiedBy>Руслан Аминов</cp:lastModifiedBy>
  <cp:revision>32</cp:revision>
  <dcterms:created xsi:type="dcterms:W3CDTF">2023-04-02T11:11:10Z</dcterms:created>
  <dcterms:modified xsi:type="dcterms:W3CDTF">2023-04-02T13:53:04Z</dcterms:modified>
</cp:coreProperties>
</file>