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64" r:id="rId8"/>
    <p:sldId id="265" r:id="rId9"/>
    <p:sldId id="266" r:id="rId10"/>
    <p:sldId id="268" r:id="rId11"/>
    <p:sldId id="26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D4B2-2E9E-4A01-86E1-EF6144AD3AB1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D038-1CC5-493E-843A-21867B21A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D4B2-2E9E-4A01-86E1-EF6144AD3AB1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D038-1CC5-493E-843A-21867B21A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D4B2-2E9E-4A01-86E1-EF6144AD3AB1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D038-1CC5-493E-843A-21867B21A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D4B2-2E9E-4A01-86E1-EF6144AD3AB1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D038-1CC5-493E-843A-21867B21A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D4B2-2E9E-4A01-86E1-EF6144AD3AB1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D038-1CC5-493E-843A-21867B21A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D4B2-2E9E-4A01-86E1-EF6144AD3AB1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D038-1CC5-493E-843A-21867B21A8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D4B2-2E9E-4A01-86E1-EF6144AD3AB1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D038-1CC5-493E-843A-21867B21A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D4B2-2E9E-4A01-86E1-EF6144AD3AB1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D038-1CC5-493E-843A-21867B21A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D4B2-2E9E-4A01-86E1-EF6144AD3AB1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D038-1CC5-493E-843A-21867B21A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D4B2-2E9E-4A01-86E1-EF6144AD3AB1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F0D038-1CC5-493E-843A-21867B21A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D4B2-2E9E-4A01-86E1-EF6144AD3AB1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D038-1CC5-493E-843A-21867B21A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C39D4B2-2E9E-4A01-86E1-EF6144AD3AB1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4F0D038-1CC5-493E-843A-21867B21A8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412776"/>
            <a:ext cx="6400800" cy="174190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err="1" smtClean="0">
                <a:solidFill>
                  <a:srgbClr val="002060"/>
                </a:solidFill>
                <a:latin typeface="Arial"/>
              </a:rPr>
              <a:t>ГРОМАДСЬКі</a:t>
            </a:r>
            <a:r>
              <a:rPr lang="ru-RU" sz="6600" b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6600" b="1" dirty="0" err="1" smtClean="0">
                <a:solidFill>
                  <a:srgbClr val="002060"/>
                </a:solidFill>
                <a:latin typeface="Arial"/>
              </a:rPr>
              <a:t>слухання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1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Порядок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проведення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громадських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слухань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1764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t">
              <a:buAutoNum type="arabicPeriod"/>
            </a:pPr>
            <a:r>
              <a:rPr lang="ru-RU" sz="2000" b="0" dirty="0" err="1" smtClean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Головуючий</a:t>
            </a:r>
            <a:r>
              <a:rPr lang="ru-RU" sz="2000" b="0" dirty="0" smtClean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відповідно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до регламенту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надає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по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черзі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слово для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виступу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учасникам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слухань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b="0" dirty="0" smtClean="0">
              <a:solidFill>
                <a:srgbClr val="444A55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t"/>
            <a:r>
              <a:rPr lang="ru-RU" sz="2000" b="0" dirty="0" smtClean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Головуючий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може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перервати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виступаючого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якщо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виступ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стосується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предмета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слухань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перевищує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встановлений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smtClean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регламент.</a:t>
            </a:r>
          </a:p>
          <a:p>
            <a:pPr marL="0" indent="0" fontAlgn="t"/>
            <a:r>
              <a:rPr lang="ru-RU" sz="2000" b="0" dirty="0" smtClean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Учасники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громадських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слухань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повинні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дотримуватися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err="1" smtClean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затвердженого</a:t>
            </a:r>
            <a:r>
              <a:rPr lang="ru-RU" sz="2000" b="0" dirty="0" smtClean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порядку денного та регламенту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громадських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слухань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, норм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етичної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поведінки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, не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допускати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вигуків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, образ,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вчинення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правопорушень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інших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дій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заважають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обговоренню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винесених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розгляд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питань</a:t>
            </a:r>
            <a:r>
              <a:rPr lang="ru-RU" sz="20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3645024"/>
            <a:ext cx="6427262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622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Прийняття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рішення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1764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 fontAlgn="t"/>
            <a:r>
              <a:rPr lang="ru-RU" sz="2400" b="0" dirty="0" smtClean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       За </a:t>
            </a:r>
            <a:r>
              <a:rPr lang="ru-RU" sz="24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результатами </a:t>
            </a:r>
            <a:r>
              <a:rPr lang="ru-RU" sz="24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обговорення</a:t>
            </a:r>
            <a:r>
              <a:rPr lang="ru-RU" sz="24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smtClean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предмета </a:t>
            </a:r>
            <a:r>
              <a:rPr lang="ru-RU" sz="2400" b="0" dirty="0" err="1" smtClean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громадських</a:t>
            </a:r>
            <a:r>
              <a:rPr lang="ru-RU" sz="2400" b="0" dirty="0" smtClean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слухань</a:t>
            </a:r>
            <a:r>
              <a:rPr lang="ru-RU" sz="24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простою </a:t>
            </a:r>
            <a:r>
              <a:rPr lang="ru-RU" sz="24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більшістю</a:t>
            </a:r>
            <a:r>
              <a:rPr lang="ru-RU" sz="24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голосів</a:t>
            </a:r>
            <a:r>
              <a:rPr lang="ru-RU" sz="24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учасників</a:t>
            </a:r>
            <a:r>
              <a:rPr lang="ru-RU" sz="24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з правом голосу </a:t>
            </a:r>
            <a:r>
              <a:rPr lang="ru-RU" sz="24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ухвалюється</a:t>
            </a:r>
            <a:r>
              <a:rPr lang="ru-RU" sz="24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рішення</a:t>
            </a:r>
            <a:r>
              <a:rPr lang="ru-RU" sz="24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громадських</a:t>
            </a:r>
            <a:r>
              <a:rPr lang="ru-RU" sz="24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слухань</a:t>
            </a:r>
            <a:r>
              <a:rPr lang="ru-RU" sz="24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, про </a:t>
            </a:r>
            <a:r>
              <a:rPr lang="ru-RU" sz="24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4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зазначається</a:t>
            </a:r>
            <a:r>
              <a:rPr lang="ru-RU" sz="24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4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протоколі</a:t>
            </a:r>
            <a:r>
              <a:rPr lang="ru-RU" sz="24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25" y="2276872"/>
            <a:ext cx="4876800" cy="456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000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01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7281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solidFill>
                  <a:srgbClr val="262626"/>
                </a:solidFill>
                <a:latin typeface="ProximaNova"/>
              </a:rPr>
              <a:t>     </a:t>
            </a:r>
            <a:r>
              <a:rPr lang="ru-RU" sz="2000" dirty="0" err="1" smtClean="0">
                <a:solidFill>
                  <a:srgbClr val="262626"/>
                </a:solidFill>
                <a:latin typeface="ProximaNova"/>
              </a:rPr>
              <a:t>Громадські</a:t>
            </a:r>
            <a:r>
              <a:rPr lang="ru-RU" sz="2000" dirty="0" smtClean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слухання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 —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це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офіційне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засідання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міської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 (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селищної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,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сільської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,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районної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) ради, органу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місцевої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влади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чи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місцевого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самоврядування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, на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якому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депутати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 та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посадові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 особи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знайомляться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 з думками,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враженнями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,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зауваженнями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 та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пропозиціями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мешканців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міста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 (села, селища, району) з 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проблеми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чи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 заходу,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які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 орган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влади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збирається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b="0" dirty="0" err="1">
                <a:solidFill>
                  <a:srgbClr val="262626"/>
                </a:solidFill>
                <a:latin typeface="ProximaNova"/>
              </a:rPr>
              <a:t>реалізувати</a:t>
            </a:r>
            <a:r>
              <a:rPr lang="ru-RU" sz="2000" b="0" dirty="0">
                <a:solidFill>
                  <a:srgbClr val="262626"/>
                </a:solidFill>
                <a:latin typeface="ProximaNova"/>
              </a:rPr>
              <a:t>.</a:t>
            </a:r>
            <a:endParaRPr lang="ru-RU" sz="2000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69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000" b="1" dirty="0" err="1" smtClean="0">
                <a:solidFill>
                  <a:srgbClr val="262626"/>
                </a:solidFill>
                <a:latin typeface="ProximaNova"/>
              </a:rPr>
              <a:t>Учасниками</a:t>
            </a:r>
            <a:r>
              <a:rPr lang="ru-RU" sz="2000" b="1" dirty="0" smtClean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b="1" dirty="0" err="1">
                <a:solidFill>
                  <a:srgbClr val="262626"/>
                </a:solidFill>
                <a:latin typeface="ProximaNova"/>
              </a:rPr>
              <a:t>громадських</a:t>
            </a:r>
            <a:r>
              <a:rPr lang="ru-RU" sz="2000" b="1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b="1" dirty="0" err="1">
                <a:solidFill>
                  <a:srgbClr val="262626"/>
                </a:solidFill>
                <a:latin typeface="ProximaNova"/>
              </a:rPr>
              <a:t>слухань</a:t>
            </a:r>
            <a:r>
              <a:rPr lang="ru-RU" sz="2000" b="1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b="1" dirty="0" err="1">
                <a:solidFill>
                  <a:srgbClr val="262626"/>
                </a:solidFill>
                <a:latin typeface="ProximaNova"/>
              </a:rPr>
              <a:t>можуть</a:t>
            </a:r>
            <a:r>
              <a:rPr lang="ru-RU" sz="2000" b="1" dirty="0">
                <a:solidFill>
                  <a:srgbClr val="262626"/>
                </a:solidFill>
                <a:latin typeface="ProximaNova"/>
              </a:rPr>
              <a:t> бути:</a:t>
            </a:r>
            <a:endParaRPr lang="ru-RU" sz="2000" dirty="0">
              <a:solidFill>
                <a:srgbClr val="262626"/>
              </a:solidFill>
              <a:latin typeface="ProximaNova"/>
            </a:endParaRPr>
          </a:p>
          <a:p>
            <a:pPr>
              <a:buFont typeface="Arial"/>
              <a:buChar char="•"/>
            </a:pP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працівники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відповідних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smtClean="0">
                <a:solidFill>
                  <a:srgbClr val="262626"/>
                </a:solidFill>
                <a:latin typeface="ProximaNova"/>
              </a:rPr>
              <a:t>служб,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які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є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фахівцями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з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питань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будівництва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, благоустрою,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торгівлі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тощо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,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тобто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з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питань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,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які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виносяться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на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обговорення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;</a:t>
            </a:r>
          </a:p>
          <a:p>
            <a:pPr>
              <a:buFont typeface="Arial"/>
              <a:buChar char="•"/>
            </a:pP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представники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громадських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організацій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,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місцевих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осередків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політичних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партій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;</a:t>
            </a:r>
          </a:p>
          <a:p>
            <a:pPr>
              <a:buFont typeface="Arial"/>
              <a:buChar char="•"/>
            </a:pP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представники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органів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самоорганізації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населення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, </a:t>
            </a:r>
            <a:r>
              <a:rPr lang="ru-RU" sz="2000" dirty="0" err="1" smtClean="0">
                <a:solidFill>
                  <a:srgbClr val="262626"/>
                </a:solidFill>
                <a:latin typeface="ProximaNova"/>
              </a:rPr>
              <a:t>які</a:t>
            </a:r>
            <a:r>
              <a:rPr lang="ru-RU" sz="2000" dirty="0" smtClean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 smtClean="0">
                <a:solidFill>
                  <a:srgbClr val="262626"/>
                </a:solidFill>
                <a:latin typeface="ProximaNova"/>
              </a:rPr>
              <a:t>постійно</a:t>
            </a:r>
            <a:r>
              <a:rPr lang="ru-RU" sz="2000" dirty="0" smtClean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контактують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безпосередньо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з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мешканцями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і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найкраще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знають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їхні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потреби та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настрої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;</a:t>
            </a:r>
          </a:p>
          <a:p>
            <a:pPr>
              <a:buFont typeface="Arial"/>
              <a:buChar char="•"/>
            </a:pP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представники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засобів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масової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інформації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;</a:t>
            </a:r>
          </a:p>
          <a:p>
            <a:pPr>
              <a:buFont typeface="Arial"/>
              <a:buChar char="•"/>
            </a:pP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інші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зацікавлені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категорії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населення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smtClean="0">
                <a:solidFill>
                  <a:srgbClr val="262626"/>
                </a:solidFill>
                <a:latin typeface="ProximaNova"/>
              </a:rPr>
              <a:t>.</a:t>
            </a:r>
            <a:endParaRPr lang="ru-RU" sz="2000" dirty="0">
              <a:solidFill>
                <a:srgbClr val="262626"/>
              </a:solidFill>
              <a:latin typeface="ProximaNova"/>
            </a:endParaRPr>
          </a:p>
          <a:p>
            <a:pPr algn="just"/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У Вінниці мешканці не ініціюють громадські слухання через завищену  кількість голосів на підтримку та відсутність ресурсів | Громадський Прості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5746"/>
            <a:ext cx="9144000" cy="289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8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636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62626"/>
                </a:solidFill>
                <a:latin typeface="ProximaNova"/>
              </a:rPr>
              <a:t>Мета </a:t>
            </a:r>
            <a:r>
              <a:rPr lang="ru-RU" sz="2000" b="1" dirty="0" err="1">
                <a:solidFill>
                  <a:srgbClr val="262626"/>
                </a:solidFill>
                <a:latin typeface="ProximaNova"/>
              </a:rPr>
              <a:t>проведення</a:t>
            </a:r>
            <a:r>
              <a:rPr lang="ru-RU" sz="2000" b="1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b="1" dirty="0" err="1">
                <a:solidFill>
                  <a:srgbClr val="262626"/>
                </a:solidFill>
                <a:latin typeface="ProximaNova"/>
              </a:rPr>
              <a:t>громадських</a:t>
            </a:r>
            <a:r>
              <a:rPr lang="ru-RU" sz="2000" b="1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b="1" dirty="0" err="1">
                <a:solidFill>
                  <a:srgbClr val="262626"/>
                </a:solidFill>
                <a:latin typeface="ProximaNova"/>
              </a:rPr>
              <a:t>слухань</a:t>
            </a:r>
            <a:r>
              <a:rPr lang="ru-RU" sz="2000" b="1" dirty="0">
                <a:solidFill>
                  <a:srgbClr val="262626"/>
                </a:solidFill>
                <a:latin typeface="ProximaNova"/>
              </a:rPr>
              <a:t>.</a:t>
            </a:r>
            <a:endParaRPr lang="ru-RU" sz="2000" dirty="0">
              <a:solidFill>
                <a:srgbClr val="262626"/>
              </a:solidFill>
              <a:latin typeface="ProximaNova"/>
            </a:endParaRPr>
          </a:p>
          <a:p>
            <a:pPr>
              <a:buFont typeface="Arial"/>
              <a:buChar char="•"/>
            </a:pP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Ознайомлення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громадян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із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планами, тактикою і </a:t>
            </a:r>
            <a:r>
              <a:rPr lang="ru-RU" sz="2000" dirty="0" err="1" smtClean="0">
                <a:solidFill>
                  <a:srgbClr val="262626"/>
                </a:solidFill>
                <a:latin typeface="ProximaNova"/>
              </a:rPr>
              <a:t>стратегією</a:t>
            </a:r>
            <a:r>
              <a:rPr lang="ru-RU" sz="2000" dirty="0" smtClean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 smtClean="0">
                <a:solidFill>
                  <a:srgbClr val="262626"/>
                </a:solidFill>
                <a:latin typeface="ProximaNova"/>
              </a:rPr>
              <a:t>вирішення</a:t>
            </a:r>
            <a:r>
              <a:rPr lang="ru-RU" sz="2000" dirty="0" smtClean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конкретного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питання</a:t>
            </a:r>
            <a:endParaRPr lang="ru-RU" sz="2000" dirty="0">
              <a:solidFill>
                <a:srgbClr val="262626"/>
              </a:solidFill>
              <a:latin typeface="ProximaNova"/>
            </a:endParaRPr>
          </a:p>
          <a:p>
            <a:pPr>
              <a:buFont typeface="Arial"/>
              <a:buChar char="•"/>
            </a:pP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Ознайомлення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громади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з результатами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діяльності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 smtClean="0">
                <a:solidFill>
                  <a:srgbClr val="262626"/>
                </a:solidFill>
                <a:latin typeface="ProximaNova"/>
              </a:rPr>
              <a:t>місцевої</a:t>
            </a:r>
            <a:r>
              <a:rPr lang="ru-RU" sz="2000" dirty="0" smtClean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 smtClean="0">
                <a:solidFill>
                  <a:srgbClr val="262626"/>
                </a:solidFill>
                <a:latin typeface="ProximaNova"/>
              </a:rPr>
              <a:t>влади</a:t>
            </a:r>
            <a:r>
              <a:rPr lang="ru-RU" sz="2000" dirty="0" smtClean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за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останній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фінансовий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рік</a:t>
            </a:r>
            <a:endParaRPr lang="ru-RU" sz="2000" dirty="0">
              <a:solidFill>
                <a:srgbClr val="262626"/>
              </a:solidFill>
              <a:latin typeface="ProximaNova"/>
            </a:endParaRPr>
          </a:p>
          <a:p>
            <a:pPr>
              <a:buFont typeface="Arial"/>
              <a:buChar char="•"/>
            </a:pP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Донесення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до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органів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влади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думки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громади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щодо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того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чи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іншого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питання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суспільного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життя</a:t>
            </a:r>
            <a:endParaRPr lang="ru-RU" sz="2000" dirty="0">
              <a:solidFill>
                <a:srgbClr val="262626"/>
              </a:solidFill>
              <a:latin typeface="ProximaNova"/>
            </a:endParaRPr>
          </a:p>
          <a:p>
            <a:pPr>
              <a:buFont typeface="Arial"/>
              <a:buChar char="•"/>
            </a:pP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Отримання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поради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від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 smtClean="0">
                <a:solidFill>
                  <a:srgbClr val="262626"/>
                </a:solidFill>
                <a:latin typeface="ProximaNova"/>
              </a:rPr>
              <a:t>мешканців</a:t>
            </a:r>
            <a:r>
              <a:rPr lang="ru-RU" sz="2000" dirty="0" smtClean="0">
                <a:solidFill>
                  <a:srgbClr val="262626"/>
                </a:solidFill>
                <a:latin typeface="ProximaNova"/>
              </a:rPr>
              <a:t>,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споживачів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послуг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, як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краще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розв’язати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smtClean="0">
                <a:solidFill>
                  <a:srgbClr val="262626"/>
                </a:solidFill>
                <a:latin typeface="ProximaNova"/>
              </a:rPr>
              <a:t>проблему </a:t>
            </a:r>
          </a:p>
          <a:p>
            <a:pPr>
              <a:buFont typeface="Arial"/>
              <a:buChar char="•"/>
            </a:pPr>
            <a:r>
              <a:rPr lang="ru-RU" sz="2000" dirty="0" err="1" smtClean="0">
                <a:solidFill>
                  <a:srgbClr val="262626"/>
                </a:solidFill>
                <a:latin typeface="ProximaNova"/>
              </a:rPr>
              <a:t>Отримання</a:t>
            </a:r>
            <a:r>
              <a:rPr lang="ru-RU" sz="2000" dirty="0" smtClean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підтримки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громади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у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лобіюванні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її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інтересів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перед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вищими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владними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структурами </a:t>
            </a:r>
            <a:endParaRPr lang="ru-RU" sz="2000" dirty="0" smtClean="0">
              <a:solidFill>
                <a:srgbClr val="262626"/>
              </a:solidFill>
              <a:latin typeface="ProximaNova"/>
            </a:endParaRPr>
          </a:p>
          <a:p>
            <a:pPr>
              <a:buFont typeface="Arial"/>
              <a:buChar char="•"/>
            </a:pPr>
            <a:r>
              <a:rPr lang="ru-RU" sz="2000" dirty="0" err="1" smtClean="0">
                <a:solidFill>
                  <a:srgbClr val="262626"/>
                </a:solidFill>
                <a:latin typeface="ProximaNova"/>
              </a:rPr>
              <a:t>Забезпечення</a:t>
            </a:r>
            <a:r>
              <a:rPr lang="ru-RU" sz="2000" dirty="0" smtClean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прозорості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дій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влади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з метою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викликати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довіру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у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мешканців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до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владних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структур</a:t>
            </a:r>
          </a:p>
          <a:p>
            <a:pPr>
              <a:buFont typeface="Arial"/>
              <a:buChar char="•"/>
            </a:pP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Ознайомитися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із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думкою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громадян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стосовно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тактики,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стратегії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управлінням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містом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(селом, селищем)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правильності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прийнятих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владою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рішень</a:t>
            </a:r>
            <a:endParaRPr lang="ru-RU" sz="2000" dirty="0">
              <a:solidFill>
                <a:srgbClr val="262626"/>
              </a:solidFill>
              <a:latin typeface="ProximaNova"/>
            </a:endParaRPr>
          </a:p>
          <a:p>
            <a:pPr>
              <a:buFont typeface="Arial"/>
              <a:buChar char="•"/>
            </a:pP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Ознайомлення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громадян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з планами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стосовно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розвитку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міста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(села, селища), результатами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діяльності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(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заслуховування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звітів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керівництва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громади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).</a:t>
            </a:r>
          </a:p>
          <a:p>
            <a:pPr>
              <a:buFont typeface="Arial"/>
              <a:buChar char="•"/>
            </a:pP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Пошук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шляхів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підвищення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прозорості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діяльності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органів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і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посадових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осіб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місцевого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самоврядування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з метою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підвищення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довіри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у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мешканців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до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місцевої</a:t>
            </a:r>
            <a:r>
              <a:rPr lang="ru-RU" sz="2000" dirty="0">
                <a:solidFill>
                  <a:srgbClr val="262626"/>
                </a:solidFill>
                <a:latin typeface="ProximaNova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ProximaNova"/>
              </a:rPr>
              <a:t>влади</a:t>
            </a:r>
            <a:endParaRPr lang="ru-RU" sz="2000" dirty="0">
              <a:solidFill>
                <a:srgbClr val="262626"/>
              </a:solidFill>
              <a:latin typeface="ProximaNova"/>
            </a:endParaRPr>
          </a:p>
          <a:p>
            <a:endParaRPr lang="uk-UA" dirty="0">
              <a:solidFill>
                <a:srgbClr val="222222"/>
              </a:solidFill>
              <a:latin typeface="Georgia"/>
            </a:endParaRPr>
          </a:p>
          <a:p>
            <a:endParaRPr lang="uk-UA" dirty="0" smtClean="0">
              <a:solidFill>
                <a:srgbClr val="222222"/>
              </a:solidFill>
              <a:latin typeface="Georgia"/>
            </a:endParaRPr>
          </a:p>
          <a:p>
            <a:endParaRPr lang="uk-UA" dirty="0">
              <a:solidFill>
                <a:srgbClr val="222222"/>
              </a:solidFill>
              <a:latin typeface="Georgi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26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endParaRPr lang="ru-RU" b="1" dirty="0" smtClean="0">
              <a:solidFill>
                <a:srgbClr val="5F604B"/>
              </a:solidFill>
              <a:latin typeface="Roboto Condensed"/>
            </a:endParaRPr>
          </a:p>
          <a:p>
            <a:pPr algn="ctr" fontAlgn="t"/>
            <a:r>
              <a:rPr lang="ru-RU" sz="2000" b="1" dirty="0" err="1" smtClean="0">
                <a:solidFill>
                  <a:srgbClr val="5F604B"/>
                </a:solidFill>
                <a:latin typeface="Roboto Condensed"/>
              </a:rPr>
              <a:t>Рівні</a:t>
            </a:r>
            <a:r>
              <a:rPr lang="ru-RU" sz="2000" b="1" dirty="0" smtClean="0">
                <a:solidFill>
                  <a:srgbClr val="5F604B"/>
                </a:solidFill>
                <a:latin typeface="Roboto Condensed"/>
              </a:rPr>
              <a:t> </a:t>
            </a:r>
            <a:r>
              <a:rPr lang="ru-RU" sz="2000" b="1" dirty="0" err="1">
                <a:solidFill>
                  <a:srgbClr val="5F604B"/>
                </a:solidFill>
                <a:latin typeface="Roboto Condensed"/>
              </a:rPr>
              <a:t>громадських</a:t>
            </a:r>
            <a:r>
              <a:rPr lang="ru-RU" sz="2000" b="1" dirty="0">
                <a:solidFill>
                  <a:srgbClr val="5F604B"/>
                </a:solidFill>
                <a:latin typeface="Roboto Condensed"/>
              </a:rPr>
              <a:t> </a:t>
            </a:r>
            <a:r>
              <a:rPr lang="ru-RU" sz="2000" b="1" dirty="0" err="1" smtClean="0">
                <a:solidFill>
                  <a:srgbClr val="5F604B"/>
                </a:solidFill>
                <a:latin typeface="Roboto Condensed"/>
              </a:rPr>
              <a:t>слухань</a:t>
            </a:r>
            <a:endParaRPr lang="ru-RU" sz="2000" b="1" dirty="0" smtClean="0">
              <a:solidFill>
                <a:srgbClr val="5F604B"/>
              </a:solidFill>
              <a:latin typeface="Roboto Condensed"/>
            </a:endParaRPr>
          </a:p>
          <a:p>
            <a:pPr algn="just" fontAlgn="t"/>
            <a:endParaRPr lang="ru-RU" sz="2000" b="1" dirty="0">
              <a:solidFill>
                <a:srgbClr val="5F604B"/>
              </a:solidFill>
              <a:latin typeface="Roboto Condensed"/>
            </a:endParaRPr>
          </a:p>
          <a:p>
            <a:pPr algn="just" fontAlgn="t"/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smtClean="0">
                <a:solidFill>
                  <a:srgbClr val="444A55"/>
                </a:solidFill>
                <a:latin typeface="Roboto Condensed"/>
              </a:rPr>
              <a:t>    </a:t>
            </a:r>
            <a:r>
              <a:rPr lang="ru-RU" sz="2000" dirty="0" err="1" smtClean="0">
                <a:solidFill>
                  <a:srgbClr val="444A55"/>
                </a:solidFill>
                <a:latin typeface="Roboto Condensed"/>
              </a:rPr>
              <a:t>Громадські</a:t>
            </a:r>
            <a:r>
              <a:rPr lang="ru-RU" sz="2000" dirty="0" smtClean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слухання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можуть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проводитися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з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питань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,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які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стосуються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:</a:t>
            </a:r>
          </a:p>
          <a:p>
            <a:pPr algn="just" fontAlgn="t"/>
            <a:r>
              <a:rPr lang="ru-RU" sz="2000" dirty="0" smtClean="0">
                <a:solidFill>
                  <a:srgbClr val="444A55"/>
                </a:solidFill>
                <a:latin typeface="Roboto Condensed"/>
              </a:rPr>
              <a:t>1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.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Всіх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членів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територіальної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громади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smtClean="0">
                <a:solidFill>
                  <a:srgbClr val="444A55"/>
                </a:solidFill>
                <a:latin typeface="Roboto Condensed"/>
              </a:rPr>
              <a:t>- </a:t>
            </a:r>
            <a:r>
              <a:rPr lang="ru-RU" sz="2000" dirty="0" err="1" smtClean="0">
                <a:solidFill>
                  <a:srgbClr val="444A55"/>
                </a:solidFill>
                <a:latin typeface="Roboto Condensed"/>
              </a:rPr>
              <a:t>загальні</a:t>
            </a:r>
            <a:r>
              <a:rPr lang="ru-RU" sz="2000" dirty="0" smtClean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громадські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слухання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.</a:t>
            </a:r>
          </a:p>
          <a:p>
            <a:pPr algn="just" fontAlgn="t"/>
            <a:r>
              <a:rPr lang="ru-RU" sz="2000" dirty="0" smtClean="0">
                <a:solidFill>
                  <a:srgbClr val="444A55"/>
                </a:solidFill>
                <a:latin typeface="Roboto Condensed"/>
              </a:rPr>
              <a:t>2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.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Частини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членів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громади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,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що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проживають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та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зареєстровані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в межах одного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адміністративного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smtClean="0">
                <a:solidFill>
                  <a:srgbClr val="444A55"/>
                </a:solidFill>
                <a:latin typeface="Roboto Condensed"/>
              </a:rPr>
              <a:t>району– </a:t>
            </a:r>
            <a:r>
              <a:rPr lang="ru-RU" sz="2000" dirty="0" err="1" smtClean="0">
                <a:solidFill>
                  <a:srgbClr val="444A55"/>
                </a:solidFill>
                <a:latin typeface="Roboto Condensed"/>
              </a:rPr>
              <a:t>районні</a:t>
            </a:r>
            <a:r>
              <a:rPr lang="ru-RU" sz="2000" dirty="0" smtClean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 smtClean="0">
                <a:solidFill>
                  <a:srgbClr val="444A55"/>
                </a:solidFill>
                <a:latin typeface="Roboto Condensed"/>
              </a:rPr>
              <a:t>громадські</a:t>
            </a:r>
            <a:r>
              <a:rPr lang="ru-RU" sz="2000" dirty="0" smtClean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слухання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.</a:t>
            </a:r>
          </a:p>
          <a:p>
            <a:pPr algn="just" fontAlgn="t"/>
            <a:r>
              <a:rPr lang="ru-RU" sz="2000" dirty="0" smtClean="0">
                <a:solidFill>
                  <a:srgbClr val="444A55"/>
                </a:solidFill>
                <a:latin typeface="Roboto Condensed"/>
              </a:rPr>
              <a:t>3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.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Частини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членів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громади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,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що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проживають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та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зареєстровані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у межах </a:t>
            </a:r>
            <a:r>
              <a:rPr lang="ru-RU" sz="2000" dirty="0" smtClean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вулиці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,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групи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житлових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будинків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,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житлового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будинку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 smtClean="0">
                <a:solidFill>
                  <a:srgbClr val="444A55"/>
                </a:solidFill>
                <a:latin typeface="Roboto Condensed"/>
              </a:rPr>
              <a:t>тощо</a:t>
            </a:r>
            <a:r>
              <a:rPr lang="ru-RU" sz="2000" dirty="0" smtClean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-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місцеві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громадські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слухання</a:t>
            </a:r>
            <a:r>
              <a:rPr lang="ru-RU" dirty="0">
                <a:solidFill>
                  <a:srgbClr val="444A55"/>
                </a:solidFill>
                <a:latin typeface="Roboto Condensed"/>
              </a:rPr>
              <a:t>.</a:t>
            </a:r>
            <a:endParaRPr lang="ru-RU" b="0" i="0" dirty="0">
              <a:solidFill>
                <a:srgbClr val="444A55"/>
              </a:solidFill>
              <a:effectLst/>
              <a:latin typeface="Roboto Condense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39321"/>
            <a:ext cx="9144000" cy="371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61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505"/>
            <a:ext cx="9144000" cy="677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35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7"/>
            <a:ext cx="9144000" cy="53245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endParaRPr lang="ru-RU" sz="2000" b="1" dirty="0" smtClean="0">
              <a:solidFill>
                <a:srgbClr val="5F604B"/>
              </a:solidFill>
              <a:latin typeface="Roboto Condensed"/>
            </a:endParaRPr>
          </a:p>
          <a:p>
            <a:pPr algn="ctr" fontAlgn="t"/>
            <a:r>
              <a:rPr lang="ru-RU" sz="2000" b="1" dirty="0" smtClean="0">
                <a:solidFill>
                  <a:srgbClr val="5F604B"/>
                </a:solidFill>
                <a:latin typeface="Roboto Condensed"/>
              </a:rPr>
              <a:t>Право </a:t>
            </a:r>
            <a:r>
              <a:rPr lang="ru-RU" sz="2000" b="1" dirty="0">
                <a:solidFill>
                  <a:srgbClr val="5F604B"/>
                </a:solidFill>
                <a:latin typeface="Roboto Condensed"/>
              </a:rPr>
              <a:t>голосу на </a:t>
            </a:r>
            <a:r>
              <a:rPr lang="ru-RU" sz="2000" b="1" dirty="0" err="1">
                <a:solidFill>
                  <a:srgbClr val="5F604B"/>
                </a:solidFill>
                <a:latin typeface="Roboto Condensed"/>
              </a:rPr>
              <a:t>громадських</a:t>
            </a:r>
            <a:r>
              <a:rPr lang="ru-RU" sz="2000" b="1" dirty="0">
                <a:solidFill>
                  <a:srgbClr val="5F604B"/>
                </a:solidFill>
                <a:latin typeface="Roboto Condensed"/>
              </a:rPr>
              <a:t> </a:t>
            </a:r>
            <a:r>
              <a:rPr lang="ru-RU" sz="2000" b="1" dirty="0" err="1" smtClean="0">
                <a:solidFill>
                  <a:srgbClr val="5F604B"/>
                </a:solidFill>
                <a:latin typeface="Roboto Condensed"/>
              </a:rPr>
              <a:t>слуханнях</a:t>
            </a:r>
            <a:endParaRPr lang="ru-RU" sz="2000" b="1" dirty="0" smtClean="0">
              <a:solidFill>
                <a:srgbClr val="5F604B"/>
              </a:solidFill>
              <a:latin typeface="Roboto Condensed"/>
            </a:endParaRPr>
          </a:p>
          <a:p>
            <a:pPr algn="just" fontAlgn="t"/>
            <a:r>
              <a:rPr lang="ru-RU" sz="2000" b="1" dirty="0" smtClean="0">
                <a:solidFill>
                  <a:srgbClr val="5F604B"/>
                </a:solidFill>
                <a:latin typeface="Roboto Condensed"/>
              </a:rPr>
              <a:t> </a:t>
            </a:r>
            <a:endParaRPr lang="ru-RU" sz="2000" b="1" dirty="0">
              <a:solidFill>
                <a:srgbClr val="5F604B"/>
              </a:solidFill>
              <a:latin typeface="Roboto Condensed"/>
            </a:endParaRPr>
          </a:p>
          <a:p>
            <a:pPr algn="just" fontAlgn="t"/>
            <a:r>
              <a:rPr lang="ru-RU" sz="2000" b="1" dirty="0" smtClean="0">
                <a:solidFill>
                  <a:srgbClr val="5F604B"/>
                </a:solidFill>
                <a:latin typeface="Roboto Condensed"/>
              </a:rPr>
              <a:t>      </a:t>
            </a:r>
            <a:r>
              <a:rPr lang="ru-RU" sz="2000" dirty="0" smtClean="0">
                <a:solidFill>
                  <a:srgbClr val="444A55"/>
                </a:solidFill>
                <a:latin typeface="Roboto Condensed"/>
              </a:rPr>
              <a:t>Право 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голосу на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громадських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слуханнях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мають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повнолітні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члени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територіальної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 smtClean="0">
                <a:solidFill>
                  <a:srgbClr val="444A55"/>
                </a:solidFill>
                <a:latin typeface="Roboto Condensed"/>
              </a:rPr>
              <a:t>громади</a:t>
            </a:r>
            <a:r>
              <a:rPr lang="ru-RU" sz="2000" dirty="0" smtClean="0">
                <a:solidFill>
                  <a:srgbClr val="444A55"/>
                </a:solidFill>
                <a:latin typeface="Roboto Condensed"/>
              </a:rPr>
              <a:t>,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що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на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законних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підставах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проживають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в межах </a:t>
            </a:r>
            <a:r>
              <a:rPr lang="ru-RU" sz="2000" dirty="0" err="1" smtClean="0">
                <a:solidFill>
                  <a:srgbClr val="444A55"/>
                </a:solidFill>
                <a:latin typeface="Roboto Condensed"/>
              </a:rPr>
              <a:t>громади</a:t>
            </a:r>
            <a:r>
              <a:rPr lang="ru-RU" sz="2000" dirty="0" smtClean="0">
                <a:solidFill>
                  <a:srgbClr val="444A55"/>
                </a:solidFill>
                <a:latin typeface="Roboto Condensed"/>
              </a:rPr>
              <a:t>,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якщо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ініційовано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проведення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загальноміських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громадських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слухань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,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або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в межах району,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мікрорайону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, кварталу,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вулиці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,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групи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житлових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будинків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,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житлового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будинку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,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що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відповідає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рівню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ініційованих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громадських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 smtClean="0">
                <a:solidFill>
                  <a:srgbClr val="444A55"/>
                </a:solidFill>
                <a:latin typeface="Roboto Condensed"/>
              </a:rPr>
              <a:t>слухань</a:t>
            </a:r>
            <a:r>
              <a:rPr lang="ru-RU" sz="2000" dirty="0" smtClean="0">
                <a:solidFill>
                  <a:srgbClr val="444A55"/>
                </a:solidFill>
                <a:latin typeface="Roboto Condensed"/>
              </a:rPr>
              <a:t>.</a:t>
            </a:r>
            <a:endParaRPr lang="ru-RU" sz="2000" dirty="0">
              <a:solidFill>
                <a:srgbClr val="444A55"/>
              </a:solidFill>
              <a:latin typeface="Roboto Condensed"/>
            </a:endParaRPr>
          </a:p>
          <a:p>
            <a:pPr algn="just" fontAlgn="t"/>
            <a:r>
              <a:rPr lang="ru-RU" sz="2000" dirty="0" smtClean="0">
                <a:solidFill>
                  <a:srgbClr val="444A55"/>
                </a:solidFill>
                <a:latin typeface="Roboto Condensed"/>
              </a:rPr>
              <a:t>      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Інші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члени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громади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,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які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не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проживають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в межах </a:t>
            </a:r>
            <a:r>
              <a:rPr lang="ru-RU" sz="2000" dirty="0" err="1" smtClean="0">
                <a:solidFill>
                  <a:srgbClr val="444A55"/>
                </a:solidFill>
                <a:latin typeface="Roboto Condensed"/>
              </a:rPr>
              <a:t>громади</a:t>
            </a:r>
            <a:r>
              <a:rPr lang="ru-RU" sz="2000" dirty="0" smtClean="0">
                <a:solidFill>
                  <a:srgbClr val="444A55"/>
                </a:solidFill>
                <a:latin typeface="Roboto Condensed"/>
              </a:rPr>
              <a:t>,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якщо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ініційовано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проведення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загальноміських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громадських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слухань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,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або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не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проживають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в межах району,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мікрорайону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, кварталу,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вулиці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,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групи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житлових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будинків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,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житлового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будинку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,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що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відповідає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рівню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ініційованих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громадських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слухань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,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беруть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участь у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громадських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слуханнях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з правом </a:t>
            </a:r>
            <a:r>
              <a:rPr lang="ru-RU" sz="2000" dirty="0" err="1">
                <a:solidFill>
                  <a:srgbClr val="444A55"/>
                </a:solidFill>
                <a:latin typeface="Roboto Condensed"/>
              </a:rPr>
              <a:t>дорадчого</a:t>
            </a:r>
            <a:r>
              <a:rPr lang="ru-RU" sz="2000" dirty="0">
                <a:solidFill>
                  <a:srgbClr val="444A55"/>
                </a:solidFill>
                <a:latin typeface="Roboto Condensed"/>
              </a:rPr>
              <a:t> голосу</a:t>
            </a:r>
            <a:r>
              <a:rPr lang="ru-RU" sz="2000" dirty="0" smtClean="0">
                <a:solidFill>
                  <a:srgbClr val="444A55"/>
                </a:solidFill>
                <a:latin typeface="Roboto Condensed"/>
              </a:rPr>
              <a:t>.</a:t>
            </a:r>
          </a:p>
          <a:p>
            <a:pPr algn="just" fontAlgn="t"/>
            <a:endParaRPr lang="uk-UA" sz="2000" b="0" i="0" dirty="0">
              <a:solidFill>
                <a:srgbClr val="444A55"/>
              </a:solidFill>
              <a:effectLst/>
              <a:latin typeface="Roboto Condensed"/>
            </a:endParaRPr>
          </a:p>
          <a:p>
            <a:pPr algn="just" fontAlgn="t"/>
            <a:endParaRPr lang="ru-RU" sz="2000" b="0" i="0" dirty="0">
              <a:solidFill>
                <a:srgbClr val="444A55"/>
              </a:solidFill>
              <a:effectLst/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741659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algn="ctr" fontAlgn="t">
              <a:spcBef>
                <a:spcPts val="800"/>
              </a:spcBef>
            </a:pPr>
            <a:r>
              <a:rPr lang="ru-RU" sz="2000" b="1" cap="none" dirty="0">
                <a:solidFill>
                  <a:srgbClr val="5F604B"/>
                </a:solidFill>
                <a:latin typeface="Arial" pitchFamily="34" charset="0"/>
                <a:ea typeface="+mn-ea"/>
                <a:cs typeface="Arial" pitchFamily="34" charset="0"/>
              </a:rPr>
              <a:t>Початок </a:t>
            </a:r>
            <a:r>
              <a:rPr lang="ru-RU" sz="2000" b="1" cap="none" dirty="0" err="1">
                <a:solidFill>
                  <a:srgbClr val="5F604B"/>
                </a:solidFill>
                <a:latin typeface="Arial" pitchFamily="34" charset="0"/>
                <a:ea typeface="+mn-ea"/>
                <a:cs typeface="Arial" pitchFamily="34" charset="0"/>
              </a:rPr>
              <a:t>громадських</a:t>
            </a:r>
            <a:r>
              <a:rPr lang="ru-RU" sz="2000" b="1" cap="none" dirty="0">
                <a:solidFill>
                  <a:srgbClr val="5F604B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2000" b="1" cap="none" dirty="0" err="1">
                <a:solidFill>
                  <a:srgbClr val="5F604B"/>
                </a:solidFill>
                <a:latin typeface="Arial" pitchFamily="34" charset="0"/>
                <a:ea typeface="+mn-ea"/>
                <a:cs typeface="Arial" pitchFamily="34" charset="0"/>
              </a:rPr>
              <a:t>слухань</a:t>
            </a:r>
            <a:r>
              <a:rPr lang="ru-RU" sz="1100" b="1" cap="none" dirty="0">
                <a:solidFill>
                  <a:srgbClr val="5F604B"/>
                </a:solidFill>
                <a:latin typeface="Roboto Condensed"/>
                <a:ea typeface="+mn-ea"/>
                <a:cs typeface="+mn-cs"/>
              </a:rPr>
              <a:t/>
            </a:r>
            <a:br>
              <a:rPr lang="ru-RU" sz="1100" b="1" cap="none" dirty="0">
                <a:solidFill>
                  <a:srgbClr val="5F604B"/>
                </a:solidFill>
                <a:latin typeface="Roboto Condensed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3204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t"/>
            <a:r>
              <a:rPr lang="ru-RU" sz="1900" b="0" dirty="0" smtClean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Розпочинає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громадські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слухання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Ініціатор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t"/>
            <a:r>
              <a:rPr lang="ru-RU" sz="1900" b="0" dirty="0" smtClean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Ініціатор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організовує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вибори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головуючого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, секретаря та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членів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лічильної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комісії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Ці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особи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обираються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з числа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учасників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громадських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слухань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наділених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правом голосу,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більшістю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голосів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присутніх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членів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громади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з правом </a:t>
            </a:r>
            <a:r>
              <a:rPr lang="ru-RU" sz="1900" b="0" dirty="0" smtClean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голосу.</a:t>
            </a:r>
            <a:endParaRPr lang="ru-RU" sz="1900" b="0" dirty="0">
              <a:solidFill>
                <a:srgbClr val="444A55"/>
              </a:solidFill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ru-RU" sz="1900" b="0" dirty="0" smtClean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Головуючий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веде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слухання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стежить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дотриманням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на них порядку,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підписує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протокол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громадських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слухань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900" b="0" dirty="0" smtClean="0">
              <a:solidFill>
                <a:srgbClr val="444A55"/>
              </a:solidFill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ru-RU" sz="1900" b="0" dirty="0" smtClean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Секретар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громадських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слухань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веде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підписує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smtClean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протокол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громадських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 smtClean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слухань</a:t>
            </a:r>
            <a:r>
              <a:rPr lang="ru-RU" sz="1900" b="0" dirty="0" smtClean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900" b="0" dirty="0">
              <a:solidFill>
                <a:srgbClr val="444A55"/>
              </a:solidFill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ru-RU" sz="1900" b="0" dirty="0" smtClean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Лічильна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комісія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встановлює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присутність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учасників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громадських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слухань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осіб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наділені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правом голосу,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підраховує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голоси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під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час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голосування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, а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також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розглядає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звернення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пов'язані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порушенням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порядку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голосування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іншими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0" dirty="0" err="1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перешкодами</a:t>
            </a:r>
            <a:r>
              <a:rPr lang="ru-RU" sz="1900" b="0" dirty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900" b="0" dirty="0" err="1" smtClean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голосуванні</a:t>
            </a:r>
            <a:r>
              <a:rPr lang="ru-RU" sz="1900" b="0" dirty="0" smtClean="0">
                <a:solidFill>
                  <a:srgbClr val="444A5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900" b="0" dirty="0">
              <a:solidFill>
                <a:srgbClr val="444A55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53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Порядок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денний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та регламент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громадських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слухань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1764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Громадські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слухання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проводяться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вигляді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зустрічі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членів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громади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800" b="0" dirty="0" smtClean="0">
                <a:latin typeface="Arial" pitchFamily="34" charset="0"/>
                <a:cs typeface="Arial" pitchFamily="34" charset="0"/>
              </a:rPr>
              <a:t>депутатами, </a:t>
            </a:r>
            <a:r>
              <a:rPr lang="ru-RU" sz="1800" b="0" dirty="0" err="1" smtClean="0">
                <a:latin typeface="Arial" pitchFamily="34" charset="0"/>
                <a:cs typeface="Arial" pitchFamily="34" charset="0"/>
              </a:rPr>
              <a:t>посадовими</a:t>
            </a:r>
            <a:r>
              <a:rPr lang="ru-RU" sz="1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особами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місцевого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самоврядування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надавачами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послуг</a:t>
            </a:r>
            <a:r>
              <a:rPr lang="ru-RU" sz="1800" b="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b="0" dirty="0">
              <a:latin typeface="Arial" pitchFamily="34" charset="0"/>
              <a:cs typeface="Arial" pitchFamily="34" charset="0"/>
            </a:endParaRPr>
          </a:p>
          <a:p>
            <a:r>
              <a:rPr lang="ru-RU" sz="1800" b="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Кожен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учасник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громадських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слухань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право подати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пропозиції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висловити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зауваження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поставити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 smtClean="0">
                <a:latin typeface="Arial" pitchFamily="34" charset="0"/>
                <a:cs typeface="Arial" pitchFamily="34" charset="0"/>
              </a:rPr>
              <a:t>запитання</a:t>
            </a:r>
            <a:r>
              <a:rPr lang="ru-RU" sz="18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800" b="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. На початку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громадських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слухань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шляхом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голосування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затверджуються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порядок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денний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та регламент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проведення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громадських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слухань</a:t>
            </a:r>
            <a:r>
              <a:rPr lang="ru-RU" sz="1800" b="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b="0" dirty="0">
              <a:latin typeface="Arial" pitchFamily="34" charset="0"/>
              <a:cs typeface="Arial" pitchFamily="34" charset="0"/>
            </a:endParaRPr>
          </a:p>
          <a:p>
            <a:r>
              <a:rPr lang="ru-RU" sz="1800" b="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. Регламентом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визначається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час,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відведений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звітів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доповідей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співдоповідей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),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виступів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запитань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відповідей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тощо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. </a:t>
            </a:r>
            <a:endParaRPr lang="ru-RU" sz="1800" b="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b="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Загальний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час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проведення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громадських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слухань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встановлюється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регламентом у кожному конкретному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випадку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залежно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предмета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громадських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слухань</a:t>
            </a:r>
            <a:r>
              <a:rPr lang="ru-RU" sz="1800" b="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b="0" dirty="0">
              <a:latin typeface="Arial" pitchFamily="34" charset="0"/>
              <a:cs typeface="Arial" pitchFamily="34" charset="0"/>
            </a:endParaRPr>
          </a:p>
          <a:p>
            <a:r>
              <a:rPr lang="ru-RU" sz="1800" b="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. Не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допускаються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розгляд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громадських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слуханнях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прийняття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рішень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питань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були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зазначені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повідомленні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ініціативу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щодо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проведення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громадських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слухань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203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256</TotalTime>
  <Words>739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ГРОМАДСЬКі слухання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Початок громадських слухань </vt:lpstr>
      <vt:lpstr>Порядок денний та регламент громадських слухань</vt:lpstr>
      <vt:lpstr>Порядок проведення громадських слухань</vt:lpstr>
      <vt:lpstr> Прийняття рішення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Владелец</cp:lastModifiedBy>
  <cp:revision>22</cp:revision>
  <dcterms:created xsi:type="dcterms:W3CDTF">2021-05-26T18:16:42Z</dcterms:created>
  <dcterms:modified xsi:type="dcterms:W3CDTF">2023-11-04T21:27:46Z</dcterms:modified>
</cp:coreProperties>
</file>