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2" r:id="rId3"/>
    <p:sldId id="257" r:id="rId4"/>
    <p:sldId id="263" r:id="rId5"/>
    <p:sldId id="259" r:id="rId6"/>
    <p:sldId id="260" r:id="rId7"/>
    <p:sldId id="261" r:id="rId8"/>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57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54" autoAdjust="0"/>
    <p:restoredTop sz="94660" autoAdjust="0"/>
  </p:normalViewPr>
  <p:slideViewPr>
    <p:cSldViewPr snapToGrid="0">
      <p:cViewPr>
        <p:scale>
          <a:sx n="105" d="100"/>
          <a:sy n="105" d="100"/>
        </p:scale>
        <p:origin x="-9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pPr>
              <a:defRPr/>
            </a:pPr>
            <a:fld id="{DA42733B-213C-45FA-A87C-B6C53CB3250B}" type="datetimeFigureOut">
              <a:rPr lang="ru-RU" smtClean="0"/>
              <a:pPr>
                <a:defRPr/>
              </a:pPr>
              <a:t>19.11.2018</a:t>
            </a:fld>
            <a:endParaRPr lang="ru-RU"/>
          </a:p>
        </p:txBody>
      </p:sp>
      <p:sp>
        <p:nvSpPr>
          <p:cNvPr id="8" name="Нижний колонтитул 7"/>
          <p:cNvSpPr>
            <a:spLocks noGrp="1"/>
          </p:cNvSpPr>
          <p:nvPr>
            <p:ph type="ftr" sz="quarter" idx="11"/>
          </p:nvPr>
        </p:nvSpPr>
        <p:spPr/>
        <p:txBody>
          <a:bodyPr/>
          <a:lstStyle>
            <a:extLst/>
          </a:lstStyle>
          <a:p>
            <a:pPr>
              <a:defRPr/>
            </a:pPr>
            <a:endParaRPr lang="ru-RU"/>
          </a:p>
        </p:txBody>
      </p:sp>
      <p:sp>
        <p:nvSpPr>
          <p:cNvPr id="11" name="Номер слайда 10"/>
          <p:cNvSpPr>
            <a:spLocks noGrp="1"/>
          </p:cNvSpPr>
          <p:nvPr>
            <p:ph type="sldNum" sz="quarter" idx="12"/>
          </p:nvPr>
        </p:nvSpPr>
        <p:spPr/>
        <p:txBody>
          <a:bodyPr/>
          <a:lstStyle>
            <a:extLst/>
          </a:lstStyle>
          <a:p>
            <a:fld id="{2B71FD2C-877D-464E-B87A-54045D99C4B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fld id="{D1493CFD-72CD-4461-8C1E-C535B81F9C79}" type="datetimeFigureOut">
              <a:rPr lang="ru-RU" smtClean="0"/>
              <a:pPr>
                <a:defRPr/>
              </a:pPr>
              <a:t>19.11.2018</a:t>
            </a:fld>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fld id="{FFFDAFA6-D1C2-4431-9ADC-E2458846BDB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fld id="{675A9013-EFB0-4845-A347-FA2C1504A3C8}" type="datetimeFigureOut">
              <a:rPr lang="ru-RU" smtClean="0"/>
              <a:pPr>
                <a:defRPr/>
              </a:pPr>
              <a:t>19.11.2018</a:t>
            </a:fld>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fld id="{E7DD99B3-7A85-420C-AD33-72E6433C68A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fld id="{3FC32E89-D16A-493F-932A-834EBB97B967}" type="datetimeFigureOut">
              <a:rPr lang="ru-RU" smtClean="0"/>
              <a:pPr>
                <a:defRPr/>
              </a:pPr>
              <a:t>19.11.2018</a:t>
            </a:fld>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fld id="{D9B3D1B8-2147-457C-BF23-B54D9B29F5A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pPr>
              <a:defRPr/>
            </a:pPr>
            <a:fld id="{69393C39-CD78-4795-A472-34CE38DE1BEC}" type="datetimeFigureOut">
              <a:rPr lang="ru-RU" smtClean="0"/>
              <a:pPr>
                <a:defRPr/>
              </a:pPr>
              <a:t>19.11.2018</a:t>
            </a:fld>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fld id="{0940C8CE-1572-40C3-AFAD-8DBADA27D0B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a:defRPr/>
            </a:pPr>
            <a:fld id="{E0071E48-CCD9-4FA1-8C3C-6643BDD7950A}" type="datetimeFigureOut">
              <a:rPr lang="ru-RU" smtClean="0"/>
              <a:pPr>
                <a:defRPr/>
              </a:pPr>
              <a:t>19.11.2018</a:t>
            </a:fld>
            <a:endParaRPr lang="ru-RU"/>
          </a:p>
        </p:txBody>
      </p:sp>
      <p:sp>
        <p:nvSpPr>
          <p:cNvPr id="6" name="Нижний колонтитул 5"/>
          <p:cNvSpPr>
            <a:spLocks noGrp="1"/>
          </p:cNvSpPr>
          <p:nvPr>
            <p:ph type="ftr" sz="quarter" idx="11"/>
          </p:nvPr>
        </p:nvSpPr>
        <p:spPr/>
        <p:txBody>
          <a:bodyPr/>
          <a:lstStyle>
            <a:extLst/>
          </a:lstStyle>
          <a:p>
            <a:pPr>
              <a:defRPr/>
            </a:pPr>
            <a:endParaRPr lang="ru-RU"/>
          </a:p>
        </p:txBody>
      </p:sp>
      <p:sp>
        <p:nvSpPr>
          <p:cNvPr id="7" name="Номер слайда 6"/>
          <p:cNvSpPr>
            <a:spLocks noGrp="1"/>
          </p:cNvSpPr>
          <p:nvPr>
            <p:ph type="sldNum" sz="quarter" idx="12"/>
          </p:nvPr>
        </p:nvSpPr>
        <p:spPr/>
        <p:txBody>
          <a:bodyPr/>
          <a:lstStyle>
            <a:extLst/>
          </a:lstStyle>
          <a:p>
            <a:fld id="{796D1C90-CAF9-4B32-AA5A-FC23DBB3FBC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pPr>
              <a:defRPr/>
            </a:pPr>
            <a:fld id="{86806335-E416-45EC-80B0-895EB55BDCE7}" type="datetimeFigureOut">
              <a:rPr lang="ru-RU" smtClean="0"/>
              <a:pPr>
                <a:defRPr/>
              </a:pPr>
              <a:t>19.11.2018</a:t>
            </a:fld>
            <a:endParaRPr lang="ru-RU"/>
          </a:p>
        </p:txBody>
      </p:sp>
      <p:sp>
        <p:nvSpPr>
          <p:cNvPr id="8" name="Нижний колонтитул 7"/>
          <p:cNvSpPr>
            <a:spLocks noGrp="1"/>
          </p:cNvSpPr>
          <p:nvPr>
            <p:ph type="ftr" sz="quarter" idx="11"/>
          </p:nvPr>
        </p:nvSpPr>
        <p:spPr/>
        <p:txBody>
          <a:bodyPr/>
          <a:lstStyle>
            <a:extLst/>
          </a:lstStyle>
          <a:p>
            <a:pPr>
              <a:defRPr/>
            </a:pPr>
            <a:endParaRPr lang="ru-RU"/>
          </a:p>
        </p:txBody>
      </p:sp>
      <p:sp>
        <p:nvSpPr>
          <p:cNvPr id="9" name="Номер слайда 8"/>
          <p:cNvSpPr>
            <a:spLocks noGrp="1"/>
          </p:cNvSpPr>
          <p:nvPr>
            <p:ph type="sldNum" sz="quarter" idx="12"/>
          </p:nvPr>
        </p:nvSpPr>
        <p:spPr/>
        <p:txBody>
          <a:bodyPr/>
          <a:lstStyle>
            <a:extLst/>
          </a:lstStyle>
          <a:p>
            <a:fld id="{089411ED-7016-4666-9861-DD5680666EB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pPr>
              <a:defRPr/>
            </a:pPr>
            <a:fld id="{BFF37240-96EC-4984-BB4E-F445CBF3214A}" type="datetimeFigureOut">
              <a:rPr lang="ru-RU" smtClean="0"/>
              <a:pPr>
                <a:defRPr/>
              </a:pPr>
              <a:t>19.11.2018</a:t>
            </a:fld>
            <a:endParaRPr lang="ru-RU"/>
          </a:p>
        </p:txBody>
      </p:sp>
      <p:sp>
        <p:nvSpPr>
          <p:cNvPr id="4" name="Нижний колонтитул 3"/>
          <p:cNvSpPr>
            <a:spLocks noGrp="1"/>
          </p:cNvSpPr>
          <p:nvPr>
            <p:ph type="ftr" sz="quarter" idx="11"/>
          </p:nvPr>
        </p:nvSpPr>
        <p:spPr/>
        <p:txBody>
          <a:bodyPr/>
          <a:lstStyle>
            <a:extLst/>
          </a:lstStyle>
          <a:p>
            <a:pPr>
              <a:defRPr/>
            </a:pPr>
            <a:endParaRPr lang="ru-RU"/>
          </a:p>
        </p:txBody>
      </p:sp>
      <p:sp>
        <p:nvSpPr>
          <p:cNvPr id="5" name="Номер слайда 4"/>
          <p:cNvSpPr>
            <a:spLocks noGrp="1"/>
          </p:cNvSpPr>
          <p:nvPr>
            <p:ph type="sldNum" sz="quarter" idx="12"/>
          </p:nvPr>
        </p:nvSpPr>
        <p:spPr/>
        <p:txBody>
          <a:bodyPr/>
          <a:lstStyle>
            <a:extLst/>
          </a:lstStyle>
          <a:p>
            <a:fld id="{C6B8714C-EC6D-4567-B5D0-F403335EC2D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pPr>
              <a:defRPr/>
            </a:pPr>
            <a:fld id="{A00844EC-5D28-4AA9-B51B-0635A8EDA50E}" type="datetimeFigureOut">
              <a:rPr lang="ru-RU" smtClean="0"/>
              <a:pPr>
                <a:defRPr/>
              </a:pPr>
              <a:t>19.11.2018</a:t>
            </a:fld>
            <a:endParaRPr lang="ru-RU"/>
          </a:p>
        </p:txBody>
      </p:sp>
      <p:sp>
        <p:nvSpPr>
          <p:cNvPr id="3" name="Нижний колонтитул 2"/>
          <p:cNvSpPr>
            <a:spLocks noGrp="1"/>
          </p:cNvSpPr>
          <p:nvPr>
            <p:ph type="ftr" sz="quarter" idx="11"/>
          </p:nvPr>
        </p:nvSpPr>
        <p:spPr/>
        <p:txBody>
          <a:bodyPr/>
          <a:lstStyle>
            <a:extLst/>
          </a:lstStyle>
          <a:p>
            <a:pPr>
              <a:defRPr/>
            </a:pPr>
            <a:endParaRPr lang="ru-RU"/>
          </a:p>
        </p:txBody>
      </p:sp>
      <p:sp>
        <p:nvSpPr>
          <p:cNvPr id="4" name="Номер слайда 3"/>
          <p:cNvSpPr>
            <a:spLocks noGrp="1"/>
          </p:cNvSpPr>
          <p:nvPr>
            <p:ph type="sldNum" sz="quarter" idx="12"/>
          </p:nvPr>
        </p:nvSpPr>
        <p:spPr/>
        <p:txBody>
          <a:bodyPr/>
          <a:lstStyle>
            <a:extLst/>
          </a:lstStyle>
          <a:p>
            <a:fld id="{F3098D72-51E3-49EF-B80A-3A5FD9EDECB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a:defRPr/>
            </a:pPr>
            <a:fld id="{C0D81F99-601F-4B73-8C1B-46DBBC0D7243}" type="datetimeFigureOut">
              <a:rPr lang="ru-RU" smtClean="0"/>
              <a:pPr>
                <a:defRPr/>
              </a:pPr>
              <a:t>19.11.2018</a:t>
            </a:fld>
            <a:endParaRPr lang="ru-RU"/>
          </a:p>
        </p:txBody>
      </p:sp>
      <p:sp>
        <p:nvSpPr>
          <p:cNvPr id="6" name="Нижний колонтитул 5"/>
          <p:cNvSpPr>
            <a:spLocks noGrp="1"/>
          </p:cNvSpPr>
          <p:nvPr>
            <p:ph type="ftr" sz="quarter" idx="11"/>
          </p:nvPr>
        </p:nvSpPr>
        <p:spPr/>
        <p:txBody>
          <a:bodyPr/>
          <a:lstStyle>
            <a:extLst/>
          </a:lstStyle>
          <a:p>
            <a:pPr>
              <a:defRPr/>
            </a:pPr>
            <a:endParaRPr lang="ru-RU"/>
          </a:p>
        </p:txBody>
      </p:sp>
      <p:sp>
        <p:nvSpPr>
          <p:cNvPr id="7" name="Номер слайда 6"/>
          <p:cNvSpPr>
            <a:spLocks noGrp="1"/>
          </p:cNvSpPr>
          <p:nvPr>
            <p:ph type="sldNum" sz="quarter" idx="12"/>
          </p:nvPr>
        </p:nvSpPr>
        <p:spPr/>
        <p:txBody>
          <a:bodyPr/>
          <a:lstStyle>
            <a:extLst/>
          </a:lstStyle>
          <a:p>
            <a:fld id="{DC85508C-C72B-48A6-8104-3ABC12EB44A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a:defRPr/>
            </a:pPr>
            <a:fld id="{0412320B-F4F9-4D12-B348-894F44023EA2}" type="datetimeFigureOut">
              <a:rPr lang="ru-RU" smtClean="0"/>
              <a:pPr>
                <a:defRPr/>
              </a:pPr>
              <a:t>19.11.2018</a:t>
            </a:fld>
            <a:endParaRPr lang="ru-RU"/>
          </a:p>
        </p:txBody>
      </p:sp>
      <p:sp>
        <p:nvSpPr>
          <p:cNvPr id="6" name="Нижний колонтитул 5"/>
          <p:cNvSpPr>
            <a:spLocks noGrp="1"/>
          </p:cNvSpPr>
          <p:nvPr>
            <p:ph type="ftr" sz="quarter" idx="11"/>
          </p:nvPr>
        </p:nvSpPr>
        <p:spPr/>
        <p:txBody>
          <a:bodyPr/>
          <a:lstStyle>
            <a:extLst/>
          </a:lstStyle>
          <a:p>
            <a:pPr>
              <a:defRPr/>
            </a:pPr>
            <a:endParaRPr lang="ru-RU"/>
          </a:p>
        </p:txBody>
      </p:sp>
      <p:sp>
        <p:nvSpPr>
          <p:cNvPr id="7" name="Номер слайда 6"/>
          <p:cNvSpPr>
            <a:spLocks noGrp="1"/>
          </p:cNvSpPr>
          <p:nvPr>
            <p:ph type="sldNum" sz="quarter" idx="12"/>
          </p:nvPr>
        </p:nvSpPr>
        <p:spPr/>
        <p:txBody>
          <a:bodyPr/>
          <a:lstStyle>
            <a:extLst/>
          </a:lstStyle>
          <a:p>
            <a:fld id="{BFEB3778-FEC5-4846-BD9D-710BE3B89A26}"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718ED36A-39AD-4A4D-B532-E029393254A2}" type="datetimeFigureOut">
              <a:rPr lang="ru-RU" smtClean="0"/>
              <a:pPr>
                <a:defRPr/>
              </a:pPr>
              <a:t>19.11.2018</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pPr>
              <a:defRPr/>
            </a:pPr>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B18116F-0A46-431D-BF94-3F05073EA3D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391886" y="339636"/>
            <a:ext cx="8272279" cy="1938992"/>
          </a:xfrm>
          <a:prstGeom prst="rect">
            <a:avLst/>
          </a:prstGeom>
        </p:spPr>
        <p:txBody>
          <a:bodyPr wrap="square">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uk-UA" sz="4000" b="1" dirty="0" smtClean="0">
                <a:ln w="11430"/>
                <a:solidFill>
                  <a:schemeClr val="accent6">
                    <a:lumMod val="50000"/>
                  </a:schemeClr>
                </a:solidFill>
                <a:effectLst>
                  <a:outerShdw blurRad="80000" dist="40000" dir="5040000" algn="tl">
                    <a:srgbClr val="000000">
                      <a:alpha val="30000"/>
                    </a:srgbClr>
                  </a:outerShdw>
                </a:effectLst>
                <a:latin typeface="Times New Roman" pitchFamily="18" charset="0"/>
                <a:cs typeface="Times New Roman" pitchFamily="18" charset="0"/>
              </a:rPr>
              <a:t>Презентація навчальної дисципліни: </a:t>
            </a:r>
            <a:endParaRPr lang="en-US" sz="4000" b="1" dirty="0" smtClean="0">
              <a:ln w="11430"/>
              <a:solidFill>
                <a:schemeClr val="accent6">
                  <a:lumMod val="50000"/>
                </a:schemeClr>
              </a:solidFill>
              <a:effectLst>
                <a:outerShdw blurRad="80000" dist="40000" dir="5040000" algn="tl">
                  <a:srgbClr val="000000">
                    <a:alpha val="30000"/>
                  </a:srgbClr>
                </a:outerShdw>
              </a:effectLst>
              <a:latin typeface="Times New Roman" pitchFamily="18" charset="0"/>
              <a:cs typeface="Times New Roman" pitchFamily="18" charset="0"/>
            </a:endParaRPr>
          </a:p>
          <a:p>
            <a:pPr algn="ctr"/>
            <a:r>
              <a:rPr lang="uk-UA" sz="4000" b="1" dirty="0" smtClean="0">
                <a:ln w="11430"/>
                <a:solidFill>
                  <a:schemeClr val="accent6">
                    <a:lumMod val="50000"/>
                  </a:schemeClr>
                </a:solidFill>
                <a:effectLst>
                  <a:outerShdw blurRad="80000" dist="40000" dir="5040000" algn="tl">
                    <a:srgbClr val="000000">
                      <a:alpha val="30000"/>
                    </a:srgbClr>
                  </a:outerShdw>
                </a:effectLst>
                <a:latin typeface="Times New Roman" pitchFamily="18" charset="0"/>
                <a:cs typeface="Times New Roman" pitchFamily="18" charset="0"/>
              </a:rPr>
              <a:t>“Сімейне право”</a:t>
            </a:r>
            <a:endParaRPr lang="ru-RU" sz="4000" b="1" dirty="0">
              <a:ln w="11430"/>
              <a:solidFill>
                <a:schemeClr val="accent6">
                  <a:lumMod val="50000"/>
                </a:schemeClr>
              </a:solidFill>
              <a:effectLst>
                <a:outerShdw blurRad="80000" dist="40000" dir="5040000" algn="tl">
                  <a:srgbClr val="000000">
                    <a:alpha val="30000"/>
                  </a:srgbClr>
                </a:outerShdw>
              </a:effectLst>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pPr marL="0" indent="0" algn="ctr">
              <a:buNone/>
            </a:pPr>
            <a:r>
              <a:rPr lang="uk-UA" b="1" i="1" dirty="0" smtClean="0">
                <a:solidFill>
                  <a:schemeClr val="accent2"/>
                </a:solidFill>
              </a:rPr>
              <a:t>Дисципліна викладається старшим викладачем кафедри </a:t>
            </a:r>
          </a:p>
          <a:p>
            <a:pPr marL="0" indent="0" algn="ctr">
              <a:buNone/>
            </a:pPr>
            <a:r>
              <a:rPr lang="uk-UA" b="1" i="1" dirty="0" smtClean="0">
                <a:solidFill>
                  <a:schemeClr val="accent2"/>
                </a:solidFill>
              </a:rPr>
              <a:t>цивільного права ЗНУ, </a:t>
            </a:r>
          </a:p>
          <a:p>
            <a:pPr marL="0" indent="0" algn="ctr">
              <a:buNone/>
            </a:pPr>
            <a:r>
              <a:rPr lang="uk-UA" b="1" i="1" dirty="0" err="1" smtClean="0">
                <a:solidFill>
                  <a:schemeClr val="accent2"/>
                </a:solidFill>
              </a:rPr>
              <a:t>к.ю.н</a:t>
            </a:r>
            <a:r>
              <a:rPr lang="uk-UA" b="1" i="1" dirty="0" smtClean="0">
                <a:solidFill>
                  <a:schemeClr val="accent2"/>
                </a:solidFill>
              </a:rPr>
              <a:t>. </a:t>
            </a:r>
          </a:p>
          <a:p>
            <a:pPr marL="0" indent="0" algn="ctr">
              <a:buNone/>
            </a:pPr>
            <a:r>
              <a:rPr lang="uk-UA" b="1" i="1" dirty="0" err="1" smtClean="0">
                <a:solidFill>
                  <a:schemeClr val="accent2"/>
                </a:solidFill>
              </a:rPr>
              <a:t>Луцом</a:t>
            </a:r>
            <a:r>
              <a:rPr lang="uk-UA" b="1" i="1" dirty="0" smtClean="0">
                <a:solidFill>
                  <a:schemeClr val="accent2"/>
                </a:solidFill>
              </a:rPr>
              <a:t> Дмитром Миколайовичем </a:t>
            </a:r>
            <a:endParaRPr lang="ru-RU" b="1" i="1" dirty="0">
              <a:solidFill>
                <a:schemeClr val="accent2"/>
              </a:solidFill>
            </a:endParaRPr>
          </a:p>
        </p:txBody>
      </p:sp>
    </p:spTree>
    <p:extLst>
      <p:ext uri="{BB962C8B-B14F-4D97-AF65-F5344CB8AC3E}">
        <p14:creationId xmlns:p14="http://schemas.microsoft.com/office/powerpoint/2010/main" val="3174225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2057209" y="181069"/>
            <a:ext cx="3971108" cy="1867989"/>
          </a:xfrm>
          <a:prstGeom prst="roundRect">
            <a:avLst/>
          </a:prstGeom>
          <a:solidFill>
            <a:schemeClr val="accent6">
              <a:lumMod val="60000"/>
              <a:lumOff val="40000"/>
            </a:schemeClr>
          </a:solidFill>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Загальні відомості по дисципліні</a:t>
            </a:r>
            <a:endParaRPr lang="ru-RU"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7" name="Скругленный прямоугольник 6"/>
          <p:cNvSpPr/>
          <p:nvPr/>
        </p:nvSpPr>
        <p:spPr>
          <a:xfrm>
            <a:off x="209006" y="2299063"/>
            <a:ext cx="8739052" cy="434993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uk-UA" sz="2800" b="1" dirty="0" smtClean="0">
                <a:solidFill>
                  <a:schemeClr val="accent6">
                    <a:lumMod val="50000"/>
                  </a:schemeClr>
                </a:solidFill>
                <a:latin typeface="Times New Roman" pitchFamily="18" charset="0"/>
                <a:cs typeface="Times New Roman" pitchFamily="18" charset="0"/>
              </a:rPr>
              <a:t>С</a:t>
            </a:r>
            <a:r>
              <a:rPr lang="uk-UA" sz="2800" b="1" dirty="0" smtClean="0">
                <a:solidFill>
                  <a:schemeClr val="accent6">
                    <a:lumMod val="50000"/>
                  </a:schemeClr>
                </a:solidFill>
                <a:latin typeface="Times New Roman" pitchFamily="18" charset="0"/>
                <a:cs typeface="Times New Roman" pitchFamily="18" charset="0"/>
              </a:rPr>
              <a:t>імейне право  </a:t>
            </a:r>
            <a:r>
              <a:rPr lang="uk-UA" sz="2400" b="1" dirty="0">
                <a:solidFill>
                  <a:schemeClr val="accent6">
                    <a:lumMod val="50000"/>
                  </a:schemeClr>
                </a:solidFill>
                <a:latin typeface="Times New Roman" pitchFamily="18" charset="0"/>
                <a:cs typeface="Times New Roman" pitchFamily="18" charset="0"/>
              </a:rPr>
              <a:t>- </a:t>
            </a:r>
            <a:r>
              <a:rPr lang="uk-UA" sz="2400" b="1" dirty="0" smtClean="0">
                <a:solidFill>
                  <a:schemeClr val="accent6">
                    <a:lumMod val="50000"/>
                  </a:schemeClr>
                </a:solidFill>
                <a:latin typeface="Times New Roman" pitchFamily="18" charset="0"/>
                <a:cs typeface="Times New Roman" pitchFamily="18" charset="0"/>
              </a:rPr>
              <a:t>навчальна </a:t>
            </a:r>
            <a:r>
              <a:rPr lang="uk-UA" sz="2400" b="1" dirty="0">
                <a:solidFill>
                  <a:schemeClr val="accent6">
                    <a:lumMod val="50000"/>
                  </a:schemeClr>
                </a:solidFill>
                <a:latin typeface="Times New Roman" pitchFamily="18" charset="0"/>
                <a:cs typeface="Times New Roman" pitchFamily="18" charset="0"/>
              </a:rPr>
              <a:t>дисципліна, </a:t>
            </a:r>
            <a:r>
              <a:rPr lang="uk-UA" sz="2400" b="1" dirty="0" smtClean="0">
                <a:solidFill>
                  <a:schemeClr val="accent6">
                    <a:lumMod val="50000"/>
                  </a:schemeClr>
                </a:solidFill>
                <a:latin typeface="Times New Roman" pitchFamily="18" charset="0"/>
                <a:cs typeface="Times New Roman" pitchFamily="18" charset="0"/>
              </a:rPr>
              <a:t>суть якої полягає </a:t>
            </a:r>
            <a:r>
              <a:rPr lang="uk-UA" sz="2400" b="1" dirty="0">
                <a:solidFill>
                  <a:schemeClr val="accent6">
                    <a:lumMod val="50000"/>
                  </a:schemeClr>
                </a:solidFill>
                <a:latin typeface="Times New Roman" pitchFamily="18" charset="0"/>
                <a:cs typeface="Times New Roman" pitchFamily="18" charset="0"/>
              </a:rPr>
              <a:t>у вивчені та комплексному засвоєнню положень законодавства України, що регулює шлюбно-сімейні правовідносини в нашій державі та </a:t>
            </a:r>
            <a:r>
              <a:rPr lang="uk-UA" sz="2400" b="1" dirty="0" smtClean="0">
                <a:solidFill>
                  <a:schemeClr val="accent6">
                    <a:lumMod val="50000"/>
                  </a:schemeClr>
                </a:solidFill>
                <a:latin typeface="Times New Roman" pitchFamily="18" charset="0"/>
                <a:cs typeface="Times New Roman" pitchFamily="18" charset="0"/>
              </a:rPr>
              <a:t>вироблені </a:t>
            </a:r>
            <a:r>
              <a:rPr lang="uk-UA" sz="2400" b="1" dirty="0" smtClean="0">
                <a:solidFill>
                  <a:schemeClr val="accent6">
                    <a:lumMod val="50000"/>
                  </a:schemeClr>
                </a:solidFill>
                <a:latin typeface="Times New Roman" pitchFamily="18" charset="0"/>
                <a:cs typeface="Times New Roman" pitchFamily="18" charset="0"/>
              </a:rPr>
              <a:t>у студентів навичок з метою їх практичного застосування. </a:t>
            </a:r>
            <a:endParaRPr lang="uk-UA" sz="2400" b="1" dirty="0" smtClean="0">
              <a:solidFill>
                <a:schemeClr val="accent6">
                  <a:lumMod val="50000"/>
                </a:schemeClr>
              </a:solidFill>
              <a:latin typeface="Times New Roman" pitchFamily="18" charset="0"/>
              <a:cs typeface="Times New Roman" pitchFamily="18" charset="0"/>
            </a:endParaRPr>
          </a:p>
          <a:p>
            <a:pPr algn="just"/>
            <a:endParaRPr lang="ru-RU" sz="2400" b="1" dirty="0">
              <a:solidFill>
                <a:schemeClr val="accent6">
                  <a:lumMod val="50000"/>
                </a:schemeClr>
              </a:solidFill>
              <a:latin typeface="Times New Roman" pitchFamily="18" charset="0"/>
              <a:cs typeface="Times New Roman" pitchFamily="18" charset="0"/>
            </a:endParaRPr>
          </a:p>
          <a:p>
            <a:pPr algn="just"/>
            <a:r>
              <a:rPr lang="en-US" sz="2400" b="1" dirty="0" smtClean="0">
                <a:solidFill>
                  <a:schemeClr val="accent6">
                    <a:lumMod val="50000"/>
                  </a:schemeClr>
                </a:solidFill>
                <a:latin typeface="Times New Roman" pitchFamily="18" charset="0"/>
                <a:cs typeface="Times New Roman" pitchFamily="18" charset="0"/>
              </a:rPr>
              <a:t>   </a:t>
            </a:r>
            <a:endParaRPr lang="ru-RU" sz="2400" b="1" dirty="0">
              <a:solidFill>
                <a:schemeClr val="accent6">
                  <a:lumMod val="50000"/>
                </a:schemeClr>
              </a:solidFill>
              <a:latin typeface="Times New Roman" pitchFamily="18" charset="0"/>
              <a:cs typeface="Times New Roman" pitchFamily="18" charset="0"/>
            </a:endParaRPr>
          </a:p>
          <a:p>
            <a:pPr algn="just"/>
            <a:r>
              <a:rPr lang="ru-RU" sz="2400" b="1" dirty="0">
                <a:solidFill>
                  <a:schemeClr val="accent6">
                    <a:lumMod val="50000"/>
                  </a:schemeClr>
                </a:solidFill>
                <a:latin typeface="Times New Roman" pitchFamily="18" charset="0"/>
                <a:cs typeface="Times New Roman" pitchFamily="18" charset="0"/>
              </a:rPr>
              <a:t> </a:t>
            </a:r>
          </a:p>
          <a:p>
            <a:pPr algn="just"/>
            <a:endParaRPr lang="ru-RU" sz="2400" b="1" dirty="0">
              <a:ln>
                <a:solidFill>
                  <a:schemeClr val="tx1"/>
                </a:solidFill>
              </a:ln>
              <a:solidFill>
                <a:schemeClr val="accent6">
                  <a:lumMod val="50000"/>
                </a:schemeClr>
              </a:solidFill>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lgn="ctr">
              <a:buNone/>
            </a:pPr>
            <a:r>
              <a:rPr lang="ru-RU" b="1" i="1" dirty="0">
                <a:solidFill>
                  <a:schemeClr val="accent2"/>
                </a:solidFill>
              </a:rPr>
              <a:t>Метою </a:t>
            </a:r>
            <a:r>
              <a:rPr lang="ru-RU" b="1" i="1" dirty="0" err="1">
                <a:solidFill>
                  <a:schemeClr val="accent2"/>
                </a:solidFill>
              </a:rPr>
              <a:t>практичних</a:t>
            </a:r>
            <a:r>
              <a:rPr lang="ru-RU" b="1" i="1" dirty="0">
                <a:solidFill>
                  <a:schemeClr val="accent2"/>
                </a:solidFill>
              </a:rPr>
              <a:t> занять </a:t>
            </a:r>
            <a:r>
              <a:rPr lang="ru-RU" b="1" i="1" dirty="0" smtClean="0">
                <a:solidFill>
                  <a:schemeClr val="accent2"/>
                </a:solidFill>
              </a:rPr>
              <a:t>з </a:t>
            </a:r>
            <a:r>
              <a:rPr lang="ru-RU" b="1" i="1" dirty="0" err="1" smtClean="0">
                <a:solidFill>
                  <a:schemeClr val="accent2"/>
                </a:solidFill>
              </a:rPr>
              <a:t>дисципліни</a:t>
            </a:r>
            <a:r>
              <a:rPr lang="ru-RU" b="1" i="1" dirty="0" smtClean="0">
                <a:solidFill>
                  <a:schemeClr val="accent2"/>
                </a:solidFill>
              </a:rPr>
              <a:t> «</a:t>
            </a:r>
            <a:r>
              <a:rPr lang="ru-RU" b="1" i="1" dirty="0" err="1" smtClean="0">
                <a:solidFill>
                  <a:schemeClr val="accent2"/>
                </a:solidFill>
              </a:rPr>
              <a:t>Сімейне</a:t>
            </a:r>
            <a:r>
              <a:rPr lang="ru-RU" b="1" i="1" dirty="0" smtClean="0">
                <a:solidFill>
                  <a:schemeClr val="accent2"/>
                </a:solidFill>
              </a:rPr>
              <a:t> право» є  </a:t>
            </a:r>
            <a:r>
              <a:rPr lang="ru-RU" b="1" i="1" dirty="0" err="1">
                <a:solidFill>
                  <a:schemeClr val="accent2"/>
                </a:solidFill>
              </a:rPr>
              <a:t>закріплення</a:t>
            </a:r>
            <a:r>
              <a:rPr lang="ru-RU" b="1" i="1" dirty="0">
                <a:solidFill>
                  <a:schemeClr val="accent2"/>
                </a:solidFill>
              </a:rPr>
              <a:t> </a:t>
            </a:r>
            <a:r>
              <a:rPr lang="ru-RU" b="1" i="1" dirty="0" err="1">
                <a:solidFill>
                  <a:schemeClr val="accent2"/>
                </a:solidFill>
              </a:rPr>
              <a:t>знань</a:t>
            </a:r>
            <a:r>
              <a:rPr lang="ru-RU" b="1" i="1" dirty="0">
                <a:solidFill>
                  <a:schemeClr val="accent2"/>
                </a:solidFill>
              </a:rPr>
              <a:t>, </a:t>
            </a:r>
            <a:r>
              <a:rPr lang="ru-RU" b="1" i="1" dirty="0" err="1">
                <a:solidFill>
                  <a:schemeClr val="accent2"/>
                </a:solidFill>
              </a:rPr>
              <a:t>набутих</a:t>
            </a:r>
            <a:r>
              <a:rPr lang="ru-RU" b="1" i="1" dirty="0">
                <a:solidFill>
                  <a:schemeClr val="accent2"/>
                </a:solidFill>
              </a:rPr>
              <a:t> студентами у </a:t>
            </a:r>
            <a:r>
              <a:rPr lang="ru-RU" b="1" i="1" dirty="0" err="1">
                <a:solidFill>
                  <a:schemeClr val="accent2"/>
                </a:solidFill>
              </a:rPr>
              <a:t>ході</a:t>
            </a:r>
            <a:r>
              <a:rPr lang="ru-RU" b="1" i="1" dirty="0">
                <a:solidFill>
                  <a:schemeClr val="accent2"/>
                </a:solidFill>
              </a:rPr>
              <a:t> </a:t>
            </a:r>
            <a:r>
              <a:rPr lang="ru-RU" b="1" i="1" dirty="0" err="1" smtClean="0">
                <a:solidFill>
                  <a:schemeClr val="accent2"/>
                </a:solidFill>
              </a:rPr>
              <a:t>лекцій</a:t>
            </a:r>
            <a:r>
              <a:rPr lang="ru-RU" b="1" i="1" dirty="0" smtClean="0">
                <a:solidFill>
                  <a:schemeClr val="accent2"/>
                </a:solidFill>
              </a:rPr>
              <a:t>, </a:t>
            </a:r>
            <a:r>
              <a:rPr lang="ru-RU" b="1" i="1" dirty="0" err="1" smtClean="0">
                <a:solidFill>
                  <a:schemeClr val="accent2"/>
                </a:solidFill>
              </a:rPr>
              <a:t>самостійної</a:t>
            </a:r>
            <a:r>
              <a:rPr lang="ru-RU" b="1" i="1" dirty="0" smtClean="0">
                <a:solidFill>
                  <a:schemeClr val="accent2"/>
                </a:solidFill>
              </a:rPr>
              <a:t> </a:t>
            </a:r>
            <a:r>
              <a:rPr lang="ru-RU" b="1" i="1" dirty="0" err="1">
                <a:solidFill>
                  <a:schemeClr val="accent2"/>
                </a:solidFill>
              </a:rPr>
              <a:t>роботи</a:t>
            </a:r>
            <a:r>
              <a:rPr lang="ru-RU" b="1" i="1" dirty="0">
                <a:solidFill>
                  <a:schemeClr val="accent2"/>
                </a:solidFill>
              </a:rPr>
              <a:t> </a:t>
            </a:r>
            <a:r>
              <a:rPr lang="ru-RU" b="1" i="1" dirty="0" err="1">
                <a:solidFill>
                  <a:schemeClr val="accent2"/>
                </a:solidFill>
              </a:rPr>
              <a:t>впродовж</a:t>
            </a:r>
            <a:r>
              <a:rPr lang="ru-RU" b="1" i="1" dirty="0">
                <a:solidFill>
                  <a:schemeClr val="accent2"/>
                </a:solidFill>
              </a:rPr>
              <a:t> </a:t>
            </a:r>
            <a:r>
              <a:rPr lang="ru-RU" b="1" i="1" dirty="0" err="1">
                <a:solidFill>
                  <a:schemeClr val="accent2"/>
                </a:solidFill>
              </a:rPr>
              <a:t>навчального</a:t>
            </a:r>
            <a:r>
              <a:rPr lang="ru-RU" b="1" i="1" dirty="0">
                <a:solidFill>
                  <a:schemeClr val="accent2"/>
                </a:solidFill>
              </a:rPr>
              <a:t> </a:t>
            </a:r>
            <a:r>
              <a:rPr lang="ru-RU" b="1" i="1" dirty="0" err="1">
                <a:solidFill>
                  <a:schemeClr val="accent2"/>
                </a:solidFill>
              </a:rPr>
              <a:t>періоду</a:t>
            </a:r>
            <a:r>
              <a:rPr lang="ru-RU" b="1" i="1" dirty="0">
                <a:solidFill>
                  <a:schemeClr val="accent2"/>
                </a:solidFill>
              </a:rPr>
              <a:t> з </a:t>
            </a:r>
            <a:r>
              <a:rPr lang="ru-RU" b="1" i="1" dirty="0" err="1">
                <a:solidFill>
                  <a:schemeClr val="accent2"/>
                </a:solidFill>
              </a:rPr>
              <a:t>літературними</a:t>
            </a:r>
            <a:r>
              <a:rPr lang="ru-RU" b="1" i="1" dirty="0">
                <a:solidFill>
                  <a:schemeClr val="accent2"/>
                </a:solidFill>
              </a:rPr>
              <a:t> </a:t>
            </a:r>
            <a:r>
              <a:rPr lang="ru-RU" b="1" i="1" dirty="0" err="1">
                <a:solidFill>
                  <a:schemeClr val="accent2"/>
                </a:solidFill>
              </a:rPr>
              <a:t>джерелами</a:t>
            </a:r>
            <a:r>
              <a:rPr lang="ru-RU" b="1" i="1" dirty="0">
                <a:solidFill>
                  <a:schemeClr val="accent2"/>
                </a:solidFill>
              </a:rPr>
              <a:t> та </a:t>
            </a:r>
            <a:r>
              <a:rPr lang="ru-RU" b="1" i="1" dirty="0" smtClean="0">
                <a:solidFill>
                  <a:schemeClr val="accent2"/>
                </a:solidFill>
              </a:rPr>
              <a:t>нормативно-</a:t>
            </a:r>
            <a:r>
              <a:rPr lang="ru-RU" b="1" i="1" dirty="0" err="1" smtClean="0">
                <a:solidFill>
                  <a:schemeClr val="accent2"/>
                </a:solidFill>
              </a:rPr>
              <a:t>правовими</a:t>
            </a:r>
            <a:r>
              <a:rPr lang="ru-RU" b="1" i="1" dirty="0" smtClean="0">
                <a:solidFill>
                  <a:schemeClr val="accent2"/>
                </a:solidFill>
              </a:rPr>
              <a:t> актами, </a:t>
            </a:r>
            <a:r>
              <a:rPr lang="ru-RU" b="1" i="1" dirty="0" err="1">
                <a:solidFill>
                  <a:schemeClr val="accent2"/>
                </a:solidFill>
              </a:rPr>
              <a:t>що</a:t>
            </a:r>
            <a:r>
              <a:rPr lang="ru-RU" b="1" i="1" dirty="0">
                <a:solidFill>
                  <a:schemeClr val="accent2"/>
                </a:solidFill>
              </a:rPr>
              <a:t> </a:t>
            </a:r>
            <a:r>
              <a:rPr lang="ru-RU" b="1" i="1" dirty="0" err="1" smtClean="0">
                <a:solidFill>
                  <a:schemeClr val="accent2"/>
                </a:solidFill>
              </a:rPr>
              <a:t>регулюють</a:t>
            </a:r>
            <a:r>
              <a:rPr lang="ru-RU" b="1" i="1" dirty="0" smtClean="0">
                <a:solidFill>
                  <a:schemeClr val="accent2"/>
                </a:solidFill>
              </a:rPr>
              <a:t> </a:t>
            </a:r>
            <a:r>
              <a:rPr lang="ru-RU" b="1" i="1" dirty="0" err="1">
                <a:solidFill>
                  <a:schemeClr val="accent2"/>
                </a:solidFill>
              </a:rPr>
              <a:t>сімейні</a:t>
            </a:r>
            <a:r>
              <a:rPr lang="ru-RU" b="1" i="1" dirty="0">
                <a:solidFill>
                  <a:schemeClr val="accent2"/>
                </a:solidFill>
              </a:rPr>
              <a:t> </a:t>
            </a:r>
            <a:r>
              <a:rPr lang="ru-RU" b="1" i="1" dirty="0" err="1" smtClean="0">
                <a:solidFill>
                  <a:schemeClr val="accent2"/>
                </a:solidFill>
              </a:rPr>
              <a:t>відносини</a:t>
            </a:r>
            <a:r>
              <a:rPr lang="ru-RU" b="1" i="1" dirty="0" smtClean="0">
                <a:solidFill>
                  <a:schemeClr val="accent2"/>
                </a:solidFill>
              </a:rPr>
              <a:t>. </a:t>
            </a:r>
            <a:endParaRPr lang="ru-RU" b="1" i="1" dirty="0">
              <a:solidFill>
                <a:schemeClr val="accent2"/>
              </a:solidFill>
            </a:endParaRPr>
          </a:p>
        </p:txBody>
      </p:sp>
    </p:spTree>
    <p:extLst>
      <p:ext uri="{BB962C8B-B14F-4D97-AF65-F5344CB8AC3E}">
        <p14:creationId xmlns:p14="http://schemas.microsoft.com/office/powerpoint/2010/main" val="50913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кругленный прямоугольник 2"/>
          <p:cNvSpPr/>
          <p:nvPr/>
        </p:nvSpPr>
        <p:spPr>
          <a:xfrm>
            <a:off x="1836819" y="0"/>
            <a:ext cx="4271554" cy="1815737"/>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В ході вивчення курсу студенти розглянуть</a:t>
            </a:r>
            <a:endParaRPr lang="ru-RU"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10" name="Пятиугольник 9"/>
          <p:cNvSpPr/>
          <p:nvPr/>
        </p:nvSpPr>
        <p:spPr>
          <a:xfrm>
            <a:off x="235131" y="1894114"/>
            <a:ext cx="8647611" cy="2050868"/>
          </a:xfrm>
          <a:prstGeom prst="homePlat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ятиугольник 12"/>
          <p:cNvSpPr/>
          <p:nvPr/>
        </p:nvSpPr>
        <p:spPr>
          <a:xfrm>
            <a:off x="209005" y="4088675"/>
            <a:ext cx="8752115" cy="2207622"/>
          </a:xfrm>
          <a:prstGeom prst="homePlat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122" name="Rectangle 2"/>
          <p:cNvSpPr>
            <a:spLocks noChangeArrowheads="1"/>
          </p:cNvSpPr>
          <p:nvPr/>
        </p:nvSpPr>
        <p:spPr bwMode="auto">
          <a:xfrm>
            <a:off x="-298765" y="1909596"/>
            <a:ext cx="5693725"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uk-UA" sz="2000" b="1" dirty="0" smtClean="0">
                <a:ln w="12700">
                  <a:solidFill>
                    <a:schemeClr val="tx2">
                      <a:satMod val="155000"/>
                    </a:schemeClr>
                  </a:solidFill>
                  <a:prstDash val="solid"/>
                </a:ln>
                <a:solidFill>
                  <a:schemeClr val="accent6">
                    <a:lumMod val="50000"/>
                  </a:schemeClr>
                </a:solidFill>
                <a:latin typeface="Times New Roman" pitchFamily="18" charset="0"/>
                <a:ea typeface="Times New Roman" pitchFamily="18" charset="0"/>
                <a:cs typeface="Times New Roman" pitchFamily="18" charset="0"/>
              </a:rPr>
              <a:t>Особливості сімейних</a:t>
            </a:r>
            <a:r>
              <a:rPr kumimoji="0" lang="uk-UA" sz="20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ea typeface="Times New Roman" pitchFamily="18" charset="0"/>
                <a:cs typeface="Times New Roman" pitchFamily="18" charset="0"/>
              </a:rPr>
              <a:t> </a:t>
            </a:r>
            <a:r>
              <a:rPr kumimoji="0" lang="uk-UA" sz="20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ea typeface="Times New Roman" pitchFamily="18" charset="0"/>
                <a:cs typeface="Times New Roman" pitchFamily="18" charset="0"/>
              </a:rPr>
              <a:t>правовідносини</a:t>
            </a:r>
            <a:endParaRPr kumimoji="0" lang="uk-UA" sz="20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cs typeface="Times New Roman" pitchFamily="18" charset="0"/>
            </a:endParaRPr>
          </a:p>
        </p:txBody>
      </p:sp>
      <p:sp>
        <p:nvSpPr>
          <p:cNvPr id="5123" name="Rectangle 3"/>
          <p:cNvSpPr>
            <a:spLocks noChangeArrowheads="1"/>
          </p:cNvSpPr>
          <p:nvPr/>
        </p:nvSpPr>
        <p:spPr bwMode="auto">
          <a:xfrm>
            <a:off x="326571" y="2290892"/>
            <a:ext cx="7550331" cy="1277273"/>
          </a:xfrm>
          <a:prstGeom prst="rect">
            <a:avLst/>
          </a:prstGeom>
          <a:solidFill>
            <a:schemeClr val="accent6">
              <a:lumMod val="60000"/>
              <a:lumOff val="40000"/>
            </a:schemeClr>
          </a:solid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2000" i="0" u="none" strike="noStrike" normalizeH="0" baseline="0" dirty="0" smtClean="0">
                <a:ln w="12700">
                  <a:solidFill>
                    <a:schemeClr val="tx2">
                      <a:satMod val="155000"/>
                    </a:schemeClr>
                  </a:solidFill>
                  <a:prstDash val="solid"/>
                </a:ln>
                <a:solidFill>
                  <a:srgbClr val="385723"/>
                </a:solidFill>
                <a:latin typeface="Times New Roman" pitchFamily="18" charset="0"/>
                <a:cs typeface="Times New Roman" pitchFamily="18" charset="0"/>
              </a:rPr>
              <a:t>Поняття, предмет та метод сімейного права. Зміст сімейних правовідносин. Акти цивільного стану. Поняття та юридичне значення: сім’ї, родинності, свояцтва.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sz="2000" i="0" u="none" strike="noStrike" cap="none" normalizeH="0" baseline="0" dirty="0" smtClean="0">
              <a:ln>
                <a:noFill/>
              </a:ln>
              <a:solidFill>
                <a:schemeClr val="tx1"/>
              </a:solidFill>
              <a:effectLst/>
              <a:latin typeface="Calibri" pitchFamily="34" charset="0"/>
            </a:endParaRPr>
          </a:p>
        </p:txBody>
      </p:sp>
      <p:sp>
        <p:nvSpPr>
          <p:cNvPr id="5124" name="Rectangle 4"/>
          <p:cNvSpPr>
            <a:spLocks noChangeArrowheads="1"/>
          </p:cNvSpPr>
          <p:nvPr/>
        </p:nvSpPr>
        <p:spPr bwMode="auto">
          <a:xfrm>
            <a:off x="-195943" y="4147126"/>
            <a:ext cx="7001691"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2000"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Порядок </a:t>
            </a:r>
            <a:r>
              <a:rPr kumimoji="0" lang="uk-UA" sz="2000"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укладення та припинення шлюбу</a:t>
            </a:r>
            <a:endParaRPr kumimoji="0" lang="uk-UA" sz="2000" b="1" i="0" u="none" strike="noStrike" normalizeH="0" baseline="0" dirty="0" smtClean="0">
              <a:ln w="12700">
                <a:solidFill>
                  <a:schemeClr val="tx2">
                    <a:satMod val="155000"/>
                  </a:schemeClr>
                </a:solidFill>
                <a:prstDash val="solid"/>
              </a:ln>
              <a:solidFill>
                <a:srgbClr val="385723"/>
              </a:solidFill>
              <a:latin typeface="Times New Roman" pitchFamily="18" charset="0"/>
              <a:cs typeface="Times New Roman" pitchFamily="18" charset="0"/>
            </a:endParaRPr>
          </a:p>
        </p:txBody>
      </p:sp>
      <p:sp>
        <p:nvSpPr>
          <p:cNvPr id="5125" name="Rectangle 5"/>
          <p:cNvSpPr>
            <a:spLocks noChangeArrowheads="1"/>
          </p:cNvSpPr>
          <p:nvPr/>
        </p:nvSpPr>
        <p:spPr bwMode="auto">
          <a:xfrm>
            <a:off x="210542" y="4776058"/>
            <a:ext cx="771861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uk-UA" sz="20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Поняття шлюбу. Порядок укладення шлюбу. Поняття та випадки припинення </a:t>
            </a:r>
            <a:r>
              <a:rPr lang="uk-UA" sz="200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шлюбу</a:t>
            </a:r>
            <a:r>
              <a:rPr kumimoji="0" lang="uk-UA" sz="20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Розірвання шлюбу в державних органах </a:t>
            </a:r>
            <a:r>
              <a:rPr kumimoji="0" lang="uk-UA" sz="20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РАЦСу</a:t>
            </a:r>
            <a:r>
              <a:rPr kumimoji="0" lang="uk-UA" sz="20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Розірвання шлюбу в судовому порядку. Юридичні наслідки розірвання шлюбу.</a:t>
            </a:r>
            <a:endParaRPr kumimoji="0" lang="uk-UA" sz="2000" i="0" u="none" strike="noStrike" normalizeH="0" baseline="0" dirty="0" smtClean="0">
              <a:ln w="12700">
                <a:solidFill>
                  <a:schemeClr val="tx2">
                    <a:satMod val="155000"/>
                  </a:schemeClr>
                </a:solidFill>
                <a:prstDash val="solid"/>
              </a:ln>
              <a:solidFill>
                <a:srgbClr val="385723"/>
              </a:solidFill>
              <a:latin typeface="Times New Roman" pitchFamily="18" charset="0"/>
              <a:cs typeface="Times New Roman" pitchFamily="18" charset="0"/>
            </a:endParaRPr>
          </a:p>
        </p:txBody>
      </p:sp>
      <p:sp>
        <p:nvSpPr>
          <p:cNvPr id="24" name="Стрелка вниз 23"/>
          <p:cNvSpPr/>
          <p:nvPr/>
        </p:nvSpPr>
        <p:spPr>
          <a:xfrm>
            <a:off x="4049486" y="6361611"/>
            <a:ext cx="1240971" cy="496389"/>
          </a:xfrm>
          <a:prstGeom prst="down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ятиугольник 2"/>
          <p:cNvSpPr/>
          <p:nvPr/>
        </p:nvSpPr>
        <p:spPr>
          <a:xfrm>
            <a:off x="182880" y="1946366"/>
            <a:ext cx="8961121" cy="2952205"/>
          </a:xfrm>
          <a:prstGeom prst="homePlat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25" name="Rectangle 1"/>
          <p:cNvSpPr>
            <a:spLocks noChangeArrowheads="1"/>
          </p:cNvSpPr>
          <p:nvPr/>
        </p:nvSpPr>
        <p:spPr bwMode="auto">
          <a:xfrm>
            <a:off x="195943" y="1606937"/>
            <a:ext cx="8255726"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9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uk-UA" sz="19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ea typeface="Times New Roman" pitchFamily="18" charset="0"/>
                <a:cs typeface="Times New Roman" pitchFamily="18" charset="0"/>
              </a:rPr>
              <a:t>Майнові </a:t>
            </a:r>
            <a:r>
              <a:rPr kumimoji="0" lang="uk-UA" sz="19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ea typeface="Times New Roman" pitchFamily="18" charset="0"/>
                <a:cs typeface="Times New Roman" pitchFamily="18" charset="0"/>
              </a:rPr>
              <a:t>та особисті права та обов'язки подружжя. </a:t>
            </a:r>
            <a:endParaRPr kumimoji="0" lang="en-US" sz="19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uk-UA" sz="19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ea typeface="Times New Roman" pitchFamily="18" charset="0"/>
                <a:cs typeface="Times New Roman" pitchFamily="18" charset="0"/>
              </a:rPr>
              <a:t>Особливості шлюбного контракту</a:t>
            </a:r>
            <a:endParaRPr kumimoji="0" lang="en-US" sz="19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900" b="1" i="0" u="none" strike="noStrike" normalizeH="0" baseline="0" dirty="0" smtClean="0">
              <a:ln w="12700">
                <a:solidFill>
                  <a:schemeClr val="tx2">
                    <a:satMod val="155000"/>
                  </a:schemeClr>
                </a:solidFill>
                <a:prstDash val="solid"/>
              </a:ln>
              <a:solidFill>
                <a:schemeClr val="accent6">
                  <a:lumMod val="50000"/>
                </a:schemeClr>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Правовідносини між подружжям з приводу належного їм майна. Правовий режим майна дружини та чоловіка придбаного до шлюбу. Правовий режим майна дружини та чоловіка придбаного в період шлюбу. Правовий режим майна дружини та чоловіка без реєстрації шлюбу. Поняття та загальна характеристика шлюбного договору. Укладання та зміст шлюбного договору. Поняття та загальна характеристика особистих немайнових прав та обов’язків подружжя. Види особистих немайнових прав та обов’язків подружжя.</a:t>
            </a:r>
            <a:endPar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9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ятиугольник 3"/>
          <p:cNvSpPr/>
          <p:nvPr/>
        </p:nvSpPr>
        <p:spPr>
          <a:xfrm>
            <a:off x="169816" y="1881051"/>
            <a:ext cx="7994469" cy="2220686"/>
          </a:xfrm>
          <a:prstGeom prst="homePlat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ятиугольник 4"/>
          <p:cNvSpPr/>
          <p:nvPr/>
        </p:nvSpPr>
        <p:spPr>
          <a:xfrm>
            <a:off x="182880" y="4193177"/>
            <a:ext cx="8281851" cy="2325189"/>
          </a:xfrm>
          <a:prstGeom prst="homePlat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435" name="Rectangle 3"/>
          <p:cNvSpPr>
            <a:spLocks noChangeArrowheads="1"/>
          </p:cNvSpPr>
          <p:nvPr/>
        </p:nvSpPr>
        <p:spPr bwMode="auto">
          <a:xfrm>
            <a:off x="248193" y="1925162"/>
            <a:ext cx="6936377" cy="2139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900"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Права </a:t>
            </a:r>
            <a:r>
              <a:rPr kumimoji="0" lang="uk-UA" sz="1900"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та </a:t>
            </a:r>
            <a:r>
              <a:rPr kumimoji="0" lang="uk-UA" sz="1900"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обов'язки членів </a:t>
            </a:r>
            <a:r>
              <a:rPr kumimoji="0" lang="uk-UA" sz="1900"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сім’ї та </a:t>
            </a:r>
            <a:r>
              <a:rPr kumimoji="0" lang="uk-UA" sz="1900"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інших родичів</a:t>
            </a:r>
            <a:endParaRPr kumimoji="0" lang="en-US" sz="1900"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900" b="1" i="0" u="none" strike="noStrike" normalizeH="0" baseline="0" dirty="0" smtClean="0">
              <a:ln w="12700">
                <a:solidFill>
                  <a:schemeClr val="tx2">
                    <a:satMod val="155000"/>
                  </a:schemeClr>
                </a:solidFill>
                <a:prstDash val="solid"/>
              </a:ln>
              <a:solidFill>
                <a:srgbClr val="385723"/>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Встановлення</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походження</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дітей</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a:t>
            </a:r>
            <a:r>
              <a:rPr kumimoji="0" lang="uk-UA"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Особисті</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немайнові</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права та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обов’язки</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батьків</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та</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дітей</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Майнові</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правовідносини</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батьків</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та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дітей</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Особисті</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немайнові</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права та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обов’язки</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інших</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членів</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сім’ї</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та</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родичів</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Майнові</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права та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обов’язки</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інших</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членів</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сім’ї</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та</a:t>
            </a:r>
            <a:r>
              <a:rPr kumimoji="0" lang="ru-RU"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a:t>
            </a:r>
            <a:r>
              <a:rPr kumimoji="0" lang="ru-RU"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родичів</a:t>
            </a:r>
            <a:r>
              <a:rPr kumimoji="0" lang="ru-RU" sz="1900" i="0" u="none" strike="noStrike" cap="none" normalizeH="0" baseline="0" dirty="0" smtClean="0">
                <a:ln>
                  <a:noFill/>
                </a:ln>
                <a:solidFill>
                  <a:srgbClr val="244061"/>
                </a:solidFill>
                <a:effectLst/>
                <a:latin typeface="Arial" pitchFamily="34" charset="0"/>
                <a:ea typeface="Times New Roman" pitchFamily="18" charset="0"/>
                <a:cs typeface="Arial" pitchFamily="34" charset="0"/>
              </a:rPr>
              <a:t>.</a:t>
            </a:r>
            <a:endParaRPr kumimoji="0" lang="ru-RU" sz="1900" i="0" u="none" strike="noStrike" cap="none" normalizeH="0" baseline="0" dirty="0" smtClean="0">
              <a:ln>
                <a:noFill/>
              </a:ln>
              <a:solidFill>
                <a:schemeClr val="tx1"/>
              </a:solidFill>
              <a:effectLst/>
              <a:latin typeface="Arial" pitchFamily="34" charset="0"/>
              <a:cs typeface="Arial" pitchFamily="34" charset="0"/>
            </a:endParaRPr>
          </a:p>
        </p:txBody>
      </p:sp>
      <p:sp>
        <p:nvSpPr>
          <p:cNvPr id="18436" name="Rectangle 4"/>
          <p:cNvSpPr>
            <a:spLocks noChangeArrowheads="1"/>
          </p:cNvSpPr>
          <p:nvPr/>
        </p:nvSpPr>
        <p:spPr bwMode="auto">
          <a:xfrm>
            <a:off x="287383" y="4272367"/>
            <a:ext cx="7262948" cy="24006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76225" algn="l"/>
              </a:tabLst>
            </a:pPr>
            <a:r>
              <a:rPr kumimoji="0" lang="uk-UA"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Усиновлення </a:t>
            </a:r>
            <a:r>
              <a:rPr kumimoji="0" lang="uk-UA"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(удочеріння). Опіка та піклування</a:t>
            </a:r>
            <a:endParaRPr kumimoji="0" lang="en-US" b="1"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tabLst>
                <a:tab pos="276225" algn="l"/>
              </a:tabLst>
            </a:pPr>
            <a:endParaRPr kumimoji="0" lang="ru-RU" b="1" i="0" u="none" strike="noStrike" normalizeH="0" baseline="0" dirty="0" smtClean="0">
              <a:ln w="12700">
                <a:solidFill>
                  <a:schemeClr val="tx2">
                    <a:satMod val="155000"/>
                  </a:schemeClr>
                </a:solidFill>
                <a:prstDash val="solid"/>
              </a:ln>
              <a:solidFill>
                <a:srgbClr val="385723"/>
              </a:solidFill>
              <a:latin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tab pos="276225" algn="l"/>
              </a:tabLst>
            </a:pPr>
            <a:r>
              <a:rPr kumimoji="0" lang="uk-UA"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Поняття усиновлення. Особи, які можуть бути усиновлені. Особи, які можуть бути </a:t>
            </a:r>
            <a:r>
              <a:rPr kumimoji="0" lang="uk-UA"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усиновлювачами</a:t>
            </a:r>
            <a:r>
              <a:rPr kumimoji="0" lang="uk-UA"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Умови усиновлення та порядок його здійснення. Таємниця усиновлення. Недійсність усиновлення. Скасування усиновлення. Позбавлення </a:t>
            </a:r>
            <a:r>
              <a:rPr kumimoji="0" lang="uk-UA" sz="1900" i="0" u="none" strike="noStrike" normalizeH="0" baseline="0" dirty="0" err="1"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усиновлювача</a:t>
            </a:r>
            <a:r>
              <a:rPr kumimoji="0" lang="uk-UA" sz="1900" i="0" u="none" strike="noStrike" normalizeH="0" baseline="0" dirty="0" smtClean="0">
                <a:ln w="12700">
                  <a:solidFill>
                    <a:schemeClr val="tx2">
                      <a:satMod val="155000"/>
                    </a:schemeClr>
                  </a:solidFill>
                  <a:prstDash val="solid"/>
                </a:ln>
                <a:solidFill>
                  <a:srgbClr val="385723"/>
                </a:solidFill>
                <a:latin typeface="Times New Roman" pitchFamily="18" charset="0"/>
                <a:ea typeface="Times New Roman" pitchFamily="18" charset="0"/>
                <a:cs typeface="Times New Roman" pitchFamily="18" charset="0"/>
              </a:rPr>
              <a:t> батьківських прав. Загальна характеристика опіки, піклування та патронату над дітьми.</a:t>
            </a:r>
            <a:endParaRPr kumimoji="0" lang="uk-UA" sz="1900" i="0" u="none" strike="noStrike" normalizeH="0" baseline="0" dirty="0" smtClean="0">
              <a:ln w="12700">
                <a:solidFill>
                  <a:schemeClr val="tx2">
                    <a:satMod val="155000"/>
                  </a:schemeClr>
                </a:solidFill>
                <a:prstDash val="solid"/>
              </a:ln>
              <a:solidFill>
                <a:srgbClr val="385723"/>
              </a:solidFill>
              <a:latin typeface="Times New Roman" pitchFamily="18" charset="0"/>
              <a:cs typeface="Times New Roman" pitchFamily="18" charset="0"/>
            </a:endParaRPr>
          </a:p>
        </p:txBody>
      </p:sp>
    </p:spTree>
  </p:cSld>
  <p:clrMapOvr>
    <a:masterClrMapping/>
  </p:clrMapOvr>
  <p:transition>
    <p:pull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328</TotalTime>
  <Words>357</Words>
  <Application>Microsoft Office PowerPoint</Application>
  <PresentationFormat>Экран (4:3)</PresentationFormat>
  <Paragraphs>28</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Инна</dc:creator>
  <cp:lastModifiedBy>userznu</cp:lastModifiedBy>
  <cp:revision>50</cp:revision>
  <dcterms:created xsi:type="dcterms:W3CDTF">2015-02-16T07:43:27Z</dcterms:created>
  <dcterms:modified xsi:type="dcterms:W3CDTF">2018-11-19T09:37:49Z</dcterms:modified>
</cp:coreProperties>
</file>