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9144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24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600" b="1" i="0">
                <a:solidFill>
                  <a:srgbClr val="3A3A3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1583" y="6193766"/>
            <a:ext cx="2397246" cy="399057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83108" y="6710171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860038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30757" y="367995"/>
            <a:ext cx="6882485" cy="8807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1">
                <a:solidFill>
                  <a:srgbClr val="CC0066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5043" y="1546504"/>
            <a:ext cx="8493912" cy="3333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600" b="1" i="0">
                <a:solidFill>
                  <a:srgbClr val="3A3A3A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1/26/2022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70408" y="6566389"/>
            <a:ext cx="8623935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rgbClr val="355366"/>
                </a:solidFill>
                <a:latin typeface="Microsoft Sans Serif"/>
                <a:cs typeface="Microsoft Sans Serif"/>
              </a:defRPr>
            </a:lvl1pPr>
          </a:lstStyle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utureskills.org.ua/ua/about-project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storage.decentralization.gov.ua/uploads/library/file/366/18.01.2019.pdf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krstat.gov.ua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deshare.net/volodymyrgroysman/ss-70901004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fe.pravda.com.ua/columns/2019/02/19/235691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1543470" y="1676400"/>
            <a:ext cx="6415405" cy="89960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>
              <a:lnSpc>
                <a:spcPct val="99300"/>
              </a:lnSpc>
              <a:spcBef>
                <a:spcPts val="125"/>
              </a:spcBef>
            </a:pPr>
            <a:r>
              <a:rPr lang="ru-RU" sz="2900" i="0" spc="-5" dirty="0" smtClean="0">
                <a:solidFill>
                  <a:srgbClr val="C00000"/>
                </a:solidFill>
                <a:latin typeface="Tahoma"/>
                <a:cs typeface="Tahoma"/>
              </a:rPr>
              <a:t>6</a:t>
            </a:r>
            <a:r>
              <a:rPr sz="2900" i="0" dirty="0" smtClean="0">
                <a:solidFill>
                  <a:srgbClr val="C00000"/>
                </a:solidFill>
                <a:latin typeface="Tahoma"/>
                <a:cs typeface="Tahoma"/>
              </a:rPr>
              <a:t>. </a:t>
            </a:r>
            <a:r>
              <a:rPr sz="2900" i="0" spc="-5" dirty="0">
                <a:solidFill>
                  <a:srgbClr val="C00000"/>
                </a:solidFill>
                <a:latin typeface="Tahoma"/>
                <a:cs typeface="Tahoma"/>
              </a:rPr>
              <a:t>РОЗВИТОК </a:t>
            </a:r>
            <a:r>
              <a:rPr sz="2900" i="0" dirty="0">
                <a:solidFill>
                  <a:srgbClr val="C00000"/>
                </a:solidFill>
                <a:latin typeface="Tahoma"/>
                <a:cs typeface="Tahoma"/>
              </a:rPr>
              <a:t>ТРУДОВИХ </a:t>
            </a:r>
            <a:r>
              <a:rPr sz="2900" i="0" spc="5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2900" i="0" dirty="0" smtClean="0">
                <a:solidFill>
                  <a:srgbClr val="C00000"/>
                </a:solidFill>
                <a:latin typeface="Tahoma"/>
                <a:cs typeface="Tahoma"/>
              </a:rPr>
              <a:t>РЕСУРСІВ</a:t>
            </a:r>
            <a:endParaRPr sz="29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96848" y="3262121"/>
            <a:ext cx="7165340" cy="721351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5080">
              <a:lnSpc>
                <a:spcPts val="2590"/>
              </a:lnSpc>
              <a:spcBef>
                <a:spcPts val="425"/>
              </a:spcBef>
              <a:tabLst>
                <a:tab pos="2724785" algn="l"/>
              </a:tabLst>
            </a:pPr>
            <a:r>
              <a:rPr lang="uk-UA" sz="2400" dirty="0" smtClean="0"/>
              <a:t>6.2. </a:t>
            </a:r>
            <a:r>
              <a:rPr lang="uk-UA" sz="2400" dirty="0"/>
              <a:t>Інструменти розвитку трудових ресурсів: політика уряду і приватний </a:t>
            </a:r>
            <a:r>
              <a:rPr lang="uk-UA" sz="2400" dirty="0" smtClean="0"/>
              <a:t>сектор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46659" y="367995"/>
            <a:ext cx="8474710" cy="44265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67460" marR="810260" indent="-466725">
              <a:lnSpc>
                <a:spcPct val="100000"/>
              </a:lnSpc>
              <a:spcBef>
                <a:spcPts val="110"/>
              </a:spcBef>
              <a:tabLst>
                <a:tab pos="4154804" algn="l"/>
              </a:tabLst>
            </a:pP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Інструменти</a:t>
            </a:r>
            <a:r>
              <a:rPr sz="2800" b="1" i="1" spc="-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розвитку</a:t>
            </a:r>
            <a:r>
              <a:rPr sz="2800" b="1" i="1" spc="-7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трудових</a:t>
            </a:r>
            <a:r>
              <a:rPr sz="2800" b="1" i="1" spc="-4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CC0066"/>
                </a:solidFill>
                <a:latin typeface="Calibri"/>
                <a:cs typeface="Calibri"/>
              </a:rPr>
              <a:t>ресурсів: </a:t>
            </a:r>
            <a:r>
              <a:rPr sz="2800" b="1" i="1" spc="-6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політика</a:t>
            </a:r>
            <a:r>
              <a:rPr sz="2800" b="1" i="1" spc="-7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уряду</a:t>
            </a:r>
            <a:r>
              <a:rPr sz="2800" b="1" i="1" spc="-3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й	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приватний</a:t>
            </a:r>
            <a:r>
              <a:rPr sz="2800" b="1" i="1" spc="-3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сектор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750">
              <a:latin typeface="Calibri"/>
              <a:cs typeface="Calibri"/>
            </a:endParaRPr>
          </a:p>
          <a:p>
            <a:pPr marL="353695" marR="5080" indent="-341630" algn="just">
              <a:lnSpc>
                <a:spcPct val="100000"/>
              </a:lnSpc>
            </a:pP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Недосконала</a:t>
            </a:r>
            <a:r>
              <a:rPr sz="28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статистична</a:t>
            </a:r>
            <a:r>
              <a:rPr sz="28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звітність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не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дає </a:t>
            </a:r>
            <a:r>
              <a:rPr sz="2800" i="1" spc="-76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можливості</a:t>
            </a:r>
            <a:r>
              <a:rPr sz="28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контролювати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показники </a:t>
            </a:r>
            <a:r>
              <a:rPr sz="2800" i="1" spc="-76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державного</a:t>
            </a:r>
            <a:r>
              <a:rPr sz="28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та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регіонального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замовлення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10" dirty="0">
                <a:solidFill>
                  <a:srgbClr val="3A3A3A"/>
                </a:solidFill>
                <a:latin typeface="Arial"/>
                <a:cs typeface="Arial"/>
              </a:rPr>
              <a:t>на </a:t>
            </a:r>
            <a:r>
              <a:rPr sz="2800" i="1" spc="-76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підготовку кадрів, 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відсутній і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моніторинг </a:t>
            </a:r>
            <a:r>
              <a:rPr sz="2800" i="1" dirty="0">
                <a:solidFill>
                  <a:srgbClr val="3A3A3A"/>
                </a:solidFill>
                <a:latin typeface="Arial"/>
                <a:cs typeface="Arial"/>
              </a:rPr>
              <a:t>його </a:t>
            </a:r>
            <a:r>
              <a:rPr sz="28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фактичного</a:t>
            </a:r>
            <a:r>
              <a:rPr sz="2800" i="1" spc="-3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i="1" spc="-5" dirty="0">
                <a:solidFill>
                  <a:srgbClr val="3A3A3A"/>
                </a:solidFill>
                <a:latin typeface="Arial"/>
                <a:cs typeface="Arial"/>
              </a:rPr>
              <a:t>виконання.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800" b="1" i="1" spc="-5" dirty="0">
                <a:solidFill>
                  <a:srgbClr val="3A3A3A"/>
                </a:solidFill>
                <a:latin typeface="Arial"/>
                <a:cs typeface="Arial"/>
              </a:rPr>
              <a:t>На</a:t>
            </a:r>
            <a:r>
              <a:rPr sz="2800" b="1" i="1" spc="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dirty="0">
                <a:solidFill>
                  <a:srgbClr val="3A3A3A"/>
                </a:solidFill>
                <a:latin typeface="Arial"/>
                <a:cs typeface="Arial"/>
              </a:rPr>
              <a:t>які</a:t>
            </a:r>
            <a:r>
              <a:rPr sz="2800" b="1" i="1" spc="-3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spc="-5" dirty="0">
                <a:solidFill>
                  <a:srgbClr val="3A3A3A"/>
                </a:solidFill>
                <a:latin typeface="Arial"/>
                <a:cs typeface="Arial"/>
              </a:rPr>
              <a:t>професії</a:t>
            </a:r>
            <a:r>
              <a:rPr sz="2800" b="1" i="1" spc="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dirty="0">
                <a:solidFill>
                  <a:srgbClr val="3A3A3A"/>
                </a:solidFill>
                <a:latin typeface="Arial"/>
                <a:cs typeface="Arial"/>
              </a:rPr>
              <a:t>існує</a:t>
            </a:r>
            <a:r>
              <a:rPr sz="2800" b="1" i="1" spc="-5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spc="-10" dirty="0">
                <a:solidFill>
                  <a:srgbClr val="3A3A3A"/>
                </a:solidFill>
                <a:latin typeface="Arial"/>
                <a:cs typeface="Arial"/>
              </a:rPr>
              <a:t>попит</a:t>
            </a:r>
            <a:r>
              <a:rPr sz="2800" b="1" i="1" spc="3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spc="5" dirty="0">
                <a:solidFill>
                  <a:srgbClr val="3A3A3A"/>
                </a:solidFill>
                <a:latin typeface="Arial"/>
                <a:cs typeface="Arial"/>
              </a:rPr>
              <a:t>у</a:t>
            </a:r>
            <a:r>
              <a:rPr sz="2800" b="1" i="1" spc="-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i="1" spc="5" dirty="0">
                <a:solidFill>
                  <a:srgbClr val="3A3A3A"/>
                </a:solidFill>
                <a:latin typeface="Arial"/>
                <a:cs typeface="Arial"/>
              </a:rPr>
              <a:t>місті?</a:t>
            </a:r>
            <a:endParaRPr sz="28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10</a:t>
            </a:fld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5176" y="367995"/>
            <a:ext cx="688022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4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11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57604"/>
            <a:ext cx="8470265" cy="363156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3695" marR="6350" indent="-341630" algn="just">
              <a:lnSpc>
                <a:spcPct val="100000"/>
              </a:lnSpc>
              <a:spcBef>
                <a:spcPts val="90"/>
              </a:spcBef>
              <a:buChar char="•"/>
              <a:tabLst>
                <a:tab pos="354330" algn="l"/>
              </a:tabLst>
            </a:pPr>
            <a:r>
              <a:rPr sz="2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Є</a:t>
            </a:r>
            <a:r>
              <a:rPr sz="20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певна</a:t>
            </a:r>
            <a:r>
              <a:rPr sz="2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безсистемність</a:t>
            </a:r>
            <a:r>
              <a:rPr sz="2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та</a:t>
            </a:r>
            <a:r>
              <a:rPr sz="2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одномоментність</a:t>
            </a:r>
            <a:r>
              <a:rPr sz="2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зафіксованих</a:t>
            </a:r>
            <a:r>
              <a:rPr sz="2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даних; </a:t>
            </a:r>
            <a:r>
              <a:rPr sz="2000" spc="-5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вони </a:t>
            </a:r>
            <a:r>
              <a:rPr sz="2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не </a:t>
            </a:r>
            <a:r>
              <a:rPr sz="2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дають </a:t>
            </a:r>
            <a:r>
              <a:rPr sz="2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підстав </a:t>
            </a:r>
            <a:r>
              <a:rPr sz="2000" dirty="0">
                <a:solidFill>
                  <a:srgbClr val="3A3A3A"/>
                </a:solidFill>
                <a:latin typeface="Microsoft Sans Serif"/>
                <a:cs typeface="Microsoft Sans Serif"/>
              </a:rPr>
              <a:t>для </a:t>
            </a:r>
            <a:r>
              <a:rPr sz="20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створення </a:t>
            </a:r>
            <a:r>
              <a:rPr sz="20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середньо- </a:t>
            </a:r>
            <a:r>
              <a:rPr sz="20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чи </a:t>
            </a:r>
            <a:r>
              <a:rPr sz="20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довгострокових </a:t>
            </a:r>
            <a:r>
              <a:rPr sz="20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0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прогнозів.</a:t>
            </a:r>
            <a:endParaRPr sz="200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3A3A3A"/>
              </a:buClr>
              <a:buFont typeface="Microsoft Sans Serif"/>
              <a:buChar char="•"/>
            </a:pPr>
            <a:endParaRPr sz="30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5"/>
              </a:spcBef>
              <a:buFont typeface="Microsoft Sans Serif"/>
              <a:buChar char="•"/>
              <a:tabLst>
                <a:tab pos="354330" algn="l"/>
              </a:tabLst>
            </a:pP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Ситуацію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ускладнює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суперечливість 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інформації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щодо стану </a:t>
            </a:r>
            <a:r>
              <a:rPr sz="2000" b="1" i="1" spc="-54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ринку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праці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та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констатуючий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 характер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даних: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вони </a:t>
            </a:r>
            <a:r>
              <a:rPr sz="2000" b="1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фіксують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або наявний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стан речей, </a:t>
            </a:r>
            <a:r>
              <a:rPr sz="2000" b="1" i="1" spc="-15" dirty="0">
                <a:solidFill>
                  <a:srgbClr val="3A3A3A"/>
                </a:solidFill>
                <a:latin typeface="Arial"/>
                <a:cs typeface="Arial"/>
              </a:rPr>
              <a:t>або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(в кращом 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випадку) </a:t>
            </a:r>
            <a:r>
              <a:rPr sz="2000" b="1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визначають</a:t>
            </a:r>
            <a:r>
              <a:rPr sz="2000" b="1" i="1" spc="6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горизонт</a:t>
            </a:r>
            <a:r>
              <a:rPr sz="2000" b="1" i="1" spc="4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на</a:t>
            </a:r>
            <a:r>
              <a:rPr sz="2000" b="1" i="1" spc="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найближчі</a:t>
            </a:r>
            <a:r>
              <a:rPr sz="2000" b="1" i="1" spc="4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6-12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 місяців.</a:t>
            </a:r>
            <a:endParaRPr sz="2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29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015365" algn="l"/>
                <a:tab pos="2823210" algn="l"/>
                <a:tab pos="5808345" algn="l"/>
                <a:tab pos="7350759" algn="l"/>
              </a:tabLst>
            </a:pPr>
            <a:r>
              <a:rPr sz="2000" b="1" spc="-5" dirty="0">
                <a:solidFill>
                  <a:srgbClr val="FF0000"/>
                </a:solidFill>
                <a:latin typeface="Arial"/>
                <a:cs typeface="Arial"/>
              </a:rPr>
              <a:t>!	</a:t>
            </a:r>
            <a:r>
              <a:rPr sz="2000" b="1" spc="-5" dirty="0">
                <a:solidFill>
                  <a:srgbClr val="252525"/>
                </a:solidFill>
                <a:latin typeface="Arial"/>
                <a:cs typeface="Arial"/>
              </a:rPr>
              <a:t>Проект	«Кваліфікаційна	мапа	України»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000" u="sng" spc="-10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http://www.futureskills.org.ua/ua/about-project</a:t>
            </a:r>
            <a:endParaRPr sz="20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5328615"/>
            <a:ext cx="17379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3695" indent="-341630">
              <a:lnSpc>
                <a:spcPct val="100000"/>
              </a:lnSpc>
              <a:spcBef>
                <a:spcPts val="95"/>
              </a:spcBef>
              <a:buFont typeface="Microsoft Sans Serif"/>
              <a:buChar char="•"/>
              <a:tabLst>
                <a:tab pos="353695" algn="l"/>
                <a:tab pos="354330" algn="l"/>
              </a:tabLst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Проблему</a:t>
            </a:r>
            <a:endParaRPr sz="2000">
              <a:latin typeface="Arial"/>
              <a:cs typeface="Arial"/>
            </a:endParaRPr>
          </a:p>
          <a:p>
            <a:pPr marL="353695">
              <a:lnSpc>
                <a:spcPct val="100000"/>
              </a:lnSpc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показників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5745" y="5328615"/>
            <a:ext cx="103695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с</a:t>
            </a:r>
            <a:r>
              <a:rPr sz="2000" b="1" i="1" spc="-15" dirty="0">
                <a:solidFill>
                  <a:srgbClr val="3A3A3A"/>
                </a:solidFill>
                <a:latin typeface="Arial"/>
                <a:cs typeface="Arial"/>
              </a:rPr>
              <a:t>к</a:t>
            </a:r>
            <a:r>
              <a:rPr sz="2000" b="1" i="1" spc="20" dirty="0">
                <a:solidFill>
                  <a:srgbClr val="3A3A3A"/>
                </a:solidFill>
                <a:latin typeface="Arial"/>
                <a:cs typeface="Arial"/>
              </a:rPr>
              <a:t>л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а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д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ає</a:t>
            </a:r>
            <a:endParaRPr sz="200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ринку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8751" y="5328615"/>
            <a:ext cx="7835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61925">
              <a:lnSpc>
                <a:spcPct val="100000"/>
              </a:lnSpc>
              <a:spcBef>
                <a:spcPts val="95"/>
              </a:spcBef>
            </a:pPr>
            <a:r>
              <a:rPr sz="2000" b="1" i="1" spc="10" dirty="0">
                <a:solidFill>
                  <a:srgbClr val="3A3A3A"/>
                </a:solidFill>
                <a:latin typeface="Arial"/>
                <a:cs typeface="Arial"/>
              </a:rPr>
              <a:t>не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п</a:t>
            </a:r>
            <a:r>
              <a:rPr sz="2000" b="1" i="1" spc="25" dirty="0">
                <a:solidFill>
                  <a:srgbClr val="3A3A3A"/>
                </a:solidFill>
                <a:latin typeface="Arial"/>
                <a:cs typeface="Arial"/>
              </a:rPr>
              <a:t>р</a:t>
            </a: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аці,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234053" y="5328615"/>
            <a:ext cx="296037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012190" algn="l"/>
              </a:tabLst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лише	прогнозування</a:t>
            </a:r>
            <a:endParaRPr sz="2000">
              <a:latin typeface="Arial"/>
              <a:cs typeface="Arial"/>
            </a:endParaRPr>
          </a:p>
          <a:p>
            <a:pPr marL="344805">
              <a:lnSpc>
                <a:spcPct val="100000"/>
              </a:lnSpc>
              <a:tabLst>
                <a:tab pos="823594" algn="l"/>
                <a:tab pos="1316990" algn="l"/>
              </a:tabLst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а	й	визначення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356093" y="5328615"/>
            <a:ext cx="145859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6685">
              <a:lnSpc>
                <a:spcPct val="100000"/>
              </a:lnSpc>
              <a:spcBef>
                <a:spcPts val="95"/>
              </a:spcBef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кількісних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134110" algn="l"/>
              </a:tabLst>
            </a:pP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ви</a:t>
            </a:r>
            <a:r>
              <a:rPr sz="2000" b="1" i="1" spc="-20" dirty="0">
                <a:solidFill>
                  <a:srgbClr val="3A3A3A"/>
                </a:solidFill>
                <a:latin typeface="Arial"/>
                <a:cs typeface="Arial"/>
              </a:rPr>
              <a:t>м</a:t>
            </a:r>
            <a:r>
              <a:rPr sz="2000" b="1" i="1" spc="-5" dirty="0">
                <a:solidFill>
                  <a:srgbClr val="3A3A3A"/>
                </a:solidFill>
                <a:latin typeface="Arial"/>
                <a:cs typeface="Arial"/>
              </a:rPr>
              <a:t>ог</a:t>
            </a:r>
            <a:r>
              <a:rPr sz="2000" b="1" i="1" dirty="0">
                <a:solidFill>
                  <a:srgbClr val="3A3A3A"/>
                </a:solidFill>
                <a:latin typeface="Arial"/>
                <a:cs typeface="Arial"/>
              </a:rPr>
              <a:t>	</a:t>
            </a:r>
            <a:r>
              <a:rPr sz="2000" b="1" i="1" spc="-15" dirty="0">
                <a:solidFill>
                  <a:srgbClr val="3A3A3A"/>
                </a:solidFill>
                <a:latin typeface="Arial"/>
                <a:cs typeface="Arial"/>
              </a:rPr>
              <a:t>до</a:t>
            </a:r>
            <a:endParaRPr sz="20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8035" y="5938520"/>
            <a:ext cx="1965325" cy="3295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000" b="1" i="1" spc="-10" dirty="0">
                <a:solidFill>
                  <a:srgbClr val="3A3A3A"/>
                </a:solidFill>
                <a:latin typeface="Arial"/>
                <a:cs typeface="Arial"/>
              </a:rPr>
              <a:t>професіоналів.</a:t>
            </a:r>
            <a:endParaRPr sz="2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6700" y="367995"/>
            <a:ext cx="6890384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5" dirty="0"/>
              <a:t> </a:t>
            </a:r>
            <a:r>
              <a:rPr spc="5" dirty="0"/>
              <a:t>розвитку</a:t>
            </a:r>
            <a:r>
              <a:rPr spc="-55" dirty="0"/>
              <a:t> </a:t>
            </a:r>
            <a:r>
              <a:rPr spc="5" dirty="0"/>
              <a:t>трудових</a:t>
            </a:r>
            <a:r>
              <a:rPr spc="-30" dirty="0"/>
              <a:t> </a:t>
            </a:r>
            <a:r>
              <a:rPr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12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29895" y="1589985"/>
            <a:ext cx="8486140" cy="4325620"/>
          </a:xfrm>
          <a:prstGeom prst="rect">
            <a:avLst/>
          </a:prstGeom>
        </p:spPr>
        <p:txBody>
          <a:bodyPr vert="horz" wrap="square" lIns="0" tIns="76835" rIns="0" bIns="0" rtlCol="0">
            <a:spAutoFit/>
          </a:bodyPr>
          <a:lstStyle/>
          <a:p>
            <a:pPr marL="30480">
              <a:lnSpc>
                <a:spcPct val="100000"/>
              </a:lnSpc>
              <a:spcBef>
                <a:spcPts val="605"/>
              </a:spcBef>
            </a:pPr>
            <a:r>
              <a:rPr sz="2400" b="1" i="1" dirty="0">
                <a:solidFill>
                  <a:srgbClr val="3A3A3A"/>
                </a:solidFill>
                <a:latin typeface="Arial"/>
                <a:cs typeface="Arial"/>
              </a:rPr>
              <a:t>Брак</a:t>
            </a:r>
            <a:r>
              <a:rPr sz="2400" b="1" i="1" spc="-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3A3A3A"/>
                </a:solidFill>
                <a:latin typeface="Arial"/>
                <a:cs typeface="Arial"/>
              </a:rPr>
              <a:t>зв’язку</a:t>
            </a:r>
            <a:r>
              <a:rPr sz="2400" b="1" i="1" spc="-3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A3A3A"/>
                </a:solidFill>
                <a:latin typeface="Arial"/>
                <a:cs typeface="Arial"/>
              </a:rPr>
              <a:t>між</a:t>
            </a:r>
            <a:r>
              <a:rPr sz="2400" b="1" i="1" spc="-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A3A3A"/>
                </a:solidFill>
                <a:latin typeface="Arial"/>
                <a:cs typeface="Arial"/>
              </a:rPr>
              <a:t>системою</a:t>
            </a:r>
            <a:r>
              <a:rPr sz="2400" b="1" i="1" spc="-3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A3A3A"/>
                </a:solidFill>
                <a:latin typeface="Arial"/>
                <a:cs typeface="Arial"/>
              </a:rPr>
              <a:t>освіти</a:t>
            </a:r>
            <a:r>
              <a:rPr sz="2400" b="1" i="1" spc="-2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3A3A3A"/>
                </a:solidFill>
                <a:latin typeface="Arial"/>
                <a:cs typeface="Arial"/>
              </a:rPr>
              <a:t>та</a:t>
            </a:r>
            <a:r>
              <a:rPr sz="2400" b="1" i="1" spc="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spc="-5" dirty="0">
                <a:solidFill>
                  <a:srgbClr val="3A3A3A"/>
                </a:solidFill>
                <a:latin typeface="Arial"/>
                <a:cs typeface="Arial"/>
              </a:rPr>
              <a:t>ринком</a:t>
            </a:r>
            <a:r>
              <a:rPr sz="2400" b="1" i="1" spc="-2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b="1" i="1" dirty="0">
                <a:solidFill>
                  <a:srgbClr val="3A3A3A"/>
                </a:solidFill>
                <a:latin typeface="Arial"/>
                <a:cs typeface="Arial"/>
              </a:rPr>
              <a:t>праці</a:t>
            </a:r>
            <a:endParaRPr sz="240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509"/>
              </a:spcBef>
            </a:pP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Спільними</a:t>
            </a:r>
            <a:r>
              <a:rPr sz="2400" i="1" spc="2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для</a:t>
            </a:r>
            <a:r>
              <a:rPr sz="2400" i="1" spc="18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українських</a:t>
            </a:r>
            <a:r>
              <a:rPr sz="2400" i="1" spc="204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ринку</a:t>
            </a:r>
            <a:r>
              <a:rPr sz="2400" i="1" spc="20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освіти</a:t>
            </a:r>
            <a:r>
              <a:rPr sz="2400" i="1" spc="204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20" dirty="0">
                <a:solidFill>
                  <a:srgbClr val="3A3A3A"/>
                </a:solidFill>
                <a:latin typeface="Arial"/>
                <a:cs typeface="Arial"/>
              </a:rPr>
              <a:t>та</a:t>
            </a:r>
            <a:r>
              <a:rPr sz="2400" i="1" spc="204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ринку</a:t>
            </a:r>
            <a:r>
              <a:rPr sz="2400" i="1" spc="19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праці</a:t>
            </a:r>
            <a:r>
              <a:rPr sz="2400" i="1" spc="19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є</a:t>
            </a:r>
            <a:endParaRPr sz="2400">
              <a:latin typeface="Arial"/>
              <a:cs typeface="Arial"/>
            </a:endParaRPr>
          </a:p>
          <a:p>
            <a:pPr marL="372110">
              <a:lnSpc>
                <a:spcPct val="100000"/>
              </a:lnSpc>
            </a:pP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«застійні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 явища»:</a:t>
            </a:r>
            <a:endParaRPr sz="2400">
              <a:latin typeface="Arial"/>
              <a:cs typeface="Arial"/>
            </a:endParaRPr>
          </a:p>
          <a:p>
            <a:pPr marL="372110" marR="8890" indent="-341630">
              <a:lnSpc>
                <a:spcPct val="100000"/>
              </a:lnSpc>
              <a:spcBef>
                <a:spcPts val="505"/>
              </a:spcBef>
              <a:buClr>
                <a:srgbClr val="3A3A3A"/>
              </a:buClr>
              <a:buFont typeface="Microsoft Sans Serif"/>
              <a:buChar char="•"/>
              <a:tabLst>
                <a:tab pos="457200" algn="l"/>
                <a:tab pos="457834" algn="l"/>
                <a:tab pos="2478405" algn="l"/>
                <a:tab pos="3792854" algn="l"/>
                <a:tab pos="4128135" algn="l"/>
                <a:tab pos="5686425" algn="l"/>
                <a:tab pos="6461125" algn="l"/>
                <a:tab pos="8052434" algn="l"/>
              </a:tabLst>
            </a:pPr>
            <a:r>
              <a:rPr dirty="0"/>
              <a:t>	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в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і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д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с</a:t>
            </a:r>
            <a:r>
              <a:rPr sz="2400" i="1" spc="20" dirty="0">
                <a:solidFill>
                  <a:srgbClr val="3A3A3A"/>
                </a:solidFill>
                <a:latin typeface="Arial"/>
                <a:cs typeface="Arial"/>
              </a:rPr>
              <a:t>у</a:t>
            </a:r>
            <a:r>
              <a:rPr sz="2400" i="1" spc="-30" dirty="0">
                <a:solidFill>
                  <a:srgbClr val="3A3A3A"/>
                </a:solidFill>
                <a:latin typeface="Arial"/>
                <a:cs typeface="Arial"/>
              </a:rPr>
              <a:t>т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ні</a:t>
            </a:r>
            <a:r>
              <a:rPr sz="2400" i="1" spc="15" dirty="0">
                <a:solidFill>
                  <a:srgbClr val="3A3A3A"/>
                </a:solidFill>
                <a:latin typeface="Arial"/>
                <a:cs typeface="Arial"/>
              </a:rPr>
              <a:t>с</a:t>
            </a:r>
            <a:r>
              <a:rPr sz="2400" i="1" spc="-30" dirty="0">
                <a:solidFill>
                  <a:srgbClr val="3A3A3A"/>
                </a:solidFill>
                <a:latin typeface="Arial"/>
                <a:cs typeface="Arial"/>
              </a:rPr>
              <a:t>т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ь	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а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н</a:t>
            </a:r>
            <a:r>
              <a:rPr sz="2400" i="1" spc="10" dirty="0">
                <a:solidFill>
                  <a:srgbClr val="3A3A3A"/>
                </a:solidFill>
                <a:latin typeface="Arial"/>
                <a:cs typeface="Arial"/>
              </a:rPr>
              <a:t>а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л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і</a:t>
            </a:r>
            <a:r>
              <a:rPr sz="2400" i="1" spc="10" dirty="0">
                <a:solidFill>
                  <a:srgbClr val="3A3A3A"/>
                </a:solidFill>
                <a:latin typeface="Arial"/>
                <a:cs typeface="Arial"/>
              </a:rPr>
              <a:t>з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у	і	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п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ро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г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н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о</a:t>
            </a:r>
            <a:r>
              <a:rPr sz="2400" i="1" spc="-15" dirty="0">
                <a:solidFill>
                  <a:srgbClr val="3A3A3A"/>
                </a:solidFill>
                <a:latin typeface="Arial"/>
                <a:cs typeface="Arial"/>
              </a:rPr>
              <a:t>з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у	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п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р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о	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к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іл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ь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к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і</a:t>
            </a:r>
            <a:r>
              <a:rPr sz="2400" i="1" spc="20" dirty="0">
                <a:solidFill>
                  <a:srgbClr val="3A3A3A"/>
                </a:solidFill>
                <a:latin typeface="Arial"/>
                <a:cs typeface="Arial"/>
              </a:rPr>
              <a:t>с</a:t>
            </a:r>
            <a:r>
              <a:rPr sz="2400" i="1" spc="-35" dirty="0">
                <a:solidFill>
                  <a:srgbClr val="3A3A3A"/>
                </a:solidFill>
                <a:latin typeface="Arial"/>
                <a:cs typeface="Arial"/>
              </a:rPr>
              <a:t>т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ь	</a:t>
            </a:r>
            <a:r>
              <a:rPr sz="2400" i="1" spc="-30" dirty="0">
                <a:solidFill>
                  <a:srgbClr val="3A3A3A"/>
                </a:solidFill>
                <a:latin typeface="Arial"/>
                <a:cs typeface="Arial"/>
              </a:rPr>
              <a:t>та  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кваліфікацію</a:t>
            </a:r>
            <a:r>
              <a:rPr sz="2400" i="1" spc="3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необхідних</a:t>
            </a:r>
            <a:r>
              <a:rPr sz="2400" i="1" spc="2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економіці</a:t>
            </a:r>
            <a:r>
              <a:rPr sz="2400" i="1" spc="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працівників,</a:t>
            </a:r>
            <a:endParaRPr sz="2400">
              <a:latin typeface="Arial"/>
              <a:cs typeface="Arial"/>
            </a:endParaRPr>
          </a:p>
          <a:p>
            <a:pPr marL="457200" indent="-427355">
              <a:lnSpc>
                <a:spcPct val="100000"/>
              </a:lnSpc>
              <a:spcBef>
                <a:spcPts val="505"/>
              </a:spcBef>
              <a:buFont typeface="Microsoft Sans Serif"/>
              <a:buChar char="•"/>
              <a:tabLst>
                <a:tab pos="457200" algn="l"/>
                <a:tab pos="457834" algn="l"/>
              </a:tabLst>
            </a:pP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відсутність</a:t>
            </a:r>
            <a:r>
              <a:rPr sz="2400" i="1" spc="8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гнучкої</a:t>
            </a:r>
            <a:r>
              <a:rPr sz="2400" i="1" spc="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системи</a:t>
            </a:r>
            <a:r>
              <a:rPr sz="2400" i="1" spc="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визначення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кваліфікації,</a:t>
            </a:r>
            <a:endParaRPr sz="2400">
              <a:latin typeface="Arial"/>
              <a:cs typeface="Arial"/>
            </a:endParaRPr>
          </a:p>
          <a:p>
            <a:pPr marL="441959" indent="-429895">
              <a:lnSpc>
                <a:spcPct val="100000"/>
              </a:lnSpc>
              <a:spcBef>
                <a:spcPts val="795"/>
              </a:spcBef>
              <a:buFont typeface="Microsoft Sans Serif"/>
              <a:buChar char="•"/>
              <a:tabLst>
                <a:tab pos="441959" algn="l"/>
                <a:tab pos="442595" algn="l"/>
                <a:tab pos="2726055" algn="l"/>
                <a:tab pos="4338320" algn="l"/>
                <a:tab pos="5579745" algn="l"/>
                <a:tab pos="6415405" algn="l"/>
              </a:tabLst>
            </a:pP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ефемерний	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зв’язок	</a:t>
            </a:r>
            <a:r>
              <a:rPr sz="2400" i="1" dirty="0">
                <a:solidFill>
                  <a:srgbClr val="3A3A3A"/>
                </a:solidFill>
                <a:latin typeface="Arial"/>
                <a:cs typeface="Arial"/>
              </a:rPr>
              <a:t>ВНЗ	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із	потенційними</a:t>
            </a:r>
            <a:endParaRPr sz="2400">
              <a:latin typeface="Arial"/>
              <a:cs typeface="Arial"/>
            </a:endParaRPr>
          </a:p>
          <a:p>
            <a:pPr marL="356870">
              <a:lnSpc>
                <a:spcPct val="100000"/>
              </a:lnSpc>
              <a:spcBef>
                <a:spcPts val="1175"/>
              </a:spcBef>
            </a:pP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роботодавцями</a:t>
            </a:r>
            <a:r>
              <a:rPr sz="2400" i="1" spc="5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для</a:t>
            </a:r>
            <a:r>
              <a:rPr sz="2400" i="1" spc="-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своїх</a:t>
            </a:r>
            <a:r>
              <a:rPr sz="2400" i="1" spc="-10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400" i="1" spc="-5" dirty="0">
                <a:solidFill>
                  <a:srgbClr val="3A3A3A"/>
                </a:solidFill>
                <a:latin typeface="Arial"/>
                <a:cs typeface="Arial"/>
              </a:rPr>
              <a:t>випускників</a:t>
            </a:r>
            <a:endParaRPr sz="240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1060"/>
              </a:spcBef>
            </a:pPr>
            <a:r>
              <a:rPr sz="2400" u="heavy" spc="-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https://storage.decentralization.gov.ua/uploads/library/file/366/</a:t>
            </a:r>
            <a:endParaRPr sz="2400">
              <a:latin typeface="Microsoft Sans Serif"/>
              <a:cs typeface="Microsoft Sans Serif"/>
            </a:endParaRPr>
          </a:p>
          <a:p>
            <a:pPr marL="372110">
              <a:lnSpc>
                <a:spcPct val="100000"/>
              </a:lnSpc>
            </a:pPr>
            <a:r>
              <a:rPr sz="2400" u="heavy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18.01.2019.pdf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13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586230"/>
            <a:ext cx="8475980" cy="38582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353695" marR="12065" indent="-341630">
              <a:lnSpc>
                <a:spcPct val="100000"/>
              </a:lnSpc>
              <a:spcBef>
                <a:spcPts val="90"/>
              </a:spcBef>
              <a:tabLst>
                <a:tab pos="1445260" algn="l"/>
                <a:tab pos="4442460" algn="l"/>
                <a:tab pos="5485130" algn="l"/>
                <a:tab pos="5906135" algn="l"/>
                <a:tab pos="7311390" algn="l"/>
              </a:tabLst>
            </a:pP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Про</a:t>
            </a:r>
            <a:r>
              <a:rPr sz="2000" b="1" i="1" spc="-20" dirty="0">
                <a:solidFill>
                  <a:srgbClr val="252525"/>
                </a:solidFill>
                <a:latin typeface="Arial"/>
                <a:cs typeface="Arial"/>
              </a:rPr>
              <a:t>б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л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2000" b="1" i="1" spc="-25" dirty="0">
                <a:solidFill>
                  <a:srgbClr val="252525"/>
                </a:solidFill>
                <a:latin typeface="Arial"/>
                <a:cs typeface="Arial"/>
              </a:rPr>
              <a:t>м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и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пр</a:t>
            </a:r>
            <a:r>
              <a:rPr sz="2000" b="1" i="1" spc="2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2000" b="1" i="1" spc="-20" dirty="0">
                <a:solidFill>
                  <a:srgbClr val="252525"/>
                </a:solidFill>
                <a:latin typeface="Arial"/>
                <a:cs typeface="Arial"/>
              </a:rPr>
              <a:t>ф</a:t>
            </a:r>
            <a:r>
              <a:rPr sz="2000" b="1" i="1" spc="1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сійн</a:t>
            </a:r>
            <a:r>
              <a:rPr sz="2000" b="1" i="1" spc="1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2000" b="1" i="1" spc="25" dirty="0">
                <a:solidFill>
                  <a:srgbClr val="252525"/>
                </a:solidFill>
                <a:latin typeface="Arial"/>
                <a:cs typeface="Arial"/>
              </a:rPr>
              <a:t>-</a:t>
            </a:r>
            <a:r>
              <a:rPr sz="2000" b="1" i="1" spc="-15" dirty="0">
                <a:solidFill>
                  <a:srgbClr val="252525"/>
                </a:solidFill>
                <a:latin typeface="Arial"/>
                <a:cs typeface="Arial"/>
              </a:rPr>
              <a:t>техн</a:t>
            </a:r>
            <a:r>
              <a:rPr sz="2000" b="1" i="1" spc="10" dirty="0">
                <a:solidFill>
                  <a:srgbClr val="252525"/>
                </a:solidFill>
                <a:latin typeface="Arial"/>
                <a:cs typeface="Arial"/>
              </a:rPr>
              <a:t>і</a:t>
            </a:r>
            <a:r>
              <a:rPr sz="2000" b="1" i="1" spc="-15" dirty="0">
                <a:solidFill>
                  <a:srgbClr val="252525"/>
                </a:solidFill>
                <a:latin typeface="Arial"/>
                <a:cs typeface="Arial"/>
              </a:rPr>
              <a:t>ч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ної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2000" b="1" i="1" spc="-1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іти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	я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2000" b="1" i="1" spc="10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л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а</a:t>
            </a:r>
            <a:r>
              <a:rPr sz="2000" b="1" i="1" spc="-20" dirty="0">
                <a:solidFill>
                  <a:srgbClr val="252525"/>
                </a:solidFill>
                <a:latin typeface="Arial"/>
                <a:cs typeface="Arial"/>
              </a:rPr>
              <a:t>д</a:t>
            </a:r>
            <a:r>
              <a:rPr sz="2000" b="1" i="1" spc="2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вої</a:t>
            </a:r>
            <a:r>
              <a:rPr sz="2000" b="1" i="1" dirty="0">
                <a:solidFill>
                  <a:srgbClr val="252525"/>
                </a:solidFill>
                <a:latin typeface="Arial"/>
                <a:cs typeface="Arial"/>
              </a:rPr>
              <a:t>	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сис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2000" b="1" i="1" spc="1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2000" b="1" i="1" spc="-20" dirty="0">
                <a:solidFill>
                  <a:srgbClr val="252525"/>
                </a:solidFill>
                <a:latin typeface="Arial"/>
                <a:cs typeface="Arial"/>
              </a:rPr>
              <a:t>м</a:t>
            </a:r>
            <a:r>
              <a:rPr sz="2000" b="1" i="1" spc="-5" dirty="0">
                <a:solidFill>
                  <a:srgbClr val="252525"/>
                </a:solidFill>
                <a:latin typeface="Arial"/>
                <a:cs typeface="Arial"/>
              </a:rPr>
              <a:t>и  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розвитку</a:t>
            </a:r>
            <a:r>
              <a:rPr sz="2000" b="1" i="1" spc="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трудового</a:t>
            </a:r>
            <a:r>
              <a:rPr sz="2000" b="1" i="1" spc="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2000" b="1" i="1" spc="-10" dirty="0">
                <a:solidFill>
                  <a:srgbClr val="252525"/>
                </a:solidFill>
                <a:latin typeface="Arial"/>
                <a:cs typeface="Arial"/>
              </a:rPr>
              <a:t>потенціалу</a:t>
            </a:r>
            <a:endParaRPr sz="2000">
              <a:latin typeface="Arial"/>
              <a:cs typeface="Arial"/>
            </a:endParaRPr>
          </a:p>
          <a:p>
            <a:pPr marL="353695" marR="10160" indent="-341630">
              <a:lnSpc>
                <a:spcPct val="100000"/>
              </a:lnSpc>
              <a:spcBef>
                <a:spcPts val="420"/>
              </a:spcBef>
              <a:buClr>
                <a:srgbClr val="648B91"/>
              </a:buClr>
              <a:buAutoNum type="arabicPeriod"/>
              <a:tabLst>
                <a:tab pos="353695" algn="l"/>
                <a:tab pos="354330" algn="l"/>
                <a:tab pos="1945005" algn="l"/>
                <a:tab pos="2545715" algn="l"/>
                <a:tab pos="4137660" algn="l"/>
                <a:tab pos="5134610" algn="l"/>
                <a:tab pos="7213600" algn="l"/>
              </a:tabLst>
            </a:pP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б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ере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ж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нн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я	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а	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п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ра</a:t>
            </a:r>
            <a:r>
              <a:rPr sz="1800" i="1" spc="-20" dirty="0">
                <a:solidFill>
                  <a:srgbClr val="252525"/>
                </a:solidFill>
                <a:latin typeface="Arial"/>
                <a:cs typeface="Arial"/>
              </a:rPr>
              <a:t>щ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нн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я	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я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к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800" i="1" spc="10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і	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п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роф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800" i="1" spc="-20" dirty="0">
                <a:solidFill>
                  <a:srgbClr val="252525"/>
                </a:solidFill>
                <a:latin typeface="Arial"/>
                <a:cs typeface="Arial"/>
              </a:rPr>
              <a:t>е</a:t>
            </a:r>
            <a:r>
              <a:rPr sz="1800" i="1" spc="10" dirty="0">
                <a:solidFill>
                  <a:srgbClr val="252525"/>
                </a:solidFill>
                <a:latin typeface="Arial"/>
                <a:cs typeface="Arial"/>
              </a:rPr>
              <a:t>х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о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с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ві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т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и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,	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п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і</a:t>
            </a:r>
            <a:r>
              <a:rPr sz="1800" i="1" spc="-15" dirty="0">
                <a:solidFill>
                  <a:srgbClr val="252525"/>
                </a:solidFill>
                <a:latin typeface="Arial"/>
                <a:cs typeface="Arial"/>
              </a:rPr>
              <a:t>д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ви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ще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нн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я  затребуваності</a:t>
            </a:r>
            <a:r>
              <a:rPr sz="1800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робітничих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професій</a:t>
            </a:r>
            <a:r>
              <a:rPr sz="1800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не</a:t>
            </a:r>
            <a:r>
              <a:rPr sz="18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досягається</a:t>
            </a:r>
            <a:endParaRPr sz="1800">
              <a:latin typeface="Arial"/>
              <a:cs typeface="Arial"/>
            </a:endParaRPr>
          </a:p>
          <a:p>
            <a:pPr marL="353695" indent="-341630">
              <a:lnSpc>
                <a:spcPct val="100000"/>
              </a:lnSpc>
              <a:spcBef>
                <a:spcPts val="384"/>
              </a:spcBef>
              <a:buClr>
                <a:srgbClr val="648B91"/>
              </a:buClr>
              <a:buAutoNum type="arabicPeriod"/>
              <a:tabLst>
                <a:tab pos="353695" algn="l"/>
                <a:tab pos="354330" algn="l"/>
              </a:tabLst>
            </a:pP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Застаріла</a:t>
            </a:r>
            <a:r>
              <a:rPr sz="1800" i="1" spc="3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матеріально-технічна</a:t>
            </a:r>
            <a:r>
              <a:rPr sz="1800" i="1" spc="2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база</a:t>
            </a:r>
            <a:r>
              <a:rPr sz="1800" i="1" spc="3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та</a:t>
            </a:r>
            <a:r>
              <a:rPr sz="1800" i="1" spc="2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скорочення</a:t>
            </a:r>
            <a:r>
              <a:rPr sz="1800" i="1" spc="3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чисельності</a:t>
            </a:r>
            <a:r>
              <a:rPr sz="1800" i="1" spc="28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учнів</a:t>
            </a:r>
            <a:endParaRPr sz="1800">
              <a:latin typeface="Arial"/>
              <a:cs typeface="Arial"/>
            </a:endParaRPr>
          </a:p>
          <a:p>
            <a:pPr marL="353695">
              <a:lnSpc>
                <a:spcPct val="100000"/>
              </a:lnSpc>
            </a:pP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посилюють</a:t>
            </a:r>
            <a:r>
              <a:rPr sz="18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неефективність</a:t>
            </a:r>
            <a:r>
              <a:rPr sz="1800" i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функціонування</a:t>
            </a:r>
            <a:r>
              <a:rPr sz="1800" i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ПТНЗ</a:t>
            </a:r>
            <a:endParaRPr sz="1800">
              <a:latin typeface="Arial"/>
              <a:cs typeface="Arial"/>
            </a:endParaRPr>
          </a:p>
          <a:p>
            <a:pPr marL="353695" marR="8255" indent="-34163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AutoNum type="arabicPeriod" startAt="3"/>
              <a:tabLst>
                <a:tab pos="354330" algn="l"/>
              </a:tabLst>
            </a:pP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Професійно-технічна освіта, яка має бути 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орієнтована,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перш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за 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все, на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 регіональні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ринки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праці,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перестала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бути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цікавою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для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більшості 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регіональних</a:t>
            </a:r>
            <a:r>
              <a:rPr sz="18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керівників</a:t>
            </a:r>
            <a:r>
              <a:rPr sz="18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dirty="0">
                <a:solidFill>
                  <a:srgbClr val="252525"/>
                </a:solidFill>
                <a:latin typeface="Arial"/>
                <a:cs typeface="Arial"/>
              </a:rPr>
              <a:t>органів</a:t>
            </a:r>
            <a:r>
              <a:rPr sz="1800" i="1" spc="-4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виконавчої</a:t>
            </a:r>
            <a:r>
              <a:rPr sz="18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800" i="1" spc="-5" dirty="0">
                <a:solidFill>
                  <a:srgbClr val="252525"/>
                </a:solidFill>
                <a:latin typeface="Arial"/>
                <a:cs typeface="Arial"/>
              </a:rPr>
              <a:t>влади</a:t>
            </a:r>
            <a:endParaRPr sz="1800">
              <a:latin typeface="Arial"/>
              <a:cs typeface="Arial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9"/>
              </a:spcBef>
              <a:buClr>
                <a:srgbClr val="648B91"/>
              </a:buClr>
              <a:buAutoNum type="arabicPeriod" startAt="3"/>
              <a:tabLst>
                <a:tab pos="354330" algn="l"/>
              </a:tabLst>
            </a:pP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регіонах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не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відпрацьовані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ефективні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механізми</a:t>
            </a:r>
            <a:r>
              <a:rPr sz="1800" spc="4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взаємодії</a:t>
            </a:r>
            <a:r>
              <a:rPr sz="1800" spc="45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 </a:t>
            </a:r>
            <a:r>
              <a:rPr sz="18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соціальними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партнерами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(об’єднаннями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роботодавців та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профспілками)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іншими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зацікавленими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сторонами</a:t>
            </a:r>
            <a:r>
              <a:rPr sz="1800" spc="47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(галузевими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управліннями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облдержадміністрацій,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службою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зайнятості,</a:t>
            </a:r>
            <a:r>
              <a:rPr sz="18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підприємствами</a:t>
            </a:r>
            <a:r>
              <a:rPr sz="18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тощо).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3652" y="296925"/>
            <a:ext cx="6877684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05"/>
              </a:spcBef>
              <a:tabLst>
                <a:tab pos="3366770" algn="l"/>
              </a:tabLst>
            </a:pPr>
            <a:r>
              <a:rPr spc="-5"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65" dirty="0"/>
              <a:t> </a:t>
            </a:r>
            <a:r>
              <a:rPr spc="5" dirty="0"/>
              <a:t>трудових</a:t>
            </a:r>
            <a:r>
              <a:rPr spc="-30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5" dirty="0"/>
              <a:t> </a:t>
            </a:r>
            <a:r>
              <a:rPr dirty="0"/>
              <a:t>уряду</a:t>
            </a:r>
            <a:r>
              <a:rPr spc="-25" dirty="0"/>
              <a:t> </a:t>
            </a:r>
            <a:r>
              <a:rPr spc="5" dirty="0"/>
              <a:t>й	приватний</a:t>
            </a:r>
            <a:r>
              <a:rPr spc="-35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57604"/>
            <a:ext cx="8475345" cy="4335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70485">
              <a:lnSpc>
                <a:spcPct val="100000"/>
              </a:lnSpc>
              <a:spcBef>
                <a:spcPts val="105"/>
              </a:spcBef>
            </a:pP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Програма</a:t>
            </a:r>
            <a:r>
              <a:rPr sz="1600" b="1" spc="2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навчання</a:t>
            </a:r>
            <a:r>
              <a:rPr sz="1600" b="1" spc="204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робочої</a:t>
            </a:r>
            <a:r>
              <a:rPr sz="1600" b="1" spc="2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сили</a:t>
            </a:r>
            <a:r>
              <a:rPr sz="1600" b="1" spc="2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задовольняє</a:t>
            </a:r>
            <a:r>
              <a:rPr sz="1600" spc="20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дві</a:t>
            </a:r>
            <a:r>
              <a:rPr sz="1600" spc="25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категорії</a:t>
            </a:r>
            <a:r>
              <a:rPr sz="1600" spc="2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клієнтів</a:t>
            </a:r>
            <a:r>
              <a:rPr sz="1600" spc="2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425" dirty="0">
                <a:solidFill>
                  <a:srgbClr val="252525"/>
                </a:solidFill>
                <a:latin typeface="Microsoft Sans Serif"/>
                <a:cs typeface="Microsoft Sans Serif"/>
              </a:rPr>
              <a:t>–</a:t>
            </a:r>
            <a:r>
              <a:rPr sz="1600" spc="2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населення</a:t>
            </a:r>
            <a:r>
              <a:rPr sz="1600" spc="2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endParaRPr sz="1600">
              <a:latin typeface="Microsoft Sans Serif"/>
              <a:cs typeface="Microsoft Sans Serif"/>
            </a:endParaRPr>
          </a:p>
          <a:p>
            <a:pPr marL="353695">
              <a:lnSpc>
                <a:spcPct val="100000"/>
              </a:lnSpc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підприємства.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Типові</a:t>
            </a:r>
            <a:r>
              <a:rPr sz="1600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програми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та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послуги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розвитку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робочої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сили</a:t>
            </a:r>
            <a:r>
              <a:rPr sz="1600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передбачають:</a:t>
            </a:r>
            <a:endParaRPr sz="1600">
              <a:latin typeface="Arial"/>
              <a:cs typeface="Arial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385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виконання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аналізу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підготовленості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робочої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сили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для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з’ясування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розуміння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поточних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майбутніх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потреб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галузей</a:t>
            </a:r>
            <a:r>
              <a:rPr sz="16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у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працівниках;</a:t>
            </a:r>
            <a:endParaRPr sz="1600">
              <a:latin typeface="Microsoft Sans Serif"/>
              <a:cs typeface="Microsoft Sans Serif"/>
            </a:endParaRPr>
          </a:p>
          <a:p>
            <a:pPr marL="353695" marR="7620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роботу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місцевими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навчальними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закладами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оцінюванні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спроможності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середніх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спеціальних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професійно-технічних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навчальних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закладів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готувати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спеціалістів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робочих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врахуванням </a:t>
            </a:r>
            <a:r>
              <a:rPr sz="16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їх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здібностей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потреб 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економіки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у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працівниках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певних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професій;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сприяння</a:t>
            </a:r>
            <a:r>
              <a:rPr sz="1600" spc="96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розширенню</a:t>
            </a:r>
            <a:r>
              <a:rPr sz="1600" spc="97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співробітництва</a:t>
            </a:r>
            <a:r>
              <a:rPr sz="1600" spc="97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освітнього</a:t>
            </a:r>
            <a:r>
              <a:rPr sz="1600" spc="98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сектору</a:t>
            </a:r>
            <a:r>
              <a:rPr sz="1600" spc="94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 </a:t>
            </a:r>
            <a:r>
              <a:rPr sz="1600" spc="10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бізнес</a:t>
            </a:r>
            <a:r>
              <a:rPr sz="1600" spc="99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громади</a:t>
            </a:r>
            <a:endParaRPr sz="1600">
              <a:latin typeface="Microsoft Sans Serif"/>
              <a:cs typeface="Microsoft Sans Serif"/>
            </a:endParaRPr>
          </a:p>
          <a:p>
            <a:pPr marL="353695" algn="just">
              <a:lnSpc>
                <a:spcPct val="100000"/>
              </a:lnSpc>
              <a:spcBef>
                <a:spcPts val="5"/>
              </a:spcBef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включно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впровадженням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експериментальних</a:t>
            </a:r>
            <a:r>
              <a:rPr sz="16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навчальних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ініціатив;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38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сприяння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інвестиціями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роботодавців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у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навчання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працівників;</a:t>
            </a:r>
            <a:endParaRPr sz="1600">
              <a:latin typeface="Microsoft Sans Serif"/>
              <a:cs typeface="Microsoft Sans Serif"/>
            </a:endParaRPr>
          </a:p>
          <a:p>
            <a:pPr marL="353695" marR="8255" indent="-341630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сприяння</a:t>
            </a:r>
            <a:r>
              <a:rPr sz="1600" spc="3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впровадженню</a:t>
            </a:r>
            <a:r>
              <a:rPr sz="1600" spc="3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ініціатив</a:t>
            </a:r>
            <a:r>
              <a:rPr sz="1600" spc="3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освіти,</a:t>
            </a:r>
            <a:r>
              <a:rPr sz="1600" spc="3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навчання</a:t>
            </a:r>
            <a:r>
              <a:rPr sz="1600" spc="3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spc="3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професійного</a:t>
            </a:r>
            <a:r>
              <a:rPr sz="1600" spc="3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розвитку</a:t>
            </a:r>
            <a:r>
              <a:rPr sz="1600" spc="3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600" spc="-40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центральному,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регіональному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муніципальному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рівнях;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40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приваблення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кваліфікованих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працівників;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участь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у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плануванні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робочої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сили.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57604"/>
            <a:ext cx="8476615" cy="43262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До</a:t>
            </a:r>
            <a:r>
              <a:rPr sz="1600" b="1" i="1" spc="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ключових</a:t>
            </a:r>
            <a:r>
              <a:rPr sz="1600" b="1" i="1" spc="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напрямків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дій</a:t>
            </a:r>
            <a:r>
              <a:rPr sz="1600" b="1" i="1" spc="4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органів</a:t>
            </a:r>
            <a:r>
              <a:rPr sz="1600" b="1" i="1" spc="4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місцевого</a:t>
            </a:r>
            <a:r>
              <a:rPr sz="1600" b="1" i="1" spc="5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252525"/>
                </a:solidFill>
                <a:latin typeface="Arial"/>
                <a:cs typeface="Arial"/>
              </a:rPr>
              <a:t>самоврядування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для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рішенням</a:t>
            </a:r>
            <a:endParaRPr sz="1600">
              <a:latin typeface="Arial"/>
              <a:cs typeface="Arial"/>
            </a:endParaRPr>
          </a:p>
          <a:p>
            <a:pPr marL="353695" algn="just">
              <a:lnSpc>
                <a:spcPct val="100000"/>
              </a:lnSpc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проблем</a:t>
            </a:r>
            <a:r>
              <a:rPr sz="1600" b="1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b="1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відносяться:</a:t>
            </a:r>
            <a:endParaRPr sz="1600">
              <a:latin typeface="Arial"/>
              <a:cs typeface="Arial"/>
            </a:endParaRPr>
          </a:p>
          <a:p>
            <a:pPr marL="353695" marR="8890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подолання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дефіциту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робочих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місць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за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допомогою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проведення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збалансованої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інвестиційної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і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податкової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політики,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що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стимулює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більш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повне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використання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наявних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робочих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місць,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розвиток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малих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підприємств,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напрямок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капітальних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вкладень</a:t>
            </a:r>
            <a:r>
              <a:rPr sz="1600" i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перспективні</a:t>
            </a:r>
            <a:r>
              <a:rPr sz="1600" i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галузі,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що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розвиваються;</a:t>
            </a:r>
            <a:endParaRPr sz="1600">
              <a:latin typeface="Arial"/>
              <a:cs typeface="Arial"/>
            </a:endParaRPr>
          </a:p>
          <a:p>
            <a:pPr marL="353695" marR="9525" indent="-341630" algn="just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економічне стимулювання розвитку підприємництва,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малого і середнього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бізнесу,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індивідуальної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підприємницької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діяльності,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насамперед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у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регіонах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напруженою </a:t>
            </a:r>
            <a:r>
              <a:rPr sz="1600" i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ситуацією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на</a:t>
            </a:r>
            <a:r>
              <a:rPr sz="1600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ринку</a:t>
            </a:r>
            <a:r>
              <a:rPr sz="1600" i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праці;</a:t>
            </a:r>
            <a:endParaRPr sz="1600">
              <a:latin typeface="Arial"/>
              <a:cs typeface="Arial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оптимізація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масштабів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в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недержавному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секторі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економіки,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забезпечення державного контролю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за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дотриманням трудового законодавства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цій сфері; розробка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і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реалізація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галузевих програм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сприяння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населення,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спеціальних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державних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програм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стабілізації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на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місто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утворюючих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підприємствах,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у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регіонах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напруженою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ситуацією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на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ринку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праці,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послідовна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стабілізація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і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підвищення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рівня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життя, посилення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соціальної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підтримки населення,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спрямованої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тому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числі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на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зниження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потреби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роботі,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що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мається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в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окремих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соціальних</a:t>
            </a:r>
            <a:r>
              <a:rPr sz="1600" i="1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груп</a:t>
            </a:r>
            <a:r>
              <a:rPr sz="1600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населення;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5176" y="367995"/>
            <a:ext cx="688022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4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16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57604"/>
            <a:ext cx="8476615" cy="42348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5"/>
              </a:spcBef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До</a:t>
            </a:r>
            <a:r>
              <a:rPr sz="1600" b="1" i="1" spc="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ключових</a:t>
            </a:r>
            <a:r>
              <a:rPr sz="1600" b="1" i="1" spc="4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напрямків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дій</a:t>
            </a:r>
            <a:r>
              <a:rPr sz="1600" b="1" i="1" spc="4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органів</a:t>
            </a:r>
            <a:r>
              <a:rPr sz="1600" b="1" i="1" spc="4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місцевого</a:t>
            </a:r>
            <a:r>
              <a:rPr sz="1600" b="1" i="1" spc="5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252525"/>
                </a:solidFill>
                <a:latin typeface="Arial"/>
                <a:cs typeface="Arial"/>
              </a:rPr>
              <a:t>самоврядування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для</a:t>
            </a:r>
            <a:r>
              <a:rPr sz="1600" b="1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рішенням</a:t>
            </a:r>
            <a:endParaRPr sz="1600">
              <a:latin typeface="Arial"/>
              <a:cs typeface="Arial"/>
            </a:endParaRPr>
          </a:p>
          <a:p>
            <a:pPr marL="353695" algn="just">
              <a:lnSpc>
                <a:spcPct val="100000"/>
              </a:lnSpc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проблем</a:t>
            </a:r>
            <a:r>
              <a:rPr sz="1600" b="1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b="1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відносяться:</a:t>
            </a:r>
            <a:endParaRPr sz="1600">
              <a:latin typeface="Arial"/>
              <a:cs typeface="Arial"/>
            </a:endParaRPr>
          </a:p>
          <a:p>
            <a:pPr marL="353695" marR="698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подальший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розвиток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системи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безперервного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професійного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навчання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як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засобу </a:t>
            </a:r>
            <a:r>
              <a:rPr sz="1600" i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формування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високої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якості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робочої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сили;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поліпшення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якості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робітничого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середовища,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включаючи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питання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умов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праці,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заробітної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плати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і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використання </a:t>
            </a:r>
            <a:r>
              <a:rPr sz="1600" i="1" spc="-4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робочого</a:t>
            </a:r>
            <a:r>
              <a:rPr sz="1600" i="1" spc="-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часу;</a:t>
            </a:r>
            <a:endParaRPr sz="1600">
              <a:latin typeface="Arial"/>
              <a:cs typeface="Arial"/>
            </a:endParaRPr>
          </a:p>
          <a:p>
            <a:pPr marL="353695" indent="-341630" algn="just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збереження</a:t>
            </a:r>
            <a:r>
              <a:rPr sz="1600" i="1" spc="4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кадрового</a:t>
            </a:r>
            <a:r>
              <a:rPr sz="1600" i="1" spc="4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потенціалу</a:t>
            </a:r>
            <a:r>
              <a:rPr sz="1600" i="1" spc="4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висококваліфікованих</a:t>
            </a:r>
            <a:r>
              <a:rPr sz="1600" i="1" spc="4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працівників,</a:t>
            </a:r>
            <a:r>
              <a:rPr sz="1600" i="1" spc="4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ефективне</a:t>
            </a:r>
            <a:endParaRPr sz="1600">
              <a:latin typeface="Arial"/>
              <a:cs typeface="Arial"/>
            </a:endParaRPr>
          </a:p>
          <a:p>
            <a:pPr marL="353695" algn="just">
              <a:lnSpc>
                <a:spcPct val="100000"/>
              </a:lnSpc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використання</a:t>
            </a:r>
            <a:r>
              <a:rPr sz="1600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наявних</a:t>
            </a:r>
            <a:r>
              <a:rPr sz="1600" i="1" spc="-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робочих</a:t>
            </a:r>
            <a:r>
              <a:rPr sz="1600" i="1" spc="-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місць;</a:t>
            </a:r>
            <a:endParaRPr sz="1600">
              <a:latin typeface="Arial"/>
              <a:cs typeface="Arial"/>
            </a:endParaRPr>
          </a:p>
          <a:p>
            <a:pPr marL="3536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розвиток</a:t>
            </a:r>
            <a:r>
              <a:rPr sz="1600" i="1" spc="1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гнучких</a:t>
            </a:r>
            <a:r>
              <a:rPr sz="1600" i="1" spc="-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форм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зайнятості;</a:t>
            </a:r>
            <a:endParaRPr sz="1600">
              <a:latin typeface="Arial"/>
              <a:cs typeface="Arial"/>
            </a:endParaRPr>
          </a:p>
          <a:p>
            <a:pPr marL="353695" indent="-341630" algn="just">
              <a:lnSpc>
                <a:spcPct val="100000"/>
              </a:lnSpc>
              <a:spcBef>
                <a:spcPts val="405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зм'якшення</a:t>
            </a:r>
            <a:r>
              <a:rPr sz="1600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соціальних</a:t>
            </a:r>
            <a:r>
              <a:rPr sz="1600" i="1" spc="-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наслідків</a:t>
            </a:r>
            <a:r>
              <a:rPr sz="1600" i="1" spc="-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вивільнення</a:t>
            </a:r>
            <a:r>
              <a:rPr sz="1600" i="1" spc="-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робочої</a:t>
            </a:r>
            <a:r>
              <a:rPr sz="1600" i="1" spc="-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сили;</a:t>
            </a:r>
            <a:endParaRPr sz="1600">
              <a:latin typeface="Arial"/>
              <a:cs typeface="Arial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проведення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зваженої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міграційної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політики,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спрямованої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на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позитивне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територіальне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переміщення населення,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облаштованість мігрантів, захист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ринку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праці;</a:t>
            </a:r>
            <a:endParaRPr sz="1600">
              <a:latin typeface="Arial"/>
              <a:cs typeface="Arial"/>
            </a:endParaRPr>
          </a:p>
          <a:p>
            <a:pPr marL="353695" marR="571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Font typeface="Microsoft Sans Serif"/>
              <a:buChar char="•"/>
              <a:tabLst>
                <a:tab pos="354330" algn="l"/>
              </a:tabLst>
            </a:pP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розвиток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і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підвищення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ефективності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програм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і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послуг,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реалізованих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через службу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і спрямованих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на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запобігання безробіття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і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повернення </a:t>
            </a:r>
            <a:r>
              <a:rPr sz="1600" i="1" spc="-10" dirty="0">
                <a:solidFill>
                  <a:srgbClr val="252525"/>
                </a:solidFill>
                <a:latin typeface="Arial"/>
                <a:cs typeface="Arial"/>
              </a:rPr>
              <a:t>осіб,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що 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не </a:t>
            </a:r>
            <a:r>
              <a:rPr sz="1600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мають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роботи,</a:t>
            </a:r>
            <a:r>
              <a:rPr sz="1600" i="1" spc="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dirty="0">
                <a:solidFill>
                  <a:srgbClr val="252525"/>
                </a:solidFill>
                <a:latin typeface="Arial"/>
                <a:cs typeface="Arial"/>
              </a:rPr>
              <a:t>до</a:t>
            </a:r>
            <a:r>
              <a:rPr sz="1600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активної</a:t>
            </a:r>
            <a:r>
              <a:rPr sz="1600" i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i="1" spc="-5" dirty="0">
                <a:solidFill>
                  <a:srgbClr val="252525"/>
                </a:solidFill>
                <a:latin typeface="Arial"/>
                <a:cs typeface="Arial"/>
              </a:rPr>
              <a:t>праці.</a:t>
            </a:r>
            <a:endParaRPr sz="1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5176" y="367995"/>
            <a:ext cx="688022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4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17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57604"/>
            <a:ext cx="8475980" cy="447865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3695" marR="6985" indent="-341630" algn="just">
              <a:lnSpc>
                <a:spcPct val="100000"/>
              </a:lnSpc>
              <a:spcBef>
                <a:spcPts val="105"/>
              </a:spcBef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Політика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розвитку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трудового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потенціалу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означає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переорієнтацію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15" dirty="0">
                <a:solidFill>
                  <a:srgbClr val="252525"/>
                </a:solidFill>
                <a:latin typeface="Arial"/>
                <a:cs typeface="Arial"/>
              </a:rPr>
              <a:t>на </a:t>
            </a:r>
            <a:r>
              <a:rPr sz="1600" b="1" i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забезпечення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продуктивної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і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запровадження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 принципів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гідної 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праці</a:t>
            </a:r>
            <a:endParaRPr sz="1600">
              <a:latin typeface="Arial"/>
              <a:cs typeface="Arial"/>
            </a:endParaRPr>
          </a:p>
          <a:p>
            <a:pPr marL="70485" algn="just">
              <a:lnSpc>
                <a:spcPct val="100000"/>
              </a:lnSpc>
              <a:spcBef>
                <a:spcPts val="409"/>
              </a:spcBef>
            </a:pP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З</a:t>
            </a:r>
            <a:r>
              <a:rPr sz="1600" b="1" i="1" spc="13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метою</a:t>
            </a:r>
            <a:r>
              <a:rPr sz="1600" b="1" i="1" spc="1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10" dirty="0">
                <a:solidFill>
                  <a:srgbClr val="252525"/>
                </a:solidFill>
                <a:latin typeface="Arial"/>
                <a:cs typeface="Arial"/>
              </a:rPr>
              <a:t>узгодження</a:t>
            </a:r>
            <a:r>
              <a:rPr sz="1600" b="1" i="1" spc="1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ринку</a:t>
            </a:r>
            <a:r>
              <a:rPr sz="1600" b="1" i="1" spc="8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освітніх</a:t>
            </a:r>
            <a:r>
              <a:rPr sz="1600" b="1" i="1" spc="1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послуг</a:t>
            </a:r>
            <a:r>
              <a:rPr sz="1600" b="1" i="1" spc="1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із</a:t>
            </a:r>
            <a:r>
              <a:rPr sz="1600" b="1" i="1" spc="12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потребами</a:t>
            </a:r>
            <a:r>
              <a:rPr sz="1600" b="1" i="1" spc="1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розвитку</a:t>
            </a:r>
            <a:r>
              <a:rPr sz="1600" b="1" i="1" spc="1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трудового</a:t>
            </a:r>
            <a:endParaRPr sz="1600">
              <a:latin typeface="Arial"/>
              <a:cs typeface="Arial"/>
            </a:endParaRPr>
          </a:p>
          <a:p>
            <a:pPr marL="353695" algn="just">
              <a:lnSpc>
                <a:spcPct val="100000"/>
              </a:lnSpc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потенціалу</a:t>
            </a:r>
            <a:r>
              <a:rPr sz="1600" b="1" i="1" spc="-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доцільно:</a:t>
            </a:r>
            <a:endParaRPr sz="1600">
              <a:latin typeface="Arial"/>
              <a:cs typeface="Arial"/>
            </a:endParaRPr>
          </a:p>
          <a:p>
            <a:pPr marL="411480" indent="-399415">
              <a:lnSpc>
                <a:spcPct val="100000"/>
              </a:lnSpc>
              <a:spcBef>
                <a:spcPts val="390"/>
              </a:spcBef>
              <a:buChar char="•"/>
              <a:tabLst>
                <a:tab pos="411480" algn="l"/>
                <a:tab pos="412115" algn="l"/>
              </a:tabLst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Оптимізувати</a:t>
            </a:r>
            <a:r>
              <a:rPr sz="1600" spc="49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мережу</a:t>
            </a:r>
            <a:r>
              <a:rPr sz="1600" spc="48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ВНЗ</a:t>
            </a:r>
            <a:r>
              <a:rPr sz="1600" spc="48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600" spc="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ПТНЗ,</a:t>
            </a:r>
            <a:r>
              <a:rPr sz="1600" spc="5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252525"/>
                </a:solidFill>
                <a:latin typeface="Microsoft Sans Serif"/>
                <a:cs typeface="Microsoft Sans Serif"/>
              </a:rPr>
              <a:t>які</a:t>
            </a:r>
            <a:r>
              <a:rPr sz="1600" spc="49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отримують</a:t>
            </a:r>
            <a:r>
              <a:rPr sz="1600" spc="484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фінансування</a:t>
            </a:r>
            <a:r>
              <a:rPr sz="1600" spc="49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5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державного</a:t>
            </a:r>
            <a:endParaRPr sz="1600">
              <a:latin typeface="Microsoft Sans Serif"/>
              <a:cs typeface="Microsoft Sans Serif"/>
            </a:endParaRPr>
          </a:p>
          <a:p>
            <a:pPr marL="353695">
              <a:lnSpc>
                <a:spcPct val="100000"/>
              </a:lnSpc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бюджету</a:t>
            </a:r>
            <a:endParaRPr sz="16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9"/>
              </a:spcBef>
              <a:buChar char="•"/>
              <a:tabLst>
                <a:tab pos="354330" algn="l"/>
              </a:tabLst>
            </a:pP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Посилити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співпрацю 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закладами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освіти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 роботодавцями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поширити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практику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укладання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тристоронніх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договорів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співпрацю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підприємствами,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установами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організаціями.</a:t>
            </a:r>
            <a:endParaRPr sz="1600">
              <a:latin typeface="Microsoft Sans Serif"/>
              <a:cs typeface="Microsoft Sans Serif"/>
            </a:endParaRPr>
          </a:p>
          <a:p>
            <a:pPr marL="353695" marR="8890" indent="-341630" algn="just">
              <a:lnSpc>
                <a:spcPct val="100000"/>
              </a:lnSpc>
              <a:spcBef>
                <a:spcPts val="409"/>
              </a:spcBef>
              <a:buClr>
                <a:srgbClr val="252525"/>
              </a:buClr>
              <a:buFont typeface="Microsoft Sans Serif"/>
              <a:buChar char="•"/>
              <a:tabLst>
                <a:tab pos="412115" algn="l"/>
              </a:tabLst>
            </a:pPr>
            <a:r>
              <a:rPr dirty="0"/>
              <a:t>	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Розвивати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систему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професійної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орієнтації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та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безперервної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професійної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освіти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громадян</a:t>
            </a:r>
            <a:endParaRPr sz="1600">
              <a:latin typeface="Microsoft Sans Serif"/>
              <a:cs typeface="Microsoft Sans Serif"/>
            </a:endParaRPr>
          </a:p>
          <a:p>
            <a:pPr marL="353695" marR="6350" indent="-341630" algn="just">
              <a:lnSpc>
                <a:spcPct val="100000"/>
              </a:lnSpc>
              <a:spcBef>
                <a:spcPts val="385"/>
              </a:spcBef>
              <a:buChar char="•"/>
              <a:tabLst>
                <a:tab pos="354330" algn="l"/>
              </a:tabLst>
            </a:pP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Відновити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безпосередній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зв’язок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4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</a:t>
            </a:r>
            <a:r>
              <a:rPr sz="1600" spc="3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виділенням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бюджетних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коштів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вищим і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професійним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навчальним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закладам</a:t>
            </a:r>
            <a:r>
              <a:rPr sz="1600" spc="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результатами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35" dirty="0">
                <a:solidFill>
                  <a:srgbClr val="252525"/>
                </a:solidFill>
                <a:latin typeface="Microsoft Sans Serif"/>
                <a:cs typeface="Microsoft Sans Serif"/>
              </a:rPr>
              <a:t>їх</a:t>
            </a:r>
            <a:r>
              <a:rPr sz="16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використання:</a:t>
            </a:r>
            <a:endParaRPr sz="1600">
              <a:latin typeface="Microsoft Sans Serif"/>
              <a:cs typeface="Microsoft Sans Serif"/>
            </a:endParaRPr>
          </a:p>
          <a:p>
            <a:pPr marL="353695" marR="8255" indent="-341630" algn="just">
              <a:lnSpc>
                <a:spcPct val="100000"/>
              </a:lnSpc>
              <a:spcBef>
                <a:spcPts val="409"/>
              </a:spcBef>
              <a:buClr>
                <a:srgbClr val="252525"/>
              </a:buClr>
              <a:buFont typeface="Microsoft Sans Serif"/>
              <a:buChar char="•"/>
              <a:tabLst>
                <a:tab pos="412115" algn="l"/>
              </a:tabLst>
            </a:pPr>
            <a:r>
              <a:rPr dirty="0"/>
              <a:t>	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Децентралізувати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професійно-технічну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освіту,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що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дозволить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гнучко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реагувати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600" spc="-40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регіональні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потреби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кваліфікованих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робітниках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врахуванням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місцевих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демографічних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економічних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факторів: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35176" y="367995"/>
            <a:ext cx="688022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4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07387"/>
            <a:ext cx="8474710" cy="409321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R="10795" algn="r">
              <a:lnSpc>
                <a:spcPct val="100000"/>
              </a:lnSpc>
              <a:spcBef>
                <a:spcPts val="500"/>
              </a:spcBef>
            </a:pPr>
            <a:r>
              <a:rPr sz="1600" b="1" dirty="0">
                <a:solidFill>
                  <a:srgbClr val="252525"/>
                </a:solidFill>
                <a:latin typeface="Arial"/>
                <a:cs typeface="Arial"/>
              </a:rPr>
              <a:t>Приклад</a:t>
            </a:r>
            <a:endParaRPr sz="1600">
              <a:latin typeface="Arial"/>
              <a:cs typeface="Arial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9"/>
              </a:spcBef>
            </a:pP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Дистанційне навчання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-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це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нова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організація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навчального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процесу,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що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базується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принципах самостійного навчання.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Середовище навчання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характеризується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тим,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що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слухачі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часто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зовсім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віддалені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викладача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просторі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або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часі,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водночас вони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мають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можливість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будь-яку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хвилину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підтримувати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діалог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допомогою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засобів </a:t>
            </a:r>
            <a:r>
              <a:rPr sz="1600" spc="-40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телекомунікацій.</a:t>
            </a:r>
            <a:endParaRPr sz="16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Дистанційне</a:t>
            </a:r>
            <a:r>
              <a:rPr sz="1600" b="1" spc="-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spc="-5" dirty="0">
                <a:solidFill>
                  <a:srgbClr val="252525"/>
                </a:solidFill>
                <a:latin typeface="Arial"/>
                <a:cs typeface="Arial"/>
              </a:rPr>
              <a:t>навчання</a:t>
            </a:r>
            <a:endParaRPr sz="1600">
              <a:latin typeface="Arial"/>
              <a:cs typeface="Arial"/>
            </a:endParaRPr>
          </a:p>
          <a:p>
            <a:pPr marL="3536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надає</a:t>
            </a:r>
            <a:r>
              <a:rPr sz="1600" spc="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доступ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до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освітніх</a:t>
            </a:r>
            <a:r>
              <a:rPr sz="16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курсів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професійного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навчання</a:t>
            </a:r>
            <a:endParaRPr sz="16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5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суттєво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збільшує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можливості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традиційної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заочної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освіти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рахунок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формування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освітнього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інформаційного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середовища,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якому</a:t>
            </a:r>
            <a:r>
              <a:rPr sz="1600" spc="3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зацікавлена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особа самостійно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або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керівництвом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викладача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може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вивчати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матеріал,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який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його</a:t>
            </a:r>
            <a:r>
              <a:rPr sz="16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цікавить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значно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розширює</a:t>
            </a:r>
            <a:r>
              <a:rPr sz="16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коло</a:t>
            </a:r>
            <a:r>
              <a:rPr sz="1600" spc="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людей,</a:t>
            </a:r>
            <a:r>
              <a:rPr sz="1600" spc="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котрим</a:t>
            </a:r>
            <a:r>
              <a:rPr sz="16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доступні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навчальні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ресурси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допомагає</a:t>
            </a:r>
            <a:r>
              <a:rPr sz="1600" spc="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здобутті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навичок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самостійної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роботи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405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має</a:t>
            </a:r>
            <a:r>
              <a:rPr sz="1600" spc="3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велике</a:t>
            </a:r>
            <a:r>
              <a:rPr sz="1600" spc="3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соціальне</a:t>
            </a:r>
            <a:r>
              <a:rPr sz="1600" spc="3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значення,</a:t>
            </a:r>
            <a:r>
              <a:rPr sz="1600" spc="3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оскільки</a:t>
            </a:r>
            <a:r>
              <a:rPr sz="1600" spc="3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дає</a:t>
            </a:r>
            <a:r>
              <a:rPr sz="1600" spc="3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можливість</a:t>
            </a:r>
            <a:r>
              <a:rPr sz="1600" spc="35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задовільнити</a:t>
            </a:r>
            <a:r>
              <a:rPr sz="1600" spc="3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3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повному</a:t>
            </a:r>
            <a:endParaRPr sz="1600">
              <a:latin typeface="Microsoft Sans Serif"/>
              <a:cs typeface="Microsoft Sans Serif"/>
            </a:endParaRPr>
          </a:p>
          <a:p>
            <a:pPr marL="353695" algn="just">
              <a:lnSpc>
                <a:spcPct val="100000"/>
              </a:lnSpc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обсязі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освітні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потреби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населення.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728673"/>
            <a:ext cx="8474075" cy="364680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Підвищення</a:t>
            </a:r>
            <a:r>
              <a:rPr sz="1600" b="1" i="1" spc="38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участі</a:t>
            </a:r>
            <a:r>
              <a:rPr sz="1600" b="1" i="1" spc="38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роботодавців</a:t>
            </a:r>
            <a:r>
              <a:rPr sz="1600" b="1" i="1" spc="3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600" b="1" i="1" spc="3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розвитку</a:t>
            </a:r>
            <a:r>
              <a:rPr sz="1600" b="1" i="1" spc="36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трудового</a:t>
            </a:r>
            <a:r>
              <a:rPr sz="1600" b="1" i="1" spc="3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потенціалу</a:t>
            </a:r>
            <a:r>
              <a:rPr sz="1600" b="1" i="1" spc="37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вимагає</a:t>
            </a:r>
            <a:endParaRPr sz="1600">
              <a:latin typeface="Arial"/>
              <a:cs typeface="Arial"/>
            </a:endParaRPr>
          </a:p>
          <a:p>
            <a:pPr marL="353695" algn="just">
              <a:lnSpc>
                <a:spcPct val="100000"/>
              </a:lnSpc>
            </a:pP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від</a:t>
            </a:r>
            <a:r>
              <a:rPr sz="1600" b="1" i="1" spc="4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держави</a:t>
            </a:r>
            <a:r>
              <a:rPr sz="1600" b="1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послідовних</a:t>
            </a:r>
            <a:r>
              <a:rPr sz="1600" b="1" i="1" spc="-5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дій,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спрямованих</a:t>
            </a:r>
            <a:r>
              <a:rPr sz="1600" b="1" i="1" spc="-3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на</a:t>
            </a:r>
            <a:r>
              <a:rPr sz="1600" b="1" i="1" spc="-2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те,</a:t>
            </a:r>
            <a:r>
              <a:rPr sz="1600" b="1" i="1" spc="-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600" b="1" i="1" dirty="0">
                <a:solidFill>
                  <a:srgbClr val="252525"/>
                </a:solidFill>
                <a:latin typeface="Arial"/>
                <a:cs typeface="Arial"/>
              </a:rPr>
              <a:t>щоб:</a:t>
            </a:r>
            <a:endParaRPr sz="1600">
              <a:latin typeface="Arial"/>
              <a:cs typeface="Arial"/>
            </a:endParaRPr>
          </a:p>
          <a:p>
            <a:pPr marL="353695" marR="571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Стимулювати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роботодавців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участі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підготовці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кадрів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удосконаленні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матеріально-технічної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бази,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формування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змісту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освіти,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проведенні</a:t>
            </a:r>
            <a:r>
              <a:rPr sz="1600" spc="40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навчальних </a:t>
            </a:r>
            <a:r>
              <a:rPr sz="1600" spc="-40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занять,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участі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в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державній</a:t>
            </a:r>
            <a:r>
              <a:rPr sz="1600" spc="39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атестації,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керівництві</a:t>
            </a:r>
            <a:r>
              <a:rPr sz="1600" spc="39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навчально-виробничою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практикою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дипломним</a:t>
            </a:r>
            <a:r>
              <a:rPr sz="1600" spc="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проектуванням.</a:t>
            </a:r>
            <a:endParaRPr sz="1600">
              <a:latin typeface="Microsoft Sans Serif"/>
              <a:cs typeface="Microsoft Sans Serif"/>
            </a:endParaRPr>
          </a:p>
          <a:p>
            <a:pPr marL="353695" marR="6985" indent="-341630" algn="just">
              <a:lnSpc>
                <a:spcPct val="100000"/>
              </a:lnSpc>
              <a:spcBef>
                <a:spcPts val="390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Визначити можливості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шляхи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запровадження </a:t>
            </a:r>
            <a:r>
              <a:rPr sz="16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практики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фінансування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підготовки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робітників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спеціалістів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рахунок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визначених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законодавством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обов’язкових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відрахувань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600" spc="-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доходів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або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багатоканального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і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багаторівневого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фінансування.</a:t>
            </a:r>
            <a:endParaRPr sz="1600">
              <a:latin typeface="Microsoft Sans Serif"/>
              <a:cs typeface="Microsoft Sans Serif"/>
            </a:endParaRPr>
          </a:p>
          <a:p>
            <a:pPr marL="353695" marR="6350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Встановити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сприятливий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інвестиційно-податковий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режим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для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підприємств,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6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яких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створюються</a:t>
            </a:r>
            <a:r>
              <a:rPr sz="16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нові</a:t>
            </a:r>
            <a:r>
              <a:rPr sz="16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продуктивні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або</a:t>
            </a:r>
            <a:r>
              <a:rPr sz="16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високотехнологічні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робочі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місця.</a:t>
            </a:r>
            <a:endParaRPr sz="1600">
              <a:latin typeface="Microsoft Sans Serif"/>
              <a:cs typeface="Microsoft Sans Serif"/>
            </a:endParaRPr>
          </a:p>
          <a:p>
            <a:pPr marL="3536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Заохочувати</a:t>
            </a:r>
            <a:r>
              <a:rPr sz="1600" spc="10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роботодавців</a:t>
            </a:r>
            <a:r>
              <a:rPr sz="1600" spc="1019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  </a:t>
            </a:r>
            <a:r>
              <a:rPr sz="1600" spc="1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здійснення</a:t>
            </a:r>
            <a:r>
              <a:rPr sz="1600" spc="10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неперервного</a:t>
            </a:r>
            <a:r>
              <a:rPr sz="1600" spc="10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навчання</a:t>
            </a:r>
            <a:r>
              <a:rPr sz="1600" spc="10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</a:t>
            </a:r>
            <a:endParaRPr sz="1600">
              <a:latin typeface="Microsoft Sans Serif"/>
              <a:cs typeface="Microsoft Sans Serif"/>
            </a:endParaRPr>
          </a:p>
          <a:p>
            <a:pPr marL="353695" algn="just">
              <a:lnSpc>
                <a:spcPct val="100000"/>
              </a:lnSpc>
            </a:pPr>
            <a:r>
              <a:rPr sz="16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протягом</a:t>
            </a:r>
            <a:r>
              <a:rPr sz="16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періоду</a:t>
            </a:r>
            <a:r>
              <a:rPr sz="16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трудової</a:t>
            </a:r>
            <a:r>
              <a:rPr sz="16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600" dirty="0">
                <a:solidFill>
                  <a:srgbClr val="252525"/>
                </a:solidFill>
                <a:latin typeface="Microsoft Sans Serif"/>
                <a:cs typeface="Microsoft Sans Serif"/>
              </a:rPr>
              <a:t>діяльності.</a:t>
            </a:r>
            <a:endParaRPr sz="16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45371" y="6549643"/>
            <a:ext cx="123825" cy="23812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2</a:t>
            </a:r>
            <a:endParaRPr sz="1400">
              <a:latin typeface="Microsoft Sans Serif"/>
              <a:cs typeface="Microsoft Sans Serif"/>
            </a:endParaRPr>
          </a:p>
        </p:txBody>
      </p:sp>
      <p:grpSp>
        <p:nvGrpSpPr>
          <p:cNvPr id="4" name="object 4"/>
          <p:cNvGrpSpPr/>
          <p:nvPr/>
        </p:nvGrpSpPr>
        <p:grpSpPr>
          <a:xfrm>
            <a:off x="483108" y="6696456"/>
            <a:ext cx="8193405" cy="91440"/>
            <a:chOff x="483108" y="6696456"/>
            <a:chExt cx="8193405" cy="91440"/>
          </a:xfrm>
        </p:grpSpPr>
        <p:sp>
          <p:nvSpPr>
            <p:cNvPr id="5" name="object 5"/>
            <p:cNvSpPr/>
            <p:nvPr/>
          </p:nvSpPr>
          <p:spPr>
            <a:xfrm>
              <a:off x="483108" y="6710172"/>
              <a:ext cx="8193405" cy="0"/>
            </a:xfrm>
            <a:custGeom>
              <a:avLst/>
              <a:gdLst/>
              <a:ahLst/>
              <a:cxnLst/>
              <a:rect l="l" t="t" r="r" b="b"/>
              <a:pathLst>
                <a:path w="8193405">
                  <a:moveTo>
                    <a:pt x="0" y="0"/>
                  </a:moveTo>
                  <a:lnTo>
                    <a:pt x="8193024" y="0"/>
                  </a:lnTo>
                </a:path>
              </a:pathLst>
            </a:custGeom>
            <a:ln w="27432">
              <a:solidFill>
                <a:srgbClr val="86003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83108" y="6774180"/>
              <a:ext cx="8193405" cy="0"/>
            </a:xfrm>
            <a:custGeom>
              <a:avLst/>
              <a:gdLst/>
              <a:ahLst/>
              <a:cxnLst/>
              <a:rect l="l" t="t" r="r" b="b"/>
              <a:pathLst>
                <a:path w="8193405">
                  <a:moveTo>
                    <a:pt x="0" y="0"/>
                  </a:moveTo>
                  <a:lnTo>
                    <a:pt x="8193024" y="0"/>
                  </a:lnTo>
                </a:path>
              </a:pathLst>
            </a:custGeom>
            <a:ln w="27432">
              <a:solidFill>
                <a:srgbClr val="6FCAD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068425" y="20269"/>
            <a:ext cx="6228715" cy="4686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900" i="0" dirty="0">
                <a:latin typeface="Tahoma"/>
                <a:cs typeface="Tahoma"/>
              </a:rPr>
              <a:t>6</a:t>
            </a:r>
            <a:r>
              <a:rPr sz="2900" i="0" dirty="0" smtClean="0">
                <a:latin typeface="Tahoma"/>
                <a:cs typeface="Tahoma"/>
              </a:rPr>
              <a:t>.</a:t>
            </a:r>
            <a:r>
              <a:rPr sz="2900" i="0" spc="-5" dirty="0" smtClean="0">
                <a:latin typeface="Tahoma"/>
                <a:cs typeface="Tahoma"/>
              </a:rPr>
              <a:t> </a:t>
            </a:r>
            <a:r>
              <a:rPr sz="2900" i="0" dirty="0">
                <a:latin typeface="Tahoma"/>
                <a:cs typeface="Tahoma"/>
              </a:rPr>
              <a:t>Розвиток</a:t>
            </a:r>
            <a:r>
              <a:rPr sz="2900" i="0" spc="-75" dirty="0">
                <a:latin typeface="Tahoma"/>
                <a:cs typeface="Tahoma"/>
              </a:rPr>
              <a:t> </a:t>
            </a:r>
            <a:r>
              <a:rPr sz="2900" i="0" dirty="0">
                <a:latin typeface="Tahoma"/>
                <a:cs typeface="Tahoma"/>
              </a:rPr>
              <a:t>трудових</a:t>
            </a:r>
            <a:r>
              <a:rPr sz="2900" i="0" spc="-45" dirty="0">
                <a:latin typeface="Tahoma"/>
                <a:cs typeface="Tahoma"/>
              </a:rPr>
              <a:t> </a:t>
            </a:r>
            <a:r>
              <a:rPr sz="2900" i="0" dirty="0">
                <a:latin typeface="Tahoma"/>
                <a:cs typeface="Tahoma"/>
              </a:rPr>
              <a:t>ресурсів</a:t>
            </a:r>
            <a:endParaRPr sz="2900" dirty="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28371" y="1459213"/>
            <a:ext cx="8291830" cy="3007995"/>
          </a:xfrm>
          <a:prstGeom prst="rect">
            <a:avLst/>
          </a:prstGeom>
        </p:spPr>
        <p:txBody>
          <a:bodyPr vert="horz" wrap="square" lIns="0" tIns="180975" rIns="0" bIns="0" rtlCol="0">
            <a:spAutoFit/>
          </a:bodyPr>
          <a:lstStyle/>
          <a:p>
            <a:pPr marL="217170" algn="ctr">
              <a:lnSpc>
                <a:spcPct val="100000"/>
              </a:lnSpc>
              <a:spcBef>
                <a:spcPts val="1425"/>
              </a:spcBef>
            </a:pPr>
            <a:r>
              <a:rPr sz="2000" b="1" spc="-10" dirty="0">
                <a:solidFill>
                  <a:srgbClr val="3A3A3A"/>
                </a:solidFill>
                <a:latin typeface="Arial"/>
                <a:cs typeface="Arial"/>
              </a:rPr>
              <a:t>Зміст</a:t>
            </a:r>
            <a:endParaRPr sz="2000" dirty="0">
              <a:latin typeface="Arial"/>
              <a:cs typeface="Arial"/>
            </a:endParaRPr>
          </a:p>
          <a:p>
            <a:pPr marL="30480">
              <a:lnSpc>
                <a:spcPct val="100000"/>
              </a:lnSpc>
              <a:spcBef>
                <a:spcPts val="1325"/>
              </a:spcBef>
            </a:pPr>
            <a:r>
              <a:rPr lang="ru-RU" sz="2000" b="1" i="1" spc="-10" dirty="0" smtClean="0">
                <a:solidFill>
                  <a:srgbClr val="3A3A3A"/>
                </a:solidFill>
                <a:latin typeface="Calibri"/>
                <a:cs typeface="Calibri"/>
              </a:rPr>
              <a:t>6.</a:t>
            </a:r>
            <a:r>
              <a:rPr lang="ru-RU"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2</a:t>
            </a:r>
            <a:r>
              <a:rPr sz="2000" b="1" i="1" spc="-10" dirty="0" smtClean="0">
                <a:solidFill>
                  <a:srgbClr val="3A3A3A"/>
                </a:solidFill>
                <a:latin typeface="Calibri"/>
                <a:cs typeface="Calibri"/>
              </a:rPr>
              <a:t>.</a:t>
            </a:r>
            <a:r>
              <a:rPr sz="2000" b="1" i="1" spc="45" dirty="0" smtClean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Інструменти</a:t>
            </a:r>
            <a:r>
              <a:rPr sz="2000" b="1" i="1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розвитку трудових</a:t>
            </a:r>
            <a:r>
              <a:rPr sz="2000" b="1" i="1" spc="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ресурсів:</a:t>
            </a:r>
            <a:r>
              <a:rPr sz="2000" b="1" i="1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політика</a:t>
            </a:r>
            <a:r>
              <a:rPr sz="2000" b="1" i="1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10" dirty="0">
                <a:solidFill>
                  <a:srgbClr val="3A3A3A"/>
                </a:solidFill>
                <a:latin typeface="Calibri"/>
                <a:cs typeface="Calibri"/>
              </a:rPr>
              <a:t>уряду</a:t>
            </a:r>
            <a:r>
              <a:rPr sz="2000" b="1" i="1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й</a:t>
            </a:r>
            <a:endParaRPr sz="20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приватний</a:t>
            </a:r>
            <a:r>
              <a:rPr sz="2000" b="1" i="1" spc="-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i="1" spc="-5" dirty="0">
                <a:solidFill>
                  <a:srgbClr val="3A3A3A"/>
                </a:solidFill>
                <a:latin typeface="Calibri"/>
                <a:cs typeface="Calibri"/>
              </a:rPr>
              <a:t>сектор</a:t>
            </a:r>
            <a:endParaRPr sz="2000" dirty="0">
              <a:latin typeface="Calibri"/>
              <a:cs typeface="Calibri"/>
            </a:endParaRPr>
          </a:p>
          <a:p>
            <a:pPr marL="30480">
              <a:lnSpc>
                <a:spcPct val="100000"/>
              </a:lnSpc>
              <a:spcBef>
                <a:spcPts val="820"/>
              </a:spcBef>
            </a:pP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Інтерактивна</a:t>
            </a:r>
            <a:r>
              <a:rPr sz="2000" b="1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презентація</a:t>
            </a:r>
            <a:r>
              <a:rPr sz="2000" b="1" spc="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«Інструменти</a:t>
            </a:r>
            <a:r>
              <a:rPr sz="2000" b="1" spc="7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розвитку</a:t>
            </a:r>
            <a:r>
              <a:rPr sz="2000" b="1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10" dirty="0">
                <a:solidFill>
                  <a:srgbClr val="3A3A3A"/>
                </a:solidFill>
                <a:latin typeface="Calibri"/>
                <a:cs typeface="Calibri"/>
              </a:rPr>
              <a:t>трудових</a:t>
            </a:r>
            <a:r>
              <a:rPr sz="2000" b="1" spc="5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2000" b="1" spc="-5" dirty="0">
                <a:solidFill>
                  <a:srgbClr val="3A3A3A"/>
                </a:solidFill>
                <a:latin typeface="Calibri"/>
                <a:cs typeface="Calibri"/>
              </a:rPr>
              <a:t>ресурсів»</a:t>
            </a:r>
            <a:endParaRPr sz="2000" dirty="0">
              <a:latin typeface="Calibri"/>
              <a:cs typeface="Calibri"/>
            </a:endParaRPr>
          </a:p>
          <a:p>
            <a:pPr marL="12700" marR="5080" indent="17780">
              <a:lnSpc>
                <a:spcPct val="100000"/>
              </a:lnSpc>
              <a:spcBef>
                <a:spcPts val="805"/>
              </a:spcBef>
            </a:pP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Роль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установ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та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адміністрацій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у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розвитку трудових ресурсів.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Проблема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невідповідності освіти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наявним</a:t>
            </a:r>
            <a:r>
              <a:rPr sz="1600"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пропозиціям роботи.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Роль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приватного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сектору</a:t>
            </a:r>
            <a:r>
              <a:rPr sz="16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підготовці трудових</a:t>
            </a:r>
            <a:r>
              <a:rPr sz="16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ресурсів,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якості </a:t>
            </a:r>
            <a:r>
              <a:rPr sz="1600" spc="-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частини стратегії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МЕР.</a:t>
            </a:r>
            <a:r>
              <a:rPr sz="16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Інструменти</a:t>
            </a:r>
            <a:r>
              <a:rPr sz="16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доступні</a:t>
            </a:r>
            <a:r>
              <a:rPr sz="16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r>
              <a:rPr sz="16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органів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місцевої</a:t>
            </a:r>
            <a:r>
              <a:rPr sz="1600" spc="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влади:</a:t>
            </a:r>
            <a:r>
              <a:rPr sz="1600" spc="-2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Партнерства</a:t>
            </a:r>
            <a:r>
              <a:rPr sz="1600" spc="-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для</a:t>
            </a:r>
            <a:endParaRPr sz="1600" dirty="0">
              <a:latin typeface="Calibri"/>
              <a:cs typeface="Calibri"/>
            </a:endParaRPr>
          </a:p>
          <a:p>
            <a:pPr marL="12700" marR="503555">
              <a:lnSpc>
                <a:spcPct val="100000"/>
              </a:lnSpc>
              <a:spcBef>
                <a:spcPts val="5"/>
              </a:spcBef>
            </a:pP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підтримки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кращої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координації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та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регулювання</a:t>
            </a:r>
            <a:r>
              <a:rPr sz="1600" spc="-3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освіти</a:t>
            </a:r>
            <a:r>
              <a:rPr sz="1600" spc="2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та</a:t>
            </a:r>
            <a:r>
              <a:rPr sz="1600" spc="-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економічного</a:t>
            </a:r>
            <a:r>
              <a:rPr sz="1600" spc="5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розвитку.</a:t>
            </a:r>
            <a:r>
              <a:rPr sz="1600" spc="1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Розвиток </a:t>
            </a:r>
            <a:r>
              <a:rPr sz="1600" spc="-34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трудових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10" dirty="0">
                <a:solidFill>
                  <a:srgbClr val="3A3A3A"/>
                </a:solidFill>
                <a:latin typeface="Calibri"/>
                <a:cs typeface="Calibri"/>
              </a:rPr>
              <a:t>ресурсів</a:t>
            </a:r>
            <a:r>
              <a:rPr sz="1600" spc="1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приватного</a:t>
            </a:r>
            <a:r>
              <a:rPr sz="1600" spc="-4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сектору</a:t>
            </a:r>
            <a:r>
              <a:rPr sz="1600" spc="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в</a:t>
            </a:r>
            <a:r>
              <a:rPr sz="1600" spc="-5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інших</a:t>
            </a:r>
            <a:r>
              <a:rPr sz="1600" spc="-30" dirty="0">
                <a:solidFill>
                  <a:srgbClr val="3A3A3A"/>
                </a:solidFill>
                <a:latin typeface="Calibri"/>
                <a:cs typeface="Calibri"/>
              </a:rPr>
              <a:t> </a:t>
            </a:r>
            <a:r>
              <a:rPr sz="1600" dirty="0">
                <a:solidFill>
                  <a:srgbClr val="3A3A3A"/>
                </a:solidFill>
                <a:latin typeface="Calibri"/>
                <a:cs typeface="Calibri"/>
              </a:rPr>
              <a:t>країнах</a:t>
            </a:r>
            <a:endParaRPr sz="16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4" name="object 4"/>
          <p:cNvSpPr txBox="1"/>
          <p:nvPr/>
        </p:nvSpPr>
        <p:spPr>
          <a:xfrm>
            <a:off x="346659" y="1660651"/>
            <a:ext cx="8473440" cy="4119879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Роль</a:t>
            </a:r>
            <a:r>
              <a:rPr sz="1400" b="1" i="1" spc="1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держави</a:t>
            </a:r>
            <a:r>
              <a:rPr sz="1400" b="1" i="1" spc="1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400" b="1" i="1" spc="1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посиленні</a:t>
            </a:r>
            <a:r>
              <a:rPr sz="1400" b="1" i="1" spc="19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мотивації</a:t>
            </a:r>
            <a:r>
              <a:rPr sz="1400" b="1" i="1" spc="1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5" dirty="0">
                <a:solidFill>
                  <a:srgbClr val="252525"/>
                </a:solidFill>
                <a:latin typeface="Arial"/>
                <a:cs typeface="Arial"/>
              </a:rPr>
              <a:t>до</a:t>
            </a:r>
            <a:r>
              <a:rPr sz="1400" b="1" i="1" spc="1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легальної</a:t>
            </a:r>
            <a:r>
              <a:rPr sz="1400" b="1" i="1" spc="2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продуктивної</a:t>
            </a:r>
            <a:r>
              <a:rPr sz="1400" b="1" i="1" spc="20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зайнятості</a:t>
            </a:r>
            <a:r>
              <a:rPr sz="1400" b="1" i="1" spc="17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та</a:t>
            </a:r>
            <a:r>
              <a:rPr sz="1400" b="1" i="1" spc="19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подоланні</a:t>
            </a:r>
            <a:endParaRPr sz="1400">
              <a:latin typeface="Arial"/>
              <a:cs typeface="Arial"/>
            </a:endParaRPr>
          </a:p>
          <a:p>
            <a:pPr marL="353695">
              <a:lnSpc>
                <a:spcPct val="100000"/>
              </a:lnSpc>
            </a:pP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патерналістських</a:t>
            </a:r>
            <a:r>
              <a:rPr sz="1400" b="1" i="1" spc="10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настанов</a:t>
            </a:r>
            <a:r>
              <a:rPr sz="1400" b="1" i="1" spc="6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населення</a:t>
            </a:r>
            <a:r>
              <a:rPr sz="1400" b="1" i="1" spc="5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5" dirty="0">
                <a:solidFill>
                  <a:srgbClr val="252525"/>
                </a:solidFill>
                <a:latin typeface="Arial"/>
                <a:cs typeface="Arial"/>
              </a:rPr>
              <a:t>полягає</a:t>
            </a:r>
            <a:r>
              <a:rPr sz="1400" b="1" i="1" spc="4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5" dirty="0">
                <a:solidFill>
                  <a:srgbClr val="252525"/>
                </a:solidFill>
                <a:latin typeface="Arial"/>
                <a:cs typeface="Arial"/>
              </a:rPr>
              <a:t>у</a:t>
            </a:r>
            <a:r>
              <a:rPr sz="1400" b="1" i="1" spc="5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тому,</a:t>
            </a:r>
            <a:r>
              <a:rPr sz="1400" b="1" i="1" spc="10" dirty="0">
                <a:solidFill>
                  <a:srgbClr val="252525"/>
                </a:solidFill>
                <a:latin typeface="Arial"/>
                <a:cs typeface="Arial"/>
              </a:rPr>
              <a:t> </a:t>
            </a:r>
            <a:r>
              <a:rPr sz="1400" b="1" i="1" spc="-10" dirty="0">
                <a:solidFill>
                  <a:srgbClr val="252525"/>
                </a:solidFill>
                <a:latin typeface="Arial"/>
                <a:cs typeface="Arial"/>
              </a:rPr>
              <a:t>щоб:</a:t>
            </a:r>
            <a:endParaRPr sz="1400">
              <a:latin typeface="Arial"/>
              <a:cs typeface="Arial"/>
            </a:endParaRPr>
          </a:p>
          <a:p>
            <a:pPr marL="353695" marR="10795" indent="-341630" algn="just">
              <a:lnSpc>
                <a:spcPct val="100000"/>
              </a:lnSpc>
              <a:spcBef>
                <a:spcPts val="385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Забезпечити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дотримання гарантій захисту (в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т.ч., судового)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прав працівників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своєчасне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повному обсязі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отримання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заробітної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плати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усунення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диспропорцій </a:t>
            </a:r>
            <a:r>
              <a:rPr sz="14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</a:t>
            </a:r>
            <a:r>
              <a:rPr sz="1400" spc="29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розміром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оплати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й</a:t>
            </a:r>
            <a:r>
              <a:rPr sz="14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рівнем</a:t>
            </a:r>
            <a:r>
              <a:rPr sz="14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доходів</a:t>
            </a:r>
            <a:r>
              <a:rPr sz="1400" spc="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</a:t>
            </a:r>
            <a:r>
              <a:rPr sz="14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соціальної</a:t>
            </a:r>
            <a:r>
              <a:rPr sz="1400" spc="5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допомоги</a:t>
            </a:r>
            <a:r>
              <a:rPr sz="1400" spc="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і</a:t>
            </a:r>
            <a:r>
              <a:rPr sz="14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трансфертів.</a:t>
            </a:r>
            <a:endParaRPr sz="1400">
              <a:latin typeface="Microsoft Sans Serif"/>
              <a:cs typeface="Microsoft Sans Serif"/>
            </a:endParaRPr>
          </a:p>
          <a:p>
            <a:pPr marL="353695" marR="6350" indent="-341630" algn="just">
              <a:lnSpc>
                <a:spcPct val="100000"/>
              </a:lnSpc>
              <a:spcBef>
                <a:spcPts val="414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Стимулювати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роботодавців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</a:t>
            </a:r>
            <a:r>
              <a:rPr sz="14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інвестицій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у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людський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капітал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шляхом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збільшення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витрат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4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соціальний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захист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працівників,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підвищення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рівня оплати </a:t>
            </a:r>
            <a:r>
              <a:rPr sz="14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їх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забезпечення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зв’язку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рівнем</a:t>
            </a:r>
            <a:r>
              <a:rPr sz="14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кваліфікації</a:t>
            </a:r>
            <a:r>
              <a:rPr sz="1400" spc="8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рівнем</a:t>
            </a:r>
            <a:r>
              <a:rPr sz="14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оплати</a:t>
            </a:r>
            <a:r>
              <a:rPr sz="14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</a:t>
            </a:r>
            <a:r>
              <a:rPr sz="1400" spc="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особи.</a:t>
            </a:r>
            <a:endParaRPr sz="1400">
              <a:latin typeface="Microsoft Sans Serif"/>
              <a:cs typeface="Microsoft Sans Serif"/>
            </a:endParaRPr>
          </a:p>
          <a:p>
            <a:pPr marL="353695" marR="10795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Посилити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місцевому рівні контроль </a:t>
            </a:r>
            <a:r>
              <a:rPr sz="14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ефективністю використання праці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підприємствах,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розвитком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системи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професійного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навчання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кадрів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виробництві,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реалізацією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роботодавцем </a:t>
            </a:r>
            <a:r>
              <a:rPr sz="1400" spc="-3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відтворювальної,</a:t>
            </a:r>
            <a:r>
              <a:rPr sz="1400" spc="9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стимулюючої</a:t>
            </a:r>
            <a:r>
              <a:rPr sz="1400" spc="8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регулюючої</a:t>
            </a:r>
            <a:r>
              <a:rPr sz="1400" spc="8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функцій</a:t>
            </a:r>
            <a:r>
              <a:rPr sz="1400" spc="10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заробітної</a:t>
            </a:r>
            <a:r>
              <a:rPr sz="1400" spc="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плати.</a:t>
            </a:r>
            <a:endParaRPr sz="1400">
              <a:latin typeface="Microsoft Sans Serif"/>
              <a:cs typeface="Microsoft Sans Serif"/>
            </a:endParaRPr>
          </a:p>
          <a:p>
            <a:pPr marL="353695" marR="11430" indent="-341630" algn="just">
              <a:lnSpc>
                <a:spcPct val="100000"/>
              </a:lnSpc>
              <a:spcBef>
                <a:spcPts val="385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Дотримуватися</a:t>
            </a:r>
            <a:r>
              <a:rPr sz="1400" spc="3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міжпосадових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4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міжгалузевих</a:t>
            </a:r>
            <a:r>
              <a:rPr sz="1400" spc="3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співвідношень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в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оплаті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бюджетної</a:t>
            </a:r>
            <a:r>
              <a:rPr sz="1400" spc="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сфери.</a:t>
            </a:r>
            <a:endParaRPr sz="14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09"/>
              </a:spcBef>
              <a:buClr>
                <a:srgbClr val="3A3A3A"/>
              </a:buClr>
              <a:buChar char="•"/>
              <a:tabLst>
                <a:tab pos="354330" algn="l"/>
              </a:tabLst>
            </a:pP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Забезпечити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дотримання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вимог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чинного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законодавства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частині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надання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робочого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місця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 </a:t>
            </a:r>
            <a:r>
              <a:rPr sz="14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супутніх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соціальних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гарантій спеціалістам,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підготовленим </a:t>
            </a:r>
            <a:r>
              <a:rPr sz="1400" spc="-3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державним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замовленням </a:t>
            </a:r>
            <a:r>
              <a:rPr sz="14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(зокрема,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житла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та</a:t>
            </a:r>
            <a:r>
              <a:rPr sz="14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земельної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ділянки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на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пільгових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умовах,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надбавки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до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заробітної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плати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тощо</a:t>
            </a:r>
            <a:r>
              <a:rPr sz="1400" dirty="0">
                <a:solidFill>
                  <a:srgbClr val="252525"/>
                </a:solidFill>
                <a:latin typeface="Microsoft Sans Serif"/>
                <a:cs typeface="Microsoft Sans Serif"/>
              </a:rPr>
              <a:t> для </a:t>
            </a:r>
            <a:r>
              <a:rPr sz="14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бюджетної сфери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(медиків,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міліції, освітян)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селі) </a:t>
            </a:r>
            <a:r>
              <a:rPr sz="1400" spc="-6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400" spc="-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метою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розвитку </a:t>
            </a:r>
            <a:r>
              <a:rPr sz="14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соціального </a:t>
            </a:r>
            <a:r>
              <a:rPr sz="14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капіталу</a:t>
            </a:r>
            <a:r>
              <a:rPr sz="1400" spc="6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сільських</a:t>
            </a:r>
            <a:r>
              <a:rPr sz="1400" spc="6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4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територій.</a:t>
            </a:r>
            <a:endParaRPr sz="1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35051"/>
            <a:ext cx="8067675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  <a:tabLst>
                <a:tab pos="6765925" algn="l"/>
              </a:tabLst>
            </a:pPr>
            <a:r>
              <a:rPr sz="2400" spc="-5" dirty="0" err="1" smtClean="0"/>
              <a:t>Інструменти</a:t>
            </a:r>
            <a:r>
              <a:rPr sz="2400" spc="5" dirty="0" smtClean="0"/>
              <a:t> </a:t>
            </a:r>
            <a:r>
              <a:rPr sz="2400" spc="-5" dirty="0"/>
              <a:t>розвитку</a:t>
            </a:r>
            <a:r>
              <a:rPr sz="2400" dirty="0"/>
              <a:t> </a:t>
            </a:r>
            <a:r>
              <a:rPr sz="2400" spc="-5" dirty="0" err="1"/>
              <a:t>трудових</a:t>
            </a:r>
            <a:r>
              <a:rPr sz="2400" spc="-20" dirty="0"/>
              <a:t> </a:t>
            </a:r>
            <a:r>
              <a:rPr sz="2400" spc="-5" dirty="0" err="1" smtClean="0"/>
              <a:t>ресурсів</a:t>
            </a:r>
            <a:r>
              <a:rPr sz="2400" spc="-5" dirty="0" smtClean="0"/>
              <a:t>:</a:t>
            </a:r>
            <a:r>
              <a:rPr lang="ru-RU" sz="2400" spc="-5" dirty="0" smtClean="0"/>
              <a:t> </a:t>
            </a:r>
            <a:r>
              <a:rPr sz="2400" spc="-5" dirty="0" err="1" smtClean="0"/>
              <a:t>політика</a:t>
            </a:r>
            <a:endParaRPr sz="2400" dirty="0"/>
          </a:p>
          <a:p>
            <a:pPr marL="3175" algn="ctr">
              <a:lnSpc>
                <a:spcPct val="100000"/>
              </a:lnSpc>
              <a:spcBef>
                <a:spcPts val="5"/>
              </a:spcBef>
              <a:tabLst>
                <a:tab pos="1129665" algn="l"/>
              </a:tabLst>
            </a:pPr>
            <a:r>
              <a:rPr sz="2400" dirty="0"/>
              <a:t>уряду</a:t>
            </a:r>
            <a:r>
              <a:rPr sz="2400" spc="-40" dirty="0"/>
              <a:t> </a:t>
            </a:r>
            <a:r>
              <a:rPr sz="2400" dirty="0"/>
              <a:t>й	</a:t>
            </a:r>
            <a:r>
              <a:rPr sz="2400" spc="-5" dirty="0"/>
              <a:t>приватний</a:t>
            </a:r>
            <a:r>
              <a:rPr sz="2400" spc="-35" dirty="0"/>
              <a:t> </a:t>
            </a:r>
            <a:r>
              <a:rPr sz="2400" spc="-10" dirty="0"/>
              <a:t>сектор</a:t>
            </a:r>
            <a:endParaRPr sz="2400" dirty="0"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639"/>
              </a:lnSpc>
              <a:tabLst>
                <a:tab pos="8251190" algn="l"/>
                <a:tab pos="8389620" algn="l"/>
              </a:tabLst>
            </a:pPr>
            <a:r>
              <a:rPr u="heavy" spc="15" dirty="0">
                <a:uFill>
                  <a:solidFill>
                    <a:srgbClr val="6FCAD0"/>
                  </a:solidFill>
                </a:uFill>
              </a:rPr>
              <a:t> 	</a:t>
            </a:r>
            <a:r>
              <a:rPr spc="15" dirty="0"/>
              <a:t>	</a:t>
            </a: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15570" rIns="0" bIns="0" rtlCol="0">
            <a:spAutoFit/>
          </a:bodyPr>
          <a:lstStyle/>
          <a:p>
            <a:pPr marL="33655">
              <a:lnSpc>
                <a:spcPct val="100000"/>
              </a:lnSpc>
              <a:spcBef>
                <a:spcPts val="910"/>
              </a:spcBef>
            </a:pPr>
            <a:r>
              <a:rPr i="1" spc="-5" dirty="0">
                <a:latin typeface="Calibri"/>
                <a:cs typeface="Calibri"/>
              </a:rPr>
              <a:t>Вправа: </a:t>
            </a:r>
            <a:r>
              <a:rPr spc="-5" dirty="0"/>
              <a:t>Ідентифікація</a:t>
            </a:r>
            <a:r>
              <a:rPr spc="-25" dirty="0"/>
              <a:t> </a:t>
            </a:r>
            <a:r>
              <a:rPr dirty="0"/>
              <a:t>можливостей</a:t>
            </a:r>
            <a:r>
              <a:rPr spc="-50" dirty="0"/>
              <a:t> </a:t>
            </a:r>
            <a:r>
              <a:rPr dirty="0"/>
              <a:t>розвитку</a:t>
            </a:r>
            <a:r>
              <a:rPr spc="-20" dirty="0"/>
              <a:t> </a:t>
            </a:r>
            <a:r>
              <a:rPr dirty="0"/>
              <a:t>трудових</a:t>
            </a:r>
            <a:r>
              <a:rPr spc="-15" dirty="0"/>
              <a:t> </a:t>
            </a:r>
            <a:r>
              <a:rPr dirty="0"/>
              <a:t>ресурсів</a:t>
            </a:r>
            <a:r>
              <a:rPr spc="-5" dirty="0"/>
              <a:t> </a:t>
            </a:r>
            <a:r>
              <a:rPr spc="10" dirty="0"/>
              <a:t>(15</a:t>
            </a:r>
            <a:r>
              <a:rPr spc="-15" dirty="0"/>
              <a:t> </a:t>
            </a:r>
            <a:r>
              <a:rPr dirty="0"/>
              <a:t>хв.)</a:t>
            </a:r>
          </a:p>
          <a:p>
            <a:pPr marL="33655">
              <a:lnSpc>
                <a:spcPct val="100000"/>
              </a:lnSpc>
              <a:spcBef>
                <a:spcPts val="815"/>
              </a:spcBef>
            </a:pPr>
            <a:r>
              <a:rPr b="0" i="1" dirty="0">
                <a:latin typeface="Calibri"/>
                <a:cs typeface="Calibri"/>
              </a:rPr>
              <a:t>Мета</a:t>
            </a:r>
            <a:r>
              <a:rPr b="0" dirty="0">
                <a:latin typeface="Calibri"/>
                <a:cs typeface="Calibri"/>
              </a:rPr>
              <a:t>: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отримання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досвіду</a:t>
            </a:r>
            <a:r>
              <a:rPr b="0" spc="20" dirty="0">
                <a:latin typeface="Calibri"/>
                <a:cs typeface="Calibri"/>
              </a:rPr>
              <a:t> </a:t>
            </a:r>
            <a:r>
              <a:rPr b="0" spc="5" dirty="0">
                <a:latin typeface="Calibri"/>
                <a:cs typeface="Calibri"/>
              </a:rPr>
              <a:t>в</a:t>
            </a:r>
            <a:r>
              <a:rPr b="0" spc="-5" dirty="0">
                <a:latin typeface="Calibri"/>
                <a:cs typeface="Calibri"/>
              </a:rPr>
              <a:t> ідентифікації</a:t>
            </a:r>
            <a:r>
              <a:rPr b="0" spc="-3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потреб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розвитку</a:t>
            </a:r>
            <a:r>
              <a:rPr b="0" spc="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трудових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ресурсів </a:t>
            </a:r>
            <a:r>
              <a:rPr b="0" dirty="0">
                <a:latin typeface="Calibri"/>
                <a:cs typeface="Calibri"/>
              </a:rPr>
              <a:t>та </a:t>
            </a:r>
            <a:r>
              <a:rPr b="0" spc="-5" dirty="0">
                <a:latin typeface="Calibri"/>
                <a:cs typeface="Calibri"/>
              </a:rPr>
              <a:t>розробки</a:t>
            </a:r>
          </a:p>
          <a:p>
            <a:pPr marL="15875">
              <a:lnSpc>
                <a:spcPct val="100000"/>
              </a:lnSpc>
            </a:pPr>
            <a:r>
              <a:rPr b="0" dirty="0">
                <a:latin typeface="Calibri"/>
                <a:cs typeface="Calibri"/>
              </a:rPr>
              <a:t>програм</a:t>
            </a:r>
            <a:r>
              <a:rPr b="0" spc="-1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для</a:t>
            </a:r>
            <a:r>
              <a:rPr b="0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задоволення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5" dirty="0">
                <a:latin typeface="Calibri"/>
                <a:cs typeface="Calibri"/>
              </a:rPr>
              <a:t>стратегічних цілей </a:t>
            </a:r>
            <a:r>
              <a:rPr b="0" dirty="0">
                <a:latin typeface="Calibri"/>
                <a:cs typeface="Calibri"/>
              </a:rPr>
              <a:t>МЕР</a:t>
            </a:r>
          </a:p>
          <a:p>
            <a:pPr marL="33655">
              <a:lnSpc>
                <a:spcPct val="100000"/>
              </a:lnSpc>
              <a:spcBef>
                <a:spcPts val="860"/>
              </a:spcBef>
              <a:tabLst>
                <a:tab pos="1243965" algn="l"/>
                <a:tab pos="1530350" algn="l"/>
                <a:tab pos="2426970" algn="l"/>
                <a:tab pos="3848100" algn="l"/>
                <a:tab pos="5457825" algn="l"/>
                <a:tab pos="7052309" algn="l"/>
                <a:tab pos="7292975" algn="l"/>
                <a:tab pos="8006715" algn="l"/>
              </a:tabLst>
            </a:pPr>
            <a:r>
              <a:rPr sz="1800" b="0" i="1" dirty="0">
                <a:solidFill>
                  <a:srgbClr val="575757"/>
                </a:solidFill>
                <a:latin typeface="Arial"/>
                <a:cs typeface="Arial"/>
              </a:rPr>
              <a:t>Зав</a:t>
            </a:r>
            <a:r>
              <a:rPr sz="1800" b="0" i="1" spc="-15" dirty="0">
                <a:solidFill>
                  <a:srgbClr val="575757"/>
                </a:solidFill>
                <a:latin typeface="Arial"/>
                <a:cs typeface="Arial"/>
              </a:rPr>
              <a:t>д</a:t>
            </a:r>
            <a:r>
              <a:rPr sz="1800" b="0" i="1" dirty="0">
                <a:solidFill>
                  <a:srgbClr val="575757"/>
                </a:solidFill>
                <a:latin typeface="Arial"/>
                <a:cs typeface="Arial"/>
              </a:rPr>
              <a:t>а</a:t>
            </a:r>
            <a:r>
              <a:rPr sz="1800" b="0" i="1" spc="-10" dirty="0">
                <a:solidFill>
                  <a:srgbClr val="575757"/>
                </a:solidFill>
                <a:latin typeface="Arial"/>
                <a:cs typeface="Arial"/>
              </a:rPr>
              <a:t>нн</a:t>
            </a:r>
            <a:r>
              <a:rPr sz="1800" b="0" i="1" dirty="0">
                <a:solidFill>
                  <a:srgbClr val="575757"/>
                </a:solidFill>
                <a:latin typeface="Arial"/>
                <a:cs typeface="Arial"/>
              </a:rPr>
              <a:t>я:	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В	</a:t>
            </a:r>
            <a:r>
              <a:rPr sz="1800" b="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b="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м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b="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х	о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бм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800" b="0" spc="-105" dirty="0">
                <a:solidFill>
                  <a:srgbClr val="575757"/>
                </a:solidFill>
                <a:latin typeface="Microsoft Sans Serif"/>
                <a:cs typeface="Microsoft Sans Serif"/>
              </a:rPr>
              <a:t>ж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е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b="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г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	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ф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і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с</a:t>
            </a:r>
            <a:r>
              <a:rPr sz="1800" b="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b="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в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я	</a:t>
            </a:r>
            <a:r>
              <a:rPr sz="1800" b="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а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</a:t>
            </a:r>
            <a:r>
              <a:rPr sz="1800" b="0" spc="-50" dirty="0">
                <a:solidFill>
                  <a:srgbClr val="575757"/>
                </a:solidFill>
                <a:latin typeface="Microsoft Sans Serif"/>
                <a:cs typeface="Microsoft Sans Serif"/>
              </a:rPr>
              <a:t>п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н</a:t>
            </a:r>
            <a:r>
              <a:rPr sz="1800" b="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у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й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е	</a:t>
            </a:r>
            <a:r>
              <a:rPr sz="1800" b="0" spc="-7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т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</a:t>
            </a:r>
            <a:r>
              <a:rPr sz="1800" b="0" spc="-45" dirty="0">
                <a:solidFill>
                  <a:srgbClr val="575757"/>
                </a:solidFill>
                <a:latin typeface="Microsoft Sans Serif"/>
                <a:cs typeface="Microsoft Sans Serif"/>
              </a:rPr>
              <a:t>чки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	</a:t>
            </a:r>
            <a:r>
              <a:rPr sz="1800" b="0" spc="-85" dirty="0">
                <a:solidFill>
                  <a:srgbClr val="575757"/>
                </a:solidFill>
                <a:latin typeface="Microsoft Sans Serif"/>
                <a:cs typeface="Microsoft Sans Serif"/>
              </a:rPr>
              <a:t>з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ору</a:t>
            </a:r>
            <a:endParaRPr sz="1800" dirty="0">
              <a:latin typeface="Microsoft Sans Serif"/>
              <a:cs typeface="Microsoft Sans Serif"/>
            </a:endParaRPr>
          </a:p>
          <a:p>
            <a:pPr marL="15875">
              <a:lnSpc>
                <a:spcPct val="100000"/>
              </a:lnSpc>
            </a:pPr>
            <a:r>
              <a:rPr sz="1800" b="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керівництва</a:t>
            </a:r>
            <a:r>
              <a:rPr sz="1800" b="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регіону</a:t>
            </a:r>
            <a:r>
              <a:rPr sz="1800" b="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(для</a:t>
            </a:r>
            <a:r>
              <a:rPr sz="1800" b="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області),</a:t>
            </a:r>
            <a:r>
              <a:rPr sz="1800" b="0" spc="-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або</a:t>
            </a:r>
            <a:r>
              <a:rPr sz="1800" b="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міста</a:t>
            </a:r>
            <a:r>
              <a:rPr sz="1800" b="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5" dirty="0">
                <a:solidFill>
                  <a:srgbClr val="575757"/>
                </a:solidFill>
                <a:latin typeface="Microsoft Sans Serif"/>
                <a:cs typeface="Microsoft Sans Serif"/>
              </a:rPr>
              <a:t>(для</a:t>
            </a:r>
            <a:r>
              <a:rPr sz="1800" b="0" spc="1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громади):</a:t>
            </a:r>
            <a:endParaRPr sz="1800" dirty="0">
              <a:latin typeface="Microsoft Sans Serif"/>
              <a:cs typeface="Microsoft Sans Serif"/>
            </a:endParaRPr>
          </a:p>
          <a:p>
            <a:pPr marL="287020" indent="-254000">
              <a:lnSpc>
                <a:spcPct val="100000"/>
              </a:lnSpc>
              <a:spcBef>
                <a:spcPts val="795"/>
              </a:spcBef>
              <a:buAutoNum type="arabicPeriod"/>
              <a:tabLst>
                <a:tab pos="287655" algn="l"/>
              </a:tabLst>
            </a:pPr>
            <a:r>
              <a:rPr sz="1800" b="0" spc="-40" dirty="0">
                <a:solidFill>
                  <a:srgbClr val="575757"/>
                </a:solidFill>
                <a:latin typeface="Microsoft Sans Serif"/>
                <a:cs typeface="Microsoft Sans Serif"/>
              </a:rPr>
              <a:t>Дієві</a:t>
            </a:r>
            <a:r>
              <a:rPr sz="1800" b="0" spc="3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інструменти</a:t>
            </a:r>
            <a:r>
              <a:rPr sz="1800" b="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(макс.</a:t>
            </a:r>
            <a:r>
              <a:rPr sz="1800" b="0" spc="-1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3)</a:t>
            </a:r>
            <a:r>
              <a:rPr sz="1800" b="0" spc="3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30" dirty="0">
                <a:solidFill>
                  <a:srgbClr val="575757"/>
                </a:solidFill>
                <a:latin typeface="Microsoft Sans Serif"/>
                <a:cs typeface="Microsoft Sans Serif"/>
              </a:rPr>
              <a:t>розвитку</a:t>
            </a:r>
            <a:r>
              <a:rPr sz="1800" b="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5" dirty="0">
                <a:solidFill>
                  <a:srgbClr val="575757"/>
                </a:solidFill>
                <a:latin typeface="Microsoft Sans Serif"/>
                <a:cs typeface="Microsoft Sans Serif"/>
              </a:rPr>
              <a:t>трудових</a:t>
            </a:r>
            <a:r>
              <a:rPr sz="1800" b="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ресурсів.</a:t>
            </a:r>
            <a:endParaRPr sz="1800" dirty="0">
              <a:latin typeface="Microsoft Sans Serif"/>
              <a:cs typeface="Microsoft Sans Serif"/>
            </a:endParaRPr>
          </a:p>
          <a:p>
            <a:pPr marL="287020" indent="-254000">
              <a:lnSpc>
                <a:spcPct val="100000"/>
              </a:lnSpc>
              <a:spcBef>
                <a:spcPts val="790"/>
              </a:spcBef>
              <a:buAutoNum type="arabicPeriod"/>
              <a:tabLst>
                <a:tab pos="287655" algn="l"/>
              </a:tabLst>
            </a:pPr>
            <a:r>
              <a:rPr sz="1800" b="0" spc="15" dirty="0">
                <a:solidFill>
                  <a:srgbClr val="575757"/>
                </a:solidFill>
                <a:latin typeface="Microsoft Sans Serif"/>
                <a:cs typeface="Microsoft Sans Serif"/>
              </a:rPr>
              <a:t>Шляхи</a:t>
            </a:r>
            <a:r>
              <a:rPr sz="1800" b="0" spc="20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40" dirty="0">
                <a:solidFill>
                  <a:srgbClr val="575757"/>
                </a:solidFill>
                <a:latin typeface="Microsoft Sans Serif"/>
                <a:cs typeface="Microsoft Sans Serif"/>
              </a:rPr>
              <a:t>їх</a:t>
            </a:r>
            <a:r>
              <a:rPr sz="1800" b="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впровадження.</a:t>
            </a:r>
            <a:endParaRPr sz="1800" dirty="0">
              <a:latin typeface="Microsoft Sans Serif"/>
              <a:cs typeface="Microsoft Sans Serif"/>
            </a:endParaRPr>
          </a:p>
          <a:p>
            <a:pPr marL="287020" indent="-254000">
              <a:lnSpc>
                <a:spcPct val="100000"/>
              </a:lnSpc>
              <a:spcBef>
                <a:spcPts val="745"/>
              </a:spcBef>
              <a:buAutoNum type="arabicPeriod"/>
              <a:tabLst>
                <a:tab pos="287655" algn="l"/>
              </a:tabLst>
            </a:pPr>
            <a:r>
              <a:rPr sz="1800" b="0" spc="-25" dirty="0">
                <a:solidFill>
                  <a:srgbClr val="575757"/>
                </a:solidFill>
                <a:latin typeface="Microsoft Sans Serif"/>
                <a:cs typeface="Microsoft Sans Serif"/>
              </a:rPr>
              <a:t>Очікувані</a:t>
            </a:r>
            <a:r>
              <a:rPr sz="1800" b="0" spc="25" dirty="0">
                <a:solidFill>
                  <a:srgbClr val="575757"/>
                </a:solidFill>
                <a:latin typeface="Microsoft Sans Serif"/>
                <a:cs typeface="Microsoft Sans Serif"/>
              </a:rPr>
              <a:t> </a:t>
            </a:r>
            <a:r>
              <a:rPr sz="1800" b="0" spc="-10" dirty="0">
                <a:solidFill>
                  <a:srgbClr val="575757"/>
                </a:solidFill>
                <a:latin typeface="Microsoft Sans Serif"/>
                <a:cs typeface="Microsoft Sans Serif"/>
              </a:rPr>
              <a:t>результати</a:t>
            </a:r>
            <a:endParaRPr sz="1800" dirty="0">
              <a:latin typeface="Microsoft Sans Serif"/>
              <a:cs typeface="Microsoft Sans Serif"/>
            </a:endParaRPr>
          </a:p>
          <a:p>
            <a:pPr marL="15875" marR="522605" indent="17780">
              <a:lnSpc>
                <a:spcPct val="101299"/>
              </a:lnSpc>
              <a:spcBef>
                <a:spcPts val="780"/>
              </a:spcBef>
            </a:pP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Учасники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 розділяються</a:t>
            </a:r>
            <a:r>
              <a:rPr b="0" spc="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на</a:t>
            </a:r>
            <a:r>
              <a:rPr b="0" spc="-2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малі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групи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(за</a:t>
            </a:r>
            <a:r>
              <a:rPr b="0" spc="2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областями)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 та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 обговорюють 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питання,</a:t>
            </a:r>
            <a:r>
              <a:rPr b="0" spc="-4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dirty="0">
                <a:solidFill>
                  <a:srgbClr val="575757"/>
                </a:solidFill>
                <a:latin typeface="Calibri"/>
                <a:cs typeface="Calibri"/>
              </a:rPr>
              <a:t>а</a:t>
            </a:r>
            <a:r>
              <a:rPr b="0" spc="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потім</a:t>
            </a:r>
            <a:r>
              <a:rPr b="0" spc="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одна </a:t>
            </a:r>
            <a:r>
              <a:rPr b="0" spc="-34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особа від</a:t>
            </a:r>
            <a:r>
              <a:rPr b="0" spc="-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кожної групи презентує</a:t>
            </a:r>
            <a:r>
              <a:rPr b="0" spc="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результати</a:t>
            </a:r>
            <a:r>
              <a:rPr b="0" spc="15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обговорення</a:t>
            </a:r>
            <a:r>
              <a:rPr b="0" spc="-2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малої</a:t>
            </a:r>
            <a:r>
              <a:rPr b="0" spc="10" dirty="0">
                <a:solidFill>
                  <a:srgbClr val="575757"/>
                </a:solidFill>
                <a:latin typeface="Calibri"/>
                <a:cs typeface="Calibri"/>
              </a:rPr>
              <a:t> </a:t>
            </a:r>
            <a:r>
              <a:rPr b="0" spc="-5" dirty="0">
                <a:solidFill>
                  <a:srgbClr val="575757"/>
                </a:solidFill>
                <a:latin typeface="Calibri"/>
                <a:cs typeface="Calibri"/>
              </a:rPr>
              <a:t>групи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958071" y="6579089"/>
            <a:ext cx="98425" cy="1981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540"/>
              </a:lnSpc>
            </a:pPr>
            <a:r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3</a:t>
            </a:r>
            <a:endParaRPr sz="1400">
              <a:latin typeface="Microsoft Sans Serif"/>
              <a:cs typeface="Microsoft Sans Serif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1583" y="6193766"/>
            <a:ext cx="2397246" cy="399057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33528" y="1408049"/>
            <a:ext cx="9065260" cy="5404485"/>
            <a:chOff x="33528" y="1408049"/>
            <a:chExt cx="9065260" cy="5404485"/>
          </a:xfrm>
        </p:grpSpPr>
        <p:sp>
          <p:nvSpPr>
            <p:cNvPr id="5" name="object 5"/>
            <p:cNvSpPr/>
            <p:nvPr/>
          </p:nvSpPr>
          <p:spPr>
            <a:xfrm>
              <a:off x="251459" y="1411224"/>
              <a:ext cx="8642350" cy="0"/>
            </a:xfrm>
            <a:custGeom>
              <a:avLst/>
              <a:gdLst/>
              <a:ahLst/>
              <a:cxnLst/>
              <a:rect l="l" t="t" r="r" b="b"/>
              <a:pathLst>
                <a:path w="8642350">
                  <a:moveTo>
                    <a:pt x="0" y="0"/>
                  </a:moveTo>
                  <a:lnTo>
                    <a:pt x="8642350" y="0"/>
                  </a:lnTo>
                </a:path>
              </a:pathLst>
            </a:custGeom>
            <a:ln w="6095">
              <a:solidFill>
                <a:srgbClr val="860038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3528" y="1414272"/>
              <a:ext cx="9065260" cy="5398135"/>
            </a:xfrm>
            <a:custGeom>
              <a:avLst/>
              <a:gdLst/>
              <a:ahLst/>
              <a:cxnLst/>
              <a:rect l="l" t="t" r="r" b="b"/>
              <a:pathLst>
                <a:path w="9065260" h="5398134">
                  <a:moveTo>
                    <a:pt x="9064752" y="0"/>
                  </a:moveTo>
                  <a:lnTo>
                    <a:pt x="0" y="0"/>
                  </a:lnTo>
                  <a:lnTo>
                    <a:pt x="0" y="5398008"/>
                  </a:lnTo>
                  <a:lnTo>
                    <a:pt x="9064752" y="5398008"/>
                  </a:lnTo>
                  <a:lnTo>
                    <a:pt x="9064752" y="0"/>
                  </a:lnTo>
                  <a:close/>
                </a:path>
              </a:pathLst>
            </a:custGeom>
            <a:solidFill>
              <a:srgbClr val="8585D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3042345" y="1378967"/>
            <a:ext cx="3025140" cy="5511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382905">
              <a:lnSpc>
                <a:spcPct val="111200"/>
              </a:lnSpc>
              <a:spcBef>
                <a:spcPts val="95"/>
              </a:spcBef>
            </a:pP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РЕ</a:t>
            </a:r>
            <a:r>
              <a:rPr sz="1550" b="1" spc="-110" dirty="0">
                <a:solidFill>
                  <a:srgbClr val="FFFF00"/>
                </a:solidFill>
                <a:latin typeface="Arial"/>
                <a:cs typeface="Arial"/>
              </a:rPr>
              <a:t>Г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550" b="1" spc="-180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Н</a:t>
            </a:r>
            <a:r>
              <a:rPr sz="1550" b="1" spc="-175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550" b="1" spc="-145" dirty="0">
                <a:solidFill>
                  <a:srgbClr val="FFFF00"/>
                </a:solidFill>
                <a:latin typeface="Arial"/>
                <a:cs typeface="Arial"/>
              </a:rPr>
              <a:t>Л</a:t>
            </a:r>
            <a:r>
              <a:rPr sz="1550" b="1" spc="-175" dirty="0">
                <a:solidFill>
                  <a:srgbClr val="FFFF00"/>
                </a:solidFill>
                <a:latin typeface="Arial"/>
                <a:cs typeface="Arial"/>
              </a:rPr>
              <a:t>Ь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Н</a:t>
            </a:r>
            <a:r>
              <a:rPr sz="1550" b="1" spc="-125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550" b="1" spc="-14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С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550" b="1" spc="-175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Е</a:t>
            </a:r>
            <a:r>
              <a:rPr sz="1550" b="1" spc="-110" dirty="0">
                <a:solidFill>
                  <a:srgbClr val="FFFF00"/>
                </a:solidFill>
                <a:latin typeface="Arial"/>
                <a:cs typeface="Arial"/>
              </a:rPr>
              <a:t>Г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550" b="1" spc="-75" dirty="0">
                <a:solidFill>
                  <a:srgbClr val="FFFF00"/>
                </a:solidFill>
                <a:latin typeface="Arial"/>
                <a:cs typeface="Arial"/>
              </a:rPr>
              <a:t>Я  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550" b="1" spc="-180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550" b="1" spc="-114" dirty="0">
                <a:solidFill>
                  <a:srgbClr val="FFFF00"/>
                </a:solidFill>
                <a:latin typeface="Arial"/>
                <a:cs typeface="Arial"/>
              </a:rPr>
              <a:t>З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В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ИТ</a:t>
            </a:r>
            <a:r>
              <a:rPr sz="1550" b="1" spc="-180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550" b="1" spc="-105" dirty="0">
                <a:solidFill>
                  <a:srgbClr val="FFFF00"/>
                </a:solidFill>
                <a:latin typeface="Arial"/>
                <a:cs typeface="Arial"/>
              </a:rPr>
              <a:t>К</a:t>
            </a:r>
            <a:r>
              <a:rPr sz="1550" b="1" spc="-7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550" b="1" spc="-145" dirty="0">
                <a:solidFill>
                  <a:srgbClr val="FFFF00"/>
                </a:solidFill>
                <a:latin typeface="Arial"/>
                <a:cs typeface="Arial"/>
              </a:rPr>
              <a:t>Л</a:t>
            </a:r>
            <a:r>
              <a:rPr sz="1550" b="1" spc="-135" dirty="0">
                <a:solidFill>
                  <a:srgbClr val="FFFF00"/>
                </a:solidFill>
                <a:latin typeface="Arial"/>
                <a:cs typeface="Arial"/>
              </a:rPr>
              <a:t>Ю</a:t>
            </a:r>
            <a:r>
              <a:rPr sz="1550" b="1" spc="-165" dirty="0">
                <a:solidFill>
                  <a:srgbClr val="FFFF00"/>
                </a:solidFill>
                <a:latin typeface="Arial"/>
                <a:cs typeface="Arial"/>
              </a:rPr>
              <a:t>Д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С</a:t>
            </a:r>
            <a:r>
              <a:rPr sz="1550" b="1" spc="-175" dirty="0">
                <a:solidFill>
                  <a:srgbClr val="FFFF00"/>
                </a:solidFill>
                <a:latin typeface="Arial"/>
                <a:cs typeface="Arial"/>
              </a:rPr>
              <a:t>Ь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КИ</a:t>
            </a:r>
            <a:r>
              <a:rPr sz="1550" b="1" spc="-114" dirty="0">
                <a:solidFill>
                  <a:srgbClr val="FFFF00"/>
                </a:solidFill>
                <a:latin typeface="Arial"/>
                <a:cs typeface="Arial"/>
              </a:rPr>
              <a:t>Х</a:t>
            </a:r>
            <a:r>
              <a:rPr sz="1550" b="1" spc="-6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РЕС</a:t>
            </a:r>
            <a:r>
              <a:rPr sz="1550" b="1" spc="-114" dirty="0">
                <a:solidFill>
                  <a:srgbClr val="FFFF00"/>
                </a:solidFill>
                <a:latin typeface="Arial"/>
                <a:cs typeface="Arial"/>
              </a:rPr>
              <a:t>У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550" b="1" spc="-95" dirty="0">
                <a:solidFill>
                  <a:srgbClr val="FFFF00"/>
                </a:solidFill>
                <a:latin typeface="Arial"/>
                <a:cs typeface="Arial"/>
              </a:rPr>
              <a:t>С</a:t>
            </a:r>
            <a:r>
              <a:rPr sz="1550" b="1" spc="-9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550" b="1" spc="-125" dirty="0">
                <a:solidFill>
                  <a:srgbClr val="FFFF00"/>
                </a:solidFill>
                <a:latin typeface="Arial"/>
                <a:cs typeface="Arial"/>
              </a:rPr>
              <a:t>В</a:t>
            </a:r>
            <a:endParaRPr sz="15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045804" y="2783964"/>
            <a:ext cx="3546475" cy="450215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7780" algn="ctr">
              <a:lnSpc>
                <a:spcPct val="100000"/>
              </a:lnSpc>
              <a:spcBef>
                <a:spcPts val="265"/>
              </a:spcBef>
            </a:pPr>
            <a:r>
              <a:rPr sz="1250" b="1" spc="-130" dirty="0">
                <a:solidFill>
                  <a:srgbClr val="FFFF00"/>
                </a:solidFill>
                <a:latin typeface="Arial"/>
                <a:cs typeface="Arial"/>
              </a:rPr>
              <a:t>П</a:t>
            </a:r>
            <a:r>
              <a:rPr sz="1250" b="1" spc="-6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250" b="1" spc="-1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250" b="1" spc="-114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250" b="1" spc="-6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250" b="1" spc="-130" dirty="0">
                <a:solidFill>
                  <a:srgbClr val="FFFF00"/>
                </a:solidFill>
                <a:latin typeface="Arial"/>
                <a:cs typeface="Arial"/>
              </a:rPr>
              <a:t>И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150" dirty="0">
                <a:solidFill>
                  <a:srgbClr val="FFFF00"/>
                </a:solidFill>
                <a:latin typeface="Arial"/>
                <a:cs typeface="Arial"/>
              </a:rPr>
              <a:t>Е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100" dirty="0">
                <a:solidFill>
                  <a:srgbClr val="FFFF00"/>
                </a:solidFill>
                <a:latin typeface="Arial"/>
                <a:cs typeface="Arial"/>
              </a:rPr>
              <a:t>2</a:t>
            </a:r>
            <a:r>
              <a:rPr sz="1250" b="1" spc="-45" dirty="0">
                <a:solidFill>
                  <a:srgbClr val="FFFF00"/>
                </a:solidFill>
                <a:latin typeface="Arial"/>
                <a:cs typeface="Arial"/>
              </a:rPr>
              <a:t>: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Розбудова</a:t>
            </a:r>
            <a:r>
              <a:rPr sz="1250" b="1" spc="6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суспільства,</a:t>
            </a:r>
            <a:r>
              <a:rPr sz="1250" b="1" spc="3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65" dirty="0">
                <a:solidFill>
                  <a:srgbClr val="FFFF00"/>
                </a:solidFill>
                <a:latin typeface="Arial"/>
                <a:cs typeface="Arial"/>
              </a:rPr>
              <a:t>заснованого</a:t>
            </a:r>
            <a:r>
              <a:rPr sz="1250" b="1" spc="-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на</a:t>
            </a:r>
            <a:r>
              <a:rPr sz="1250" b="1" spc="6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55" dirty="0">
                <a:solidFill>
                  <a:srgbClr val="FFFF00"/>
                </a:solidFill>
                <a:latin typeface="Arial"/>
                <a:cs typeface="Arial"/>
              </a:rPr>
              <a:t>знаннях</a:t>
            </a:r>
            <a:endParaRPr sz="125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13601" y="2783964"/>
            <a:ext cx="3561715" cy="66294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905" algn="ctr">
              <a:lnSpc>
                <a:spcPct val="100000"/>
              </a:lnSpc>
              <a:spcBef>
                <a:spcPts val="265"/>
              </a:spcBef>
            </a:pPr>
            <a:r>
              <a:rPr sz="1250" b="1" spc="-130" dirty="0">
                <a:solidFill>
                  <a:srgbClr val="FFFF00"/>
                </a:solidFill>
                <a:latin typeface="Arial"/>
                <a:cs typeface="Arial"/>
              </a:rPr>
              <a:t>П</a:t>
            </a:r>
            <a:r>
              <a:rPr sz="1250" b="1" spc="-6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250" b="1" spc="-1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250" b="1" spc="-114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250" b="1" spc="-65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250" b="1" spc="-130" dirty="0">
                <a:solidFill>
                  <a:srgbClr val="FFFF00"/>
                </a:solidFill>
                <a:latin typeface="Arial"/>
                <a:cs typeface="Arial"/>
              </a:rPr>
              <a:t>И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150" dirty="0">
                <a:solidFill>
                  <a:srgbClr val="FFFF00"/>
                </a:solidFill>
                <a:latin typeface="Arial"/>
                <a:cs typeface="Arial"/>
              </a:rPr>
              <a:t>Е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100" dirty="0">
                <a:solidFill>
                  <a:srgbClr val="FFFF00"/>
                </a:solidFill>
                <a:latin typeface="Arial"/>
                <a:cs typeface="Arial"/>
              </a:rPr>
              <a:t>1</a:t>
            </a:r>
            <a:r>
              <a:rPr sz="1250" b="1" spc="-45" dirty="0">
                <a:solidFill>
                  <a:srgbClr val="FFFF00"/>
                </a:solidFill>
                <a:latin typeface="Arial"/>
                <a:cs typeface="Arial"/>
              </a:rPr>
              <a:t>:</a:t>
            </a:r>
            <a:endParaRPr sz="1250">
              <a:latin typeface="Arial"/>
              <a:cs typeface="Arial"/>
            </a:endParaRPr>
          </a:p>
          <a:p>
            <a:pPr marR="635" algn="ctr">
              <a:lnSpc>
                <a:spcPct val="100000"/>
              </a:lnSpc>
              <a:spcBef>
                <a:spcPts val="170"/>
              </a:spcBef>
            </a:pPr>
            <a:r>
              <a:rPr sz="1250" b="1" spc="-130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250" b="1" spc="-30" dirty="0">
                <a:solidFill>
                  <a:srgbClr val="FFFF00"/>
                </a:solidFill>
                <a:latin typeface="Arial"/>
                <a:cs typeface="Arial"/>
              </a:rPr>
              <a:t>к</a:t>
            </a:r>
            <a:r>
              <a:rPr sz="1250" b="1" spc="-10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ив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на</a:t>
            </a:r>
            <a:r>
              <a:rPr sz="1250" b="1" spc="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п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о</a:t>
            </a:r>
            <a:r>
              <a:rPr sz="1250" b="1" spc="-105" dirty="0">
                <a:solidFill>
                  <a:srgbClr val="FFFF00"/>
                </a:solidFill>
                <a:latin typeface="Arial"/>
                <a:cs typeface="Arial"/>
              </a:rPr>
              <a:t>л</a:t>
            </a:r>
            <a:r>
              <a:rPr sz="1250" b="1" spc="-10" dirty="0">
                <a:solidFill>
                  <a:srgbClr val="FFFF00"/>
                </a:solidFill>
                <a:latin typeface="Arial"/>
                <a:cs typeface="Arial"/>
              </a:rPr>
              <a:t>і</a:t>
            </a:r>
            <a:r>
              <a:rPr sz="1250" b="1" spc="-100" dirty="0">
                <a:solidFill>
                  <a:srgbClr val="FFFF00"/>
                </a:solidFill>
                <a:latin typeface="Arial"/>
                <a:cs typeface="Arial"/>
              </a:rPr>
              <a:t>т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и</a:t>
            </a:r>
            <a:r>
              <a:rPr sz="1250" b="1" spc="-30" dirty="0">
                <a:solidFill>
                  <a:srgbClr val="FFFF00"/>
                </a:solidFill>
                <a:latin typeface="Arial"/>
                <a:cs typeface="Arial"/>
              </a:rPr>
              <a:t>к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250" b="1" spc="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н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250" b="1" spc="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ри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н</a:t>
            </a:r>
            <a:r>
              <a:rPr sz="1250" b="1" spc="-30" dirty="0">
                <a:solidFill>
                  <a:srgbClr val="FFFF00"/>
                </a:solidFill>
                <a:latin typeface="Arial"/>
                <a:cs typeface="Arial"/>
              </a:rPr>
              <a:t>к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у</a:t>
            </a:r>
            <a:r>
              <a:rPr sz="1250" b="1" spc="-3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п</a:t>
            </a:r>
            <a:r>
              <a:rPr sz="1250" b="1" spc="-80" dirty="0">
                <a:solidFill>
                  <a:srgbClr val="FFFF00"/>
                </a:solidFill>
                <a:latin typeface="Arial"/>
                <a:cs typeface="Arial"/>
              </a:rPr>
              <a:t>р</a:t>
            </a:r>
            <a:r>
              <a:rPr sz="1250" b="1" spc="-10" dirty="0">
                <a:solidFill>
                  <a:srgbClr val="FFFF00"/>
                </a:solidFill>
                <a:latin typeface="Arial"/>
                <a:cs typeface="Arial"/>
              </a:rPr>
              <a:t>а</a:t>
            </a:r>
            <a:r>
              <a:rPr sz="1250" b="1" spc="-60" dirty="0">
                <a:solidFill>
                  <a:srgbClr val="FFFF00"/>
                </a:solidFill>
                <a:latin typeface="Arial"/>
                <a:cs typeface="Arial"/>
              </a:rPr>
              <a:t>ці</a:t>
            </a:r>
            <a:endParaRPr sz="12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5"/>
              </a:spcBef>
            </a:pPr>
            <a:r>
              <a:rPr sz="1250" b="1" spc="-85" dirty="0">
                <a:solidFill>
                  <a:srgbClr val="FFFF00"/>
                </a:solidFill>
                <a:latin typeface="Arial"/>
                <a:cs typeface="Arial"/>
              </a:rPr>
              <a:t>та</a:t>
            </a:r>
            <a:r>
              <a:rPr sz="1250" b="1" spc="6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114" dirty="0">
                <a:solidFill>
                  <a:srgbClr val="FFFF00"/>
                </a:solidFill>
                <a:latin typeface="Arial"/>
                <a:cs typeface="Arial"/>
              </a:rPr>
              <a:t>щодо</a:t>
            </a:r>
            <a:r>
              <a:rPr sz="1250" b="1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5" dirty="0">
                <a:solidFill>
                  <a:srgbClr val="FFFF00"/>
                </a:solidFill>
                <a:latin typeface="Arial"/>
                <a:cs typeface="Arial"/>
              </a:rPr>
              <a:t>соціального</a:t>
            </a:r>
            <a:r>
              <a:rPr sz="1250" b="1" spc="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85" dirty="0">
                <a:solidFill>
                  <a:srgbClr val="FFFF00"/>
                </a:solidFill>
                <a:latin typeface="Arial"/>
                <a:cs typeface="Arial"/>
              </a:rPr>
              <a:t>та</a:t>
            </a:r>
            <a:r>
              <a:rPr sz="1250" b="1" spc="6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70" dirty="0">
                <a:solidFill>
                  <a:srgbClr val="FFFF00"/>
                </a:solidFill>
                <a:latin typeface="Arial"/>
                <a:cs typeface="Arial"/>
              </a:rPr>
              <a:t>професійного</a:t>
            </a:r>
            <a:r>
              <a:rPr sz="1250" b="1" spc="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1250" b="1" spc="-60" dirty="0">
                <a:solidFill>
                  <a:srgbClr val="FFFF00"/>
                </a:solidFill>
                <a:latin typeface="Arial"/>
                <a:cs typeface="Arial"/>
              </a:rPr>
              <a:t>залучення</a:t>
            </a:r>
            <a:endParaRPr sz="1250">
              <a:latin typeface="Arial"/>
              <a:cs typeface="Arial"/>
            </a:endParaRPr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4795789" y="3875966"/>
          <a:ext cx="4029075" cy="1991241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73425"/>
                <a:gridCol w="755650"/>
              </a:tblGrid>
              <a:tr h="449605">
                <a:tc>
                  <a:txBody>
                    <a:bodyPr/>
                    <a:lstStyle/>
                    <a:p>
                      <a:pPr marL="826135" marR="13335" indent="-471170">
                        <a:lnSpc>
                          <a:spcPts val="1570"/>
                        </a:lnSpc>
                        <a:spcBef>
                          <a:spcPts val="70"/>
                        </a:spcBef>
                      </a:pP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ш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ренн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-9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-1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-</a:t>
                      </a:r>
                      <a:r>
                        <a:rPr sz="11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ао</a:t>
                      </a:r>
                      <a:r>
                        <a:rPr sz="1150" spc="-9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до 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на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ро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150" spc="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но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50104">
                <a:tc>
                  <a:txBody>
                    <a:bodyPr/>
                    <a:lstStyle/>
                    <a:p>
                      <a:pPr marR="29209" algn="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11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Поліпшення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якості</a:t>
                      </a:r>
                      <a:r>
                        <a:rPr sz="1150" spc="-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8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sz="1150" spc="-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адаптації</a:t>
                      </a:r>
                      <a:r>
                        <a:rPr sz="1150" spc="-7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освітніх</a:t>
                      </a:r>
                      <a:r>
                        <a:rPr sz="1150" spc="-1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послуг</a:t>
                      </a:r>
                      <a:r>
                        <a:rPr sz="1150" spc="-8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до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  <a:p>
                      <a:pPr marR="25400" algn="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ре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-1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86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572">
                <a:tc>
                  <a:txBody>
                    <a:bodyPr/>
                    <a:lstStyle/>
                    <a:p>
                      <a:pPr marR="21590" algn="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Пі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ро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spc="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-8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дл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-9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ї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  <a:p>
                      <a:pPr marR="24130" algn="r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економіки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222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192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813">
                <a:tc>
                  <a:txBody>
                    <a:bodyPr/>
                    <a:lstStyle/>
                    <a:p>
                      <a:pPr marL="65087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ш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рен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spc="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іні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но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ен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лу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R="23495" algn="r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object 11"/>
          <p:cNvGraphicFramePr>
            <a:graphicFrameLocks noGrp="1"/>
          </p:cNvGraphicFramePr>
          <p:nvPr/>
        </p:nvGraphicFramePr>
        <p:xfrm>
          <a:off x="263513" y="3875966"/>
          <a:ext cx="4028440" cy="28889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55015"/>
                <a:gridCol w="3273425"/>
              </a:tblGrid>
              <a:tr h="449605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1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375920">
                        <a:lnSpc>
                          <a:spcPct val="125099"/>
                        </a:lnSpc>
                        <a:spcBef>
                          <a:spcPts val="220"/>
                        </a:spcBef>
                      </a:pPr>
                      <a:r>
                        <a:rPr sz="8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Розвиток та </a:t>
                      </a:r>
                      <a:r>
                        <a:rPr sz="8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модернізація </a:t>
                      </a:r>
                      <a:r>
                        <a:rPr sz="8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інстру </a:t>
                      </a:r>
                      <a:r>
                        <a:rPr sz="8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ментів </a:t>
                      </a:r>
                      <a:r>
                        <a:rPr sz="8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, </a:t>
                      </a:r>
                      <a:r>
                        <a:rPr sz="8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що</a:t>
                      </a:r>
                      <a:r>
                        <a:rPr sz="850" spc="-6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використов </a:t>
                      </a:r>
                      <a:r>
                        <a:rPr sz="8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 </a:t>
                      </a:r>
                      <a:r>
                        <a:rPr sz="850" spc="-3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ться </a:t>
                      </a:r>
                      <a:r>
                        <a:rPr sz="850" spc="-2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інститу</a:t>
                      </a:r>
                      <a:r>
                        <a:rPr sz="850" spc="-10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ами,</a:t>
                      </a:r>
                      <a:r>
                        <a:rPr sz="850" spc="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які</a:t>
                      </a:r>
                      <a:r>
                        <a:rPr sz="850" spc="3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працюють</a:t>
                      </a:r>
                      <a:r>
                        <a:rPr sz="850" spc="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8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сфері</a:t>
                      </a:r>
                      <a:r>
                        <a:rPr sz="850" spc="3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зайнятості</a:t>
                      </a:r>
                      <a:r>
                        <a:rPr sz="850" spc="3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sz="8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8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безробіття</a:t>
                      </a:r>
                      <a:endParaRPr sz="8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2794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50104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2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Пер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дл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ді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572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3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192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0"/>
                        </a:spcBef>
                      </a:pP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г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оро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ь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150" spc="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ро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тт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192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813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4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971550">
                        <a:lnSpc>
                          <a:spcPts val="1570"/>
                        </a:lnSpc>
                        <a:spcBef>
                          <a:spcPts val="70"/>
                        </a:spcBef>
                      </a:pP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Со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ь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ро</a:t>
                      </a:r>
                      <a:r>
                        <a:rPr sz="1150" spc="-8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ф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й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-9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ч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 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не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ра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е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д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х</a:t>
                      </a:r>
                      <a:r>
                        <a:rPr sz="1150" spc="-1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б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889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813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5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269875">
                        <a:lnSpc>
                          <a:spcPts val="1580"/>
                        </a:lnSpc>
                        <a:spcBef>
                          <a:spcPts val="60"/>
                        </a:spcBef>
                      </a:pP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м</a:t>
                      </a:r>
                      <a:r>
                        <a:rPr sz="1150" spc="-9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у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лю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анн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я </a:t>
                      </a:r>
                      <a:r>
                        <a:rPr sz="11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ї</a:t>
                      </a:r>
                      <a:r>
                        <a:rPr sz="1150" spc="-8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с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ц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іа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ь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но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ї</a:t>
                      </a:r>
                      <a:r>
                        <a:rPr sz="1150" spc="-8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4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о</a:t>
                      </a:r>
                      <a:r>
                        <a:rPr sz="1150" spc="-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л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і</a:t>
                      </a:r>
                      <a:r>
                        <a:rPr sz="1150" spc="-4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</a:t>
                      </a:r>
                      <a:r>
                        <a:rPr sz="1150" spc="2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и</a:t>
                      </a:r>
                      <a:r>
                        <a:rPr sz="1150" spc="-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2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а  </a:t>
                      </a:r>
                      <a:r>
                        <a:rPr sz="11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користь</a:t>
                      </a:r>
                      <a:r>
                        <a:rPr sz="1150" spc="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незахищених</a:t>
                      </a:r>
                      <a:r>
                        <a:rPr sz="1150" spc="-13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верств</a:t>
                      </a:r>
                      <a:r>
                        <a:rPr sz="1150" spc="-8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населення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7620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  <a:tr h="449813"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b="1" spc="-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з</a:t>
                      </a:r>
                      <a:r>
                        <a:rPr sz="1150" b="1" spc="2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ах</a:t>
                      </a:r>
                      <a:r>
                        <a:rPr sz="1150" b="1" spc="-30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і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д</a:t>
                      </a:r>
                      <a:r>
                        <a:rPr sz="1150" b="1" spc="-35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150" b="1" dirty="0">
                          <a:solidFill>
                            <a:srgbClr val="FFFF00"/>
                          </a:solidFill>
                          <a:latin typeface="Arial"/>
                          <a:cs typeface="Arial"/>
                        </a:rPr>
                        <a:t>6</a:t>
                      </a:r>
                      <a:endParaRPr sz="1150">
                        <a:latin typeface="Arial"/>
                        <a:cs typeface="Arial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  <a:tc>
                  <a:txBody>
                    <a:bodyPr/>
                    <a:lstStyle/>
                    <a:p>
                      <a:pPr marL="27305">
                        <a:lnSpc>
                          <a:spcPct val="100000"/>
                        </a:lnSpc>
                        <a:spcBef>
                          <a:spcPts val="965"/>
                        </a:spcBef>
                      </a:pPr>
                      <a:r>
                        <a:rPr sz="11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Профеійне</a:t>
                      </a:r>
                      <a:r>
                        <a:rPr sz="1150" spc="-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залучення</a:t>
                      </a:r>
                      <a:r>
                        <a:rPr sz="1150" spc="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8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та</a:t>
                      </a:r>
                      <a:r>
                        <a:rPr sz="1150" spc="-1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6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повторне</a:t>
                      </a:r>
                      <a:r>
                        <a:rPr sz="1150" spc="-1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7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залучення</a:t>
                      </a:r>
                      <a:r>
                        <a:rPr sz="1150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 </a:t>
                      </a:r>
                      <a:r>
                        <a:rPr sz="1150" spc="-55" dirty="0">
                          <a:solidFill>
                            <a:srgbClr val="FFFF00"/>
                          </a:solidFill>
                          <a:latin typeface="Microsoft Sans Serif"/>
                          <a:cs typeface="Microsoft Sans Serif"/>
                        </a:rPr>
                        <a:t>жінок</a:t>
                      </a:r>
                      <a:endParaRPr sz="1150">
                        <a:latin typeface="Microsoft Sans Serif"/>
                        <a:cs typeface="Microsoft Sans Serif"/>
                      </a:endParaRPr>
                    </a:p>
                  </a:txBody>
                  <a:tcPr marL="0" marR="0" marT="122555" marB="0">
                    <a:lnL w="38100">
                      <a:solidFill>
                        <a:srgbClr val="FFFF00"/>
                      </a:solidFill>
                      <a:prstDash val="solid"/>
                    </a:lnL>
                    <a:lnR w="38100">
                      <a:solidFill>
                        <a:srgbClr val="FFFF00"/>
                      </a:solidFill>
                      <a:prstDash val="solid"/>
                    </a:lnR>
                    <a:lnT w="38100">
                      <a:solidFill>
                        <a:srgbClr val="FFFF00"/>
                      </a:solidFill>
                      <a:prstDash val="solid"/>
                    </a:lnT>
                    <a:lnB w="38100">
                      <a:solidFill>
                        <a:srgbClr val="FFFF00"/>
                      </a:solidFill>
                      <a:prstDash val="solid"/>
                    </a:lnB>
                    <a:solidFill>
                      <a:srgbClr val="8585DF"/>
                    </a:solidFill>
                  </a:tcPr>
                </a:tc>
              </a:tr>
            </a:tbl>
          </a:graphicData>
        </a:graphic>
      </p:graphicFrame>
      <p:grpSp>
        <p:nvGrpSpPr>
          <p:cNvPr id="12" name="object 12"/>
          <p:cNvGrpSpPr/>
          <p:nvPr/>
        </p:nvGrpSpPr>
        <p:grpSpPr>
          <a:xfrm>
            <a:off x="9144" y="1389888"/>
            <a:ext cx="9113520" cy="5447030"/>
            <a:chOff x="9144" y="1389888"/>
            <a:chExt cx="9113520" cy="5447030"/>
          </a:xfrm>
        </p:grpSpPr>
        <p:sp>
          <p:nvSpPr>
            <p:cNvPr id="13" name="object 13"/>
            <p:cNvSpPr/>
            <p:nvPr/>
          </p:nvSpPr>
          <p:spPr>
            <a:xfrm>
              <a:off x="73609" y="1414360"/>
              <a:ext cx="8951595" cy="4986655"/>
            </a:xfrm>
            <a:custGeom>
              <a:avLst/>
              <a:gdLst/>
              <a:ahLst/>
              <a:cxnLst/>
              <a:rect l="l" t="t" r="r" b="b"/>
              <a:pathLst>
                <a:path w="8951595" h="4986655">
                  <a:moveTo>
                    <a:pt x="200469" y="2692641"/>
                  </a:moveTo>
                  <a:lnTo>
                    <a:pt x="171310" y="2676029"/>
                  </a:lnTo>
                  <a:lnTo>
                    <a:pt x="112991" y="2642781"/>
                  </a:lnTo>
                  <a:lnTo>
                    <a:pt x="112991" y="2676029"/>
                  </a:lnTo>
                  <a:lnTo>
                    <a:pt x="29159" y="2676029"/>
                  </a:lnTo>
                  <a:lnTo>
                    <a:pt x="29159" y="1836648"/>
                  </a:lnTo>
                  <a:lnTo>
                    <a:pt x="184975" y="1836648"/>
                  </a:lnTo>
                  <a:lnTo>
                    <a:pt x="184975" y="1820024"/>
                  </a:lnTo>
                  <a:lnTo>
                    <a:pt x="184975" y="1803412"/>
                  </a:lnTo>
                  <a:lnTo>
                    <a:pt x="6527" y="1803412"/>
                  </a:lnTo>
                  <a:lnTo>
                    <a:pt x="0" y="1810893"/>
                  </a:lnTo>
                  <a:lnTo>
                    <a:pt x="0" y="2701950"/>
                  </a:lnTo>
                  <a:lnTo>
                    <a:pt x="0" y="3150730"/>
                  </a:lnTo>
                  <a:lnTo>
                    <a:pt x="0" y="3599497"/>
                  </a:lnTo>
                  <a:lnTo>
                    <a:pt x="0" y="4048201"/>
                  </a:lnTo>
                  <a:lnTo>
                    <a:pt x="0" y="4496968"/>
                  </a:lnTo>
                  <a:lnTo>
                    <a:pt x="0" y="4945748"/>
                  </a:lnTo>
                  <a:lnTo>
                    <a:pt x="6527" y="4953190"/>
                  </a:lnTo>
                  <a:lnTo>
                    <a:pt x="112991" y="4953190"/>
                  </a:lnTo>
                  <a:lnTo>
                    <a:pt x="112991" y="4986426"/>
                  </a:lnTo>
                  <a:lnTo>
                    <a:pt x="171310" y="4953190"/>
                  </a:lnTo>
                  <a:lnTo>
                    <a:pt x="200469" y="4936566"/>
                  </a:lnTo>
                  <a:lnTo>
                    <a:pt x="171310" y="4919942"/>
                  </a:lnTo>
                  <a:lnTo>
                    <a:pt x="112991" y="4886706"/>
                  </a:lnTo>
                  <a:lnTo>
                    <a:pt x="112991" y="4919942"/>
                  </a:lnTo>
                  <a:lnTo>
                    <a:pt x="29159" y="4919942"/>
                  </a:lnTo>
                  <a:lnTo>
                    <a:pt x="29159" y="4504410"/>
                  </a:lnTo>
                  <a:lnTo>
                    <a:pt x="112991" y="4504410"/>
                  </a:lnTo>
                  <a:lnTo>
                    <a:pt x="112991" y="4537659"/>
                  </a:lnTo>
                  <a:lnTo>
                    <a:pt x="171310" y="4504410"/>
                  </a:lnTo>
                  <a:lnTo>
                    <a:pt x="200469" y="4487799"/>
                  </a:lnTo>
                  <a:lnTo>
                    <a:pt x="171310" y="4471174"/>
                  </a:lnTo>
                  <a:lnTo>
                    <a:pt x="112991" y="4437926"/>
                  </a:lnTo>
                  <a:lnTo>
                    <a:pt x="112991" y="4471174"/>
                  </a:lnTo>
                  <a:lnTo>
                    <a:pt x="29159" y="4471174"/>
                  </a:lnTo>
                  <a:lnTo>
                    <a:pt x="29159" y="4055643"/>
                  </a:lnTo>
                  <a:lnTo>
                    <a:pt x="112991" y="4055643"/>
                  </a:lnTo>
                  <a:lnTo>
                    <a:pt x="112991" y="4088879"/>
                  </a:lnTo>
                  <a:lnTo>
                    <a:pt x="171310" y="4055643"/>
                  </a:lnTo>
                  <a:lnTo>
                    <a:pt x="200469" y="4039019"/>
                  </a:lnTo>
                  <a:lnTo>
                    <a:pt x="171310" y="4022394"/>
                  </a:lnTo>
                  <a:lnTo>
                    <a:pt x="112991" y="3989159"/>
                  </a:lnTo>
                  <a:lnTo>
                    <a:pt x="112991" y="4022394"/>
                  </a:lnTo>
                  <a:lnTo>
                    <a:pt x="29159" y="4022394"/>
                  </a:lnTo>
                  <a:lnTo>
                    <a:pt x="29159" y="3606812"/>
                  </a:lnTo>
                  <a:lnTo>
                    <a:pt x="112991" y="3606812"/>
                  </a:lnTo>
                  <a:lnTo>
                    <a:pt x="112991" y="3640061"/>
                  </a:lnTo>
                  <a:lnTo>
                    <a:pt x="171310" y="3606812"/>
                  </a:lnTo>
                  <a:lnTo>
                    <a:pt x="200469" y="3590201"/>
                  </a:lnTo>
                  <a:lnTo>
                    <a:pt x="171310" y="3573576"/>
                  </a:lnTo>
                  <a:lnTo>
                    <a:pt x="112991" y="3540328"/>
                  </a:lnTo>
                  <a:lnTo>
                    <a:pt x="112991" y="3573576"/>
                  </a:lnTo>
                  <a:lnTo>
                    <a:pt x="29159" y="3573576"/>
                  </a:lnTo>
                  <a:lnTo>
                    <a:pt x="29159" y="3158045"/>
                  </a:lnTo>
                  <a:lnTo>
                    <a:pt x="112991" y="3158045"/>
                  </a:lnTo>
                  <a:lnTo>
                    <a:pt x="112991" y="3191281"/>
                  </a:lnTo>
                  <a:lnTo>
                    <a:pt x="171310" y="3158045"/>
                  </a:lnTo>
                  <a:lnTo>
                    <a:pt x="200469" y="3141421"/>
                  </a:lnTo>
                  <a:lnTo>
                    <a:pt x="171310" y="3124797"/>
                  </a:lnTo>
                  <a:lnTo>
                    <a:pt x="112991" y="3091561"/>
                  </a:lnTo>
                  <a:lnTo>
                    <a:pt x="112991" y="3124797"/>
                  </a:lnTo>
                  <a:lnTo>
                    <a:pt x="29159" y="3124797"/>
                  </a:lnTo>
                  <a:lnTo>
                    <a:pt x="29159" y="2709265"/>
                  </a:lnTo>
                  <a:lnTo>
                    <a:pt x="112991" y="2709265"/>
                  </a:lnTo>
                  <a:lnTo>
                    <a:pt x="112991" y="2742514"/>
                  </a:lnTo>
                  <a:lnTo>
                    <a:pt x="171310" y="2709265"/>
                  </a:lnTo>
                  <a:lnTo>
                    <a:pt x="200469" y="2692641"/>
                  </a:lnTo>
                  <a:close/>
                </a:path>
                <a:path w="8951595" h="4986655">
                  <a:moveTo>
                    <a:pt x="6769519" y="724687"/>
                  </a:moveTo>
                  <a:lnTo>
                    <a:pt x="6769443" y="0"/>
                  </a:lnTo>
                  <a:lnTo>
                    <a:pt x="6736270" y="0"/>
                  </a:lnTo>
                  <a:lnTo>
                    <a:pt x="6736270" y="724687"/>
                  </a:lnTo>
                  <a:lnTo>
                    <a:pt x="2237244" y="724687"/>
                  </a:lnTo>
                  <a:lnTo>
                    <a:pt x="2237244" y="0"/>
                  </a:lnTo>
                  <a:lnTo>
                    <a:pt x="2204072" y="0"/>
                  </a:lnTo>
                  <a:lnTo>
                    <a:pt x="2204072" y="762088"/>
                  </a:lnTo>
                  <a:lnTo>
                    <a:pt x="2237168" y="762088"/>
                  </a:lnTo>
                  <a:lnTo>
                    <a:pt x="6736270" y="762088"/>
                  </a:lnTo>
                  <a:lnTo>
                    <a:pt x="6769443" y="762088"/>
                  </a:lnTo>
                  <a:lnTo>
                    <a:pt x="6769519" y="724687"/>
                  </a:lnTo>
                  <a:close/>
                </a:path>
                <a:path w="8951595" h="4986655">
                  <a:moveTo>
                    <a:pt x="8951570" y="1810893"/>
                  </a:moveTo>
                  <a:lnTo>
                    <a:pt x="8945004" y="1803412"/>
                  </a:lnTo>
                  <a:lnTo>
                    <a:pt x="8783612" y="1803412"/>
                  </a:lnTo>
                  <a:lnTo>
                    <a:pt x="8783612" y="1412062"/>
                  </a:lnTo>
                  <a:lnTo>
                    <a:pt x="8750821" y="1412062"/>
                  </a:lnTo>
                  <a:lnTo>
                    <a:pt x="8750821" y="2036610"/>
                  </a:lnTo>
                  <a:lnTo>
                    <a:pt x="4754981" y="2036610"/>
                  </a:lnTo>
                  <a:lnTo>
                    <a:pt x="4754981" y="1411973"/>
                  </a:lnTo>
                  <a:lnTo>
                    <a:pt x="6736270" y="1411973"/>
                  </a:lnTo>
                  <a:lnTo>
                    <a:pt x="6769443" y="1411973"/>
                  </a:lnTo>
                  <a:lnTo>
                    <a:pt x="8783612" y="1411973"/>
                  </a:lnTo>
                  <a:lnTo>
                    <a:pt x="8783612" y="1374584"/>
                  </a:lnTo>
                  <a:lnTo>
                    <a:pt x="6769443" y="1374584"/>
                  </a:lnTo>
                  <a:lnTo>
                    <a:pt x="6769443" y="986967"/>
                  </a:lnTo>
                  <a:lnTo>
                    <a:pt x="6769519" y="949579"/>
                  </a:lnTo>
                  <a:lnTo>
                    <a:pt x="4503191" y="949579"/>
                  </a:lnTo>
                  <a:lnTo>
                    <a:pt x="4503191" y="762165"/>
                  </a:lnTo>
                  <a:lnTo>
                    <a:pt x="4470387" y="762165"/>
                  </a:lnTo>
                  <a:lnTo>
                    <a:pt x="4470387" y="949579"/>
                  </a:lnTo>
                  <a:lnTo>
                    <a:pt x="2237244" y="949579"/>
                  </a:lnTo>
                  <a:lnTo>
                    <a:pt x="2204072" y="949490"/>
                  </a:lnTo>
                  <a:lnTo>
                    <a:pt x="2204072" y="1374584"/>
                  </a:lnTo>
                  <a:lnTo>
                    <a:pt x="222694" y="1374584"/>
                  </a:lnTo>
                  <a:lnTo>
                    <a:pt x="189903" y="1374660"/>
                  </a:lnTo>
                  <a:lnTo>
                    <a:pt x="189903" y="2073998"/>
                  </a:lnTo>
                  <a:lnTo>
                    <a:pt x="222694" y="2073998"/>
                  </a:lnTo>
                  <a:lnTo>
                    <a:pt x="4218470" y="2073998"/>
                  </a:lnTo>
                  <a:lnTo>
                    <a:pt x="4251274" y="2073998"/>
                  </a:lnTo>
                  <a:lnTo>
                    <a:pt x="4251337" y="2036610"/>
                  </a:lnTo>
                  <a:lnTo>
                    <a:pt x="4251274" y="1412062"/>
                  </a:lnTo>
                  <a:lnTo>
                    <a:pt x="4218470" y="1412062"/>
                  </a:lnTo>
                  <a:lnTo>
                    <a:pt x="4218470" y="2036610"/>
                  </a:lnTo>
                  <a:lnTo>
                    <a:pt x="222694" y="2036610"/>
                  </a:lnTo>
                  <a:lnTo>
                    <a:pt x="222694" y="1411973"/>
                  </a:lnTo>
                  <a:lnTo>
                    <a:pt x="2204072" y="1411973"/>
                  </a:lnTo>
                  <a:lnTo>
                    <a:pt x="2237244" y="1411973"/>
                  </a:lnTo>
                  <a:lnTo>
                    <a:pt x="4251337" y="1411973"/>
                  </a:lnTo>
                  <a:lnTo>
                    <a:pt x="4251337" y="1374584"/>
                  </a:lnTo>
                  <a:lnTo>
                    <a:pt x="2237244" y="1374584"/>
                  </a:lnTo>
                  <a:lnTo>
                    <a:pt x="2237244" y="986967"/>
                  </a:lnTo>
                  <a:lnTo>
                    <a:pt x="4470387" y="986967"/>
                  </a:lnTo>
                  <a:lnTo>
                    <a:pt x="4503191" y="986967"/>
                  </a:lnTo>
                  <a:lnTo>
                    <a:pt x="6736270" y="986967"/>
                  </a:lnTo>
                  <a:lnTo>
                    <a:pt x="6736270" y="1374584"/>
                  </a:lnTo>
                  <a:lnTo>
                    <a:pt x="4754981" y="1374584"/>
                  </a:lnTo>
                  <a:lnTo>
                    <a:pt x="4722177" y="1374660"/>
                  </a:lnTo>
                  <a:lnTo>
                    <a:pt x="4722177" y="2073998"/>
                  </a:lnTo>
                  <a:lnTo>
                    <a:pt x="4754981" y="2073998"/>
                  </a:lnTo>
                  <a:lnTo>
                    <a:pt x="8750821" y="2073998"/>
                  </a:lnTo>
                  <a:lnTo>
                    <a:pt x="8783612" y="2073998"/>
                  </a:lnTo>
                  <a:lnTo>
                    <a:pt x="8783612" y="2036610"/>
                  </a:lnTo>
                  <a:lnTo>
                    <a:pt x="8783612" y="1836648"/>
                  </a:lnTo>
                  <a:lnTo>
                    <a:pt x="8922410" y="1836648"/>
                  </a:lnTo>
                  <a:lnTo>
                    <a:pt x="8922410" y="2663558"/>
                  </a:lnTo>
                  <a:lnTo>
                    <a:pt x="8854034" y="2663558"/>
                  </a:lnTo>
                  <a:lnTo>
                    <a:pt x="8854034" y="2630322"/>
                  </a:lnTo>
                  <a:lnTo>
                    <a:pt x="8766556" y="2680182"/>
                  </a:lnTo>
                  <a:lnTo>
                    <a:pt x="8854034" y="2730042"/>
                  </a:lnTo>
                  <a:lnTo>
                    <a:pt x="8854034" y="2696807"/>
                  </a:lnTo>
                  <a:lnTo>
                    <a:pt x="8922410" y="2696807"/>
                  </a:lnTo>
                  <a:lnTo>
                    <a:pt x="8922410" y="3112338"/>
                  </a:lnTo>
                  <a:lnTo>
                    <a:pt x="8854034" y="3112338"/>
                  </a:lnTo>
                  <a:lnTo>
                    <a:pt x="8854034" y="3079089"/>
                  </a:lnTo>
                  <a:lnTo>
                    <a:pt x="8766556" y="3128949"/>
                  </a:lnTo>
                  <a:lnTo>
                    <a:pt x="8854034" y="3178822"/>
                  </a:lnTo>
                  <a:lnTo>
                    <a:pt x="8854034" y="3145574"/>
                  </a:lnTo>
                  <a:lnTo>
                    <a:pt x="8922410" y="3145574"/>
                  </a:lnTo>
                  <a:lnTo>
                    <a:pt x="8922410" y="3561105"/>
                  </a:lnTo>
                  <a:lnTo>
                    <a:pt x="8854034" y="3561105"/>
                  </a:lnTo>
                  <a:lnTo>
                    <a:pt x="8854034" y="3527869"/>
                  </a:lnTo>
                  <a:lnTo>
                    <a:pt x="8766556" y="3577729"/>
                  </a:lnTo>
                  <a:lnTo>
                    <a:pt x="8854034" y="3627590"/>
                  </a:lnTo>
                  <a:lnTo>
                    <a:pt x="8854034" y="3594354"/>
                  </a:lnTo>
                  <a:lnTo>
                    <a:pt x="8922410" y="3594354"/>
                  </a:lnTo>
                  <a:lnTo>
                    <a:pt x="8922410" y="4009936"/>
                  </a:lnTo>
                  <a:lnTo>
                    <a:pt x="8854034" y="4009936"/>
                  </a:lnTo>
                  <a:lnTo>
                    <a:pt x="8854034" y="3976687"/>
                  </a:lnTo>
                  <a:lnTo>
                    <a:pt x="8766556" y="4026560"/>
                  </a:lnTo>
                  <a:lnTo>
                    <a:pt x="8854034" y="4076420"/>
                  </a:lnTo>
                  <a:lnTo>
                    <a:pt x="8854034" y="4043172"/>
                  </a:lnTo>
                  <a:lnTo>
                    <a:pt x="8945004" y="4043172"/>
                  </a:lnTo>
                  <a:lnTo>
                    <a:pt x="8951570" y="4035729"/>
                  </a:lnTo>
                  <a:lnTo>
                    <a:pt x="8951570" y="4026560"/>
                  </a:lnTo>
                  <a:lnTo>
                    <a:pt x="8951570" y="4009936"/>
                  </a:lnTo>
                  <a:lnTo>
                    <a:pt x="8951570" y="1820024"/>
                  </a:lnTo>
                  <a:lnTo>
                    <a:pt x="8951570" y="1810893"/>
                  </a:lnTo>
                  <a:close/>
                </a:path>
              </a:pathLst>
            </a:custGeom>
            <a:solidFill>
              <a:srgbClr val="FFFF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336" y="1402080"/>
              <a:ext cx="9089390" cy="5422900"/>
            </a:xfrm>
            <a:custGeom>
              <a:avLst/>
              <a:gdLst/>
              <a:ahLst/>
              <a:cxnLst/>
              <a:rect l="l" t="t" r="r" b="b"/>
              <a:pathLst>
                <a:path w="9089390" h="5422900">
                  <a:moveTo>
                    <a:pt x="0" y="5422392"/>
                  </a:moveTo>
                  <a:lnTo>
                    <a:pt x="9089136" y="5422392"/>
                  </a:lnTo>
                  <a:lnTo>
                    <a:pt x="9089136" y="0"/>
                  </a:lnTo>
                  <a:lnTo>
                    <a:pt x="0" y="0"/>
                  </a:lnTo>
                  <a:lnTo>
                    <a:pt x="0" y="5422392"/>
                  </a:lnTo>
                  <a:close/>
                </a:path>
              </a:pathLst>
            </a:custGeom>
            <a:ln w="24384">
              <a:solidFill>
                <a:srgbClr val="00CC9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1182420" y="595706"/>
            <a:ext cx="6781165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5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46659" y="382346"/>
            <a:ext cx="8470265" cy="165163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799465" marR="808355" algn="ctr">
              <a:lnSpc>
                <a:spcPct val="100000"/>
              </a:lnSpc>
              <a:spcBef>
                <a:spcPts val="110"/>
              </a:spcBef>
              <a:tabLst>
                <a:tab pos="3686810" algn="l"/>
              </a:tabLst>
            </a:pP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Інструменти</a:t>
            </a:r>
            <a:r>
              <a:rPr sz="2800" b="1" i="1" spc="-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розвитку</a:t>
            </a:r>
            <a:r>
              <a:rPr sz="2800" b="1" i="1" spc="-7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трудових</a:t>
            </a:r>
            <a:r>
              <a:rPr sz="2800" b="1" i="1" spc="-3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-5" dirty="0">
                <a:solidFill>
                  <a:srgbClr val="CC0066"/>
                </a:solidFill>
                <a:latin typeface="Calibri"/>
                <a:cs typeface="Calibri"/>
              </a:rPr>
              <a:t>ресурсів: </a:t>
            </a:r>
            <a:r>
              <a:rPr sz="2800" b="1" i="1" spc="-61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політика</a:t>
            </a:r>
            <a:r>
              <a:rPr sz="2800" b="1" i="1" spc="-7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уряду</a:t>
            </a:r>
            <a:r>
              <a:rPr sz="2800" b="1" i="1" spc="-30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й	</a:t>
            </a:r>
            <a:r>
              <a:rPr sz="2800" b="1" i="1" spc="5" dirty="0">
                <a:solidFill>
                  <a:srgbClr val="CC0066"/>
                </a:solidFill>
                <a:latin typeface="Calibri"/>
                <a:cs typeface="Calibri"/>
              </a:rPr>
              <a:t>приватний</a:t>
            </a:r>
            <a:r>
              <a:rPr sz="2800" b="1" i="1" spc="-25" dirty="0">
                <a:solidFill>
                  <a:srgbClr val="CC0066"/>
                </a:solidFill>
                <a:latin typeface="Calibri"/>
                <a:cs typeface="Calibri"/>
              </a:rPr>
              <a:t> </a:t>
            </a:r>
            <a:r>
              <a:rPr sz="2800" b="1" i="1" dirty="0">
                <a:solidFill>
                  <a:srgbClr val="CC0066"/>
                </a:solidFill>
                <a:latin typeface="Calibri"/>
                <a:cs typeface="Calibri"/>
              </a:rPr>
              <a:t>сектор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2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Збільшення</a:t>
            </a:r>
            <a:r>
              <a:rPr sz="2800" spc="16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частки</a:t>
            </a:r>
            <a:r>
              <a:rPr sz="2800" spc="16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технологій</a:t>
            </a:r>
            <a:r>
              <a:rPr sz="2800" spc="16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підвищує</a:t>
            </a:r>
            <a:r>
              <a:rPr sz="2800" spc="17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вимоги</a:t>
            </a:r>
            <a:r>
              <a:rPr sz="2800" spc="17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до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4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88035" y="2006549"/>
            <a:ext cx="3147060" cy="45402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  <a:tabLst>
                <a:tab pos="1475740" algn="l"/>
              </a:tabLst>
            </a:pPr>
            <a:r>
              <a:rPr sz="2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якості	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трудового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304157" y="2006549"/>
            <a:ext cx="451421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201295" marR="5080" indent="-189230">
              <a:lnSpc>
                <a:spcPct val="100000"/>
              </a:lnSpc>
              <a:spcBef>
                <a:spcPts val="110"/>
              </a:spcBef>
              <a:tabLst>
                <a:tab pos="2128520" algn="l"/>
                <a:tab pos="2320290" algn="l"/>
                <a:tab pos="3176905" algn="l"/>
              </a:tabLst>
            </a:pPr>
            <a:r>
              <a:rPr sz="28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п</a:t>
            </a:r>
            <a:r>
              <a:rPr sz="2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оте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нціа</a:t>
            </a:r>
            <a:r>
              <a:rPr sz="2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л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у</a:t>
            </a:r>
            <a:r>
              <a:rPr sz="2800" dirty="0">
                <a:solidFill>
                  <a:srgbClr val="3A3A3A"/>
                </a:solidFill>
                <a:latin typeface="Microsoft Sans Serif"/>
                <a:cs typeface="Microsoft Sans Serif"/>
              </a:rPr>
              <a:t>		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r>
              <a:rPr sz="2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2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ав</a:t>
            </a:r>
            <a:r>
              <a:rPr sz="2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28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чок  </a:t>
            </a:r>
            <a:r>
              <a:rPr sz="2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інвестицій	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50126" y="2433955"/>
            <a:ext cx="1971039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підвищення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035" y="2433955"/>
            <a:ext cx="5560695" cy="88074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234565" algn="l"/>
              </a:tabLst>
            </a:pPr>
            <a:r>
              <a:rPr sz="2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працівників,	</a:t>
            </a:r>
            <a:r>
              <a:rPr sz="2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вимагає</a:t>
            </a:r>
            <a:endParaRPr sz="2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  <a:tabLst>
                <a:tab pos="2265045" algn="l"/>
                <a:tab pos="2658745" algn="l"/>
              </a:tabLst>
            </a:pPr>
            <a:r>
              <a:rPr sz="2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кваліфікації	</a:t>
            </a:r>
            <a:r>
              <a:rPr sz="2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	</a:t>
            </a:r>
            <a:r>
              <a:rPr sz="2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перекваліфікацію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542023" y="2860929"/>
            <a:ext cx="2280285" cy="4533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88514" algn="l"/>
              </a:tabLst>
            </a:pPr>
            <a:r>
              <a:rPr sz="2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обіт</a:t>
            </a:r>
            <a:r>
              <a:rPr sz="2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2800" spc="-45" dirty="0">
                <a:solidFill>
                  <a:srgbClr val="3A3A3A"/>
                </a:solidFill>
                <a:latin typeface="Microsoft Sans Serif"/>
                <a:cs typeface="Microsoft Sans Serif"/>
              </a:rPr>
              <a:t>ків,</a:t>
            </a:r>
            <a:r>
              <a:rPr sz="2800" dirty="0">
                <a:solidFill>
                  <a:srgbClr val="3A3A3A"/>
                </a:solidFill>
                <a:latin typeface="Microsoft Sans Serif"/>
                <a:cs typeface="Microsoft Sans Serif"/>
              </a:rPr>
              <a:t>	у</a:t>
            </a:r>
            <a:endParaRPr sz="2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8035" y="3287344"/>
            <a:ext cx="8132445" cy="130810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10"/>
              </a:spcBef>
            </a:pPr>
            <a:r>
              <a:rPr sz="2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модернізацію </a:t>
            </a:r>
            <a:r>
              <a:rPr sz="2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системи 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професійної </a:t>
            </a:r>
            <a:r>
              <a:rPr sz="2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підготовки, </a:t>
            </a:r>
            <a:r>
              <a:rPr sz="2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в </a:t>
            </a:r>
            <a:r>
              <a:rPr sz="2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розвиток </a:t>
            </a:r>
            <a:r>
              <a:rPr sz="2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системи </a:t>
            </a:r>
            <a:r>
              <a:rPr sz="2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навчання </a:t>
            </a:r>
            <a:r>
              <a:rPr sz="2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протягом життя </a:t>
            </a:r>
            <a:r>
              <a:rPr sz="2800" b="1" dirty="0">
                <a:solidFill>
                  <a:srgbClr val="3A3A3A"/>
                </a:solidFill>
                <a:latin typeface="Arial"/>
                <a:cs typeface="Arial"/>
              </a:rPr>
              <a:t>(lіfe- </a:t>
            </a:r>
            <a:r>
              <a:rPr sz="2800" b="1" spc="-76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800" b="1" spc="-5" dirty="0">
                <a:solidFill>
                  <a:srgbClr val="3A3A3A"/>
                </a:solidFill>
                <a:latin typeface="Arial"/>
                <a:cs typeface="Arial"/>
              </a:rPr>
              <a:t>long</a:t>
            </a:r>
            <a:r>
              <a:rPr sz="2800" b="1" dirty="0">
                <a:solidFill>
                  <a:srgbClr val="3A3A3A"/>
                </a:solidFill>
                <a:latin typeface="Arial"/>
                <a:cs typeface="Arial"/>
              </a:rPr>
              <a:t> learnіng).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5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1513078"/>
            <a:ext cx="8472805" cy="39954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695" marR="8890" indent="-34163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Сучасний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Arial"/>
                <a:cs typeface="Arial"/>
              </a:rPr>
              <a:t>ринок</a:t>
            </a:r>
            <a:r>
              <a:rPr sz="18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3A3A3A"/>
                </a:solidFill>
                <a:latin typeface="Arial"/>
                <a:cs typeface="Arial"/>
              </a:rPr>
              <a:t>праці</a:t>
            </a:r>
            <a:r>
              <a:rPr sz="1800" b="1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(як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національний,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так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4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глобальний)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визначається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двома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суперечливими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тенденціями,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узгодження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яких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дозволить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збалансувати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кількісні,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найголовніше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якісні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45" dirty="0">
                <a:solidFill>
                  <a:srgbClr val="3A3A3A"/>
                </a:solidFill>
                <a:latin typeface="Microsoft Sans Serif"/>
                <a:cs typeface="Microsoft Sans Serif"/>
              </a:rPr>
              <a:t>показники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попиту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та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пропозиції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робочої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сили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</a:t>
            </a:r>
            <a:r>
              <a:rPr sz="1800" spc="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праці.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  <a:hlinkClick r:id="rId2"/>
              </a:rPr>
              <a:t>http://www.ukrstat.gov.ua/</a:t>
            </a:r>
            <a:endParaRPr sz="1800" dirty="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505"/>
              </a:spcBef>
            </a:pPr>
            <a:r>
              <a:rPr sz="1800" i="1" spc="-5" dirty="0">
                <a:solidFill>
                  <a:srgbClr val="3A3A3A"/>
                </a:solidFill>
                <a:latin typeface="Arial"/>
                <a:cs typeface="Arial"/>
              </a:rPr>
              <a:t>Перша тенденція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невідповідність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рівня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зростання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ВВП обсягу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збільшення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робочих місць,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внаслідок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чого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значна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кількість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країн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може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розв’язати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накопичені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проблеми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сфері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зайнятості: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високе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безробіття,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неповна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зайнятість,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недовикористання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професійних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навичок,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зокрема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молоді,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хронічна</a:t>
            </a:r>
            <a:r>
              <a:rPr sz="1800" spc="5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гендерна</a:t>
            </a:r>
            <a:r>
              <a:rPr sz="1800" spc="6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вікова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нерівність</a:t>
            </a:r>
            <a:r>
              <a:rPr sz="1800" spc="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тощо.</a:t>
            </a:r>
            <a:endParaRPr sz="1800" dirty="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509"/>
              </a:spcBef>
            </a:pPr>
            <a:r>
              <a:rPr sz="1800" i="1" spc="-5" dirty="0">
                <a:solidFill>
                  <a:srgbClr val="3A3A3A"/>
                </a:solidFill>
                <a:latin typeface="Arial"/>
                <a:cs typeface="Arial"/>
              </a:rPr>
              <a:t>Друга тенденція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зростаюча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потреба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залученні</a:t>
            </a:r>
            <a:r>
              <a:rPr sz="1800" spc="43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нових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осіб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до 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</a:t>
            </a:r>
            <a:r>
              <a:rPr sz="1800" spc="409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(в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тому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числі,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контексті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збереження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зайнятості,</a:t>
            </a:r>
            <a:r>
              <a:rPr sz="1800" spc="459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забезпечення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ефективного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переходу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від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безробіття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до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роботи),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зменшення</a:t>
            </a:r>
            <a:r>
              <a:rPr sz="1800" spc="43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таким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чином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кількості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осіб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сімей, 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які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знаходяться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«утриманні»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держави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або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муніципалітетів.</a:t>
            </a:r>
            <a:endParaRPr sz="18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14755" y="367995"/>
            <a:ext cx="6879590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13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6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1586229"/>
            <a:ext cx="74866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000125" algn="l"/>
                <a:tab pos="2350770" algn="l"/>
                <a:tab pos="3661410" algn="l"/>
                <a:tab pos="4704715" algn="l"/>
                <a:tab pos="5586095" algn="l"/>
                <a:tab pos="6402705" algn="l"/>
              </a:tabLst>
            </a:pP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Україна	традиційно	пишається	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високим	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рівнем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освіти	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громадян,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978267" y="1586229"/>
            <a:ext cx="84264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д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б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ю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46659" y="1860550"/>
            <a:ext cx="8473440" cy="1461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695" marR="5080" algn="just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підготовкою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кадрів, незважаючи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те,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що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середній </a:t>
            </a:r>
            <a:r>
              <a:rPr sz="18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вік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працівників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сфери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матеріального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виробництва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Україні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складає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55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років,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r>
              <a:rPr sz="1800" spc="-7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них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частка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робітників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високої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кваліфікації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не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перевищує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10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%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(у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30" dirty="0">
                <a:solidFill>
                  <a:srgbClr val="3A3A3A"/>
                </a:solidFill>
                <a:latin typeface="Microsoft Sans Serif"/>
                <a:cs typeface="Microsoft Sans Serif"/>
              </a:rPr>
              <a:t>США</a:t>
            </a:r>
            <a:r>
              <a:rPr sz="1800" spc="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43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%,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Німеччині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</a:t>
            </a:r>
            <a:r>
              <a:rPr sz="1800" spc="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56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%).</a:t>
            </a:r>
            <a:endParaRPr sz="1800">
              <a:latin typeface="Microsoft Sans Serif"/>
              <a:cs typeface="Microsoft Sans Serif"/>
            </a:endParaRPr>
          </a:p>
          <a:p>
            <a:pPr marL="12700" algn="just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Виробництво</a:t>
            </a:r>
            <a:r>
              <a:rPr sz="1800" spc="28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експлуатує</a:t>
            </a:r>
            <a:r>
              <a:rPr sz="1800" spc="29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трудовий</a:t>
            </a:r>
            <a:r>
              <a:rPr sz="1800" spc="28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потенціал,</a:t>
            </a:r>
            <a:r>
              <a:rPr sz="1800" spc="28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створений,</a:t>
            </a:r>
            <a:r>
              <a:rPr sz="1800" spc="28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здебільшого,</a:t>
            </a:r>
            <a:r>
              <a:rPr sz="1800" spc="3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ще</a:t>
            </a:r>
            <a:r>
              <a:rPr sz="1800" spc="29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035" y="3296792"/>
            <a:ext cx="65176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3190" algn="l"/>
                <a:tab pos="2164715" algn="l"/>
                <a:tab pos="2460625" algn="l"/>
                <a:tab pos="3731895" algn="l"/>
                <a:tab pos="4561205" algn="l"/>
                <a:tab pos="5582920" algn="l"/>
              </a:tabLst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радянських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часів,	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	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підготовка	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кадрів	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зазнала	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значної</a:t>
            </a:r>
            <a:endParaRPr sz="18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tabLst>
                <a:tab pos="1216660" algn="l"/>
                <a:tab pos="2320290" algn="l"/>
                <a:tab pos="2954655" algn="l"/>
                <a:tab pos="4406265" algn="l"/>
                <a:tab pos="5290185" algn="l"/>
              </a:tabLst>
            </a:pP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(зокрема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йдеться	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	негативний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вплив	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скорочення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221981" y="3296792"/>
            <a:ext cx="159448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трансформації</a:t>
            </a:r>
            <a:endParaRPr sz="18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(обмеження)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46659" y="3845814"/>
            <a:ext cx="8473440" cy="2010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695" algn="just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інвестиційних</a:t>
            </a:r>
            <a:r>
              <a:rPr sz="1800" spc="9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коштів,</a:t>
            </a:r>
            <a:r>
              <a:rPr sz="1800" spc="97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які</a:t>
            </a:r>
            <a:r>
              <a:rPr sz="1800" spc="9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виділяються</a:t>
            </a:r>
            <a:r>
              <a:rPr sz="1800" spc="98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969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цілі</a:t>
            </a:r>
            <a:r>
              <a:rPr sz="1800" spc="97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професійної</a:t>
            </a:r>
            <a:r>
              <a:rPr sz="1800" spc="9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підготовки</a:t>
            </a:r>
            <a:endParaRPr sz="1800">
              <a:latin typeface="Microsoft Sans Serif"/>
              <a:cs typeface="Microsoft Sans Serif"/>
            </a:endParaRPr>
          </a:p>
          <a:p>
            <a:pPr marL="353695" algn="just">
              <a:lnSpc>
                <a:spcPct val="100000"/>
              </a:lnSpc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(перепідготовки),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або</a:t>
            </a:r>
            <a:r>
              <a:rPr sz="1800" spc="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цілі</a:t>
            </a:r>
            <a:r>
              <a:rPr sz="1800" spc="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стимулювання</a:t>
            </a:r>
            <a:r>
              <a:rPr sz="1800" spc="5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нового</a:t>
            </a:r>
            <a:r>
              <a:rPr sz="1800" spc="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працевлаштування).</a:t>
            </a:r>
            <a:endParaRPr sz="18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505"/>
              </a:spcBef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Працівники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Україні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проходять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перепідготовку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(підвищення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кваліфікації)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середньому</a:t>
            </a:r>
            <a:r>
              <a:rPr sz="1800" spc="19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раз</a:t>
            </a:r>
            <a:r>
              <a:rPr sz="1800" spc="18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13-15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років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(у</a:t>
            </a:r>
            <a:r>
              <a:rPr sz="1800" spc="18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розвинених</a:t>
            </a:r>
            <a:r>
              <a:rPr sz="1800" spc="17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країнах</a:t>
            </a:r>
            <a:r>
              <a:rPr sz="1800" spc="16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3A3A3A"/>
                </a:solidFill>
                <a:latin typeface="Microsoft Sans Serif"/>
                <a:cs typeface="Microsoft Sans Serif"/>
              </a:rPr>
              <a:t>–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раз</a:t>
            </a:r>
            <a:r>
              <a:rPr sz="1800" spc="18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3-5</a:t>
            </a:r>
            <a:r>
              <a:rPr sz="1800" spc="204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років),</a:t>
            </a:r>
            <a:r>
              <a:rPr sz="1800" spc="2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 </a:t>
            </a:r>
            <a:r>
              <a:rPr sz="1800" spc="-46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4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</a:t>
            </a:r>
            <a:r>
              <a:rPr sz="18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умови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збереження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зазначених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тенденцій,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у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2018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р.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потреба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національного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кваліфікованих кадрах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задовольнялася</a:t>
            </a:r>
            <a:r>
              <a:rPr sz="1800" spc="46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лише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</a:t>
            </a:r>
            <a:r>
              <a:rPr sz="1800" spc="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35-40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%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112926" y="367995"/>
            <a:ext cx="6880225" cy="88074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78790" marR="5080" indent="-466725">
              <a:lnSpc>
                <a:spcPct val="100000"/>
              </a:lnSpc>
              <a:spcBef>
                <a:spcPts val="110"/>
              </a:spcBef>
              <a:tabLst>
                <a:tab pos="3366770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4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8" name="object 8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7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1654251"/>
            <a:ext cx="84696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5715" algn="r">
              <a:lnSpc>
                <a:spcPct val="100000"/>
              </a:lnSpc>
              <a:spcBef>
                <a:spcPts val="100"/>
              </a:spcBef>
              <a:tabLst>
                <a:tab pos="2502535" algn="l"/>
                <a:tab pos="3602990" algn="l"/>
                <a:tab pos="4990465" algn="l"/>
                <a:tab pos="6225540" algn="l"/>
                <a:tab pos="6597650" algn="l"/>
                <a:tab pos="7694930" algn="l"/>
              </a:tabLst>
            </a:pP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Неузгодженість	</a:t>
            </a:r>
            <a:r>
              <a:rPr sz="24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	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освітніх	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послуг	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	</a:t>
            </a:r>
            <a:r>
              <a:rPr sz="24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	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</a:t>
            </a:r>
            <a:endParaRPr sz="2400">
              <a:latin typeface="Microsoft Sans Serif"/>
              <a:cs typeface="Microsoft Sans Serif"/>
            </a:endParaRPr>
          </a:p>
          <a:p>
            <a:pPr marR="5080" algn="r">
              <a:lnSpc>
                <a:spcPct val="100000"/>
              </a:lnSpc>
              <a:spcBef>
                <a:spcPts val="5"/>
              </a:spcBef>
              <a:tabLst>
                <a:tab pos="2072639" algn="l"/>
                <a:tab pos="2868930" algn="l"/>
                <a:tab pos="3990340" algn="l"/>
                <a:tab pos="4859655" algn="l"/>
                <a:tab pos="7051675" algn="l"/>
              </a:tabLst>
            </a:pP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призводить	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до	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того,	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що	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підготовлені	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фахівці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46659" y="2251137"/>
            <a:ext cx="8470900" cy="1203960"/>
          </a:xfrm>
          <a:prstGeom prst="rect">
            <a:avLst/>
          </a:prstGeom>
        </p:spPr>
        <p:txBody>
          <a:bodyPr vert="horz" wrap="square" lIns="0" tIns="147955" rIns="0" bIns="0" rtlCol="0">
            <a:spAutoFit/>
          </a:bodyPr>
          <a:lstStyle/>
          <a:p>
            <a:pPr marL="353695">
              <a:lnSpc>
                <a:spcPct val="100000"/>
              </a:lnSpc>
              <a:spcBef>
                <a:spcPts val="1165"/>
              </a:spcBef>
            </a:pP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залишаються</a:t>
            </a:r>
            <a:r>
              <a:rPr sz="24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недо-(не-)</a:t>
            </a:r>
            <a:r>
              <a:rPr sz="2400" spc="5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затребуваними.</a:t>
            </a:r>
            <a:endParaRPr sz="24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530"/>
              </a:spcBef>
            </a:pPr>
            <a:r>
              <a:rPr sz="1200" u="sng" spc="-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https://www.slideshare.net/volodymyrgroysman/ss-70901004</a:t>
            </a:r>
            <a:endParaRPr sz="120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Виникає</a:t>
            </a:r>
            <a:r>
              <a:rPr sz="2400" spc="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феномен</a:t>
            </a:r>
            <a:r>
              <a:rPr sz="2400" spc="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«надлишкової</a:t>
            </a:r>
            <a:r>
              <a:rPr sz="2400" spc="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освіти»,</a:t>
            </a:r>
            <a:r>
              <a:rPr sz="2400" spc="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40" dirty="0">
                <a:solidFill>
                  <a:srgbClr val="3A3A3A"/>
                </a:solidFill>
                <a:latin typeface="Microsoft Sans Serif"/>
                <a:cs typeface="Microsoft Sans Serif"/>
              </a:rPr>
              <a:t>коли</a:t>
            </a:r>
            <a:r>
              <a:rPr sz="2400" spc="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працівники</a:t>
            </a:r>
            <a:r>
              <a:rPr sz="2400" spc="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00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endParaRPr sz="24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035" y="3429380"/>
            <a:ext cx="8129905" cy="22212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високою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формальною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підготовкою</a:t>
            </a: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виконують </a:t>
            </a:r>
            <a:r>
              <a:rPr sz="2400" spc="-6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малокваліфіковані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роботи, </a:t>
            </a:r>
            <a:r>
              <a:rPr sz="2400" dirty="0">
                <a:solidFill>
                  <a:srgbClr val="3A3A3A"/>
                </a:solidFill>
                <a:latin typeface="Microsoft Sans Serif"/>
                <a:cs typeface="Microsoft Sans Serif"/>
              </a:rPr>
              <a:t>що 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свідчить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або про </a:t>
            </a:r>
            <a:r>
              <a:rPr sz="24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низьку </a:t>
            </a:r>
            <a:r>
              <a:rPr sz="24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якість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освіти,</a:t>
            </a:r>
            <a:r>
              <a:rPr sz="2400" dirty="0">
                <a:solidFill>
                  <a:srgbClr val="3A3A3A"/>
                </a:solidFill>
                <a:latin typeface="Microsoft Sans Serif"/>
                <a:cs typeface="Microsoft Sans Serif"/>
              </a:rPr>
              <a:t> або</a:t>
            </a:r>
            <a:r>
              <a:rPr sz="24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</a:t>
            </a:r>
            <a:r>
              <a:rPr sz="2400" spc="6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нераціональне</a:t>
            </a:r>
            <a:r>
              <a:rPr sz="2400" spc="6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використання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праці.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75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r>
              <a:rPr sz="2400" spc="-7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іншого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боку,</a:t>
            </a:r>
            <a:r>
              <a:rPr sz="24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незатребувані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на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вітчизняному </a:t>
            </a:r>
            <a:r>
              <a:rPr sz="24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ринку</a:t>
            </a:r>
            <a:r>
              <a:rPr sz="24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фахівці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заповнюють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вакансії,</a:t>
            </a:r>
            <a:r>
              <a:rPr sz="24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пропоновані </a:t>
            </a:r>
            <a:r>
              <a:rPr sz="24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іноземними</a:t>
            </a:r>
            <a:r>
              <a:rPr sz="2400" spc="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24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державами.</a:t>
            </a:r>
            <a:endParaRPr sz="24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8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1585138"/>
            <a:ext cx="3609340" cy="741680"/>
          </a:xfrm>
          <a:prstGeom prst="rect">
            <a:avLst/>
          </a:prstGeom>
        </p:spPr>
        <p:txBody>
          <a:bodyPr vert="horz" wrap="square" lIns="0" tIns="838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60"/>
              </a:spcBef>
            </a:pPr>
            <a:r>
              <a:rPr sz="2000" b="1" spc="-10" dirty="0">
                <a:solidFill>
                  <a:srgbClr val="3A3A3A"/>
                </a:solidFill>
                <a:latin typeface="Arial"/>
                <a:cs typeface="Arial"/>
              </a:rPr>
              <a:t>Вимоги</a:t>
            </a:r>
            <a:r>
              <a:rPr sz="2000" b="1" spc="-15" dirty="0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3A3A3A"/>
                </a:solidFill>
                <a:latin typeface="Arial"/>
                <a:cs typeface="Arial"/>
              </a:rPr>
              <a:t>МЕР</a:t>
            </a:r>
            <a:endParaRPr sz="2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  <a:tabLst>
                <a:tab pos="1054735" algn="l"/>
                <a:tab pos="2774950" algn="l"/>
              </a:tabLst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Не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ча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кв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800" spc="20" dirty="0">
                <a:solidFill>
                  <a:srgbClr val="3A3A3A"/>
                </a:solidFill>
                <a:latin typeface="Microsoft Sans Serif"/>
                <a:cs typeface="Microsoft Sans Serif"/>
              </a:rPr>
              <a:t>л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ф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ко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85" dirty="0">
                <a:solidFill>
                  <a:srgbClr val="3A3A3A"/>
                </a:solidFill>
                <a:latin typeface="Microsoft Sans Serif"/>
                <a:cs typeface="Microsoft Sans Serif"/>
              </a:rPr>
              <a:t>ї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б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20" dirty="0">
                <a:solidFill>
                  <a:srgbClr val="3A3A3A"/>
                </a:solidFill>
                <a:latin typeface="Microsoft Sans Serif"/>
                <a:cs typeface="Microsoft Sans Serif"/>
              </a:rPr>
              <a:t>чої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084701" y="2026665"/>
            <a:ext cx="4736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73735" algn="l"/>
                <a:tab pos="1061085" algn="l"/>
                <a:tab pos="2430145" algn="l"/>
                <a:tab pos="3478529" algn="l"/>
              </a:tabLst>
            </a:pP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сили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	недостатня	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кількість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навчальних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88035" y="2300985"/>
            <a:ext cx="8133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закладів</a:t>
            </a:r>
            <a:r>
              <a:rPr sz="1800" spc="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або</a:t>
            </a:r>
            <a:r>
              <a:rPr sz="1800" spc="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програм</a:t>
            </a:r>
            <a:r>
              <a:rPr sz="1800" spc="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для</a:t>
            </a:r>
            <a:r>
              <a:rPr sz="1800" spc="6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навчання</a:t>
            </a:r>
            <a:r>
              <a:rPr sz="1800" spc="7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робочої</a:t>
            </a:r>
            <a:r>
              <a:rPr sz="1800" spc="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сили</a:t>
            </a:r>
            <a:r>
              <a:rPr sz="1800" spc="3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сповільнює</a:t>
            </a:r>
            <a:r>
              <a:rPr sz="1800" spc="8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МЕР,</a:t>
            </a:r>
            <a:r>
              <a:rPr sz="1800" spc="6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тому</a:t>
            </a:r>
            <a:r>
              <a:rPr sz="1800" spc="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що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8035" y="2575001"/>
            <a:ext cx="35083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04339" algn="l"/>
                <a:tab pos="3265170" algn="l"/>
              </a:tabLst>
            </a:pP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ере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ш</a:t>
            </a:r>
            <a:r>
              <a:rPr sz="18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к</a:t>
            </a:r>
            <a:r>
              <a:rPr sz="1800" spc="-80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джа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є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-85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б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е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ре</a:t>
            </a:r>
            <a:r>
              <a:rPr sz="1800" spc="-80" dirty="0">
                <a:solidFill>
                  <a:srgbClr val="3A3A3A"/>
                </a:solidFill>
                <a:latin typeface="Microsoft Sans Serif"/>
                <a:cs typeface="Microsoft Sans Serif"/>
              </a:rPr>
              <a:t>ж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е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нн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ю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416933" y="2575001"/>
            <a:ext cx="439991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04010" algn="l"/>
                <a:tab pos="2787015" algn="l"/>
                <a:tab pos="4335780" algn="l"/>
              </a:tabLst>
            </a:pP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</a:t>
            </a:r>
            <a:r>
              <a:rPr sz="1800" spc="-85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ш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е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нн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ю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у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ю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ч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их	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п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д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р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є</a:t>
            </a:r>
            <a:r>
              <a:rPr sz="1800" spc="-70" dirty="0">
                <a:solidFill>
                  <a:srgbClr val="3A3A3A"/>
                </a:solidFill>
                <a:latin typeface="Microsoft Sans Serif"/>
                <a:cs typeface="Microsoft Sans Serif"/>
              </a:rPr>
              <a:t>м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в	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88035" y="2850007"/>
            <a:ext cx="60528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привабленню</a:t>
            </a:r>
            <a:r>
              <a:rPr sz="1800" spc="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інвестицій</a:t>
            </a:r>
            <a:r>
              <a:rPr sz="1800" spc="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r>
              <a:rPr sz="1800" spc="4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підприємств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3A3A3A"/>
                </a:solidFill>
                <a:latin typeface="Microsoft Sans Serif"/>
                <a:cs typeface="Microsoft Sans Serif"/>
              </a:rPr>
              <a:t>з</a:t>
            </a:r>
            <a:r>
              <a:rPr sz="1800" spc="2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інших</a:t>
            </a:r>
            <a:r>
              <a:rPr sz="1800" spc="4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регіонів.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779645" y="3188030"/>
            <a:ext cx="253047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759585" algn="l"/>
              </a:tabLst>
            </a:pPr>
            <a:r>
              <a:rPr sz="1800" spc="-55" dirty="0">
                <a:solidFill>
                  <a:srgbClr val="3A3A3A"/>
                </a:solidFill>
                <a:latin typeface="Microsoft Sans Serif"/>
                <a:cs typeface="Microsoft Sans Serif"/>
              </a:rPr>
              <a:t>к</a:t>
            </a:r>
            <a:r>
              <a:rPr sz="1800" spc="-80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л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ф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140" dirty="0">
                <a:solidFill>
                  <a:srgbClr val="3A3A3A"/>
                </a:solidFill>
                <a:latin typeface="Microsoft Sans Serif"/>
                <a:cs typeface="Microsoft Sans Serif"/>
              </a:rPr>
              <a:t>к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	ро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бо</a:t>
            </a:r>
            <a:r>
              <a:rPr sz="1800" spc="-35" dirty="0">
                <a:solidFill>
                  <a:srgbClr val="3A3A3A"/>
                </a:solidFill>
                <a:latin typeface="Microsoft Sans Serif"/>
                <a:cs typeface="Microsoft Sans Serif"/>
              </a:rPr>
              <a:t>ч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535926" y="3188030"/>
            <a:ext cx="1284605" cy="300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826769" algn="l"/>
              </a:tabLst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ил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а,	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щ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об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6659" y="3188030"/>
            <a:ext cx="464185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985010" algn="l"/>
                <a:tab pos="3274695" algn="l"/>
              </a:tabLst>
            </a:pP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Територіальним	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громадам	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потрібна</a:t>
            </a:r>
            <a:endParaRPr sz="1800">
              <a:latin typeface="Microsoft Sans Serif"/>
              <a:cs typeface="Microsoft Sans Serif"/>
            </a:endParaRPr>
          </a:p>
          <a:p>
            <a:pPr marL="353695">
              <a:lnSpc>
                <a:spcPct val="100000"/>
              </a:lnSpc>
              <a:spcBef>
                <a:spcPts val="5"/>
              </a:spcBef>
              <a:tabLst>
                <a:tab pos="1920875" algn="l"/>
              </a:tabLst>
            </a:pP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залишатися	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конкурентоспроможними,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255514" y="3462908"/>
            <a:ext cx="35585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52525" algn="l"/>
                <a:tab pos="2588895" algn="l"/>
                <a:tab pos="3494404" algn="l"/>
              </a:tabLst>
            </a:pP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п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я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с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т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ре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нн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ю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	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н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о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в</a:t>
            </a:r>
            <a:r>
              <a:rPr sz="1800" spc="25" dirty="0">
                <a:solidFill>
                  <a:srgbClr val="3A3A3A"/>
                </a:solidFill>
                <a:latin typeface="Microsoft Sans Serif"/>
                <a:cs typeface="Microsoft Sans Serif"/>
              </a:rPr>
              <a:t>и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х	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endParaRPr sz="1800">
              <a:latin typeface="Microsoft Sans Serif"/>
              <a:cs typeface="Microsoft Sans Serif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46659" y="3675888"/>
            <a:ext cx="8472170" cy="213296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353695" algn="just">
              <a:lnSpc>
                <a:spcPct val="100000"/>
              </a:lnSpc>
              <a:spcBef>
                <a:spcPts val="580"/>
              </a:spcBef>
            </a:pP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зміцненню</a:t>
            </a:r>
            <a:r>
              <a:rPr sz="1800" spc="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існуючих</a:t>
            </a:r>
            <a:r>
              <a:rPr sz="1800" spc="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підприємств.</a:t>
            </a:r>
            <a:endParaRPr sz="1800">
              <a:latin typeface="Microsoft Sans Serif"/>
              <a:cs typeface="Microsoft Sans Serif"/>
            </a:endParaRPr>
          </a:p>
          <a:p>
            <a:pPr marL="353695" marR="5080" indent="-341630" algn="just">
              <a:lnSpc>
                <a:spcPct val="100000"/>
              </a:lnSpc>
              <a:spcBef>
                <a:spcPts val="484"/>
              </a:spcBef>
            </a:pP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Роботодавцям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потрібен доступ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до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ефективних програм </a:t>
            </a:r>
            <a:r>
              <a:rPr sz="1800" spc="-30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розвитку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навчання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робочої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сили,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щоб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підвищувати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продуктивність праці,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зберігати працівників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та</a:t>
            </a:r>
            <a:r>
              <a:rPr sz="1800" spc="3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підвищувати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привабливість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підприємств</a:t>
            </a:r>
            <a:r>
              <a:rPr sz="1800" spc="-5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для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потенційних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працівників.</a:t>
            </a:r>
            <a:endParaRPr sz="1800">
              <a:latin typeface="Microsoft Sans Serif"/>
              <a:cs typeface="Microsoft Sans Serif"/>
            </a:endParaRPr>
          </a:p>
          <a:p>
            <a:pPr marL="353695" marR="5080" indent="-277495" algn="just">
              <a:lnSpc>
                <a:spcPct val="100000"/>
              </a:lnSpc>
              <a:spcBef>
                <a:spcPts val="505"/>
              </a:spcBef>
            </a:pP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Працівники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потребують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навчання,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щоб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бути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забезпеченими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роботою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на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3A3A3A"/>
                </a:solidFill>
                <a:latin typeface="Microsoft Sans Serif"/>
                <a:cs typeface="Microsoft Sans Serif"/>
              </a:rPr>
              <a:t>тривалий</a:t>
            </a:r>
            <a:r>
              <a:rPr sz="1800" spc="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час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мати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3A3A3A"/>
                </a:solidFill>
                <a:latin typeface="Microsoft Sans Serif"/>
                <a:cs typeface="Microsoft Sans Serif"/>
              </a:rPr>
              <a:t>перспективи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 професійного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зростання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і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3A3A3A"/>
                </a:solidFill>
                <a:latin typeface="Microsoft Sans Serif"/>
                <a:cs typeface="Microsoft Sans Serif"/>
              </a:rPr>
              <a:t>збільшення </a:t>
            </a:r>
            <a:r>
              <a:rPr sz="1800" spc="-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заробітної</a:t>
            </a:r>
            <a:r>
              <a:rPr sz="1800" spc="10" dirty="0">
                <a:solidFill>
                  <a:srgbClr val="3A3A3A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3A3A3A"/>
                </a:solidFill>
                <a:latin typeface="Microsoft Sans Serif"/>
                <a:cs typeface="Microsoft Sans Serif"/>
              </a:rPr>
              <a:t>плати</a:t>
            </a:r>
            <a:endParaRPr sz="180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83108" y="6774180"/>
            <a:ext cx="8193405" cy="0"/>
          </a:xfrm>
          <a:custGeom>
            <a:avLst/>
            <a:gdLst/>
            <a:ahLst/>
            <a:cxnLst/>
            <a:rect l="l" t="t" r="r" b="b"/>
            <a:pathLst>
              <a:path w="8193405">
                <a:moveTo>
                  <a:pt x="0" y="0"/>
                </a:moveTo>
                <a:lnTo>
                  <a:pt x="8193024" y="0"/>
                </a:lnTo>
              </a:path>
            </a:pathLst>
          </a:custGeom>
          <a:ln w="27432">
            <a:solidFill>
              <a:srgbClr val="6FCAD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251459" y="1415796"/>
            <a:ext cx="8642350" cy="0"/>
          </a:xfrm>
          <a:custGeom>
            <a:avLst/>
            <a:gdLst/>
            <a:ahLst/>
            <a:cxnLst/>
            <a:rect l="l" t="t" r="r" b="b"/>
            <a:pathLst>
              <a:path w="8642350">
                <a:moveTo>
                  <a:pt x="0" y="0"/>
                </a:moveTo>
                <a:lnTo>
                  <a:pt x="8642350" y="0"/>
                </a:lnTo>
              </a:path>
            </a:pathLst>
          </a:custGeom>
          <a:ln w="15240">
            <a:solidFill>
              <a:srgbClr val="860038"/>
            </a:solidFill>
            <a:prstDash val="sysDot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481330" marR="5080" indent="-466725">
              <a:lnSpc>
                <a:spcPct val="100000"/>
              </a:lnSpc>
              <a:spcBef>
                <a:spcPts val="110"/>
              </a:spcBef>
              <a:tabLst>
                <a:tab pos="3369945" algn="l"/>
              </a:tabLst>
            </a:pPr>
            <a:r>
              <a:rPr dirty="0"/>
              <a:t>Інструменти</a:t>
            </a:r>
            <a:r>
              <a:rPr spc="-15" dirty="0"/>
              <a:t> </a:t>
            </a:r>
            <a:r>
              <a:rPr spc="5" dirty="0"/>
              <a:t>розвитку</a:t>
            </a:r>
            <a:r>
              <a:rPr spc="-70" dirty="0"/>
              <a:t> </a:t>
            </a:r>
            <a:r>
              <a:rPr spc="5" dirty="0"/>
              <a:t>трудових</a:t>
            </a:r>
            <a:r>
              <a:rPr spc="-35" dirty="0"/>
              <a:t> </a:t>
            </a:r>
            <a:r>
              <a:rPr spc="-5" dirty="0"/>
              <a:t>ресурсів: </a:t>
            </a:r>
            <a:r>
              <a:rPr spc="-615" dirty="0"/>
              <a:t> </a:t>
            </a:r>
            <a:r>
              <a:rPr spc="5" dirty="0"/>
              <a:t>політика</a:t>
            </a:r>
            <a:r>
              <a:rPr spc="-70" dirty="0"/>
              <a:t> </a:t>
            </a:r>
            <a:r>
              <a:rPr dirty="0"/>
              <a:t>уряду</a:t>
            </a:r>
            <a:r>
              <a:rPr spc="-30" dirty="0"/>
              <a:t> </a:t>
            </a:r>
            <a:r>
              <a:rPr dirty="0"/>
              <a:t>й	</a:t>
            </a:r>
            <a:r>
              <a:rPr spc="5" dirty="0"/>
              <a:t>приватний</a:t>
            </a:r>
            <a:r>
              <a:rPr spc="-30" dirty="0"/>
              <a:t> </a:t>
            </a:r>
            <a:r>
              <a:rPr dirty="0"/>
              <a:t>сектор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919971" y="6566389"/>
            <a:ext cx="174625" cy="2235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639"/>
              </a:lnSpc>
            </a:pPr>
            <a:fld id="{81D60167-4931-47E6-BA6A-407CBD079E47}" type="slidenum">
              <a:rPr sz="1400" spc="-5" dirty="0">
                <a:solidFill>
                  <a:srgbClr val="355366"/>
                </a:solidFill>
                <a:latin typeface="Microsoft Sans Serif"/>
                <a:cs typeface="Microsoft Sans Serif"/>
              </a:rPr>
              <a:t>9</a:t>
            </a:fld>
            <a:endParaRPr sz="1400">
              <a:latin typeface="Microsoft Sans Serif"/>
              <a:cs typeface="Microsoft Sans Serif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46659" y="1657603"/>
            <a:ext cx="8472805" cy="45697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3695" marR="5080" indent="-341630" algn="just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Сьогодні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держава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252525"/>
                </a:solidFill>
                <a:latin typeface="Microsoft Sans Serif"/>
                <a:cs typeface="Microsoft Sans Serif"/>
              </a:rPr>
              <a:t>–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теоретично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470" dirty="0">
                <a:solidFill>
                  <a:srgbClr val="252525"/>
                </a:solidFill>
                <a:latin typeface="Microsoft Sans Serif"/>
                <a:cs typeface="Microsoft Sans Serif"/>
              </a:rPr>
              <a:t>– </a:t>
            </a:r>
            <a:r>
              <a:rPr sz="18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може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адекватно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прогнозувати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освітньо-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кваліфікаційні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вимоги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до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працівників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лише в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тому, </a:t>
            </a:r>
            <a:r>
              <a:rPr sz="18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що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стосується </a:t>
            </a:r>
            <a:r>
              <a:rPr sz="1800" spc="90" dirty="0">
                <a:solidFill>
                  <a:srgbClr val="252525"/>
                </a:solidFill>
                <a:latin typeface="Microsoft Sans Serif"/>
                <a:cs typeface="Microsoft Sans Serif"/>
              </a:rPr>
              <a:t>її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власних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потреб.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Йдеться,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фактично,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галузі,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0" dirty="0">
                <a:solidFill>
                  <a:srgbClr val="252525"/>
                </a:solidFill>
                <a:latin typeface="Microsoft Sans Serif"/>
                <a:cs typeface="Microsoft Sans Serif"/>
              </a:rPr>
              <a:t>які</a:t>
            </a:r>
            <a:r>
              <a:rPr sz="1800" spc="-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повністю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або</a:t>
            </a:r>
            <a:r>
              <a:rPr sz="18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частково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фінасуються</a:t>
            </a:r>
            <a:r>
              <a:rPr sz="18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8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державного</a:t>
            </a:r>
            <a:r>
              <a:rPr sz="18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бюджету</a:t>
            </a:r>
            <a:r>
              <a:rPr sz="18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(або</a:t>
            </a:r>
            <a:r>
              <a:rPr sz="1800" spc="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75" dirty="0">
                <a:solidFill>
                  <a:srgbClr val="252525"/>
                </a:solidFill>
                <a:latin typeface="Microsoft Sans Serif"/>
                <a:cs typeface="Microsoft Sans Serif"/>
              </a:rPr>
              <a:t>з</a:t>
            </a:r>
            <a:r>
              <a:rPr sz="18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місцевих</a:t>
            </a:r>
            <a:r>
              <a:rPr sz="18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бюджетів):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</a:pPr>
            <a:endParaRPr sz="2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воєнізовані</a:t>
            </a:r>
            <a:r>
              <a:rPr sz="1800" spc="5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галузі</a:t>
            </a:r>
            <a:r>
              <a:rPr sz="1800" spc="7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(оборона,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правопорядок,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державна</a:t>
            </a:r>
            <a:r>
              <a:rPr sz="18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безпека,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МНС</a:t>
            </a:r>
            <a:r>
              <a:rPr sz="1800" spc="7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тощо);</a:t>
            </a:r>
            <a:endParaRPr sz="1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484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spc="-40" dirty="0">
                <a:solidFill>
                  <a:srgbClr val="252525"/>
                </a:solidFill>
                <a:latin typeface="Microsoft Sans Serif"/>
                <a:cs typeface="Microsoft Sans Serif"/>
              </a:rPr>
              <a:t>ЖКГ,</a:t>
            </a:r>
            <a:r>
              <a:rPr sz="1800" spc="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енергетичні</a:t>
            </a:r>
            <a:r>
              <a:rPr sz="1800" spc="5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</a:t>
            </a:r>
            <a:r>
              <a:rPr sz="18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(зокрема,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АЕС);</a:t>
            </a:r>
            <a:endParaRPr sz="1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50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стратегічні</a:t>
            </a:r>
            <a:r>
              <a:rPr sz="1800" spc="3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галузі</a:t>
            </a:r>
            <a:r>
              <a:rPr sz="1800" spc="4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промислового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виробництва</a:t>
            </a:r>
            <a:r>
              <a:rPr sz="18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(державні</a:t>
            </a:r>
            <a:r>
              <a:rPr sz="18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252525"/>
                </a:solidFill>
                <a:latin typeface="Microsoft Sans Serif"/>
                <a:cs typeface="Microsoft Sans Serif"/>
              </a:rPr>
              <a:t>підприємства);</a:t>
            </a:r>
            <a:endParaRPr sz="1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50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освіта,</a:t>
            </a:r>
            <a:r>
              <a:rPr sz="1800" spc="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медицина, надання</a:t>
            </a:r>
            <a:r>
              <a:rPr sz="1800" spc="4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rgbClr val="252525"/>
                </a:solidFill>
                <a:latin typeface="Microsoft Sans Serif"/>
                <a:cs typeface="Microsoft Sans Serif"/>
              </a:rPr>
              <a:t>соціальних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послуг,</a:t>
            </a:r>
            <a:r>
              <a:rPr sz="18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252525"/>
                </a:solidFill>
                <a:latin typeface="Microsoft Sans Serif"/>
                <a:cs typeface="Microsoft Sans Serif"/>
              </a:rPr>
              <a:t>заклади</a:t>
            </a:r>
            <a:r>
              <a:rPr sz="1800" spc="1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252525"/>
                </a:solidFill>
                <a:latin typeface="Microsoft Sans Serif"/>
                <a:cs typeface="Microsoft Sans Serif"/>
              </a:rPr>
              <a:t>культури;</a:t>
            </a:r>
            <a:endParaRPr sz="1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50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державна</a:t>
            </a:r>
            <a:r>
              <a:rPr sz="1800" spc="-20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служба;</a:t>
            </a:r>
            <a:endParaRPr sz="1800" dirty="0">
              <a:latin typeface="Microsoft Sans Serif"/>
              <a:cs typeface="Microsoft Sans Serif"/>
            </a:endParaRPr>
          </a:p>
          <a:p>
            <a:pPr marL="353695" indent="-341630">
              <a:lnSpc>
                <a:spcPct val="100000"/>
              </a:lnSpc>
              <a:spcBef>
                <a:spcPts val="505"/>
              </a:spcBef>
              <a:buClr>
                <a:srgbClr val="3A3A3A"/>
              </a:buClr>
              <a:buChar char="•"/>
              <a:tabLst>
                <a:tab pos="353695" algn="l"/>
                <a:tab pos="354330" algn="l"/>
              </a:tabLst>
            </a:pPr>
            <a:r>
              <a:rPr sz="1800" spc="-10" dirty="0">
                <a:solidFill>
                  <a:srgbClr val="252525"/>
                </a:solidFill>
                <a:latin typeface="Microsoft Sans Serif"/>
                <a:cs typeface="Microsoft Sans Serif"/>
              </a:rPr>
              <a:t>фундаментальна</a:t>
            </a:r>
            <a:r>
              <a:rPr sz="1800" spc="25" dirty="0">
                <a:solidFill>
                  <a:srgbClr val="252525"/>
                </a:solidFill>
                <a:latin typeface="Microsoft Sans Serif"/>
                <a:cs typeface="Microsoft Sans Serif"/>
              </a:rPr>
              <a:t> </a:t>
            </a:r>
            <a:r>
              <a:rPr sz="1800" spc="-30" dirty="0">
                <a:solidFill>
                  <a:srgbClr val="252525"/>
                </a:solidFill>
                <a:latin typeface="Microsoft Sans Serif"/>
                <a:cs typeface="Microsoft Sans Serif"/>
              </a:rPr>
              <a:t>наука</a:t>
            </a:r>
            <a:endParaRPr sz="1800" dirty="0">
              <a:latin typeface="Microsoft Sans Serif"/>
              <a:cs typeface="Microsoft Sans Serif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300" dirty="0">
              <a:latin typeface="Microsoft Sans Serif"/>
              <a:cs typeface="Microsoft Sans Serif"/>
            </a:endParaRPr>
          </a:p>
          <a:p>
            <a:pPr marL="12700" marR="2879090">
              <a:lnSpc>
                <a:spcPct val="123300"/>
              </a:lnSpc>
            </a:pPr>
            <a:r>
              <a:rPr sz="1800" u="sng" spc="-5" dirty="0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  <a:hlinkClick r:id="rId2"/>
              </a:rPr>
              <a:t>https://life.pravda.com.ua/columns/2019/02/19/235691/ </a:t>
            </a:r>
            <a:r>
              <a:rPr sz="1800" spc="-465" dirty="0">
                <a:solidFill>
                  <a:srgbClr val="CCCCFF"/>
                </a:solidFill>
                <a:latin typeface="Microsoft Sans Serif"/>
                <a:cs typeface="Microsoft Sans Serif"/>
              </a:rPr>
              <a:t> </a:t>
            </a:r>
            <a:r>
              <a:rPr sz="1800" u="sng" spc="10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Професії</a:t>
            </a:r>
            <a:r>
              <a:rPr sz="1800" u="sng" spc="-40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800" u="sng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у</a:t>
            </a:r>
            <a:r>
              <a:rPr sz="1800" u="sng" spc="35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800" u="sng" spc="-5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Європі</a:t>
            </a:r>
            <a:r>
              <a:rPr sz="1800" u="sng" spc="15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800" u="sng" spc="-5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та</a:t>
            </a:r>
            <a:r>
              <a:rPr sz="1800" u="sng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 </a:t>
            </a:r>
            <a:r>
              <a:rPr sz="1800" u="sng" spc="15" dirty="0">
                <a:solidFill>
                  <a:srgbClr val="FF0000"/>
                </a:solidFill>
                <a:uFill>
                  <a:solidFill>
                    <a:srgbClr val="CCCCFF"/>
                  </a:solidFill>
                </a:uFill>
                <a:latin typeface="Microsoft Sans Serif"/>
                <a:cs typeface="Microsoft Sans Serif"/>
              </a:rPr>
              <a:t>США.doc</a:t>
            </a:r>
            <a:endParaRPr sz="1800" dirty="0">
              <a:solidFill>
                <a:srgbClr val="FF0000"/>
              </a:solidFill>
              <a:latin typeface="Microsoft Sans Serif"/>
              <a:cs typeface="Microsoft Sans Serif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1905</Words>
  <Application>Microsoft Office PowerPoint</Application>
  <PresentationFormat>Экран (4:3)</PresentationFormat>
  <Paragraphs>233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Office Theme</vt:lpstr>
      <vt:lpstr>6. РОЗВИТОК ТРУДОВИХ  РЕСУРСІВ</vt:lpstr>
      <vt:lpstr>6. Розвиток трудових ресурсів</vt:lpstr>
      <vt:lpstr>Інструменти розвитку трудових ресурсів</vt:lpstr>
      <vt:lpstr>Презентация PowerPoint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Презентация PowerPoint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 політика уряду й приватний сектор</vt:lpstr>
      <vt:lpstr>Інструменти розвитку трудових ресурсів: політика уряду й приватний сектор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Olga Mazurenko MLED UA</dc:creator>
  <cp:lastModifiedBy>Владелец</cp:lastModifiedBy>
  <cp:revision>3</cp:revision>
  <dcterms:created xsi:type="dcterms:W3CDTF">2022-01-26T10:46:10Z</dcterms:created>
  <dcterms:modified xsi:type="dcterms:W3CDTF">2022-01-26T10:56:42Z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2019-06-19T00:00:00Z</vt:filetime>
  </property>
  <property fmtid="{D5CDD505-2E9C-101B-9397-08002B2CF9AE}" pid="3" name="Creator">
    <vt:lpwstr>Microsoft® PowerPoint® для Office 365</vt:lpwstr>
  </property>
  <property fmtid="{D5CDD505-2E9C-101B-9397-08002B2CF9AE}" pid="4" name="LastSaved">
    <vt:filetime>2022-01-26T00:00:00Z</vt:filetime>
  </property>
</Properties>
</file>