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9"/>
  </p:notes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79" r:id="rId10"/>
    <p:sldId id="263" r:id="rId11"/>
    <p:sldId id="264" r:id="rId12"/>
    <p:sldId id="278" r:id="rId13"/>
    <p:sldId id="265" r:id="rId14"/>
    <p:sldId id="266" r:id="rId15"/>
    <p:sldId id="267" r:id="rId16"/>
    <p:sldId id="280" r:id="rId17"/>
    <p:sldId id="268" r:id="rId18"/>
    <p:sldId id="269" r:id="rId19"/>
    <p:sldId id="270" r:id="rId20"/>
    <p:sldId id="271" r:id="rId21"/>
    <p:sldId id="281" r:id="rId22"/>
    <p:sldId id="272" r:id="rId23"/>
    <p:sldId id="273" r:id="rId24"/>
    <p:sldId id="282" r:id="rId25"/>
    <p:sldId id="274" r:id="rId26"/>
    <p:sldId id="275" r:id="rId27"/>
    <p:sldId id="276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267DA-A174-40AB-A0C2-DFA3CF06DA74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9186B-F77E-4F74-B928-5FCB80DAAD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7516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844824"/>
            <a:ext cx="777686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Вчення про державу і право України </a:t>
            </a:r>
            <a:r>
              <a:rPr lang="uk-UA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uk-UA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ІІ- поч. ХХ століття </a:t>
            </a:r>
          </a:p>
          <a:p>
            <a:pPr algn="ctr">
              <a:lnSpc>
                <a:spcPct val="150000"/>
              </a:lnSpc>
            </a:pPr>
            <a:endParaRPr lang="uk-UA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8">
              <a:lnSpc>
                <a:spcPct val="150000"/>
              </a:lnSpc>
            </a:pPr>
            <a:r>
              <a:rPr lang="uk-UA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endParaRPr lang="ru-RU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3647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Валя\Desktop\презентация\хмель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53" y="260648"/>
            <a:ext cx="2500251" cy="30159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59832" y="764704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Богдан (</a:t>
            </a:r>
            <a:r>
              <a:rPr lang="ru-RU" b="1" dirty="0" err="1"/>
              <a:t>Зиновій</a:t>
            </a:r>
            <a:r>
              <a:rPr lang="ru-RU" b="1" dirty="0"/>
              <a:t>) </a:t>
            </a:r>
            <a:r>
              <a:rPr lang="ru-RU" b="1" dirty="0" err="1"/>
              <a:t>Хмельницький</a:t>
            </a:r>
            <a:r>
              <a:rPr lang="ru-RU" b="1" dirty="0"/>
              <a:t> </a:t>
            </a:r>
            <a:endParaRPr lang="ru-RU" b="1" dirty="0" smtClean="0"/>
          </a:p>
          <a:p>
            <a:pPr algn="ctr"/>
            <a:r>
              <a:rPr lang="ru-RU" b="1" dirty="0" smtClean="0"/>
              <a:t>(</a:t>
            </a:r>
            <a:r>
              <a:rPr lang="ru-RU" b="1" dirty="0"/>
              <a:t>1595—1657)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3527" y="3275765"/>
            <a:ext cx="720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заклав </a:t>
            </a:r>
            <a:r>
              <a:rPr lang="ru-RU" dirty="0" err="1"/>
              <a:t>основи</a:t>
            </a:r>
            <a:r>
              <a:rPr lang="ru-RU" dirty="0"/>
              <a:t> демократичного </a:t>
            </a:r>
            <a:r>
              <a:rPr lang="ru-RU" dirty="0" err="1"/>
              <a:t>республіканського</a:t>
            </a:r>
            <a:r>
              <a:rPr lang="ru-RU" dirty="0"/>
              <a:t> </a:t>
            </a:r>
            <a:r>
              <a:rPr lang="ru-RU" dirty="0" smtClean="0"/>
              <a:t>ладу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 smtClean="0"/>
              <a:t>започатковані</a:t>
            </a:r>
            <a:r>
              <a:rPr lang="ru-RU" dirty="0" smtClean="0"/>
              <a:t> </a:t>
            </a:r>
            <a:r>
              <a:rPr lang="ru-RU" dirty="0"/>
              <a:t>ним </a:t>
            </a:r>
            <a:r>
              <a:rPr lang="ru-RU" dirty="0" err="1"/>
              <a:t>фактичні</a:t>
            </a:r>
            <a:r>
              <a:rPr lang="ru-RU" dirty="0"/>
              <a:t> </a:t>
            </a:r>
            <a:r>
              <a:rPr lang="ru-RU" dirty="0" err="1"/>
              <a:t>конституції</a:t>
            </a:r>
            <a:r>
              <a:rPr lang="ru-RU" dirty="0"/>
              <a:t> </a:t>
            </a:r>
            <a:r>
              <a:rPr lang="ru-RU" dirty="0" err="1"/>
              <a:t>корінились</a:t>
            </a:r>
            <a:r>
              <a:rPr lang="ru-RU" dirty="0"/>
              <a:t> у </a:t>
            </a:r>
            <a:r>
              <a:rPr lang="ru-RU" dirty="0" err="1"/>
              <a:t>Київській</a:t>
            </a:r>
            <a:r>
              <a:rPr lang="ru-RU" dirty="0"/>
              <a:t> </a:t>
            </a:r>
            <a:r>
              <a:rPr lang="ru-RU" dirty="0" err="1" smtClean="0"/>
              <a:t>Русі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uk-UA" dirty="0"/>
              <a:t>п</a:t>
            </a:r>
            <a:r>
              <a:rPr lang="uk-UA" dirty="0" smtClean="0"/>
              <a:t>олітика поділу влади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створив </a:t>
            </a:r>
            <a:r>
              <a:rPr lang="ru-RU" dirty="0" err="1"/>
              <a:t>досконалий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 smtClean="0"/>
              <a:t>апарат</a:t>
            </a:r>
            <a:r>
              <a:rPr lang="ru-RU" dirty="0" smtClean="0"/>
              <a:t>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 smtClean="0"/>
              <a:t>розгорнув</a:t>
            </a:r>
            <a:r>
              <a:rPr lang="ru-RU" dirty="0" smtClean="0"/>
              <a:t> </a:t>
            </a:r>
            <a:r>
              <a:rPr lang="ru-RU" dirty="0" err="1"/>
              <a:t>військове</a:t>
            </a:r>
            <a:r>
              <a:rPr lang="ru-RU" dirty="0"/>
              <a:t> </a:t>
            </a:r>
            <a:r>
              <a:rPr lang="ru-RU" dirty="0" err="1"/>
              <a:t>будівництво</a:t>
            </a:r>
            <a:r>
              <a:rPr lang="ru-RU" dirty="0"/>
              <a:t>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 smtClean="0"/>
              <a:t>сформував</a:t>
            </a:r>
            <a:r>
              <a:rPr lang="ru-RU" dirty="0" smtClean="0"/>
              <a:t> </a:t>
            </a:r>
            <a:r>
              <a:rPr lang="ru-RU" dirty="0"/>
              <a:t>систему </a:t>
            </a:r>
            <a:r>
              <a:rPr lang="ru-RU" dirty="0" err="1"/>
              <a:t>фінансових</a:t>
            </a:r>
            <a:r>
              <a:rPr lang="ru-RU" dirty="0"/>
              <a:t>, </a:t>
            </a:r>
            <a:r>
              <a:rPr lang="ru-RU" dirty="0" err="1"/>
              <a:t>податкових</a:t>
            </a:r>
            <a:r>
              <a:rPr lang="ru-RU" dirty="0"/>
              <a:t>,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оборони і </a:t>
            </a:r>
            <a:r>
              <a:rPr lang="ru-RU" dirty="0" err="1"/>
              <a:t>примноження</a:t>
            </a:r>
            <a:r>
              <a:rPr lang="ru-RU" dirty="0"/>
              <a:t> </a:t>
            </a:r>
            <a:r>
              <a:rPr lang="ru-RU" dirty="0" err="1"/>
              <a:t>культурних</a:t>
            </a:r>
            <a:r>
              <a:rPr lang="ru-RU" dirty="0"/>
              <a:t> і </a:t>
            </a:r>
            <a:r>
              <a:rPr lang="ru-RU" dirty="0" err="1"/>
              <a:t>духовних</a:t>
            </a:r>
            <a:r>
              <a:rPr lang="ru-RU" dirty="0"/>
              <a:t> </a:t>
            </a:r>
            <a:r>
              <a:rPr lang="ru-RU" dirty="0" err="1"/>
              <a:t>традицій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smtClean="0"/>
              <a:t>народу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32486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Валя\Desktop\презентация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0952"/>
            <a:ext cx="1876425" cy="2428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31840" y="476672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/>
              <a:t>Пилип</a:t>
            </a:r>
            <a:r>
              <a:rPr lang="ru-RU" sz="2400" b="1" dirty="0"/>
              <a:t> Орлик</a:t>
            </a:r>
            <a:r>
              <a:rPr lang="ru-RU" sz="2400" dirty="0"/>
              <a:t> </a:t>
            </a:r>
            <a:endParaRPr lang="ru-RU" sz="2400" dirty="0" smtClean="0"/>
          </a:p>
          <a:p>
            <a:pPr algn="ctr"/>
            <a:r>
              <a:rPr lang="ru-RU" sz="2400" dirty="0" smtClean="0"/>
              <a:t>(</a:t>
            </a:r>
            <a:r>
              <a:rPr lang="ru-RU" sz="2400" dirty="0"/>
              <a:t>1710—1742)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3928" y="1881163"/>
            <a:ext cx="61164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endParaRPr lang="ru-RU" dirty="0"/>
          </a:p>
          <a:p>
            <a:pPr marL="800100" lvl="1" indent="-342900">
              <a:buFont typeface="+mj-lt"/>
              <a:buAutoNum type="arabicParenR"/>
            </a:pPr>
            <a:r>
              <a:rPr lang="ru-RU" dirty="0" err="1"/>
              <a:t>відновлюються</a:t>
            </a:r>
            <a:r>
              <a:rPr lang="ru-RU" dirty="0"/>
              <a:t> права </a:t>
            </a:r>
            <a:r>
              <a:rPr lang="ru-RU" dirty="0" err="1"/>
              <a:t>православної</a:t>
            </a:r>
            <a:r>
              <a:rPr lang="ru-RU" dirty="0"/>
              <a:t> церкви, яка </a:t>
            </a:r>
            <a:r>
              <a:rPr lang="ru-RU" dirty="0" err="1"/>
              <a:t>повертається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юрисдикцію</a:t>
            </a:r>
            <a:r>
              <a:rPr lang="ru-RU" dirty="0"/>
              <a:t> </a:t>
            </a:r>
            <a:r>
              <a:rPr lang="ru-RU" dirty="0" err="1"/>
              <a:t>константинопольського</a:t>
            </a:r>
            <a:r>
              <a:rPr lang="ru-RU" dirty="0"/>
              <a:t> </a:t>
            </a:r>
            <a:r>
              <a:rPr lang="ru-RU" dirty="0" err="1"/>
              <a:t>патріарха</a:t>
            </a:r>
            <a:r>
              <a:rPr lang="ru-RU" dirty="0"/>
              <a:t>;</a:t>
            </a:r>
          </a:p>
          <a:p>
            <a:pPr marL="342900" indent="-342900">
              <a:buFont typeface="+mj-lt"/>
              <a:buAutoNum type="arabicParenR"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996952"/>
            <a:ext cx="78488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+mj-lt"/>
              <a:buAutoNum type="arabicParenR" startAt="2"/>
            </a:pPr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/>
              <a:t>службовці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складати</a:t>
            </a:r>
            <a:r>
              <a:rPr lang="ru-RU" dirty="0"/>
              <a:t> присягу на </a:t>
            </a:r>
            <a:r>
              <a:rPr lang="ru-RU" dirty="0" err="1"/>
              <a:t>вірність</a:t>
            </a:r>
            <a:r>
              <a:rPr lang="ru-RU" dirty="0"/>
              <a:t> </a:t>
            </a:r>
            <a:r>
              <a:rPr lang="ru-RU" dirty="0" err="1"/>
              <a:t>Батьківщині</a:t>
            </a:r>
            <a:r>
              <a:rPr lang="ru-RU" dirty="0"/>
              <a:t> та </a:t>
            </a:r>
            <a:r>
              <a:rPr lang="ru-RU" dirty="0" err="1"/>
              <a:t>гетьману</a:t>
            </a:r>
            <a:r>
              <a:rPr lang="ru-RU" dirty="0"/>
              <a:t>;</a:t>
            </a:r>
          </a:p>
          <a:p>
            <a:pPr marL="800100" lvl="1" indent="-342900">
              <a:buFont typeface="+mj-lt"/>
              <a:buAutoNum type="arabicParenR" startAt="2"/>
            </a:pPr>
            <a:r>
              <a:rPr lang="ru-RU" dirty="0"/>
              <a:t>старшина й рада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виступати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гетьмана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порушує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;</a:t>
            </a:r>
          </a:p>
          <a:p>
            <a:pPr marL="800100" lvl="1" indent="-342900">
              <a:buFont typeface="+mj-lt"/>
              <a:buAutoNum type="arabicParenR" startAt="2"/>
            </a:pPr>
            <a:r>
              <a:rPr lang="ru-RU" dirty="0" err="1"/>
              <a:t>генеральна</a:t>
            </a:r>
            <a:r>
              <a:rPr lang="ru-RU" dirty="0"/>
              <a:t> старшина </a:t>
            </a:r>
            <a:r>
              <a:rPr lang="ru-RU" dirty="0" err="1"/>
              <a:t>звітує</a:t>
            </a:r>
            <a:r>
              <a:rPr lang="ru-RU" dirty="0"/>
              <a:t> перед </a:t>
            </a:r>
            <a:r>
              <a:rPr lang="ru-RU" dirty="0" err="1"/>
              <a:t>гетьманом</a:t>
            </a:r>
            <a:r>
              <a:rPr lang="ru-RU" dirty="0"/>
              <a:t> про роботу;</a:t>
            </a:r>
          </a:p>
          <a:p>
            <a:pPr marL="800100" lvl="1" indent="-342900">
              <a:buFont typeface="+mj-lt"/>
              <a:buAutoNum type="arabicParenR" startAt="2"/>
            </a:pPr>
            <a:r>
              <a:rPr lang="ru-RU" dirty="0" err="1" smtClean="0"/>
              <a:t>представницьке</a:t>
            </a:r>
            <a:r>
              <a:rPr lang="ru-RU" dirty="0" smtClean="0"/>
              <a:t> </a:t>
            </a:r>
            <a:r>
              <a:rPr lang="ru-RU" dirty="0" err="1"/>
              <a:t>управління</a:t>
            </a:r>
            <a:r>
              <a:rPr lang="ru-RU" dirty="0"/>
              <a:t>,</a:t>
            </a:r>
          </a:p>
          <a:p>
            <a:pPr marL="800100" lvl="1" indent="-342900">
              <a:buFont typeface="+mj-lt"/>
              <a:buAutoNum type="arabicParenR" startAt="2"/>
            </a:pP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</a:t>
            </a:r>
          </a:p>
          <a:p>
            <a:pPr marL="800100" lvl="1" indent="-342900">
              <a:buFont typeface="+mj-lt"/>
              <a:buAutoNum type="arabicParenR" startAt="2"/>
            </a:pPr>
            <a:r>
              <a:rPr lang="ru-RU" dirty="0" err="1"/>
              <a:t>закріплення</a:t>
            </a:r>
            <a:r>
              <a:rPr lang="ru-RU" dirty="0"/>
              <a:t> прав і свобод особи,</a:t>
            </a:r>
          </a:p>
          <a:p>
            <a:pPr marL="800100" lvl="1" indent="-342900">
              <a:buFont typeface="+mj-lt"/>
              <a:buAutoNum type="arabicParenR" startAt="2"/>
            </a:pPr>
            <a:r>
              <a:rPr lang="ru-RU" dirty="0" err="1"/>
              <a:t>справедливість</a:t>
            </a:r>
            <a:r>
              <a:rPr lang="ru-RU" dirty="0"/>
              <a:t> у </a:t>
            </a:r>
            <a:r>
              <a:rPr lang="ru-RU" dirty="0" err="1"/>
              <a:t>розподілі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благ,</a:t>
            </a:r>
          </a:p>
          <a:p>
            <a:pPr marL="800100" lvl="1" indent="-342900">
              <a:buFont typeface="+mj-lt"/>
              <a:buAutoNum type="arabicParenR" startAt="2"/>
            </a:pPr>
            <a:r>
              <a:rPr lang="ru-RU" dirty="0" err="1"/>
              <a:t>підтримка</a:t>
            </a:r>
            <a:r>
              <a:rPr lang="ru-RU" dirty="0"/>
              <a:t>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незахищених</a:t>
            </a:r>
            <a:r>
              <a:rPr lang="ru-RU" dirty="0"/>
              <a:t> </a:t>
            </a:r>
            <a:r>
              <a:rPr lang="ru-RU" dirty="0" err="1"/>
              <a:t>верств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endParaRPr lang="ru-RU" dirty="0"/>
          </a:p>
          <a:p>
            <a:pPr marL="342900" indent="-342900">
              <a:buFont typeface="+mj-lt"/>
              <a:buAutoNum type="arabicParenR" startAt="2"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627784" y="173063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Суть положень Конституції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8016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628800"/>
            <a:ext cx="721383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Політична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і </a:t>
            </a:r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правова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думка в </a:t>
            </a:r>
          </a:p>
          <a:p>
            <a:pPr algn="ctr"/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Московській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державі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7290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аля\Desktop\презентация\Москові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64" y="1131564"/>
            <a:ext cx="7495962" cy="55446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188640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Московська</a:t>
            </a:r>
            <a:r>
              <a:rPr lang="ru-RU" dirty="0"/>
              <a:t> держава </a:t>
            </a:r>
            <a:r>
              <a:rPr lang="ru-RU" dirty="0" err="1"/>
              <a:t>протягом</a:t>
            </a:r>
            <a:r>
              <a:rPr lang="ru-RU" dirty="0"/>
              <a:t> XIV—XVI ст. </a:t>
            </a:r>
            <a:r>
              <a:rPr lang="ru-RU" dirty="0" err="1"/>
              <a:t>пере­творюється</a:t>
            </a:r>
            <a:r>
              <a:rPr lang="ru-RU" dirty="0"/>
              <a:t> з невеликого, </a:t>
            </a:r>
            <a:r>
              <a:rPr lang="ru-RU" dirty="0" err="1"/>
              <a:t>окраїнного</a:t>
            </a:r>
            <a:r>
              <a:rPr lang="ru-RU" dirty="0"/>
              <a:t> </a:t>
            </a:r>
            <a:r>
              <a:rPr lang="ru-RU" dirty="0" err="1"/>
              <a:t>князівства</a:t>
            </a:r>
            <a:r>
              <a:rPr lang="ru-RU" dirty="0"/>
              <a:t> </a:t>
            </a:r>
            <a:r>
              <a:rPr lang="ru-RU" dirty="0" err="1"/>
              <a:t>Київської</a:t>
            </a:r>
            <a:r>
              <a:rPr lang="ru-RU" dirty="0"/>
              <a:t> </a:t>
            </a:r>
            <a:r>
              <a:rPr lang="ru-RU" dirty="0" err="1"/>
              <a:t>Русі</a:t>
            </a:r>
            <a:r>
              <a:rPr lang="ru-RU" dirty="0"/>
              <a:t> у </a:t>
            </a:r>
            <a:r>
              <a:rPr lang="ru-RU" dirty="0" err="1"/>
              <a:t>велику</a:t>
            </a:r>
            <a:r>
              <a:rPr lang="ru-RU" dirty="0"/>
              <a:t> і </a:t>
            </a:r>
            <a:r>
              <a:rPr lang="ru-RU" dirty="0" err="1"/>
              <a:t>могутню</a:t>
            </a:r>
            <a:r>
              <a:rPr lang="ru-RU" dirty="0"/>
              <a:t> </a:t>
            </a:r>
            <a:r>
              <a:rPr lang="ru-RU" dirty="0" err="1"/>
              <a:t>централізовану</a:t>
            </a:r>
            <a:r>
              <a:rPr lang="ru-RU" dirty="0"/>
              <a:t> державу </a:t>
            </a:r>
            <a:r>
              <a:rPr lang="ru-RU" dirty="0" err="1"/>
              <a:t>із</a:t>
            </a:r>
            <a:r>
              <a:rPr lang="ru-RU" dirty="0"/>
              <a:t> сильною </a:t>
            </a:r>
            <a:r>
              <a:rPr lang="ru-RU" dirty="0" err="1"/>
              <a:t>монар­хічною</a:t>
            </a:r>
            <a:r>
              <a:rPr lang="ru-RU" dirty="0"/>
              <a:t> </a:t>
            </a:r>
            <a:r>
              <a:rPr lang="ru-RU" dirty="0" err="1"/>
              <a:t>владою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621903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6" y="4766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/>
              <a:t>Івана</a:t>
            </a:r>
            <a:r>
              <a:rPr lang="ru-RU" b="1" dirty="0"/>
              <a:t> </a:t>
            </a:r>
            <a:r>
              <a:rPr lang="en-US" b="1" dirty="0"/>
              <a:t>IV </a:t>
            </a:r>
            <a:endParaRPr lang="uk-UA" b="1" dirty="0" smtClean="0"/>
          </a:p>
          <a:p>
            <a:pPr algn="ctr"/>
            <a:r>
              <a:rPr lang="en-US" b="1" dirty="0" smtClean="0"/>
              <a:t>(</a:t>
            </a:r>
            <a:r>
              <a:rPr lang="en-US" b="1" dirty="0"/>
              <a:t>1530— 1584)</a:t>
            </a:r>
            <a:endParaRPr lang="ru-RU" b="1" dirty="0"/>
          </a:p>
        </p:txBody>
      </p:sp>
      <p:pic>
        <p:nvPicPr>
          <p:cNvPr id="2050" name="Picture 2" descr="C:\Users\Валя\Desktop\презентация\грозни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97" y="476672"/>
            <a:ext cx="3528392" cy="55446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69689" y="1562456"/>
            <a:ext cx="53285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dirty="0" err="1" smtClean="0"/>
              <a:t>власна</a:t>
            </a:r>
            <a:r>
              <a:rPr lang="ru-RU" dirty="0" smtClean="0"/>
              <a:t> </a:t>
            </a:r>
            <a:r>
              <a:rPr lang="ru-RU" dirty="0" err="1" smtClean="0"/>
              <a:t>те­орія</a:t>
            </a:r>
            <a:r>
              <a:rPr lang="ru-RU" dirty="0" smtClean="0"/>
              <a:t> </a:t>
            </a:r>
            <a:r>
              <a:rPr lang="ru-RU" dirty="0" err="1"/>
              <a:t>царської</a:t>
            </a:r>
            <a:r>
              <a:rPr lang="ru-RU" dirty="0"/>
              <a:t> </a:t>
            </a:r>
            <a:r>
              <a:rPr lang="ru-RU" dirty="0" err="1" smtClean="0"/>
              <a:t>влади</a:t>
            </a:r>
            <a:endParaRPr lang="ru-RU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ru-RU" dirty="0" err="1" smtClean="0"/>
              <a:t>самодержавство</a:t>
            </a:r>
            <a:r>
              <a:rPr lang="ru-RU" dirty="0" smtClean="0"/>
              <a:t> - </a:t>
            </a:r>
            <a:r>
              <a:rPr lang="ru-RU" dirty="0" err="1" smtClean="0"/>
              <a:t>владою</a:t>
            </a:r>
            <a:r>
              <a:rPr lang="ru-RU" dirty="0" smtClean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одноособо­вою</a:t>
            </a:r>
            <a:r>
              <a:rPr lang="ru-RU" dirty="0"/>
              <a:t>, абсолютною, </a:t>
            </a:r>
            <a:r>
              <a:rPr lang="ru-RU" dirty="0" err="1"/>
              <a:t>незалежною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духівництва</a:t>
            </a:r>
            <a:r>
              <a:rPr lang="ru-RU" dirty="0"/>
              <a:t>, бояр і будь-</a:t>
            </a:r>
            <a:r>
              <a:rPr lang="ru-RU" dirty="0" err="1"/>
              <a:t>якої</a:t>
            </a:r>
            <a:r>
              <a:rPr lang="ru-RU" dirty="0"/>
              <a:t> 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 smtClean="0"/>
              <a:t>сили</a:t>
            </a:r>
            <a:endParaRPr lang="ru-RU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uk-UA" dirty="0"/>
              <a:t>ц</a:t>
            </a:r>
            <a:r>
              <a:rPr lang="uk-UA" dirty="0" smtClean="0"/>
              <a:t>арська влада обмежена тільки Богом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/>
              <a:t>одна </a:t>
            </a:r>
            <a:r>
              <a:rPr lang="ru-RU" dirty="0" err="1"/>
              <a:t>із</a:t>
            </a:r>
            <a:r>
              <a:rPr lang="ru-RU" dirty="0"/>
              <a:t> самих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царської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smtClean="0"/>
              <a:t>у </a:t>
            </a:r>
            <a:r>
              <a:rPr lang="ru-RU" dirty="0" err="1"/>
              <a:t>покаранні</a:t>
            </a:r>
            <a:r>
              <a:rPr lang="ru-RU" dirty="0"/>
              <a:t> «</a:t>
            </a:r>
            <a:r>
              <a:rPr lang="ru-RU" dirty="0" err="1"/>
              <a:t>лиходіїв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="" xmlns:p14="http://schemas.microsoft.com/office/powerpoint/2010/main" val="530530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аля\Desktop\презентация\курб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2880320" cy="41059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11960" y="620688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/>
              <a:t>Андрій</a:t>
            </a:r>
            <a:r>
              <a:rPr lang="ru-RU" b="1" dirty="0"/>
              <a:t> </a:t>
            </a:r>
            <a:r>
              <a:rPr lang="ru-RU" b="1" dirty="0" err="1"/>
              <a:t>Курбський</a:t>
            </a:r>
            <a:r>
              <a:rPr lang="ru-RU" b="1" dirty="0"/>
              <a:t> </a:t>
            </a:r>
            <a:endParaRPr lang="ru-RU" b="1" dirty="0" smtClean="0"/>
          </a:p>
          <a:p>
            <a:pPr algn="ctr"/>
            <a:r>
              <a:rPr lang="ru-RU" dirty="0" smtClean="0"/>
              <a:t>(</a:t>
            </a:r>
            <a:r>
              <a:rPr lang="ru-RU" dirty="0"/>
              <a:t>1528—1583)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79912" y="2457658"/>
            <a:ext cx="48245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в </a:t>
            </a:r>
            <a:r>
              <a:rPr lang="ru-RU" dirty="0" err="1"/>
              <a:t>державі</a:t>
            </a:r>
            <a:r>
              <a:rPr lang="ru-RU" dirty="0"/>
              <a:t> </a:t>
            </a:r>
            <a:r>
              <a:rPr lang="ru-RU" dirty="0" err="1"/>
              <a:t>божественну</a:t>
            </a:r>
            <a:r>
              <a:rPr lang="ru-RU" dirty="0"/>
              <a:t> </a:t>
            </a:r>
            <a:r>
              <a:rPr lang="ru-RU" dirty="0" smtClean="0"/>
              <a:t>волю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/>
              <a:t>мету </a:t>
            </a:r>
            <a:r>
              <a:rPr lang="ru-RU" dirty="0" err="1"/>
              <a:t>верховної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вбачав</a:t>
            </a:r>
            <a:r>
              <a:rPr lang="ru-RU" dirty="0"/>
              <a:t> у справедливому і милостивому </a:t>
            </a:r>
            <a:r>
              <a:rPr lang="ru-RU" dirty="0" err="1"/>
              <a:t>управлінні</a:t>
            </a:r>
            <a:r>
              <a:rPr lang="ru-RU" dirty="0"/>
              <a:t> держа­вою для блага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 smtClean="0"/>
              <a:t>підданих</a:t>
            </a:r>
            <a:endParaRPr lang="ru-RU" dirty="0" smtClean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err="1" smtClean="0"/>
              <a:t>найкращою</a:t>
            </a:r>
            <a:r>
              <a:rPr lang="ru-RU" dirty="0" smtClean="0"/>
              <a:t> </a:t>
            </a:r>
            <a:r>
              <a:rPr lang="ru-RU" dirty="0" err="1"/>
              <a:t>організацією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smtClean="0"/>
              <a:t>є </a:t>
            </a:r>
            <a:r>
              <a:rPr lang="ru-RU" dirty="0" err="1" smtClean="0"/>
              <a:t>монархія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виборним</a:t>
            </a:r>
            <a:r>
              <a:rPr lang="ru-RU" dirty="0"/>
              <a:t> </a:t>
            </a:r>
            <a:r>
              <a:rPr lang="ru-RU" dirty="0" err="1"/>
              <a:t>станово-представницьким</a:t>
            </a:r>
            <a:r>
              <a:rPr lang="ru-RU" dirty="0"/>
              <a:t> органом</a:t>
            </a:r>
          </a:p>
        </p:txBody>
      </p:sp>
    </p:spTree>
    <p:extLst>
      <p:ext uri="{BB962C8B-B14F-4D97-AF65-F5344CB8AC3E}">
        <p14:creationId xmlns="" xmlns:p14="http://schemas.microsoft.com/office/powerpoint/2010/main" val="1443668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58921" y="1420104"/>
            <a:ext cx="680186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Державно-</a:t>
            </a:r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правові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концепції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Україні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к. ХІХ – </a:t>
            </a:r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поч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ХХ ст</a:t>
            </a: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7889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аля\Desktop\презентация\франк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8640"/>
            <a:ext cx="2172072" cy="30952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620688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Іван Якович Франко </a:t>
            </a:r>
          </a:p>
          <a:p>
            <a:pPr algn="ctr"/>
            <a:r>
              <a:rPr lang="uk-UA" dirty="0" smtClean="0"/>
              <a:t>(</a:t>
            </a:r>
            <a:r>
              <a:rPr lang="uk-UA" dirty="0"/>
              <a:t>1856—1916)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2060848"/>
            <a:ext cx="59766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uk-UA" dirty="0"/>
              <a:t>з</a:t>
            </a:r>
            <a:r>
              <a:rPr lang="uk-UA" dirty="0" smtClean="0"/>
              <a:t> виникненням </a:t>
            </a:r>
            <a:r>
              <a:rPr lang="uk-UA" dirty="0"/>
              <a:t>приватної власності виникає і держава з притаманними їй апаратами управління і </a:t>
            </a:r>
            <a:r>
              <a:rPr lang="uk-UA" dirty="0" smtClean="0"/>
              <a:t>примусу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/>
              <a:t>політичні інститути, політика і право випливають з економічних відносин, які панують у </a:t>
            </a:r>
            <a:r>
              <a:rPr lang="uk-UA" dirty="0" smtClean="0"/>
              <a:t>суспільстві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/>
              <a:t>н</a:t>
            </a:r>
            <a:r>
              <a:rPr lang="uk-UA" dirty="0" smtClean="0"/>
              <a:t>овий </a:t>
            </a:r>
            <a:r>
              <a:rPr lang="uk-UA" dirty="0"/>
              <a:t>устрій </a:t>
            </a:r>
            <a:r>
              <a:rPr lang="uk-UA" dirty="0" smtClean="0"/>
              <a:t>суспільства можливий лише </a:t>
            </a:r>
            <a:r>
              <a:rPr lang="uk-UA" dirty="0"/>
              <a:t>за допомогою народної революції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99105" y="4869160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Хоча</a:t>
            </a:r>
            <a:r>
              <a:rPr lang="ru-RU" dirty="0"/>
              <a:t> І. Франко </a:t>
            </a:r>
            <a:r>
              <a:rPr lang="ru-RU" dirty="0" err="1"/>
              <a:t>багато</a:t>
            </a:r>
            <a:r>
              <a:rPr lang="ru-RU" dirty="0"/>
              <a:t> в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поділяв</a:t>
            </a:r>
            <a:r>
              <a:rPr lang="ru-RU" dirty="0"/>
              <a:t> </a:t>
            </a:r>
            <a:r>
              <a:rPr lang="ru-RU" dirty="0" err="1"/>
              <a:t>марксистські</a:t>
            </a:r>
            <a:r>
              <a:rPr lang="ru-RU" dirty="0"/>
              <a:t> погляди на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виступав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абсолютизації</a:t>
            </a:r>
            <a:r>
              <a:rPr lang="ru-RU" dirty="0"/>
              <a:t> </a:t>
            </a:r>
            <a:r>
              <a:rPr lang="ru-RU" dirty="0" err="1"/>
              <a:t>марксистського</a:t>
            </a:r>
            <a:r>
              <a:rPr lang="ru-RU" dirty="0"/>
              <a:t> </a:t>
            </a:r>
            <a:r>
              <a:rPr lang="ru-RU" dirty="0" err="1"/>
              <a:t>вчення</a:t>
            </a:r>
            <a:r>
              <a:rPr lang="ru-RU" dirty="0"/>
              <a:t>, закликав </a:t>
            </a:r>
            <a:r>
              <a:rPr lang="ru-RU" dirty="0" err="1"/>
              <a:t>сприймати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як продукт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епохи</a:t>
            </a:r>
            <a:r>
              <a:rPr lang="ru-RU" dirty="0"/>
              <a:t>, а не як </a:t>
            </a:r>
            <a:r>
              <a:rPr lang="ru-RU" dirty="0" err="1"/>
              <a:t>керівництво</a:t>
            </a:r>
            <a:r>
              <a:rPr lang="ru-RU" dirty="0"/>
              <a:t> до </a:t>
            </a:r>
            <a:r>
              <a:rPr lang="ru-RU" dirty="0" err="1"/>
              <a:t>дії</a:t>
            </a:r>
            <a:r>
              <a:rPr lang="ru-RU" dirty="0"/>
              <a:t> на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часи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717421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ля\Desktop\презентация\гру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478" y="184926"/>
            <a:ext cx="2347038" cy="32440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1213" y="2348880"/>
            <a:ext cx="61229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err="1"/>
              <a:t>визнання</a:t>
            </a:r>
            <a:r>
              <a:rPr lang="ru-RU" dirty="0"/>
              <a:t> народу </a:t>
            </a:r>
            <a:r>
              <a:rPr lang="ru-RU" dirty="0" err="1"/>
              <a:t>рушійною</a:t>
            </a:r>
            <a:r>
              <a:rPr lang="ru-RU" dirty="0"/>
              <a:t> силою </a:t>
            </a:r>
            <a:r>
              <a:rPr lang="ru-RU" dirty="0" err="1"/>
              <a:t>історичного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народу як </a:t>
            </a:r>
            <a:r>
              <a:rPr lang="ru-RU" dirty="0" err="1"/>
              <a:t>окремої</a:t>
            </a:r>
            <a:r>
              <a:rPr lang="ru-RU" dirty="0"/>
              <a:t> </a:t>
            </a:r>
            <a:r>
              <a:rPr lang="ru-RU" dirty="0" err="1"/>
              <a:t>культурної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/>
              <a:t>обґрунтування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 народоправства у </a:t>
            </a:r>
            <a:r>
              <a:rPr lang="ru-RU" dirty="0" err="1"/>
              <a:t>вигляді</a:t>
            </a:r>
            <a:r>
              <a:rPr lang="ru-RU" dirty="0"/>
              <a:t> народно-</a:t>
            </a:r>
            <a:r>
              <a:rPr lang="ru-RU" dirty="0" err="1"/>
              <a:t>демократичної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/>
              <a:t>федеративний</a:t>
            </a:r>
            <a:r>
              <a:rPr lang="ru-RU" dirty="0"/>
              <a:t> </a:t>
            </a:r>
            <a:r>
              <a:rPr lang="ru-RU" dirty="0" err="1"/>
              <a:t>устрій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/>
              <a:t>відстоювання</a:t>
            </a:r>
            <a:r>
              <a:rPr lang="ru-RU" dirty="0"/>
              <a:t> </a:t>
            </a:r>
            <a:r>
              <a:rPr lang="ru-RU" dirty="0" err="1"/>
              <a:t>автономії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в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федеративних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конфедеративних</a:t>
            </a:r>
            <a:r>
              <a:rPr lang="ru-RU" dirty="0"/>
              <a:t> </a:t>
            </a:r>
            <a:r>
              <a:rPr lang="ru-RU" dirty="0" err="1"/>
              <a:t>союзів</a:t>
            </a:r>
            <a:r>
              <a:rPr lang="ru-RU" dirty="0"/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колективним</a:t>
            </a:r>
            <a:r>
              <a:rPr lang="ru-RU" dirty="0"/>
              <a:t> формам </a:t>
            </a:r>
            <a:r>
              <a:rPr lang="ru-RU" dirty="0" err="1"/>
              <a:t>власності</a:t>
            </a:r>
            <a:r>
              <a:rPr lang="ru-RU" dirty="0"/>
              <a:t> як </a:t>
            </a:r>
            <a:r>
              <a:rPr lang="ru-RU" dirty="0" err="1"/>
              <a:t>історично</a:t>
            </a:r>
            <a:r>
              <a:rPr lang="ru-RU" dirty="0"/>
              <a:t> </a:t>
            </a:r>
            <a:r>
              <a:rPr lang="ru-RU" dirty="0" err="1"/>
              <a:t>традиційним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69693" y="620688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Михайло Грушевський</a:t>
            </a:r>
          </a:p>
          <a:p>
            <a:pPr algn="ctr"/>
            <a:r>
              <a:rPr lang="uk-UA" dirty="0"/>
              <a:t>(1866—1934)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41172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556" y="799837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/>
              <a:t>Володимир</a:t>
            </a:r>
            <a:r>
              <a:rPr lang="ru-RU" b="1" dirty="0"/>
              <a:t> Винниченко </a:t>
            </a:r>
            <a:endParaRPr lang="ru-RU" b="1" dirty="0" smtClean="0"/>
          </a:p>
          <a:p>
            <a:pPr algn="ctr"/>
            <a:r>
              <a:rPr lang="ru-RU" dirty="0" smtClean="0"/>
              <a:t>(</a:t>
            </a:r>
            <a:r>
              <a:rPr lang="ru-RU" dirty="0"/>
              <a:t>1880-1951 </a:t>
            </a:r>
            <a:r>
              <a:rPr lang="ru-RU" dirty="0" err="1"/>
              <a:t>рр</a:t>
            </a:r>
            <a:r>
              <a:rPr lang="ru-RU" dirty="0"/>
              <a:t>.)</a:t>
            </a:r>
          </a:p>
        </p:txBody>
      </p:sp>
      <p:pic>
        <p:nvPicPr>
          <p:cNvPr id="3074" name="Picture 2" descr="C:\Users\Валя\Desktop\презентация\виннич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93294"/>
            <a:ext cx="2143639" cy="28989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5191" y="3501008"/>
            <a:ext cx="68628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err="1"/>
              <a:t>концепція</a:t>
            </a:r>
            <a:r>
              <a:rPr lang="ru-RU" dirty="0"/>
              <a:t> </a:t>
            </a:r>
            <a:r>
              <a:rPr lang="ru-RU" dirty="0" err="1"/>
              <a:t>державності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принципах </a:t>
            </a:r>
            <a:r>
              <a:rPr lang="ru-RU" dirty="0" err="1"/>
              <a:t>соціалізму</a:t>
            </a:r>
            <a:r>
              <a:rPr lang="ru-RU" dirty="0"/>
              <a:t> та </a:t>
            </a:r>
            <a:r>
              <a:rPr lang="ru-RU" dirty="0" err="1" smtClean="0"/>
              <a:t>федералізму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/>
              <a:t>реальним</a:t>
            </a:r>
            <a:r>
              <a:rPr lang="ru-RU" dirty="0"/>
              <a:t> </a:t>
            </a:r>
            <a:r>
              <a:rPr lang="ru-RU" dirty="0" err="1"/>
              <a:t>ідеалом</a:t>
            </a:r>
            <a:r>
              <a:rPr lang="ru-RU" dirty="0"/>
              <a:t> в </a:t>
            </a:r>
            <a:r>
              <a:rPr lang="ru-RU" dirty="0" err="1"/>
              <a:t>існуючих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є </a:t>
            </a:r>
            <a:r>
              <a:rPr lang="ru-RU" dirty="0" err="1"/>
              <a:t>автономія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 smtClean="0"/>
              <a:t>Федерації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метою </a:t>
            </a:r>
            <a:r>
              <a:rPr lang="ru-RU" dirty="0" smtClean="0"/>
              <a:t>стала </a:t>
            </a:r>
            <a:r>
              <a:rPr lang="ru-RU" dirty="0"/>
              <a:t>не сама </a:t>
            </a:r>
            <a:r>
              <a:rPr lang="ru-RU" dirty="0" err="1"/>
              <a:t>державність</a:t>
            </a:r>
            <a:r>
              <a:rPr lang="ru-RU" dirty="0"/>
              <a:t>, а </a:t>
            </a:r>
            <a:r>
              <a:rPr lang="ru-RU" dirty="0" err="1"/>
              <a:t>відродження</a:t>
            </a:r>
            <a:r>
              <a:rPr lang="ru-RU" dirty="0"/>
              <a:t> </a:t>
            </a:r>
            <a:r>
              <a:rPr lang="ru-RU" dirty="0" err="1"/>
              <a:t>нації</a:t>
            </a:r>
            <a:r>
              <a:rPr lang="ru-RU" dirty="0"/>
              <a:t>, </a:t>
            </a:r>
            <a:r>
              <a:rPr lang="ru-RU" dirty="0" err="1"/>
              <a:t>пробудження</a:t>
            </a:r>
            <a:r>
              <a:rPr lang="ru-RU" dirty="0"/>
              <a:t> в </a:t>
            </a:r>
            <a:r>
              <a:rPr lang="ru-RU" dirty="0" err="1"/>
              <a:t>народі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 smtClean="0"/>
              <a:t>гідності</a:t>
            </a:r>
            <a:r>
              <a:rPr lang="ru-RU" dirty="0" smtClean="0"/>
              <a:t>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/>
              <a:t>д</a:t>
            </a:r>
            <a:r>
              <a:rPr lang="ru-RU" dirty="0" err="1" smtClean="0"/>
              <a:t>ержавність</a:t>
            </a:r>
            <a:r>
              <a:rPr lang="ru-RU" dirty="0" smtClean="0"/>
              <a:t> </a:t>
            </a:r>
            <a:r>
              <a:rPr lang="ru-RU" dirty="0"/>
              <a:t>є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 для </a:t>
            </a:r>
            <a:r>
              <a:rPr lang="ru-RU" dirty="0" err="1"/>
              <a:t>досягнення</a:t>
            </a:r>
            <a:r>
              <a:rPr lang="ru-RU" dirty="0"/>
              <a:t> мети</a:t>
            </a:r>
          </a:p>
        </p:txBody>
      </p:sp>
    </p:spTree>
    <p:extLst>
      <p:ext uri="{BB962C8B-B14F-4D97-AF65-F5344CB8AC3E}">
        <p14:creationId xmlns="" xmlns:p14="http://schemas.microsoft.com/office/powerpoint/2010/main" val="2071030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908720"/>
            <a:ext cx="7200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algn="just">
              <a:lnSpc>
                <a:spcPct val="150000"/>
              </a:lnSpc>
            </a:pPr>
            <a:endParaRPr lang="uk-UA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Політико-правова думка польського періоду в Україні.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Політичні програми гетьманів України. Політична і правова думка в Московській державі.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Державно-правові концепції в Україні к. ХІХ - поч. ХХ ст.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Політико-правова ідеологія Росії доби розквіту абсолютизму.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Концепції держави і права Росії доби буржуазних реформ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5692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963650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Микола Міхновський</a:t>
            </a:r>
          </a:p>
          <a:p>
            <a:pPr algn="ctr"/>
            <a:r>
              <a:rPr lang="uk-UA" dirty="0" smtClean="0"/>
              <a:t>(1873-1924)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3207056"/>
            <a:ext cx="66247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/>
              <a:t>із</a:t>
            </a:r>
            <a:r>
              <a:rPr lang="ru-RU" dirty="0"/>
              <a:t> уже </a:t>
            </a:r>
            <a:r>
              <a:rPr lang="ru-RU" dirty="0" err="1"/>
              <a:t>існуючих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самостійницької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</a:t>
            </a:r>
            <a:r>
              <a:rPr lang="ru-RU" dirty="0" err="1"/>
              <a:t>нову</a:t>
            </a:r>
            <a:r>
              <a:rPr lang="ru-RU" dirty="0"/>
              <a:t> </a:t>
            </a:r>
            <a:r>
              <a:rPr lang="ru-RU" dirty="0" err="1"/>
              <a:t>політичну</a:t>
            </a:r>
            <a:r>
              <a:rPr lang="ru-RU" dirty="0"/>
              <a:t> </a:t>
            </a:r>
            <a:r>
              <a:rPr lang="ru-RU" dirty="0" err="1"/>
              <a:t>ідеологію</a:t>
            </a:r>
            <a:r>
              <a:rPr lang="ru-RU" dirty="0"/>
              <a:t>, яка ставила за мету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незалежної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 smtClean="0"/>
              <a:t>держави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/>
              <a:t>Україна</a:t>
            </a:r>
            <a:r>
              <a:rPr lang="ru-RU" dirty="0"/>
              <a:t> мала </a:t>
            </a:r>
            <a:r>
              <a:rPr lang="ru-RU" dirty="0" err="1"/>
              <a:t>розвиватись</a:t>
            </a:r>
            <a:r>
              <a:rPr lang="ru-RU" dirty="0"/>
              <a:t> як </a:t>
            </a:r>
            <a:r>
              <a:rPr lang="ru-RU" dirty="0" err="1"/>
              <a:t>унітарна</a:t>
            </a:r>
            <a:r>
              <a:rPr lang="ru-RU" dirty="0"/>
              <a:t> держава з </a:t>
            </a:r>
            <a:r>
              <a:rPr lang="ru-RU" dirty="0" err="1"/>
              <a:t>президентсько-парламентською</a:t>
            </a:r>
            <a:r>
              <a:rPr lang="ru-RU" dirty="0"/>
              <a:t> формою </a:t>
            </a:r>
            <a:r>
              <a:rPr lang="ru-RU" dirty="0" err="1" smtClean="0"/>
              <a:t>правління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о</a:t>
            </a:r>
            <a:r>
              <a:rPr lang="ru-RU" dirty="0" smtClean="0"/>
              <a:t>сновою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мали</a:t>
            </a:r>
            <a:r>
              <a:rPr lang="ru-RU" dirty="0"/>
              <a:t> стати </a:t>
            </a:r>
            <a:r>
              <a:rPr lang="ru-RU" dirty="0" err="1"/>
              <a:t>широкі</a:t>
            </a:r>
            <a:r>
              <a:rPr lang="ru-RU" dirty="0"/>
              <a:t> </a:t>
            </a:r>
            <a:r>
              <a:rPr lang="ru-RU" dirty="0" err="1"/>
              <a:t>громадянські</a:t>
            </a:r>
            <a:r>
              <a:rPr lang="ru-RU" dirty="0"/>
              <a:t> права,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забезпечувався</a:t>
            </a:r>
            <a:r>
              <a:rPr lang="ru-RU" dirty="0"/>
              <a:t> реальною </a:t>
            </a:r>
            <a:r>
              <a:rPr lang="ru-RU" dirty="0" err="1"/>
              <a:t>незалежністю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гілок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широким </a:t>
            </a:r>
            <a:r>
              <a:rPr lang="ru-RU" dirty="0" err="1"/>
              <a:t>місцевим</a:t>
            </a:r>
            <a:r>
              <a:rPr lang="ru-RU" dirty="0"/>
              <a:t> </a:t>
            </a:r>
            <a:r>
              <a:rPr lang="ru-RU" dirty="0" err="1"/>
              <a:t>самоврядуванням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захистом</a:t>
            </a:r>
            <a:r>
              <a:rPr lang="ru-RU" dirty="0"/>
              <a:t> прав,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меншин</a:t>
            </a:r>
            <a:endParaRPr lang="ru-RU" dirty="0"/>
          </a:p>
        </p:txBody>
      </p:sp>
      <p:pic>
        <p:nvPicPr>
          <p:cNvPr id="1026" name="Picture 2" descr="C:\Users\Валя\Desktop\презентация\міхнов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882" y="389369"/>
            <a:ext cx="2280816" cy="27732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05078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15541" y="1700808"/>
            <a:ext cx="6312947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Політико-правова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ідеологія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Росії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доби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розквіту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абсолютизму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63282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ля\Desktop\презентация\щербатов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6065"/>
            <a:ext cx="2016224" cy="28483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5856" y="548680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М. М. Щербатов </a:t>
            </a:r>
            <a:endParaRPr lang="ru-RU" b="1" dirty="0" smtClean="0"/>
          </a:p>
          <a:p>
            <a:pPr algn="ctr"/>
            <a:r>
              <a:rPr lang="ru-RU" dirty="0" smtClean="0"/>
              <a:t>(</a:t>
            </a:r>
            <a:r>
              <a:rPr lang="ru-RU" dirty="0"/>
              <a:t>1733-1790)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95836" y="1556792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err="1" smtClean="0"/>
              <a:t>різка</a:t>
            </a:r>
            <a:r>
              <a:rPr lang="ru-RU" dirty="0" smtClean="0"/>
              <a:t> критика </a:t>
            </a:r>
            <a:r>
              <a:rPr lang="ru-RU" dirty="0" err="1" smtClean="0"/>
              <a:t>абсолютної</a:t>
            </a:r>
            <a:r>
              <a:rPr lang="ru-RU" dirty="0" smtClean="0"/>
              <a:t> </a:t>
            </a:r>
            <a:r>
              <a:rPr lang="ru-RU" dirty="0" err="1" smtClean="0"/>
              <a:t>монархії</a:t>
            </a:r>
            <a:r>
              <a:rPr lang="ru-RU" dirty="0" smtClean="0"/>
              <a:t> </a:t>
            </a:r>
            <a:r>
              <a:rPr lang="ru-RU" dirty="0"/>
              <a:t>як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/>
              <a:t>правління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катерининського</a:t>
            </a:r>
            <a:r>
              <a:rPr lang="ru-RU" dirty="0"/>
              <a:t> </a:t>
            </a:r>
            <a:r>
              <a:rPr lang="ru-RU" dirty="0" smtClean="0"/>
              <a:t>уряду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/>
              <a:t>з</a:t>
            </a:r>
            <a:r>
              <a:rPr lang="uk-UA" dirty="0" smtClean="0"/>
              <a:t>ародження </a:t>
            </a:r>
            <a:r>
              <a:rPr lang="ru-RU" dirty="0" err="1"/>
              <a:t>ідеї</a:t>
            </a:r>
            <a:r>
              <a:rPr lang="ru-RU" dirty="0"/>
              <a:t> </a:t>
            </a:r>
            <a:r>
              <a:rPr lang="ru-RU" dirty="0" err="1" smtClean="0"/>
              <a:t>конституціоналізму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 smtClean="0"/>
              <a:t>прогресивності</a:t>
            </a:r>
            <a:r>
              <a:rPr lang="ru-RU" dirty="0" smtClean="0"/>
              <a:t> і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/>
              <a:t>петровських</a:t>
            </a:r>
            <a:r>
              <a:rPr lang="ru-RU" dirty="0"/>
              <a:t> </a:t>
            </a:r>
            <a:r>
              <a:rPr lang="ru-RU" dirty="0" smtClean="0"/>
              <a:t>реформ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/>
              <a:t>п</a:t>
            </a:r>
            <a:r>
              <a:rPr lang="uk-UA" dirty="0" smtClean="0"/>
              <a:t>оходження держави в стилі концепції суспільного договору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4221088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: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ru-RU" dirty="0" err="1" smtClean="0"/>
              <a:t>монархія</a:t>
            </a:r>
            <a:r>
              <a:rPr lang="ru-RU" dirty="0" smtClean="0"/>
              <a:t>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err="1" smtClean="0"/>
              <a:t>аристократія</a:t>
            </a:r>
            <a:r>
              <a:rPr lang="ru-RU" dirty="0" smtClean="0"/>
              <a:t>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err="1" smtClean="0"/>
              <a:t>демократія</a:t>
            </a:r>
            <a:r>
              <a:rPr lang="ru-RU" dirty="0" smtClean="0"/>
              <a:t> 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err="1" smtClean="0"/>
              <a:t>деспотія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003306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аля\Desktop\презентация\сперан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4637"/>
            <a:ext cx="2193032" cy="26754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620688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Михайло Михайлович </a:t>
            </a:r>
            <a:r>
              <a:rPr lang="ru-RU" b="1" dirty="0" err="1" smtClean="0"/>
              <a:t>Сперанський</a:t>
            </a:r>
            <a:r>
              <a:rPr lang="ru-RU" b="1" dirty="0" smtClean="0"/>
              <a:t> </a:t>
            </a:r>
          </a:p>
          <a:p>
            <a:pPr algn="ctr"/>
            <a:r>
              <a:rPr lang="ru-RU" dirty="0" smtClean="0"/>
              <a:t>(</a:t>
            </a:r>
            <a:r>
              <a:rPr lang="ru-RU" dirty="0"/>
              <a:t>1772-1839)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2132856"/>
            <a:ext cx="59766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проектів</a:t>
            </a:r>
            <a:r>
              <a:rPr lang="ru-RU" dirty="0" smtClean="0"/>
              <a:t> </a:t>
            </a:r>
            <a:r>
              <a:rPr lang="ru-RU" dirty="0" err="1"/>
              <a:t>державних</a:t>
            </a:r>
            <a:r>
              <a:rPr lang="ru-RU" dirty="0"/>
              <a:t> реформ,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підкреслюється</a:t>
            </a:r>
            <a:r>
              <a:rPr lang="ru-RU" dirty="0" smtClean="0"/>
              <a:t> </a:t>
            </a:r>
            <a:r>
              <a:rPr lang="ru-RU" dirty="0" err="1" smtClean="0"/>
              <a:t>економічна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 smtClean="0"/>
              <a:t>політична</a:t>
            </a:r>
            <a:r>
              <a:rPr lang="ru-RU" dirty="0" smtClean="0"/>
              <a:t> </a:t>
            </a:r>
            <a:r>
              <a:rPr lang="ru-RU" dirty="0" err="1"/>
              <a:t>відсталість</a:t>
            </a:r>
            <a:r>
              <a:rPr lang="ru-RU" dirty="0"/>
              <a:t> </a:t>
            </a:r>
            <a:r>
              <a:rPr lang="ru-RU" dirty="0" err="1"/>
              <a:t>Росії</a:t>
            </a:r>
            <a:r>
              <a:rPr lang="ru-RU" dirty="0"/>
              <a:t> та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в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хоча</a:t>
            </a:r>
            <a:r>
              <a:rPr lang="ru-RU" dirty="0"/>
              <a:t> б </a:t>
            </a:r>
            <a:r>
              <a:rPr lang="ru-RU" dirty="0" err="1"/>
              <a:t>поміркованих</a:t>
            </a:r>
            <a:r>
              <a:rPr lang="ru-RU" dirty="0"/>
              <a:t> </a:t>
            </a:r>
            <a:r>
              <a:rPr lang="ru-RU" dirty="0" err="1" smtClean="0"/>
              <a:t>перетворень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uk-UA" dirty="0"/>
              <a:t>п</a:t>
            </a:r>
            <a:r>
              <a:rPr lang="uk-UA" dirty="0" smtClean="0"/>
              <a:t>оходження держави виведене з суспільного договору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/>
              <a:t>д</a:t>
            </a:r>
            <a:r>
              <a:rPr lang="uk-UA" dirty="0" smtClean="0"/>
              <a:t>ержавний лад Росії визначається як деспотичний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у проектах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перетворень</a:t>
            </a:r>
            <a:r>
              <a:rPr lang="ru-RU" dirty="0"/>
              <a:t> </a:t>
            </a:r>
            <a:r>
              <a:rPr lang="ru-RU" dirty="0" err="1" smtClean="0"/>
              <a:t>йдеться</a:t>
            </a:r>
            <a:r>
              <a:rPr lang="ru-RU" dirty="0" smtClean="0"/>
              <a:t> не </a:t>
            </a:r>
            <a:r>
              <a:rPr lang="ru-RU" dirty="0" err="1"/>
              <a:t>тільки</a:t>
            </a:r>
            <a:r>
              <a:rPr lang="ru-RU" dirty="0"/>
              <a:t> про </a:t>
            </a:r>
            <a:r>
              <a:rPr lang="ru-RU" dirty="0" err="1"/>
              <a:t>встановлення</a:t>
            </a:r>
            <a:r>
              <a:rPr lang="ru-RU" dirty="0"/>
              <a:t> в </a:t>
            </a:r>
            <a:r>
              <a:rPr lang="ru-RU" dirty="0" err="1"/>
              <a:t>Росії</a:t>
            </a:r>
            <a:r>
              <a:rPr lang="ru-RU" dirty="0"/>
              <a:t> </a:t>
            </a:r>
            <a:r>
              <a:rPr lang="ru-RU" dirty="0" err="1"/>
              <a:t>конституційної</a:t>
            </a:r>
            <a:r>
              <a:rPr lang="ru-RU" dirty="0"/>
              <a:t> </a:t>
            </a:r>
            <a:r>
              <a:rPr lang="ru-RU" dirty="0" err="1"/>
              <a:t>монархії</a:t>
            </a:r>
            <a:r>
              <a:rPr lang="ru-RU" dirty="0"/>
              <a:t>, а й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неодмінно</a:t>
            </a:r>
            <a:r>
              <a:rPr lang="ru-RU" dirty="0"/>
              <a:t> </a:t>
            </a:r>
            <a:r>
              <a:rPr lang="ru-RU" dirty="0" smtClean="0"/>
              <a:t>повинна бути </a:t>
            </a:r>
            <a:r>
              <a:rPr lang="ru-RU" dirty="0"/>
              <a:t>основано на </a:t>
            </a:r>
            <a:r>
              <a:rPr lang="ru-RU" dirty="0" err="1"/>
              <a:t>законі</a:t>
            </a:r>
            <a:r>
              <a:rPr lang="uk-UA" dirty="0" smtClean="0"/>
              <a:t>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err="1"/>
              <a:t>о</a:t>
            </a:r>
            <a:r>
              <a:rPr lang="uk-UA" dirty="0" err="1" smtClean="0"/>
              <a:t>бгрунтовується</a:t>
            </a:r>
            <a:r>
              <a:rPr lang="uk-UA" dirty="0" smtClean="0"/>
              <a:t> необхідність поділу влади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180578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276" y="1988840"/>
            <a:ext cx="867256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Концепції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держави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і права </a:t>
            </a:r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Росії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доби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буржуазних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реформ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25532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Борис </a:t>
            </a:r>
            <a:r>
              <a:rPr lang="ru-RU" b="1" dirty="0" err="1"/>
              <a:t>Миколайович</a:t>
            </a:r>
            <a:r>
              <a:rPr lang="ru-RU" b="1" dirty="0"/>
              <a:t> </a:t>
            </a:r>
            <a:r>
              <a:rPr lang="ru-RU" b="1" dirty="0" err="1"/>
              <a:t>Чичерін</a:t>
            </a:r>
            <a:r>
              <a:rPr lang="ru-RU" b="1" dirty="0"/>
              <a:t> </a:t>
            </a:r>
            <a:endParaRPr lang="ru-RU" b="1" dirty="0" smtClean="0"/>
          </a:p>
          <a:p>
            <a:pPr algn="ctr"/>
            <a:r>
              <a:rPr lang="ru-RU" dirty="0" smtClean="0"/>
              <a:t>(</a:t>
            </a:r>
            <a:r>
              <a:rPr lang="ru-RU" dirty="0"/>
              <a:t>1828-1904)</a:t>
            </a:r>
          </a:p>
        </p:txBody>
      </p:sp>
      <p:pic>
        <p:nvPicPr>
          <p:cNvPr id="4098" name="Picture 2" descr="C:\Users\Валя\Desktop\презентация\чичері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4662"/>
            <a:ext cx="2109389" cy="2634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1484784"/>
            <a:ext cx="4752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/>
              <a:t>Ідея</a:t>
            </a:r>
            <a:r>
              <a:rPr lang="ru-RU" b="1" dirty="0"/>
              <a:t> </a:t>
            </a:r>
            <a:r>
              <a:rPr lang="ru-RU" b="1" dirty="0" err="1"/>
              <a:t>свободи</a:t>
            </a:r>
            <a:r>
              <a:rPr lang="ru-RU" b="1" dirty="0"/>
              <a:t> </a:t>
            </a:r>
            <a:r>
              <a:rPr lang="ru-RU" b="1" dirty="0" err="1" smtClean="0"/>
              <a:t>розвивається</a:t>
            </a:r>
            <a:r>
              <a:rPr lang="ru-RU" b="1" dirty="0" smtClean="0"/>
              <a:t> </a:t>
            </a:r>
            <a:r>
              <a:rPr lang="ru-RU" b="1" dirty="0"/>
              <a:t>в таких ступенях: </a:t>
            </a:r>
            <a:endParaRPr lang="ru-RU" b="1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err="1" smtClean="0"/>
              <a:t>зовнішня</a:t>
            </a:r>
            <a:r>
              <a:rPr lang="ru-RU" dirty="0" smtClean="0"/>
              <a:t> </a:t>
            </a:r>
            <a:r>
              <a:rPr lang="ru-RU" dirty="0"/>
              <a:t>свобода - право;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err="1" smtClean="0"/>
              <a:t>внутрішня</a:t>
            </a:r>
            <a:r>
              <a:rPr lang="ru-RU" dirty="0" smtClean="0"/>
              <a:t> </a:t>
            </a:r>
            <a:r>
              <a:rPr lang="ru-RU" dirty="0"/>
              <a:t>свобода - </a:t>
            </a:r>
            <a:r>
              <a:rPr lang="ru-RU" dirty="0" err="1"/>
              <a:t>моральність</a:t>
            </a:r>
            <a:r>
              <a:rPr lang="ru-RU" dirty="0"/>
              <a:t>;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err="1" smtClean="0"/>
              <a:t>громадянська</a:t>
            </a:r>
            <a:r>
              <a:rPr lang="ru-RU" dirty="0" smtClean="0"/>
              <a:t> </a:t>
            </a:r>
            <a:r>
              <a:rPr lang="ru-RU" dirty="0"/>
              <a:t>свобода - 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суб´єктивної</a:t>
            </a:r>
            <a:r>
              <a:rPr lang="ru-RU" dirty="0"/>
              <a:t> </a:t>
            </a:r>
            <a:r>
              <a:rPr lang="ru-RU" dirty="0" err="1"/>
              <a:t>моральності</a:t>
            </a:r>
            <a:r>
              <a:rPr lang="ru-RU" dirty="0"/>
              <a:t> в </a:t>
            </a:r>
            <a:r>
              <a:rPr lang="ru-RU" dirty="0" err="1"/>
              <a:t>об´єктивну</a:t>
            </a:r>
            <a:r>
              <a:rPr lang="ru-RU" dirty="0"/>
              <a:t> та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з правом у </a:t>
            </a:r>
            <a:r>
              <a:rPr lang="ru-RU" dirty="0" err="1"/>
              <a:t>громадянських</a:t>
            </a:r>
            <a:r>
              <a:rPr lang="ru-RU" dirty="0"/>
              <a:t> союзах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393305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Зосередженням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  </a:t>
            </a:r>
            <a:r>
              <a:rPr lang="ru-RU" dirty="0"/>
              <a:t>є право </a:t>
            </a:r>
            <a:r>
              <a:rPr lang="ru-RU" dirty="0" err="1"/>
              <a:t>приватної</a:t>
            </a:r>
            <a:r>
              <a:rPr lang="ru-RU" dirty="0"/>
              <a:t> </a:t>
            </a:r>
            <a:r>
              <a:rPr lang="ru-RU" dirty="0" err="1" smtClean="0"/>
              <a:t>власності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Держава </a:t>
            </a:r>
            <a:r>
              <a:rPr lang="ru-RU" dirty="0"/>
              <a:t>є не </a:t>
            </a:r>
            <a:r>
              <a:rPr lang="ru-RU" dirty="0" err="1"/>
              <a:t>творінням</a:t>
            </a:r>
            <a:r>
              <a:rPr lang="ru-RU" dirty="0"/>
              <a:t> </a:t>
            </a:r>
            <a:r>
              <a:rPr lang="ru-RU" dirty="0" err="1"/>
              <a:t>суб´єктивної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а </a:t>
            </a:r>
            <a:r>
              <a:rPr lang="ru-RU" dirty="0" err="1"/>
              <a:t>закономірним</a:t>
            </a:r>
            <a:r>
              <a:rPr lang="ru-RU" dirty="0"/>
              <a:t> </a:t>
            </a:r>
            <a:r>
              <a:rPr lang="ru-RU" dirty="0" err="1"/>
              <a:t>явищем</a:t>
            </a:r>
            <a:r>
              <a:rPr lang="ru-RU" dirty="0"/>
              <a:t>, </a:t>
            </a:r>
            <a:r>
              <a:rPr lang="ru-RU" dirty="0" err="1"/>
              <a:t>незалежним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суб´єктивних</a:t>
            </a:r>
            <a:r>
              <a:rPr lang="ru-RU" dirty="0"/>
              <a:t> </a:t>
            </a:r>
            <a:r>
              <a:rPr lang="ru-RU" dirty="0" err="1" smtClean="0"/>
              <a:t>спрямувань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5013176"/>
            <a:ext cx="6624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Форми держави:</a:t>
            </a:r>
            <a:endParaRPr lang="ru-RU" b="1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абсолютизм</a:t>
            </a:r>
            <a:r>
              <a:rPr lang="ru-RU" dirty="0"/>
              <a:t>,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err="1" smtClean="0"/>
              <a:t>аристократія</a:t>
            </a:r>
            <a:r>
              <a:rPr lang="ru-RU" dirty="0"/>
              <a:t>,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err="1"/>
              <a:t>д</a:t>
            </a:r>
            <a:r>
              <a:rPr lang="ru-RU" dirty="0" err="1" smtClean="0"/>
              <a:t>емократія</a:t>
            </a:r>
            <a:r>
              <a:rPr lang="ru-RU" dirty="0" smtClean="0"/>
              <a:t>,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err="1" smtClean="0"/>
              <a:t>конституційна</a:t>
            </a:r>
            <a:r>
              <a:rPr lang="ru-RU" dirty="0" smtClean="0"/>
              <a:t> </a:t>
            </a:r>
            <a:r>
              <a:rPr lang="ru-RU" dirty="0" err="1"/>
              <a:t>монархія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594079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404664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Михайло </a:t>
            </a:r>
            <a:r>
              <a:rPr lang="ru-RU" sz="2000" b="1" dirty="0" err="1" smtClean="0"/>
              <a:t>Олександрович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Бакунін</a:t>
            </a:r>
            <a:r>
              <a:rPr lang="ru-RU" sz="2000" b="1" dirty="0" smtClean="0"/>
              <a:t> </a:t>
            </a:r>
          </a:p>
          <a:p>
            <a:pPr algn="ctr"/>
            <a:r>
              <a:rPr lang="ru-RU" sz="2000" dirty="0" smtClean="0"/>
              <a:t>(</a:t>
            </a:r>
            <a:r>
              <a:rPr lang="ru-RU" sz="2000" dirty="0"/>
              <a:t>1814-1876)</a:t>
            </a:r>
          </a:p>
        </p:txBody>
      </p:sp>
      <p:pic>
        <p:nvPicPr>
          <p:cNvPr id="5122" name="Picture 2" descr="C:\Users\Валя\Desktop\презентация\бакуні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2103523" cy="28083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55776" y="1268760"/>
            <a:ext cx="61926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err="1"/>
              <a:t>Центральним</a:t>
            </a:r>
            <a:r>
              <a:rPr lang="ru-RU" sz="2000" dirty="0"/>
              <a:t> </a:t>
            </a:r>
            <a:r>
              <a:rPr lang="ru-RU" sz="2000" dirty="0" err="1"/>
              <a:t>положенням</a:t>
            </a:r>
            <a:r>
              <a:rPr lang="ru-RU" sz="2000" dirty="0"/>
              <a:t> </a:t>
            </a:r>
            <a:r>
              <a:rPr lang="ru-RU" sz="2000" dirty="0" err="1"/>
              <a:t>політичної</a:t>
            </a:r>
            <a:r>
              <a:rPr lang="ru-RU" sz="2000" dirty="0"/>
              <a:t> </a:t>
            </a:r>
            <a:r>
              <a:rPr lang="ru-RU" sz="2000" dirty="0" err="1"/>
              <a:t>теорії</a:t>
            </a:r>
            <a:r>
              <a:rPr lang="ru-RU" sz="2000" dirty="0"/>
              <a:t> </a:t>
            </a:r>
            <a:r>
              <a:rPr lang="ru-RU" sz="2000" dirty="0" err="1"/>
              <a:t>Бакуніна</a:t>
            </a:r>
            <a:r>
              <a:rPr lang="ru-RU" sz="2000" dirty="0"/>
              <a:t>, як і всякого </a:t>
            </a:r>
            <a:r>
              <a:rPr lang="ru-RU" sz="2000" dirty="0" err="1"/>
              <a:t>анархізму</a:t>
            </a:r>
            <a:r>
              <a:rPr lang="ru-RU" sz="2000" dirty="0"/>
              <a:t>, </a:t>
            </a:r>
            <a:r>
              <a:rPr lang="ru-RU" sz="2000" dirty="0" err="1"/>
              <a:t>була</a:t>
            </a:r>
            <a:r>
              <a:rPr lang="ru-RU" sz="2000" dirty="0"/>
              <a:t> </a:t>
            </a:r>
            <a:r>
              <a:rPr lang="ru-RU" sz="2000" dirty="0" err="1"/>
              <a:t>ідея</a:t>
            </a:r>
            <a:r>
              <a:rPr lang="ru-RU" sz="2000" dirty="0"/>
              <a:t> </a:t>
            </a:r>
            <a:r>
              <a:rPr lang="ru-RU" sz="2000" dirty="0" err="1"/>
              <a:t>негайного</a:t>
            </a:r>
            <a:r>
              <a:rPr lang="ru-RU" sz="2000" dirty="0"/>
              <a:t> </a:t>
            </a:r>
            <a:r>
              <a:rPr lang="ru-RU" sz="2000" dirty="0" err="1"/>
              <a:t>знищення</a:t>
            </a:r>
            <a:r>
              <a:rPr lang="ru-RU" sz="2000" dirty="0"/>
              <a:t> </a:t>
            </a:r>
            <a:r>
              <a:rPr lang="ru-RU" sz="2000" dirty="0" err="1"/>
              <a:t>держави</a:t>
            </a:r>
            <a:r>
              <a:rPr lang="ru-RU" sz="2000" dirty="0"/>
              <a:t>, яка </a:t>
            </a:r>
            <a:r>
              <a:rPr lang="ru-RU" sz="2000" dirty="0" err="1"/>
              <a:t>втілилася</a:t>
            </a:r>
            <a:r>
              <a:rPr lang="ru-RU" sz="2000" dirty="0"/>
              <a:t> </a:t>
            </a:r>
            <a:r>
              <a:rPr lang="ru-RU" sz="2000" dirty="0" err="1"/>
              <a:t>згодом</a:t>
            </a:r>
            <a:r>
              <a:rPr lang="ru-RU" sz="2000" dirty="0"/>
              <a:t> у </a:t>
            </a:r>
            <a:r>
              <a:rPr lang="ru-RU" sz="2000" dirty="0" err="1"/>
              <a:t>гаслі</a:t>
            </a:r>
            <a:r>
              <a:rPr lang="ru-RU" sz="2000" dirty="0"/>
              <a:t> «</a:t>
            </a:r>
            <a:r>
              <a:rPr lang="ru-RU" sz="2000" dirty="0" err="1"/>
              <a:t>скасування</a:t>
            </a:r>
            <a:r>
              <a:rPr lang="ru-RU" sz="2000" dirty="0"/>
              <a:t> </a:t>
            </a:r>
            <a:r>
              <a:rPr lang="ru-RU" sz="2000" dirty="0" err="1"/>
              <a:t>держави</a:t>
            </a:r>
            <a:r>
              <a:rPr lang="ru-RU" sz="2000" dirty="0"/>
              <a:t> з </a:t>
            </a:r>
            <a:r>
              <a:rPr lang="ru-RU" sz="2000" dirty="0" err="1"/>
              <a:t>сьогодні</a:t>
            </a:r>
            <a:r>
              <a:rPr lang="ru-RU" sz="2000" dirty="0"/>
              <a:t> на завтра»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356992"/>
            <a:ext cx="74888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/>
              <a:t>Негативне</a:t>
            </a:r>
            <a:r>
              <a:rPr lang="ru-RU" sz="2000" dirty="0"/>
              <a:t> </a:t>
            </a:r>
            <a:r>
              <a:rPr lang="ru-RU" sz="2000" dirty="0" err="1"/>
              <a:t>ставлення</a:t>
            </a:r>
            <a:r>
              <a:rPr lang="ru-RU" sz="2000" dirty="0"/>
              <a:t> до </a:t>
            </a:r>
            <a:r>
              <a:rPr lang="ru-RU" sz="2000" dirty="0" err="1"/>
              <a:t>держави</a:t>
            </a:r>
            <a:r>
              <a:rPr lang="ru-RU" sz="2000" dirty="0"/>
              <a:t>, права і </a:t>
            </a:r>
            <a:r>
              <a:rPr lang="ru-RU" sz="2000" dirty="0" err="1"/>
              <a:t>влади</a:t>
            </a:r>
            <a:r>
              <a:rPr lang="ru-RU" sz="2000" dirty="0"/>
              <a:t> </a:t>
            </a:r>
            <a:r>
              <a:rPr lang="ru-RU" sz="2000" dirty="0" err="1"/>
              <a:t>взагалі</a:t>
            </a:r>
            <a:r>
              <a:rPr lang="ru-RU" sz="2000" dirty="0"/>
              <a:t>, </a:t>
            </a:r>
            <a:r>
              <a:rPr lang="ru-RU" sz="2000" dirty="0" err="1"/>
              <a:t>невиразне</a:t>
            </a:r>
            <a:r>
              <a:rPr lang="ru-RU" sz="2000" dirty="0"/>
              <a:t> </a:t>
            </a:r>
            <a:r>
              <a:rPr lang="ru-RU" sz="2000" dirty="0" err="1"/>
              <a:t>уявлення</a:t>
            </a:r>
            <a:r>
              <a:rPr lang="ru-RU" sz="2000" dirty="0"/>
              <a:t> про </a:t>
            </a:r>
            <a:r>
              <a:rPr lang="ru-RU" sz="2000" dirty="0" err="1"/>
              <a:t>рушійні</a:t>
            </a:r>
            <a:r>
              <a:rPr lang="ru-RU" sz="2000" dirty="0"/>
              <a:t> </a:t>
            </a:r>
            <a:r>
              <a:rPr lang="ru-RU" sz="2000" dirty="0" err="1"/>
              <a:t>сили</a:t>
            </a:r>
            <a:r>
              <a:rPr lang="ru-RU" sz="2000" dirty="0"/>
              <a:t> </a:t>
            </a:r>
            <a:r>
              <a:rPr lang="ru-RU" sz="2000" dirty="0" err="1"/>
              <a:t>історії</a:t>
            </a:r>
            <a:r>
              <a:rPr lang="ru-RU" sz="2000" dirty="0"/>
              <a:t> </a:t>
            </a:r>
            <a:r>
              <a:rPr lang="ru-RU" sz="2000" dirty="0" err="1"/>
              <a:t>найчіткіше</a:t>
            </a:r>
            <a:r>
              <a:rPr lang="ru-RU" sz="2000" dirty="0"/>
              <a:t> проявились у </a:t>
            </a:r>
            <a:r>
              <a:rPr lang="ru-RU" sz="2000" dirty="0" err="1"/>
              <a:t>Бакуніна</a:t>
            </a:r>
            <a:r>
              <a:rPr lang="ru-RU" sz="2000" dirty="0"/>
              <a:t> в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теорії</a:t>
            </a:r>
            <a:r>
              <a:rPr lang="ru-RU" sz="2000" dirty="0"/>
              <a:t> </a:t>
            </a:r>
            <a:r>
              <a:rPr lang="ru-RU" sz="2000" dirty="0" err="1"/>
              <a:t>політичної</a:t>
            </a:r>
            <a:r>
              <a:rPr lang="ru-RU" sz="2000" dirty="0"/>
              <a:t> </a:t>
            </a:r>
            <a:r>
              <a:rPr lang="ru-RU" sz="2000" dirty="0" err="1"/>
              <a:t>боротьби</a:t>
            </a:r>
            <a:r>
              <a:rPr lang="ru-RU" sz="2000" dirty="0"/>
              <a:t>.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визнавав</a:t>
            </a:r>
            <a:r>
              <a:rPr lang="ru-RU" sz="2000" dirty="0"/>
              <a:t> </a:t>
            </a:r>
            <a:r>
              <a:rPr lang="ru-RU" sz="2000" dirty="0" err="1"/>
              <a:t>необхідність</a:t>
            </a:r>
            <a:r>
              <a:rPr lang="ru-RU" sz="2000" dirty="0"/>
              <a:t> </a:t>
            </a:r>
            <a:r>
              <a:rPr lang="ru-RU" sz="2000" dirty="0" err="1"/>
              <a:t>насильницької</a:t>
            </a:r>
            <a:r>
              <a:rPr lang="ru-RU" sz="2000" dirty="0"/>
              <a:t> </a:t>
            </a:r>
            <a:r>
              <a:rPr lang="ru-RU" sz="2000" dirty="0" err="1"/>
              <a:t>революції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відрізняло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видів</a:t>
            </a:r>
            <a:r>
              <a:rPr lang="ru-RU" sz="2000" dirty="0"/>
              <a:t> </a:t>
            </a:r>
            <a:r>
              <a:rPr lang="ru-RU" sz="2000" dirty="0" err="1"/>
              <a:t>анархізму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40041249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20688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Література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484784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err="1"/>
              <a:t>Орач</a:t>
            </a:r>
            <a:r>
              <a:rPr lang="ru-RU" dirty="0"/>
              <a:t> </a:t>
            </a:r>
            <a:r>
              <a:rPr lang="ru-RU" dirty="0" smtClean="0"/>
              <a:t>Є.М.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/>
              <a:t>політичних</a:t>
            </a:r>
            <a:r>
              <a:rPr lang="ru-RU" dirty="0"/>
              <a:t> і 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 smtClean="0"/>
              <a:t>вчень</a:t>
            </a:r>
            <a:r>
              <a:rPr lang="ru-RU" dirty="0" smtClean="0"/>
              <a:t>: </a:t>
            </a:r>
            <a:r>
              <a:rPr lang="ru-RU" dirty="0" err="1" smtClean="0"/>
              <a:t>Навчальний</a:t>
            </a:r>
            <a:r>
              <a:rPr lang="ru-RU" dirty="0" smtClean="0"/>
              <a:t> </a:t>
            </a:r>
            <a:r>
              <a:rPr lang="ru-RU" dirty="0" err="1"/>
              <a:t>посібник</a:t>
            </a:r>
            <a:r>
              <a:rPr lang="ru-RU" dirty="0"/>
              <a:t>. - К.: </a:t>
            </a:r>
            <a:r>
              <a:rPr lang="ru-RU" dirty="0" err="1"/>
              <a:t>Атіка</a:t>
            </a:r>
            <a:r>
              <a:rPr lang="ru-RU" dirty="0"/>
              <a:t>, 2005. - 560 </a:t>
            </a:r>
            <a:r>
              <a:rPr lang="en-US" dirty="0" smtClean="0"/>
              <a:t>c</a:t>
            </a:r>
            <a:r>
              <a:rPr lang="uk-UA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Шульженко Ф. П., Андрусяк Т. Г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і 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вчень</a:t>
            </a:r>
            <a:r>
              <a:rPr lang="ru-RU" dirty="0" smtClean="0"/>
              <a:t>.: </a:t>
            </a:r>
            <a:r>
              <a:rPr lang="ru-RU" dirty="0" err="1" smtClean="0"/>
              <a:t>Навчальний</a:t>
            </a:r>
            <a:r>
              <a:rPr lang="ru-RU" dirty="0" smtClean="0"/>
              <a:t> </a:t>
            </a:r>
            <a:r>
              <a:rPr lang="ru-RU" dirty="0" err="1" smtClean="0"/>
              <a:t>посібник</a:t>
            </a:r>
            <a:r>
              <a:rPr lang="ru-RU" dirty="0" smtClean="0"/>
              <a:t>. - </a:t>
            </a:r>
            <a:r>
              <a:rPr lang="ru-RU" dirty="0"/>
              <a:t>К.: </a:t>
            </a:r>
            <a:r>
              <a:rPr lang="ru-RU" dirty="0" err="1"/>
              <a:t>Юрінком</a:t>
            </a:r>
            <a:r>
              <a:rPr lang="ru-RU" dirty="0"/>
              <a:t> </a:t>
            </a:r>
            <a:r>
              <a:rPr lang="ru-RU" dirty="0" err="1"/>
              <a:t>Інтер</a:t>
            </a:r>
            <a:r>
              <a:rPr lang="ru-RU" dirty="0"/>
              <a:t>, 1999</a:t>
            </a:r>
            <a:r>
              <a:rPr lang="ru-RU" dirty="0" smtClean="0"/>
              <a:t>. – 304 с.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3867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772816"/>
            <a:ext cx="763284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Політико-правова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думка </a:t>
            </a:r>
          </a:p>
          <a:p>
            <a:pPr algn="ctr"/>
            <a:r>
              <a:rPr lang="ru-RU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польського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періоду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</a:t>
            </a:r>
            <a:r>
              <a:rPr lang="ru-RU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Україні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445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124744"/>
            <a:ext cx="7344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Видатними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мислителями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XVI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ст.,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чиї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твори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досить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популярними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Європі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lnSpc>
                <a:spcPct val="150000"/>
              </a:lnSpc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Станіслав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Оріховський-Роксолан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(1513—1566)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Іван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Вишенський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1550 —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1620)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Петро Могила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(1576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1596—1647) </a:t>
            </a:r>
          </a:p>
        </p:txBody>
      </p:sp>
    </p:spTree>
    <p:extLst>
      <p:ext uri="{BB962C8B-B14F-4D97-AF65-F5344CB8AC3E}">
        <p14:creationId xmlns="" xmlns:p14="http://schemas.microsoft.com/office/powerpoint/2010/main" val="459448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аля\Desktop\презентация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42" y="620688"/>
            <a:ext cx="1905950" cy="24896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6" y="764704"/>
            <a:ext cx="54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err="1"/>
              <a:t>Стані­слав</a:t>
            </a:r>
            <a:r>
              <a:rPr lang="ru-RU" b="1" i="1" dirty="0"/>
              <a:t> </a:t>
            </a:r>
            <a:r>
              <a:rPr lang="ru-RU" b="1" i="1" dirty="0" err="1"/>
              <a:t>Оріховський-Роксолан</a:t>
            </a:r>
            <a:r>
              <a:rPr lang="ru-RU" b="1" i="1" dirty="0"/>
              <a:t> </a:t>
            </a:r>
            <a:endParaRPr lang="ru-RU" b="1" i="1" dirty="0" smtClean="0"/>
          </a:p>
          <a:p>
            <a:pPr algn="ctr"/>
            <a:r>
              <a:rPr lang="ru-RU" b="1" i="1" dirty="0" smtClean="0"/>
              <a:t>(</a:t>
            </a:r>
            <a:r>
              <a:rPr lang="ru-RU" b="1" i="1" dirty="0"/>
              <a:t>1513—1566)</a:t>
            </a:r>
          </a:p>
          <a:p>
            <a:endParaRPr lang="uk-UA" dirty="0" smtClean="0"/>
          </a:p>
          <a:p>
            <a:r>
              <a:rPr lang="uk-UA" dirty="0" smtClean="0"/>
              <a:t>«</a:t>
            </a:r>
            <a:r>
              <a:rPr lang="ru-RU" dirty="0" err="1" smtClean="0"/>
              <a:t>Королівська</a:t>
            </a:r>
            <a:r>
              <a:rPr lang="ru-RU" dirty="0" smtClean="0"/>
              <a:t> </a:t>
            </a:r>
            <a:r>
              <a:rPr lang="ru-RU" dirty="0" err="1"/>
              <a:t>влада</a:t>
            </a:r>
            <a:r>
              <a:rPr lang="ru-RU" dirty="0"/>
              <a:t> походить не </a:t>
            </a:r>
            <a:r>
              <a:rPr lang="ru-RU" dirty="0" err="1"/>
              <a:t>від</a:t>
            </a:r>
            <a:r>
              <a:rPr lang="ru-RU" dirty="0"/>
              <a:t> Бога, але є результатом угоди </a:t>
            </a:r>
            <a:r>
              <a:rPr lang="ru-RU" dirty="0" err="1"/>
              <a:t>між</a:t>
            </a:r>
            <a:r>
              <a:rPr lang="ru-RU" dirty="0"/>
              <a:t> людьми, </a:t>
            </a:r>
            <a:r>
              <a:rPr lang="ru-RU" dirty="0" err="1"/>
              <a:t>добровільно</a:t>
            </a:r>
            <a:r>
              <a:rPr lang="ru-RU" dirty="0"/>
              <a:t> </a:t>
            </a:r>
            <a:r>
              <a:rPr lang="ru-RU" dirty="0" err="1"/>
              <a:t>слухняних</a:t>
            </a:r>
            <a:r>
              <a:rPr lang="ru-RU" dirty="0"/>
              <a:t> </a:t>
            </a:r>
            <a:r>
              <a:rPr lang="ru-RU" dirty="0" smtClean="0"/>
              <a:t>коро­лю</a:t>
            </a:r>
            <a:r>
              <a:rPr lang="uk-UA" dirty="0" smtClean="0"/>
              <a:t>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22564" y="3429000"/>
            <a:ext cx="75225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мета </a:t>
            </a:r>
            <a:r>
              <a:rPr lang="ru-RU" dirty="0" err="1"/>
              <a:t>держави</a:t>
            </a:r>
            <a:r>
              <a:rPr lang="ru-RU" dirty="0"/>
              <a:t> — </a:t>
            </a:r>
            <a:r>
              <a:rPr lang="ru-RU" dirty="0" err="1"/>
              <a:t>гарантія</a:t>
            </a:r>
            <a:r>
              <a:rPr lang="ru-RU" dirty="0"/>
              <a:t> прав і </a:t>
            </a:r>
            <a:r>
              <a:rPr lang="ru-RU" dirty="0" err="1"/>
              <a:t>користі</a:t>
            </a:r>
            <a:r>
              <a:rPr lang="ru-RU" dirty="0"/>
              <a:t> кожного </a:t>
            </a:r>
            <a:r>
              <a:rPr lang="ru-RU" dirty="0" err="1" smtClean="0"/>
              <a:t>індивіда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/>
              <a:t>з</a:t>
            </a:r>
            <a:r>
              <a:rPr lang="ru-RU" dirty="0" err="1" smtClean="0"/>
              <a:t>асудження</a:t>
            </a:r>
            <a:r>
              <a:rPr lang="ru-RU" dirty="0" smtClean="0"/>
              <a:t>  </a:t>
            </a:r>
            <a:r>
              <a:rPr lang="ru-RU" dirty="0" err="1" smtClean="0"/>
              <a:t>теологічної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 smtClean="0"/>
              <a:t>вла­ди</a:t>
            </a:r>
            <a:r>
              <a:rPr lang="ru-RU" dirty="0" smtClean="0"/>
              <a:t>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 smtClean="0"/>
              <a:t>неприпустимість</a:t>
            </a:r>
            <a:r>
              <a:rPr lang="ru-RU" dirty="0" smtClean="0"/>
              <a:t> </a:t>
            </a:r>
            <a:r>
              <a:rPr lang="ru-RU" dirty="0" err="1"/>
              <a:t>підпорядкування</a:t>
            </a:r>
            <a:r>
              <a:rPr lang="ru-RU" dirty="0"/>
              <a:t> </a:t>
            </a:r>
            <a:r>
              <a:rPr lang="ru-RU" dirty="0" err="1"/>
              <a:t>світської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духовній</a:t>
            </a:r>
            <a:r>
              <a:rPr lang="ru-RU" dirty="0"/>
              <a:t>, як і </a:t>
            </a:r>
            <a:r>
              <a:rPr lang="ru-RU" dirty="0" err="1"/>
              <a:t>змішання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 smtClean="0"/>
              <a:t>функцій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 smtClean="0"/>
              <a:t>зразкова</a:t>
            </a:r>
            <a:r>
              <a:rPr lang="ru-RU" dirty="0" smtClean="0"/>
              <a:t> форма </a:t>
            </a:r>
            <a:r>
              <a:rPr lang="ru-RU" dirty="0" err="1"/>
              <a:t>держави</a:t>
            </a:r>
            <a:r>
              <a:rPr lang="ru-RU" dirty="0"/>
              <a:t> — «</a:t>
            </a:r>
            <a:r>
              <a:rPr lang="ru-RU" dirty="0" err="1" smtClean="0"/>
              <a:t>Польська</a:t>
            </a:r>
            <a:r>
              <a:rPr lang="ru-RU" dirty="0" smtClean="0"/>
              <a:t> </a:t>
            </a:r>
            <a:r>
              <a:rPr lang="ru-RU" dirty="0" err="1" smtClean="0"/>
              <a:t>політія</a:t>
            </a:r>
            <a:r>
              <a:rPr lang="ru-RU" dirty="0" smtClean="0"/>
              <a:t>» </a:t>
            </a:r>
            <a:r>
              <a:rPr lang="ru-RU" dirty="0"/>
              <a:t>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республіканським</a:t>
            </a:r>
            <a:r>
              <a:rPr lang="ru-RU" dirty="0"/>
              <a:t> </a:t>
            </a:r>
            <a:r>
              <a:rPr lang="ru-RU" dirty="0" smtClean="0"/>
              <a:t>ладом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закон у </a:t>
            </a:r>
            <a:r>
              <a:rPr lang="ru-RU" dirty="0" err="1"/>
              <a:t>державі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smtClean="0"/>
              <a:t>короля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/>
              <a:t>об­ґрунтовує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чіткого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в </a:t>
            </a:r>
            <a:r>
              <a:rPr lang="ru-RU" dirty="0" err="1"/>
              <a:t>державі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02371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ля\Desktop\презентация\imagesпп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2052228" cy="27363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03848" y="719186"/>
            <a:ext cx="5256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/>
              <a:t>Іван</a:t>
            </a:r>
            <a:r>
              <a:rPr lang="ru-RU" b="1" dirty="0"/>
              <a:t> </a:t>
            </a:r>
            <a:r>
              <a:rPr lang="ru-RU" b="1" dirty="0" err="1"/>
              <a:t>Вишенський</a:t>
            </a:r>
            <a:r>
              <a:rPr lang="ru-RU" b="1" dirty="0"/>
              <a:t> </a:t>
            </a:r>
            <a:endParaRPr lang="ru-RU" b="1" dirty="0" smtClean="0"/>
          </a:p>
          <a:p>
            <a:pPr algn="ctr"/>
            <a:r>
              <a:rPr lang="ru-RU" b="1" dirty="0" smtClean="0"/>
              <a:t>(</a:t>
            </a:r>
            <a:r>
              <a:rPr lang="ru-RU" b="1" dirty="0" err="1"/>
              <a:t>бл</a:t>
            </a:r>
            <a:r>
              <a:rPr lang="ru-RU" b="1" dirty="0"/>
              <a:t>. 1550 — </a:t>
            </a:r>
            <a:r>
              <a:rPr lang="ru-RU" b="1" dirty="0" err="1"/>
              <a:t>після</a:t>
            </a:r>
            <a:r>
              <a:rPr lang="ru-RU" b="1" dirty="0"/>
              <a:t> 1620</a:t>
            </a:r>
            <a:r>
              <a:rPr lang="ru-RU" b="1" dirty="0" smtClean="0"/>
              <a:t>)</a:t>
            </a:r>
          </a:p>
          <a:p>
            <a:pPr algn="just"/>
            <a:endParaRPr lang="uk-UA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«</a:t>
            </a:r>
            <a:r>
              <a:rPr lang="ru-RU" dirty="0" err="1" smtClean="0"/>
              <a:t>Онімій</a:t>
            </a:r>
            <a:r>
              <a:rPr lang="ru-RU" dirty="0" smtClean="0"/>
              <a:t> і будь </a:t>
            </a:r>
            <a:r>
              <a:rPr lang="ru-RU" dirty="0" err="1" smtClean="0"/>
              <a:t>безголосий</a:t>
            </a:r>
            <a:r>
              <a:rPr lang="ru-RU" dirty="0" smtClean="0"/>
              <a:t>, доки не </a:t>
            </a:r>
            <a:r>
              <a:rPr lang="ru-RU" dirty="0" err="1" smtClean="0"/>
              <a:t>схочеш</a:t>
            </a:r>
            <a:r>
              <a:rPr lang="ru-RU" dirty="0" smtClean="0"/>
              <a:t> </a:t>
            </a:r>
            <a:r>
              <a:rPr lang="ru-RU" dirty="0" err="1" smtClean="0"/>
              <a:t>отямитися</a:t>
            </a:r>
            <a:r>
              <a:rPr lang="ru-RU" dirty="0" smtClean="0"/>
              <a:t>!»</a:t>
            </a:r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3501008"/>
            <a:ext cx="6768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err="1"/>
              <a:t>з</a:t>
            </a:r>
            <a:r>
              <a:rPr lang="ru-RU" dirty="0" err="1" smtClean="0"/>
              <a:t>асудження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ладу </a:t>
            </a:r>
            <a:r>
              <a:rPr lang="ru-RU" dirty="0" err="1"/>
              <a:t>Речі</a:t>
            </a:r>
            <a:r>
              <a:rPr lang="ru-RU" dirty="0"/>
              <a:t> </a:t>
            </a:r>
            <a:r>
              <a:rPr lang="ru-RU" dirty="0" err="1" smtClean="0"/>
              <a:t>Посполитої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/>
              <a:t>істинна</a:t>
            </a:r>
            <a:r>
              <a:rPr lang="ru-RU" dirty="0"/>
              <a:t> </a:t>
            </a:r>
            <a:r>
              <a:rPr lang="ru-RU" dirty="0" err="1"/>
              <a:t>християнська</a:t>
            </a:r>
            <a:r>
              <a:rPr lang="ru-RU" dirty="0"/>
              <a:t> </a:t>
            </a:r>
            <a:r>
              <a:rPr lang="ru-RU" dirty="0" err="1"/>
              <a:t>віра</a:t>
            </a:r>
            <a:r>
              <a:rPr lang="ru-RU" dirty="0"/>
              <a:t> — </a:t>
            </a:r>
            <a:r>
              <a:rPr lang="ru-RU" dirty="0" err="1"/>
              <a:t>православ´я</a:t>
            </a:r>
            <a:r>
              <a:rPr lang="ru-RU" dirty="0"/>
              <a:t>, </a:t>
            </a:r>
            <a:r>
              <a:rPr lang="ru-RU" dirty="0" err="1"/>
              <a:t>істинна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пізнання</a:t>
            </a:r>
            <a:r>
              <a:rPr lang="ru-RU" dirty="0"/>
              <a:t> </a:t>
            </a:r>
            <a:r>
              <a:rPr lang="ru-RU" dirty="0" err="1"/>
              <a:t>божої</a:t>
            </a:r>
            <a:r>
              <a:rPr lang="ru-RU" dirty="0"/>
              <a:t> </a:t>
            </a:r>
            <a:r>
              <a:rPr lang="ru-RU" dirty="0" err="1"/>
              <a:t>істини</a:t>
            </a:r>
            <a:r>
              <a:rPr lang="ru-RU" dirty="0"/>
              <a:t> — не </a:t>
            </a:r>
            <a:r>
              <a:rPr lang="ru-RU" dirty="0" err="1"/>
              <a:t>латина</a:t>
            </a:r>
            <a:r>
              <a:rPr lang="ru-RU" dirty="0"/>
              <a:t>, а </a:t>
            </a:r>
            <a:r>
              <a:rPr lang="ru-RU" dirty="0" err="1"/>
              <a:t>слов´янська</a:t>
            </a:r>
            <a:r>
              <a:rPr lang="ru-RU" dirty="0"/>
              <a:t> </a:t>
            </a:r>
            <a:r>
              <a:rPr lang="ru-RU" dirty="0" err="1" smtClean="0"/>
              <a:t>мова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/>
              <a:t>рівність</a:t>
            </a:r>
            <a:r>
              <a:rPr lang="ru-RU" dirty="0"/>
              <a:t> </a:t>
            </a:r>
            <a:r>
              <a:rPr lang="ru-RU" dirty="0" err="1"/>
              <a:t>носія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і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smtClean="0"/>
              <a:t>людей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/>
              <a:t>иступає</a:t>
            </a:r>
            <a:r>
              <a:rPr lang="ru-RU" dirty="0"/>
              <a:t> за </a:t>
            </a:r>
            <a:r>
              <a:rPr lang="ru-RU" dirty="0" err="1"/>
              <a:t>беспастирську</a:t>
            </a:r>
            <a:r>
              <a:rPr lang="ru-RU" dirty="0"/>
              <a:t> </a:t>
            </a:r>
            <a:r>
              <a:rPr lang="ru-RU" dirty="0" err="1"/>
              <a:t>церкву</a:t>
            </a:r>
            <a:r>
              <a:rPr lang="ru-RU" dirty="0"/>
              <a:t>, за </a:t>
            </a:r>
            <a:r>
              <a:rPr lang="ru-RU" dirty="0" err="1"/>
              <a:t>вільне</a:t>
            </a:r>
            <a:r>
              <a:rPr lang="ru-RU" dirty="0"/>
              <a:t> </a:t>
            </a:r>
            <a:r>
              <a:rPr lang="ru-RU" dirty="0" err="1"/>
              <a:t>об´єднання</a:t>
            </a:r>
            <a:r>
              <a:rPr lang="ru-RU" dirty="0"/>
              <a:t> </a:t>
            </a:r>
            <a:r>
              <a:rPr lang="ru-RU" dirty="0" err="1" smtClean="0"/>
              <a:t>віруючих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 smtClean="0"/>
              <a:t>суспільно-політичний</a:t>
            </a:r>
            <a:r>
              <a:rPr lang="ru-RU" dirty="0" smtClean="0"/>
              <a:t> </a:t>
            </a:r>
            <a:r>
              <a:rPr lang="ru-RU" dirty="0" err="1"/>
              <a:t>ідеал</a:t>
            </a:r>
            <a:r>
              <a:rPr lang="ru-RU" dirty="0"/>
              <a:t> </a:t>
            </a:r>
            <a:r>
              <a:rPr lang="ru-RU" dirty="0" smtClean="0"/>
              <a:t>— </a:t>
            </a:r>
            <a:r>
              <a:rPr lang="ru-RU" dirty="0"/>
              <a:t>«</a:t>
            </a:r>
            <a:r>
              <a:rPr lang="ru-RU" dirty="0" err="1"/>
              <a:t>чернеча</a:t>
            </a:r>
            <a:r>
              <a:rPr lang="ru-RU" dirty="0"/>
              <a:t> </a:t>
            </a:r>
            <a:r>
              <a:rPr lang="ru-RU" dirty="0" err="1"/>
              <a:t>респуб­ліка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="" xmlns:p14="http://schemas.microsoft.com/office/powerpoint/2010/main" val="4154172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аля\Desktop\презентация\imagesа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69" y="476672"/>
            <a:ext cx="1800225" cy="25336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31840" y="692696"/>
            <a:ext cx="5184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Петро Могила</a:t>
            </a:r>
            <a:r>
              <a:rPr lang="ru-RU" b="1" dirty="0"/>
              <a:t> </a:t>
            </a:r>
            <a:endParaRPr lang="ru-RU" b="1" dirty="0" smtClean="0"/>
          </a:p>
          <a:p>
            <a:pPr algn="ctr"/>
            <a:r>
              <a:rPr lang="ru-RU" b="1" dirty="0" smtClean="0"/>
              <a:t>(</a:t>
            </a:r>
            <a:r>
              <a:rPr lang="ru-RU" b="1" dirty="0"/>
              <a:t>1576 </a:t>
            </a:r>
            <a:r>
              <a:rPr lang="ru-RU" b="1" dirty="0" err="1"/>
              <a:t>чи</a:t>
            </a:r>
            <a:r>
              <a:rPr lang="ru-RU" b="1" dirty="0"/>
              <a:t> 1596—1647) </a:t>
            </a:r>
            <a:endParaRPr lang="ru-RU" b="1" dirty="0" smtClean="0"/>
          </a:p>
          <a:p>
            <a:pPr algn="ctr"/>
            <a:endParaRPr lang="uk-UA" b="1" dirty="0"/>
          </a:p>
          <a:p>
            <a:pPr algn="ctr"/>
            <a:r>
              <a:rPr lang="uk-UA" dirty="0" smtClean="0"/>
              <a:t>«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грішать</a:t>
            </a:r>
            <a:r>
              <a:rPr lang="ru-RU" dirty="0"/>
              <a:t>, </a:t>
            </a:r>
            <a:r>
              <a:rPr lang="ru-RU" dirty="0" err="1"/>
              <a:t>котрі</a:t>
            </a:r>
            <a:r>
              <a:rPr lang="ru-RU" dirty="0"/>
              <a:t> </a:t>
            </a:r>
            <a:r>
              <a:rPr lang="ru-RU" dirty="0" err="1"/>
              <a:t>обітниць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не </a:t>
            </a:r>
            <a:r>
              <a:rPr lang="ru-RU" dirty="0" err="1"/>
              <a:t>виконують</a:t>
            </a:r>
            <a:r>
              <a:rPr lang="uk-UA" dirty="0" smtClean="0"/>
              <a:t>»</a:t>
            </a:r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035961"/>
            <a:ext cx="698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err="1" smtClean="0"/>
              <a:t>ідея</a:t>
            </a:r>
            <a:r>
              <a:rPr lang="ru-RU" dirty="0" smtClean="0"/>
              <a:t> </a:t>
            </a:r>
            <a:r>
              <a:rPr lang="ru-RU" dirty="0"/>
              <a:t>верховенства в </a:t>
            </a:r>
            <a:r>
              <a:rPr lang="ru-RU" dirty="0" err="1"/>
              <a:t>суспільстві</a:t>
            </a:r>
            <a:r>
              <a:rPr lang="ru-RU" dirty="0"/>
              <a:t> </a:t>
            </a:r>
            <a:r>
              <a:rPr lang="ru-RU" dirty="0" err="1"/>
              <a:t>духовної</a:t>
            </a:r>
            <a:r>
              <a:rPr lang="ru-RU" dirty="0"/>
              <a:t> </a:t>
            </a:r>
            <a:r>
              <a:rPr lang="ru-RU" dirty="0" err="1" smtClean="0"/>
              <a:t>влади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/>
              <a:t>в</a:t>
            </a:r>
            <a:r>
              <a:rPr lang="ru-RU" dirty="0" err="1" smtClean="0"/>
              <a:t>иступи</a:t>
            </a:r>
            <a:r>
              <a:rPr lang="ru-RU" dirty="0" smtClean="0"/>
              <a:t> за </a:t>
            </a:r>
            <a:r>
              <a:rPr lang="ru-RU" dirty="0" err="1" smtClean="0"/>
              <a:t>примирення</a:t>
            </a:r>
            <a:r>
              <a:rPr lang="ru-RU" dirty="0" smtClean="0"/>
              <a:t> </a:t>
            </a:r>
            <a:r>
              <a:rPr lang="ru-RU" dirty="0" err="1"/>
              <a:t>православних</a:t>
            </a:r>
            <a:r>
              <a:rPr lang="ru-RU" dirty="0"/>
              <a:t> з католиками й </a:t>
            </a:r>
            <a:r>
              <a:rPr lang="ru-RU" dirty="0" err="1"/>
              <a:t>уніатами</a:t>
            </a:r>
            <a:r>
              <a:rPr lang="ru-RU" dirty="0"/>
              <a:t>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головне </a:t>
            </a:r>
            <a:r>
              <a:rPr lang="ru-RU" dirty="0"/>
              <a:t>для </a:t>
            </a:r>
            <a:r>
              <a:rPr lang="ru-RU" dirty="0" err="1"/>
              <a:t>світської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— благо </a:t>
            </a:r>
            <a:r>
              <a:rPr lang="ru-RU" dirty="0" smtClean="0"/>
              <a:t>лю­дей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/>
              <a:t>н</a:t>
            </a:r>
            <a:r>
              <a:rPr lang="uk-UA" dirty="0" smtClean="0"/>
              <a:t>апрями верховної влади:</a:t>
            </a:r>
          </a:p>
          <a:p>
            <a:pPr marL="3943350" lvl="8" indent="-285750">
              <a:buFont typeface="Wingdings" pitchFamily="2" charset="2"/>
              <a:buChar char="§"/>
            </a:pPr>
            <a:r>
              <a:rPr lang="uk-UA" dirty="0"/>
              <a:t>п</a:t>
            </a:r>
            <a:r>
              <a:rPr lang="uk-UA" dirty="0" smtClean="0"/>
              <a:t>олітична</a:t>
            </a:r>
          </a:p>
          <a:p>
            <a:pPr marL="3943350" lvl="8" indent="-285750">
              <a:buFont typeface="Wingdings" pitchFamily="2" charset="2"/>
              <a:buChar char="§"/>
            </a:pPr>
            <a:r>
              <a:rPr lang="uk-UA" dirty="0"/>
              <a:t>м</a:t>
            </a:r>
            <a:r>
              <a:rPr lang="uk-UA" dirty="0" smtClean="0"/>
              <a:t>ирська</a:t>
            </a:r>
          </a:p>
          <a:p>
            <a:pPr marL="3943350" lvl="8" indent="-285750">
              <a:buFont typeface="Wingdings" pitchFamily="2" charset="2"/>
              <a:buChar char="§"/>
            </a:pPr>
            <a:r>
              <a:rPr lang="uk-UA" dirty="0"/>
              <a:t>д</a:t>
            </a:r>
            <a:r>
              <a:rPr lang="uk-UA" dirty="0" smtClean="0"/>
              <a:t>уховна</a:t>
            </a:r>
          </a:p>
          <a:p>
            <a:pPr marL="3943350" lvl="8" indent="-285750">
              <a:buFont typeface="Wingdings" pitchFamily="2" charset="2"/>
              <a:buChar char="§"/>
            </a:pPr>
            <a:endParaRPr lang="uk-UA" dirty="0"/>
          </a:p>
          <a:p>
            <a:r>
              <a:rPr lang="ru-RU" dirty="0" smtClean="0"/>
              <a:t>	Одним </a:t>
            </a:r>
            <a:r>
              <a:rPr lang="ru-RU" dirty="0"/>
              <a:t>з перших в </a:t>
            </a:r>
            <a:r>
              <a:rPr lang="ru-RU" dirty="0" err="1"/>
              <a:t>Україні</a:t>
            </a:r>
            <a:r>
              <a:rPr lang="ru-RU" dirty="0"/>
              <a:t> Могила </a:t>
            </a:r>
            <a:r>
              <a:rPr lang="ru-RU" dirty="0" err="1"/>
              <a:t>захищав</a:t>
            </a:r>
            <a:r>
              <a:rPr lang="ru-RU" dirty="0"/>
              <a:t> </a:t>
            </a:r>
            <a:r>
              <a:rPr lang="ru-RU" dirty="0" err="1"/>
              <a:t>ідею</a:t>
            </a:r>
            <a:r>
              <a:rPr lang="ru-RU" dirty="0"/>
              <a:t> </a:t>
            </a:r>
            <a:r>
              <a:rPr lang="ru-RU" dirty="0" err="1"/>
              <a:t>відроджен­ня</a:t>
            </a:r>
            <a:r>
              <a:rPr lang="ru-RU" dirty="0"/>
              <a:t> </a:t>
            </a:r>
            <a:r>
              <a:rPr lang="ru-RU" dirty="0" err="1"/>
              <a:t>вітчизняної</a:t>
            </a:r>
            <a:r>
              <a:rPr lang="ru-RU" dirty="0"/>
              <a:t> </a:t>
            </a:r>
            <a:r>
              <a:rPr lang="ru-RU" dirty="0" err="1"/>
              <a:t>державності</a:t>
            </a:r>
            <a:r>
              <a:rPr lang="ru-RU" dirty="0"/>
              <a:t> в </a:t>
            </a:r>
            <a:r>
              <a:rPr lang="ru-RU" dirty="0" err="1"/>
              <a:t>союзі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православними</a:t>
            </a:r>
            <a:r>
              <a:rPr lang="ru-RU" dirty="0"/>
              <a:t> наро­дами.</a:t>
            </a:r>
          </a:p>
        </p:txBody>
      </p:sp>
    </p:spTree>
    <p:extLst>
      <p:ext uri="{BB962C8B-B14F-4D97-AF65-F5344CB8AC3E}">
        <p14:creationId xmlns="" xmlns:p14="http://schemas.microsoft.com/office/powerpoint/2010/main" val="3473969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764704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Напередодні</a:t>
            </a:r>
            <a:r>
              <a:rPr lang="ru-RU" dirty="0" smtClean="0"/>
              <a:t> </a:t>
            </a:r>
            <a:r>
              <a:rPr lang="ru-RU" dirty="0" err="1"/>
              <a:t>Визвольної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народу </a:t>
            </a:r>
            <a:r>
              <a:rPr lang="ru-RU" dirty="0" err="1"/>
              <a:t>богословська</a:t>
            </a:r>
            <a:r>
              <a:rPr lang="ru-RU" dirty="0"/>
              <a:t> </a:t>
            </a:r>
            <a:r>
              <a:rPr lang="ru-RU" dirty="0" err="1"/>
              <a:t>державницько-правова</a:t>
            </a:r>
            <a:r>
              <a:rPr lang="ru-RU" dirty="0"/>
              <a:t> думка активно </a:t>
            </a:r>
            <a:r>
              <a:rPr lang="ru-RU" dirty="0" err="1"/>
              <a:t>про­тистояла</a:t>
            </a:r>
            <a:r>
              <a:rPr lang="ru-RU" dirty="0"/>
              <a:t> </a:t>
            </a:r>
            <a:r>
              <a:rPr lang="ru-RU" dirty="0" err="1"/>
              <a:t>католицькій</a:t>
            </a:r>
            <a:r>
              <a:rPr lang="ru-RU" dirty="0"/>
              <a:t> </a:t>
            </a:r>
            <a:r>
              <a:rPr lang="ru-RU" dirty="0" err="1"/>
              <a:t>експансії</a:t>
            </a:r>
            <a:r>
              <a:rPr lang="ru-RU" dirty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Пропагувала</a:t>
            </a:r>
            <a:r>
              <a:rPr lang="ru-RU" dirty="0" smtClean="0"/>
              <a:t>: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</a:t>
            </a:r>
          </a:p>
          <a:p>
            <a:pPr marL="2114550" lvl="4" indent="-285750">
              <a:buFont typeface="Wingdings" pitchFamily="2" charset="2"/>
              <a:buChar char="ü"/>
            </a:pPr>
            <a:r>
              <a:rPr lang="ru-RU" dirty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ru-RU" dirty="0" err="1"/>
              <a:t>полі­тичної</a:t>
            </a:r>
            <a:r>
              <a:rPr lang="ru-RU" dirty="0"/>
              <a:t> </a:t>
            </a:r>
            <a:r>
              <a:rPr lang="ru-RU" dirty="0" err="1"/>
              <a:t>свободи</a:t>
            </a:r>
            <a:r>
              <a:rPr lang="ru-RU" dirty="0"/>
              <a:t>, </a:t>
            </a:r>
            <a:endParaRPr lang="ru-RU" dirty="0" smtClean="0"/>
          </a:p>
          <a:p>
            <a:pPr marL="2114550" lvl="4" indent="-285750">
              <a:buFont typeface="Wingdings" pitchFamily="2" charset="2"/>
              <a:buChar char="ü"/>
            </a:pPr>
            <a:r>
              <a:rPr lang="ru-RU" dirty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/>
              <a:t>прав </a:t>
            </a:r>
            <a:r>
              <a:rPr lang="ru-RU" dirty="0" err="1"/>
              <a:t>людини</a:t>
            </a:r>
            <a:r>
              <a:rPr lang="ru-RU" dirty="0"/>
              <a:t> і </a:t>
            </a:r>
            <a:r>
              <a:rPr lang="ru-RU" dirty="0" err="1"/>
              <a:t>нації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Вона: </a:t>
            </a:r>
          </a:p>
          <a:p>
            <a:pPr marL="2114550" lvl="4" indent="-285750">
              <a:buFont typeface="Wingdings" pitchFamily="2" charset="2"/>
              <a:buChar char="ü"/>
            </a:pPr>
            <a:r>
              <a:rPr lang="ru-RU" dirty="0" err="1" smtClean="0"/>
              <a:t>відобра­жала</a:t>
            </a:r>
            <a:r>
              <a:rPr lang="ru-RU" dirty="0" smtClean="0"/>
              <a:t>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настрої</a:t>
            </a:r>
            <a:r>
              <a:rPr lang="ru-RU" dirty="0"/>
              <a:t> </a:t>
            </a:r>
            <a:r>
              <a:rPr lang="ru-RU" dirty="0" err="1"/>
              <a:t>козацтва</a:t>
            </a:r>
            <a:r>
              <a:rPr lang="ru-RU" dirty="0"/>
              <a:t> і селянства, </a:t>
            </a:r>
          </a:p>
          <a:p>
            <a:pPr marL="2114550" lvl="4" indent="-285750">
              <a:buFont typeface="Wingdings" pitchFamily="2" charset="2"/>
              <a:buChar char="ü"/>
            </a:pPr>
            <a:r>
              <a:rPr lang="ru-RU" dirty="0" err="1" smtClean="0"/>
              <a:t>сприяла</a:t>
            </a:r>
            <a:r>
              <a:rPr lang="ru-RU" dirty="0" smtClean="0"/>
              <a:t> </a:t>
            </a:r>
            <a:r>
              <a:rPr lang="ru-RU" dirty="0" err="1"/>
              <a:t>формуванню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державності</a:t>
            </a:r>
            <a:r>
              <a:rPr lang="ru-RU" dirty="0"/>
              <a:t>, </a:t>
            </a:r>
            <a:endParaRPr lang="ru-RU" dirty="0" smtClean="0"/>
          </a:p>
          <a:p>
            <a:pPr marL="2114550" lvl="4" indent="-285750">
              <a:buFont typeface="Wingdings" pitchFamily="2" charset="2"/>
              <a:buChar char="ü"/>
            </a:pPr>
            <a:r>
              <a:rPr lang="ru-RU" dirty="0" err="1" smtClean="0"/>
              <a:t>наближала</a:t>
            </a:r>
            <a:r>
              <a:rPr lang="ru-RU" dirty="0" smtClean="0"/>
              <a:t> </a:t>
            </a:r>
            <a:r>
              <a:rPr lang="ru-RU" dirty="0" err="1"/>
              <a:t>національно-визво­льну</a:t>
            </a:r>
            <a:r>
              <a:rPr lang="ru-RU" dirty="0"/>
              <a:t> </a:t>
            </a:r>
            <a:r>
              <a:rPr lang="ru-RU" dirty="0" err="1"/>
              <a:t>війну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народу</a:t>
            </a:r>
          </a:p>
        </p:txBody>
      </p:sp>
    </p:spTree>
    <p:extLst>
      <p:ext uri="{BB962C8B-B14F-4D97-AF65-F5344CB8AC3E}">
        <p14:creationId xmlns="" xmlns:p14="http://schemas.microsoft.com/office/powerpoint/2010/main" val="3590482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8290" y="1628800"/>
            <a:ext cx="793358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Політичні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програми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гетьманів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України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2958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264</TotalTime>
  <Words>1164</Words>
  <Application>Microsoft Office PowerPoint</Application>
  <PresentationFormat>Экран (4:3)</PresentationFormat>
  <Paragraphs>174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Валя</dc:creator>
  <cp:lastModifiedBy>User</cp:lastModifiedBy>
  <cp:revision>77</cp:revision>
  <dcterms:created xsi:type="dcterms:W3CDTF">2012-11-28T20:15:09Z</dcterms:created>
  <dcterms:modified xsi:type="dcterms:W3CDTF">2020-09-10T09:54:45Z</dcterms:modified>
</cp:coreProperties>
</file>