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7" r:id="rId4"/>
    <p:sldId id="261" r:id="rId5"/>
    <p:sldId id="262" r:id="rId6"/>
    <p:sldId id="266" r:id="rId7"/>
    <p:sldId id="256" r:id="rId8"/>
    <p:sldId id="267" r:id="rId9"/>
    <p:sldId id="268" r:id="rId10"/>
    <p:sldId id="269" r:id="rId11"/>
    <p:sldId id="271" r:id="rId12"/>
    <p:sldId id="273" r:id="rId13"/>
    <p:sldId id="270" r:id="rId14"/>
    <p:sldId id="274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00FF"/>
    <a:srgbClr val="CCFFFF"/>
    <a:srgbClr val="FFFFCC"/>
    <a:srgbClr val="FFFF99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4" autoAdjust="0"/>
    <p:restoredTop sz="94660"/>
  </p:normalViewPr>
  <p:slideViewPr>
    <p:cSldViewPr snapToGrid="0">
      <p:cViewPr>
        <p:scale>
          <a:sx n="80" d="100"/>
          <a:sy n="80" d="100"/>
        </p:scale>
        <p:origin x="-1548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0E970C-4B49-4B6A-A56B-5DFD4F43E791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BD687-91FD-42A4-AB20-DA87D2780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3FF87-8A49-4910-B88A-74766A4E40E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5C61-3C53-42FB-80AE-DE5606F6F8DF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BF7B-C778-4766-A12C-E28F6F938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721E-8257-4FE8-8EFA-AAC97FA2BA4C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4FFF-4517-4510-A439-3BBF4B4E3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9F550-975F-4BC4-889C-B72D227A4A74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3A62-F99C-477B-8681-B4721B9E5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CE85-AE96-4F71-B1ED-CB4F65CD688C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B419D-9750-4455-8CE1-DBA574AF6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01B11-0192-4A25-A967-D089472FEE6A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8AD7A-4101-4456-9225-35AFD30F4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8C1D6-2139-48DE-9040-890391F0676C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0B04-40D2-405B-A319-5A7A59FD3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1EC3-EFE9-4C14-B458-AADC89553F7D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78F0-55A3-4775-89B6-84991E0F1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FAB23-51F4-4BF2-B511-18FCC989D073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79208-6278-4A28-957A-E695D863B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B62F-D341-4E92-A95F-4C7139D273C0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18F0-36DB-4ABD-AD74-64CD617D0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ACEC-39A5-497A-9C79-C17895207745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FE6BA-20CA-4FDE-9403-53897C346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FF76-76B7-4465-B2DA-AB9D38063EE7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30CA-CD31-4ABF-815F-F65303E7C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3DD997-148D-4ED2-A581-39117114F6E7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922476-8D7A-4F63-B67B-4C5D1AB46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1520mm.com/wp-content/uploads/2014/10/&#1088;&#1080;&#1089;7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890588" y="2419350"/>
            <a:ext cx="105505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Дослідження впливу складу та методів введення  кальцієвмісних сплавів  при позапічній обробці сталі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98625" y="400050"/>
            <a:ext cx="87852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ru-RU" sz="3200" b="1">
                <a:solidFill>
                  <a:srgbClr val="FF0000"/>
                </a:solidFill>
                <a:latin typeface="Calibri Light"/>
              </a:rPr>
              <a:t>Зм</a:t>
            </a:r>
            <a:r>
              <a:rPr lang="uk-UA" sz="3200" b="1">
                <a:solidFill>
                  <a:srgbClr val="FF0000"/>
                </a:solidFill>
                <a:latin typeface="Calibri Light"/>
              </a:rPr>
              <a:t>і</a:t>
            </a:r>
            <a:r>
              <a:rPr lang="ru-RU" sz="3200" b="1">
                <a:solidFill>
                  <a:srgbClr val="FF0000"/>
                </a:solidFill>
                <a:latin typeface="Calibri Light"/>
              </a:rPr>
              <a:t>стовий модуль </a:t>
            </a:r>
            <a:r>
              <a:rPr lang="en-US" sz="3200" b="1">
                <a:solidFill>
                  <a:srgbClr val="FF0000"/>
                </a:solidFill>
                <a:latin typeface="Calibri Light"/>
              </a:rPr>
              <a:t>3 </a:t>
            </a:r>
            <a:br>
              <a:rPr lang="en-US" sz="3200" b="1">
                <a:solidFill>
                  <a:srgbClr val="FF0000"/>
                </a:solidFill>
                <a:latin typeface="Calibri Light"/>
              </a:rPr>
            </a:br>
            <a:r>
              <a:rPr lang="uk-UA" sz="3200" b="1">
                <a:solidFill>
                  <a:srgbClr val="FF0000"/>
                </a:solidFill>
                <a:latin typeface="Calibri Light"/>
              </a:rPr>
              <a:t>Сучасні проблеми виробництва та обробки сталей і сплавів</a:t>
            </a:r>
            <a:endParaRPr lang="en-US" sz="3200" b="1">
              <a:solidFill>
                <a:srgbClr val="FF0000"/>
              </a:solidFill>
              <a:latin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/>
          <p:cNvPicPr>
            <a:picLocks noChangeAspect="1"/>
          </p:cNvPicPr>
          <p:nvPr/>
        </p:nvPicPr>
        <p:blipFill>
          <a:blip r:embed="rId2"/>
          <a:srcRect r="52498"/>
          <a:stretch>
            <a:fillRect/>
          </a:stretch>
        </p:blipFill>
        <p:spPr bwMode="auto">
          <a:xfrm>
            <a:off x="700088" y="4694238"/>
            <a:ext cx="2443162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SEM-BS micrographs of samples which were cut out at the position of half radius…"/>
          <p:cNvPicPr>
            <a:picLocks noChangeAspect="1" noChangeArrowheads="1"/>
          </p:cNvPicPr>
          <p:nvPr/>
        </p:nvPicPr>
        <p:blipFill>
          <a:blip r:embed="rId3"/>
          <a:srcRect l="59105" t="50816"/>
          <a:stretch>
            <a:fillRect/>
          </a:stretch>
        </p:blipFill>
        <p:spPr bwMode="auto">
          <a:xfrm>
            <a:off x="3230563" y="4706938"/>
            <a:ext cx="2319337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SEM-BS micrographs of samples which were cut out at the position of half radius…"/>
          <p:cNvPicPr>
            <a:picLocks noChangeAspect="1" noChangeArrowheads="1"/>
          </p:cNvPicPr>
          <p:nvPr/>
        </p:nvPicPr>
        <p:blipFill>
          <a:blip r:embed="rId3"/>
          <a:srcRect l="88828" t="91647"/>
          <a:stretch>
            <a:fillRect/>
          </a:stretch>
        </p:blipFill>
        <p:spPr bwMode="auto">
          <a:xfrm>
            <a:off x="2608263" y="5826125"/>
            <a:ext cx="5175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8215313" y="219075"/>
            <a:ext cx="655637" cy="354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1" name="TextBox 3"/>
          <p:cNvSpPr txBox="1">
            <a:spLocks noChangeArrowheads="1"/>
          </p:cNvSpPr>
          <p:nvPr/>
        </p:nvSpPr>
        <p:spPr bwMode="auto">
          <a:xfrm flipH="1">
            <a:off x="2660650" y="4352925"/>
            <a:ext cx="3968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в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4"/>
          <a:srcRect r="-269" b="50484"/>
          <a:stretch>
            <a:fillRect/>
          </a:stretch>
        </p:blipFill>
        <p:spPr bwMode="auto">
          <a:xfrm>
            <a:off x="3217863" y="3371850"/>
            <a:ext cx="23622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4"/>
          <a:srcRect t="48808"/>
          <a:stretch>
            <a:fillRect/>
          </a:stretch>
        </p:blipFill>
        <p:spPr bwMode="auto">
          <a:xfrm>
            <a:off x="744538" y="3365500"/>
            <a:ext cx="2362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4"/>
          <p:cNvSpPr txBox="1">
            <a:spLocks noChangeArrowheads="1"/>
          </p:cNvSpPr>
          <p:nvPr/>
        </p:nvSpPr>
        <p:spPr bwMode="auto">
          <a:xfrm>
            <a:off x="5354638" y="3406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5" name="TextBox 13"/>
          <p:cNvSpPr txBox="1">
            <a:spLocks noChangeArrowheads="1"/>
          </p:cNvSpPr>
          <p:nvPr/>
        </p:nvSpPr>
        <p:spPr bwMode="auto">
          <a:xfrm>
            <a:off x="5143500" y="4741863"/>
            <a:ext cx="3270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г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6" name="TextBox 14"/>
          <p:cNvSpPr txBox="1">
            <a:spLocks noChangeArrowheads="1"/>
          </p:cNvSpPr>
          <p:nvPr/>
        </p:nvSpPr>
        <p:spPr bwMode="auto">
          <a:xfrm rot="10800000" flipH="1" flipV="1">
            <a:off x="5267325" y="3371850"/>
            <a:ext cx="3143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б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TextBox 7"/>
          <p:cNvSpPr txBox="1">
            <a:spLocks noChangeArrowheads="1"/>
          </p:cNvSpPr>
          <p:nvPr/>
        </p:nvSpPr>
        <p:spPr bwMode="auto">
          <a:xfrm>
            <a:off x="428625" y="2598738"/>
            <a:ext cx="5761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</a:rPr>
              <a:t>Дефекти мікроструктури </a:t>
            </a:r>
          </a:p>
          <a:p>
            <a:pPr algn="ctr"/>
            <a:r>
              <a:rPr lang="uk-UA" sz="2000" b="1">
                <a:latin typeface="Times New Roman" pitchFamily="18" charset="0"/>
              </a:rPr>
              <a:t>(неметалічні включення)</a:t>
            </a:r>
            <a:endParaRPr lang="en-US" sz="2000" b="1">
              <a:latin typeface="Times New Roman" pitchFamily="18" charset="0"/>
            </a:endParaRPr>
          </a:p>
        </p:txBody>
      </p:sp>
      <p:pic>
        <p:nvPicPr>
          <p:cNvPr id="24588" name="Picture 5" descr="Fig198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0700" y="3379788"/>
            <a:ext cx="4572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Box 17"/>
          <p:cNvSpPr txBox="1">
            <a:spLocks noChangeArrowheads="1"/>
          </p:cNvSpPr>
          <p:nvPr/>
        </p:nvSpPr>
        <p:spPr bwMode="auto">
          <a:xfrm>
            <a:off x="381000" y="0"/>
            <a:ext cx="11329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Оцінка забрудненості неметалічними включеннями сталі 13Г1СУ до та після обробки кальційвмісними матеріалами</a:t>
            </a:r>
            <a:endParaRPr lang="ru-RU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0" name="Прямоугольник 8"/>
          <p:cNvSpPr>
            <a:spLocks noChangeArrowheads="1"/>
          </p:cNvSpPr>
          <p:nvPr/>
        </p:nvSpPr>
        <p:spPr bwMode="auto">
          <a:xfrm>
            <a:off x="6951663" y="2625725"/>
            <a:ext cx="4594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</a:rPr>
              <a:t>Морфологія </a:t>
            </a:r>
          </a:p>
          <a:p>
            <a:pPr algn="ctr"/>
            <a:r>
              <a:rPr lang="uk-UA" sz="2000" b="1">
                <a:latin typeface="Times New Roman" pitchFamily="18" charset="0"/>
              </a:rPr>
              <a:t>неметалічних включень</a:t>
            </a:r>
            <a:endParaRPr lang="ru-RU" sz="2000" b="1">
              <a:latin typeface="Calibri" pitchFamily="34" charset="0"/>
            </a:endParaRPr>
          </a:p>
        </p:txBody>
      </p:sp>
      <p:graphicFrame>
        <p:nvGraphicFramePr>
          <p:cNvPr id="24694" name="Group 118"/>
          <p:cNvGraphicFramePr>
            <a:graphicFrameLocks noGrp="1"/>
          </p:cNvGraphicFramePr>
          <p:nvPr/>
        </p:nvGraphicFramePr>
        <p:xfrm>
          <a:off x="558800" y="1022350"/>
          <a:ext cx="11069638" cy="1460500"/>
        </p:xfrm>
        <a:graphic>
          <a:graphicData uri="http://schemas.openxmlformats.org/drawingml/2006/table">
            <a:tbl>
              <a:tblPr/>
              <a:tblGrid>
                <a:gridCol w="1411288"/>
                <a:gridCol w="1412875"/>
                <a:gridCol w="1973262"/>
                <a:gridCol w="1974850"/>
                <a:gridCol w="1441450"/>
                <a:gridCol w="1441450"/>
                <a:gridCol w="1414463"/>
              </a:tblGrid>
              <a:tr h="292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Вид дроту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Оксиди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Силікати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Сульфіди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точечні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стрічкові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недеформуємі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крихкі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пластичні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AlCa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‒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‒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‒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‒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SiCa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‒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FeCa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‒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43" name="Прямоугольник 1"/>
          <p:cNvSpPr>
            <a:spLocks noChangeArrowheads="1"/>
          </p:cNvSpPr>
          <p:nvPr/>
        </p:nvSpPr>
        <p:spPr bwMode="auto">
          <a:xfrm>
            <a:off x="490538" y="6073775"/>
            <a:ext cx="534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- без обробки Са;              б - після обробки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AlCa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-  </a:t>
            </a:r>
            <a:r>
              <a:rPr lang="uk-UA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після обробки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SiCa</a:t>
            </a:r>
            <a:r>
              <a:rPr lang="uk-UA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    г - після обробки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FeCa</a:t>
            </a:r>
          </a:p>
        </p:txBody>
      </p:sp>
      <p:sp>
        <p:nvSpPr>
          <p:cNvPr id="24644" name="Прямоугольник 2"/>
          <p:cNvSpPr>
            <a:spLocks noChangeArrowheads="1"/>
          </p:cNvSpPr>
          <p:nvPr/>
        </p:nvSpPr>
        <p:spPr bwMode="auto">
          <a:xfrm>
            <a:off x="7888288" y="6034088"/>
            <a:ext cx="258286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b="1">
                <a:solidFill>
                  <a:srgbClr val="000000"/>
                </a:solidFill>
                <a:latin typeface="Times New Roman" pitchFamily="18" charset="0"/>
              </a:rPr>
              <a:t>А, В,С - оксисульфіди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;</a:t>
            </a:r>
          </a:p>
          <a:p>
            <a:r>
              <a:rPr lang="uk-UA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D 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uk-UA" b="1">
                <a:solidFill>
                  <a:srgbClr val="000000"/>
                </a:solidFill>
                <a:latin typeface="Times New Roman" pitchFamily="18" charset="0"/>
              </a:rPr>
              <a:t>сульфід марганцю</a:t>
            </a:r>
            <a:endParaRPr lang="ru-RU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645" name="TextBox 14"/>
          <p:cNvSpPr txBox="1">
            <a:spLocks noChangeArrowheads="1"/>
          </p:cNvSpPr>
          <p:nvPr/>
        </p:nvSpPr>
        <p:spPr bwMode="auto">
          <a:xfrm rot="10800000" flipH="1" flipV="1">
            <a:off x="2771775" y="3365500"/>
            <a:ext cx="3143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46" name="TextBox 14"/>
          <p:cNvSpPr txBox="1">
            <a:spLocks noChangeArrowheads="1"/>
          </p:cNvSpPr>
          <p:nvPr/>
        </p:nvSpPr>
        <p:spPr bwMode="auto">
          <a:xfrm rot="10800000" flipH="1" flipV="1">
            <a:off x="2659063" y="4754563"/>
            <a:ext cx="3460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в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 noChangeArrowheads="1"/>
          </p:cNvPicPr>
          <p:nvPr/>
        </p:nvPicPr>
        <p:blipFill>
          <a:blip r:embed="rId2"/>
          <a:srcRect l="797" t="1500" r="52895" b="2"/>
          <a:stretch>
            <a:fillRect/>
          </a:stretch>
        </p:blipFill>
        <p:spPr bwMode="auto">
          <a:xfrm>
            <a:off x="6427788" y="1255713"/>
            <a:ext cx="37052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2"/>
          <p:cNvPicPr>
            <a:picLocks noChangeAspect="1" noChangeArrowheads="1"/>
          </p:cNvPicPr>
          <p:nvPr/>
        </p:nvPicPr>
        <p:blipFill>
          <a:blip r:embed="rId2"/>
          <a:srcRect l="53459" t="417" b="84"/>
          <a:stretch>
            <a:fillRect/>
          </a:stretch>
        </p:blipFill>
        <p:spPr bwMode="auto">
          <a:xfrm>
            <a:off x="6416675" y="3703638"/>
            <a:ext cx="37941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/>
          <p:cNvPicPr>
            <a:picLocks noChangeAspect="1"/>
          </p:cNvPicPr>
          <p:nvPr/>
        </p:nvPicPr>
        <p:blipFill>
          <a:blip r:embed="rId3"/>
          <a:srcRect l="2997" t="3773" r="49786" b="24905"/>
          <a:stretch>
            <a:fillRect/>
          </a:stretch>
        </p:blipFill>
        <p:spPr bwMode="auto">
          <a:xfrm>
            <a:off x="1055688" y="1270000"/>
            <a:ext cx="3624262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/>
          <p:cNvPicPr>
            <a:picLocks noChangeAspect="1"/>
          </p:cNvPicPr>
          <p:nvPr/>
        </p:nvPicPr>
        <p:blipFill>
          <a:blip r:embed="rId3"/>
          <a:srcRect l="52435" t="6873" r="1060" b="23474"/>
          <a:stretch>
            <a:fillRect/>
          </a:stretch>
        </p:blipFill>
        <p:spPr bwMode="auto">
          <a:xfrm>
            <a:off x="1058863" y="3708400"/>
            <a:ext cx="36052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6415088" y="558800"/>
            <a:ext cx="3738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Мікроструктура поверхні </a:t>
            </a:r>
            <a:r>
              <a:rPr lang="uk-UA" sz="2000" b="1">
                <a:latin typeface="Times New Roman" pitchFamily="18" charset="0"/>
              </a:rPr>
              <a:t>в'язкого руйнування</a:t>
            </a:r>
            <a:endParaRPr lang="ru-RU" sz="2000" b="1">
              <a:latin typeface="Times New Roman" pitchFamily="18" charset="0"/>
            </a:endParaRPr>
          </a:p>
        </p:txBody>
      </p:sp>
      <p:sp>
        <p:nvSpPr>
          <p:cNvPr id="25606" name="Прямоугольник 6"/>
          <p:cNvSpPr>
            <a:spLocks noChangeArrowheads="1"/>
          </p:cNvSpPr>
          <p:nvPr/>
        </p:nvSpPr>
        <p:spPr bwMode="auto">
          <a:xfrm>
            <a:off x="3403600" y="198438"/>
            <a:ext cx="447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rgbClr val="0000FF"/>
                </a:solidFill>
                <a:latin typeface="Times New Roman" pitchFamily="18" charset="0"/>
              </a:rPr>
              <a:t>Мікроструктура сталі </a:t>
            </a: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13Г1СУ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</a:rPr>
              <a:t> </a:t>
            </a:r>
            <a:endParaRPr lang="ru-RU" sz="240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5607" name="Прямоугольник 7"/>
          <p:cNvSpPr>
            <a:spLocks noChangeArrowheads="1"/>
          </p:cNvSpPr>
          <p:nvPr/>
        </p:nvSpPr>
        <p:spPr bwMode="auto">
          <a:xfrm>
            <a:off x="177800" y="573088"/>
            <a:ext cx="5057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Мікроструктура після обробки кальцієвмісними матеріалами</a:t>
            </a:r>
            <a:endParaRPr lang="ru-RU" sz="20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8" name="TextBox 25"/>
          <p:cNvSpPr txBox="1">
            <a:spLocks noChangeArrowheads="1"/>
          </p:cNvSpPr>
          <p:nvPr/>
        </p:nvSpPr>
        <p:spPr bwMode="auto">
          <a:xfrm>
            <a:off x="3887788" y="5726113"/>
            <a:ext cx="720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0мкм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TextBox 26"/>
          <p:cNvSpPr txBox="1">
            <a:spLocks noChangeArrowheads="1"/>
          </p:cNvSpPr>
          <p:nvPr/>
        </p:nvSpPr>
        <p:spPr bwMode="auto">
          <a:xfrm>
            <a:off x="4081463" y="1289050"/>
            <a:ext cx="51911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TextBox 27"/>
          <p:cNvSpPr txBox="1">
            <a:spLocks noChangeArrowheads="1"/>
          </p:cNvSpPr>
          <p:nvPr/>
        </p:nvSpPr>
        <p:spPr bwMode="auto">
          <a:xfrm>
            <a:off x="4046538" y="3735388"/>
            <a:ext cx="5175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б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Прямоугольник 7"/>
          <p:cNvSpPr>
            <a:spLocks noChangeArrowheads="1"/>
          </p:cNvSpPr>
          <p:nvPr/>
        </p:nvSpPr>
        <p:spPr bwMode="auto">
          <a:xfrm>
            <a:off x="1360488" y="6065838"/>
            <a:ext cx="302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а - 1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товщини зливка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uk-UA" b="1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б - 1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товщини зливка</a:t>
            </a:r>
            <a:endParaRPr lang="uk-UA" sz="2000" b="1">
              <a:latin typeface="Times New Roman" pitchFamily="18" charset="0"/>
            </a:endParaRPr>
          </a:p>
        </p:txBody>
      </p:sp>
      <p:sp>
        <p:nvSpPr>
          <p:cNvPr id="25612" name="TextBox 8"/>
          <p:cNvSpPr txBox="1">
            <a:spLocks noChangeArrowheads="1"/>
          </p:cNvSpPr>
          <p:nvPr/>
        </p:nvSpPr>
        <p:spPr bwMode="auto">
          <a:xfrm>
            <a:off x="10252075" y="3271838"/>
            <a:ext cx="126206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×1000</a:t>
            </a:r>
          </a:p>
        </p:txBody>
      </p:sp>
      <p:sp>
        <p:nvSpPr>
          <p:cNvPr id="25613" name="Прямоугольник 1"/>
          <p:cNvSpPr>
            <a:spLocks noChangeArrowheads="1"/>
          </p:cNvSpPr>
          <p:nvPr/>
        </p:nvSpPr>
        <p:spPr bwMode="auto">
          <a:xfrm>
            <a:off x="5880100" y="6099175"/>
            <a:ext cx="6084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</a:rPr>
              <a:t>а - загальна мікроструктура</a:t>
            </a:r>
            <a:r>
              <a:rPr lang="en-US" b="1">
                <a:latin typeface="Times New Roman" pitchFamily="18" charset="0"/>
              </a:rPr>
              <a:t>;</a:t>
            </a:r>
            <a:endParaRPr lang="uk-UA" b="1">
              <a:latin typeface="Times New Roman" pitchFamily="18" charset="0"/>
            </a:endParaRPr>
          </a:p>
          <a:p>
            <a:r>
              <a:rPr lang="uk-UA" b="1">
                <a:latin typeface="Times New Roman" pitchFamily="18" charset="0"/>
              </a:rPr>
              <a:t>б - дефекти мікроструктури (неметалічні включення) </a:t>
            </a:r>
            <a:endParaRPr lang="ru-RU" b="1"/>
          </a:p>
        </p:txBody>
      </p:sp>
      <p:sp>
        <p:nvSpPr>
          <p:cNvPr id="25614" name="TextBox 8"/>
          <p:cNvSpPr txBox="1">
            <a:spLocks noChangeArrowheads="1"/>
          </p:cNvSpPr>
          <p:nvPr/>
        </p:nvSpPr>
        <p:spPr bwMode="auto">
          <a:xfrm>
            <a:off x="10285413" y="5791200"/>
            <a:ext cx="126206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×1000</a:t>
            </a:r>
          </a:p>
        </p:txBody>
      </p:sp>
      <p:sp>
        <p:nvSpPr>
          <p:cNvPr id="25615" name="TextBox 26"/>
          <p:cNvSpPr txBox="1">
            <a:spLocks noChangeArrowheads="1"/>
          </p:cNvSpPr>
          <p:nvPr/>
        </p:nvSpPr>
        <p:spPr bwMode="auto">
          <a:xfrm>
            <a:off x="9505950" y="1296988"/>
            <a:ext cx="51911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TextBox 26"/>
          <p:cNvSpPr txBox="1">
            <a:spLocks noChangeArrowheads="1"/>
          </p:cNvSpPr>
          <p:nvPr/>
        </p:nvSpPr>
        <p:spPr bwMode="auto">
          <a:xfrm>
            <a:off x="9599613" y="3770313"/>
            <a:ext cx="51911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25617" name="Line 24"/>
          <p:cNvSpPr>
            <a:spLocks noChangeShapeType="1"/>
          </p:cNvSpPr>
          <p:nvPr/>
        </p:nvSpPr>
        <p:spPr bwMode="auto">
          <a:xfrm>
            <a:off x="4000500" y="5924550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8" name="Line 26"/>
          <p:cNvSpPr>
            <a:spLocks noChangeShapeType="1"/>
          </p:cNvSpPr>
          <p:nvPr/>
        </p:nvSpPr>
        <p:spPr bwMode="auto">
          <a:xfrm>
            <a:off x="4524375" y="5842000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9" name="Line 28"/>
          <p:cNvSpPr>
            <a:spLocks noChangeShapeType="1"/>
          </p:cNvSpPr>
          <p:nvPr/>
        </p:nvSpPr>
        <p:spPr bwMode="auto">
          <a:xfrm flipH="1">
            <a:off x="3987800" y="5842000"/>
            <a:ext cx="3175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0" name="TextBox 25"/>
          <p:cNvSpPr txBox="1">
            <a:spLocks noChangeArrowheads="1"/>
          </p:cNvSpPr>
          <p:nvPr/>
        </p:nvSpPr>
        <p:spPr bwMode="auto">
          <a:xfrm>
            <a:off x="3913188" y="3170238"/>
            <a:ext cx="720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0мкм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1" name="Line 30"/>
          <p:cNvSpPr>
            <a:spLocks noChangeShapeType="1"/>
          </p:cNvSpPr>
          <p:nvPr/>
        </p:nvSpPr>
        <p:spPr bwMode="auto">
          <a:xfrm>
            <a:off x="4016375" y="3387725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2" name="Line 31"/>
          <p:cNvSpPr>
            <a:spLocks noChangeShapeType="1"/>
          </p:cNvSpPr>
          <p:nvPr/>
        </p:nvSpPr>
        <p:spPr bwMode="auto">
          <a:xfrm flipH="1">
            <a:off x="4000500" y="3324225"/>
            <a:ext cx="3175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3" name="Line 32"/>
          <p:cNvSpPr>
            <a:spLocks noChangeShapeType="1"/>
          </p:cNvSpPr>
          <p:nvPr/>
        </p:nvSpPr>
        <p:spPr bwMode="auto">
          <a:xfrm flipH="1">
            <a:off x="4530725" y="3336925"/>
            <a:ext cx="3175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4" name="TextBox 25"/>
          <p:cNvSpPr txBox="1">
            <a:spLocks noChangeArrowheads="1"/>
          </p:cNvSpPr>
          <p:nvPr/>
        </p:nvSpPr>
        <p:spPr bwMode="auto">
          <a:xfrm>
            <a:off x="9399588" y="3100388"/>
            <a:ext cx="720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0мкм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5" name="Line 34"/>
          <p:cNvSpPr>
            <a:spLocks noChangeShapeType="1"/>
          </p:cNvSpPr>
          <p:nvPr/>
        </p:nvSpPr>
        <p:spPr bwMode="auto">
          <a:xfrm>
            <a:off x="9502775" y="3317875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6" name="Line 35"/>
          <p:cNvSpPr>
            <a:spLocks noChangeShapeType="1"/>
          </p:cNvSpPr>
          <p:nvPr/>
        </p:nvSpPr>
        <p:spPr bwMode="auto">
          <a:xfrm flipH="1">
            <a:off x="10010775" y="3241675"/>
            <a:ext cx="3175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7" name="Line 36"/>
          <p:cNvSpPr>
            <a:spLocks noChangeShapeType="1"/>
          </p:cNvSpPr>
          <p:nvPr/>
        </p:nvSpPr>
        <p:spPr bwMode="auto">
          <a:xfrm flipH="1">
            <a:off x="9496425" y="3241675"/>
            <a:ext cx="3175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8" name="TextBox 25"/>
          <p:cNvSpPr txBox="1">
            <a:spLocks noChangeArrowheads="1"/>
          </p:cNvSpPr>
          <p:nvPr/>
        </p:nvSpPr>
        <p:spPr bwMode="auto">
          <a:xfrm>
            <a:off x="9469438" y="5665788"/>
            <a:ext cx="720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0мкм</a:t>
            </a:r>
          </a:p>
          <a:p>
            <a:endParaRPr lang="ru-RU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9" name="Line 38"/>
          <p:cNvSpPr>
            <a:spLocks noChangeShapeType="1"/>
          </p:cNvSpPr>
          <p:nvPr/>
        </p:nvSpPr>
        <p:spPr bwMode="auto">
          <a:xfrm>
            <a:off x="9598025" y="5889625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30" name="Line 39"/>
          <p:cNvSpPr>
            <a:spLocks noChangeShapeType="1"/>
          </p:cNvSpPr>
          <p:nvPr/>
        </p:nvSpPr>
        <p:spPr bwMode="auto">
          <a:xfrm flipH="1">
            <a:off x="9588500" y="5826125"/>
            <a:ext cx="3175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31" name="Line 40"/>
          <p:cNvSpPr>
            <a:spLocks noChangeShapeType="1"/>
          </p:cNvSpPr>
          <p:nvPr/>
        </p:nvSpPr>
        <p:spPr bwMode="auto">
          <a:xfrm flipH="1">
            <a:off x="10109200" y="5819775"/>
            <a:ext cx="3175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1" name="Group 97"/>
          <p:cNvGraphicFramePr>
            <a:graphicFrameLocks noGrp="1"/>
          </p:cNvGraphicFramePr>
          <p:nvPr/>
        </p:nvGraphicFramePr>
        <p:xfrm>
          <a:off x="409575" y="490538"/>
          <a:ext cx="11518900" cy="2322512"/>
        </p:xfrm>
        <a:graphic>
          <a:graphicData uri="http://schemas.openxmlformats.org/drawingml/2006/table">
            <a:tbl>
              <a:tblPr/>
              <a:tblGrid>
                <a:gridCol w="1843088"/>
                <a:gridCol w="1773237"/>
                <a:gridCol w="1465263"/>
                <a:gridCol w="1565275"/>
                <a:gridCol w="1555750"/>
                <a:gridCol w="1787525"/>
                <a:gridCol w="1528762"/>
              </a:tblGrid>
              <a:tr h="365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Межа твердості, МПа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Межа міцності, МПа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Відносне звуження, 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7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повздовж-ньому напряму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попереч-ному напрямку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повздовж-ньому напряму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попереч-ному напрямку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повздовж-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ньому напряму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попереч-ному напрямку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обробки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Після обробки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9" name="Прямоугольник 4"/>
          <p:cNvSpPr>
            <a:spLocks noChangeArrowheads="1"/>
          </p:cNvSpPr>
          <p:nvPr/>
        </p:nvSpPr>
        <p:spPr bwMode="auto">
          <a:xfrm>
            <a:off x="1676400" y="6021388"/>
            <a:ext cx="720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>
                <a:latin typeface="Times New Roman" pitchFamily="18" charset="0"/>
              </a:rPr>
              <a:t>1-обробка </a:t>
            </a:r>
            <a:r>
              <a:rPr lang="en-US" b="1">
                <a:latin typeface="Times New Roman" pitchFamily="18" charset="0"/>
              </a:rPr>
              <a:t>AlCa</a:t>
            </a:r>
            <a:r>
              <a:rPr lang="uk-UA" b="1">
                <a:latin typeface="Times New Roman" pitchFamily="18" charset="0"/>
              </a:rPr>
              <a:t> при 0,008% </a:t>
            </a:r>
            <a:r>
              <a:rPr lang="en-US" b="1">
                <a:latin typeface="Times New Roman" pitchFamily="18" charset="0"/>
              </a:rPr>
              <a:t>S</a:t>
            </a:r>
            <a:r>
              <a:rPr lang="uk-UA" b="1">
                <a:latin typeface="Times New Roman" pitchFamily="18" charset="0"/>
              </a:rPr>
              <a:t>; 2-обробка </a:t>
            </a:r>
            <a:r>
              <a:rPr lang="en-US" b="1">
                <a:latin typeface="Times New Roman" pitchFamily="18" charset="0"/>
              </a:rPr>
              <a:t>SiCa </a:t>
            </a:r>
            <a:r>
              <a:rPr lang="uk-UA" b="1">
                <a:latin typeface="Times New Roman" pitchFamily="18" charset="0"/>
              </a:rPr>
              <a:t>0,0033% </a:t>
            </a:r>
            <a:r>
              <a:rPr lang="en-US" b="1">
                <a:latin typeface="Times New Roman" pitchFamily="18" charset="0"/>
              </a:rPr>
              <a:t>S</a:t>
            </a:r>
            <a:r>
              <a:rPr lang="uk-UA" b="1">
                <a:latin typeface="Times New Roman" pitchFamily="18" charset="0"/>
              </a:rPr>
              <a:t>;  </a:t>
            </a:r>
          </a:p>
          <a:p>
            <a:pPr algn="just"/>
            <a:r>
              <a:rPr lang="uk-UA" b="1">
                <a:latin typeface="Times New Roman" pitchFamily="18" charset="0"/>
              </a:rPr>
              <a:t>3- обробка </a:t>
            </a:r>
            <a:r>
              <a:rPr lang="en-US" b="1">
                <a:latin typeface="Times New Roman" pitchFamily="18" charset="0"/>
              </a:rPr>
              <a:t>AlCa</a:t>
            </a:r>
            <a:r>
              <a:rPr lang="uk-UA" b="1">
                <a:latin typeface="Times New Roman" pitchFamily="18" charset="0"/>
              </a:rPr>
              <a:t> при 0,0062% </a:t>
            </a:r>
            <a:r>
              <a:rPr lang="en-US" b="1">
                <a:latin typeface="Times New Roman" pitchFamily="18" charset="0"/>
              </a:rPr>
              <a:t>S</a:t>
            </a:r>
            <a:r>
              <a:rPr lang="uk-UA" b="1">
                <a:latin typeface="Times New Roman" pitchFamily="18" charset="0"/>
              </a:rPr>
              <a:t>;  4- обробка </a:t>
            </a:r>
            <a:r>
              <a:rPr lang="en-US" b="1">
                <a:latin typeface="Times New Roman" pitchFamily="18" charset="0"/>
              </a:rPr>
              <a:t>FeCa</a:t>
            </a:r>
            <a:r>
              <a:rPr lang="uk-UA" b="1">
                <a:latin typeface="Times New Roman" pitchFamily="18" charset="0"/>
              </a:rPr>
              <a:t> при 0,0022% </a:t>
            </a:r>
            <a:r>
              <a:rPr lang="en-US" b="1">
                <a:latin typeface="Times New Roman" pitchFamily="18" charset="0"/>
              </a:rPr>
              <a:t>S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26670" name="Прямоугольник 6"/>
          <p:cNvSpPr>
            <a:spLocks noChangeArrowheads="1"/>
          </p:cNvSpPr>
          <p:nvPr/>
        </p:nvSpPr>
        <p:spPr bwMode="auto">
          <a:xfrm>
            <a:off x="2911475" y="-136525"/>
            <a:ext cx="59594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uk-UA" sz="2400" b="1">
                <a:solidFill>
                  <a:srgbClr val="0000FF"/>
                </a:solidFill>
                <a:latin typeface="Times New Roman" pitchFamily="18" charset="0"/>
              </a:rPr>
              <a:t>Механічні властивост</a:t>
            </a:r>
            <a:r>
              <a:rPr lang="uk-UA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b="1">
                <a:solidFill>
                  <a:srgbClr val="0000FF"/>
                </a:solidFill>
                <a:latin typeface="Times New Roman" pitchFamily="18" charset="0"/>
              </a:rPr>
              <a:t> сталі </a:t>
            </a: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13Г1СУ </a:t>
            </a:r>
            <a:endParaRPr lang="ru-RU" sz="24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6671" name="Прямоугольник 6"/>
          <p:cNvSpPr>
            <a:spLocks noChangeArrowheads="1"/>
          </p:cNvSpPr>
          <p:nvPr/>
        </p:nvSpPr>
        <p:spPr bwMode="auto">
          <a:xfrm>
            <a:off x="1022350" y="2828925"/>
            <a:ext cx="99488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uk-UA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Вплив температури випробувань на ударну в'язкість сталі 13Г1СУ</a:t>
            </a:r>
            <a:endParaRPr lang="ru-RU" sz="2400" b="1">
              <a:solidFill>
                <a:srgbClr val="0000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6672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" y="3478213"/>
            <a:ext cx="51149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3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9688" y="3497263"/>
            <a:ext cx="516413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SEM-BS micrographs of samples which were cut out at the position of half radius…"/>
          <p:cNvPicPr>
            <a:picLocks noChangeAspect="1" noChangeArrowheads="1"/>
          </p:cNvPicPr>
          <p:nvPr/>
        </p:nvPicPr>
        <p:blipFill>
          <a:blip r:embed="rId2"/>
          <a:srcRect l="59105" t="50816"/>
          <a:stretch>
            <a:fillRect/>
          </a:stretch>
        </p:blipFill>
        <p:spPr bwMode="auto">
          <a:xfrm>
            <a:off x="4667250" y="2047875"/>
            <a:ext cx="21971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SEM-BS micrographs of samples which were cut out at the position of half radius…"/>
          <p:cNvPicPr>
            <a:picLocks noChangeAspect="1" noChangeArrowheads="1"/>
          </p:cNvPicPr>
          <p:nvPr/>
        </p:nvPicPr>
        <p:blipFill>
          <a:blip r:embed="rId2"/>
          <a:srcRect l="88828" t="91647"/>
          <a:stretch>
            <a:fillRect/>
          </a:stretch>
        </p:blipFill>
        <p:spPr bwMode="auto">
          <a:xfrm>
            <a:off x="5364163" y="4257675"/>
            <a:ext cx="600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 r="-269" b="50484"/>
          <a:stretch>
            <a:fillRect/>
          </a:stretch>
        </p:blipFill>
        <p:spPr bwMode="auto">
          <a:xfrm>
            <a:off x="3084513" y="2006600"/>
            <a:ext cx="5103812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 t="48808"/>
          <a:stretch>
            <a:fillRect/>
          </a:stretch>
        </p:blipFill>
        <p:spPr bwMode="auto">
          <a:xfrm>
            <a:off x="3208338" y="2279650"/>
            <a:ext cx="507047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101"/>
          <p:cNvPicPr>
            <a:picLocks noChangeAspect="1" noChangeArrowheads="1"/>
          </p:cNvPicPr>
          <p:nvPr/>
        </p:nvPicPr>
        <p:blipFill>
          <a:blip r:embed="rId4">
            <a:lum contrast="36000"/>
            <a:grayscl/>
            <a:biLevel thresh="50000"/>
          </a:blip>
          <a:srcRect l="11536" t="11264" r="7584" b="11691"/>
          <a:stretch>
            <a:fillRect/>
          </a:stretch>
        </p:blipFill>
        <p:spPr bwMode="auto">
          <a:xfrm>
            <a:off x="2924175" y="687388"/>
            <a:ext cx="6205538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1046"/>
          <p:cNvSpPr>
            <a:spLocks noChangeArrowheads="1"/>
          </p:cNvSpPr>
          <p:nvPr/>
        </p:nvSpPr>
        <p:spPr bwMode="auto">
          <a:xfrm>
            <a:off x="409575" y="5437188"/>
            <a:ext cx="114506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algn="just"/>
            <a:r>
              <a:rPr lang="uk-UA" sz="1600" b="1">
                <a:latin typeface="Times New Roman" pitchFamily="18" charset="0"/>
                <a:cs typeface="Times New Roman" pitchFamily="18" charset="0"/>
              </a:rPr>
              <a:t>1 – трансформатор; 2 – апарати захисту від струмів КЗ (запобіжники); </a:t>
            </a:r>
            <a:r>
              <a:rPr lang="uk-UA" sz="1600" b="1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600" b="1" baseline="-2500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600" b="1">
                <a:latin typeface="Times New Roman" pitchFamily="18" charset="0"/>
                <a:cs typeface="Times New Roman" pitchFamily="18" charset="0"/>
              </a:rPr>
              <a:t> – опір повторного заземлення нульового проводу; </a:t>
            </a:r>
            <a:r>
              <a:rPr lang="uk-UA" sz="1600" b="1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600" b="1" i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1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>
                <a:latin typeface="Times New Roman" pitchFamily="18" charset="0"/>
                <a:cs typeface="Times New Roman" pitchFamily="18" charset="0"/>
              </a:rPr>
              <a:t>опір робочого заземлення нейтралі трансформатору; </a:t>
            </a:r>
            <a:r>
              <a:rPr lang="uk-UA" sz="1600" b="1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1600" b="1" i="1" baseline="-2500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1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1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>
                <a:latin typeface="Times New Roman" pitchFamily="18" charset="0"/>
                <a:cs typeface="Times New Roman" pitchFamily="18" charset="0"/>
              </a:rPr>
              <a:t>опір допоміжного заземлення трансформатору; I</a:t>
            </a:r>
            <a:r>
              <a:rPr lang="uk-UA" sz="1600" b="1" baseline="-2500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>
                <a:latin typeface="Times New Roman" pitchFamily="18" charset="0"/>
                <a:cs typeface="Times New Roman" pitchFamily="18" charset="0"/>
              </a:rPr>
              <a:t>– струм короткого замкнення; I</a:t>
            </a:r>
            <a:r>
              <a:rPr lang="uk-UA" sz="1600" b="1" baseline="-2500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1600" b="1">
                <a:latin typeface="Times New Roman" pitchFamily="18" charset="0"/>
                <a:cs typeface="Times New Roman" pitchFamily="18" charset="0"/>
              </a:rPr>
              <a:t> – струм замкнення на землю; І</a:t>
            </a:r>
            <a:r>
              <a:rPr lang="uk-UA" sz="1600" b="1" baseline="-2500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1600" b="1">
                <a:latin typeface="Times New Roman" pitchFamily="18" charset="0"/>
                <a:cs typeface="Times New Roman" pitchFamily="18" charset="0"/>
              </a:rPr>
              <a:t> – частина струму короткого замкнення, який тече через нульовий захисний провідник; ВК – відключаюча катушка автоматичного вимикача; РН – реле напруження;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uk-UA" sz="1600" b="1">
                <a:latin typeface="Times New Roman" pitchFamily="18" charset="0"/>
                <a:cs typeface="Times New Roman" pitchFamily="18" charset="0"/>
              </a:rPr>
              <a:t>Ф – фазні провідники; НЗ – нульовий захисний провідник</a:t>
            </a:r>
            <a:endParaRPr lang="ru-RU" sz="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Прямоугольник 1048"/>
          <p:cNvSpPr>
            <a:spLocks noChangeArrowheads="1"/>
          </p:cNvSpPr>
          <p:nvPr/>
        </p:nvSpPr>
        <p:spPr bwMode="auto">
          <a:xfrm>
            <a:off x="3740150" y="0"/>
            <a:ext cx="43703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Схема захисного відключення</a:t>
            </a:r>
            <a:endParaRPr lang="ru-RU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530225" y="771525"/>
            <a:ext cx="11053763" cy="3937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uk-UA" b="1">
                <a:latin typeface="Times New Roman" pitchFamily="18" charset="0"/>
                <a:cs typeface="Times New Roman" pitchFamily="18" charset="0"/>
              </a:rPr>
              <a:t>1. Аналіз сучасного стану методів обробки сталі показав на доцільність та перспективність використання комбінованих кальційвмісних матеріалів (сумішей) при позапічній обробці сталі.</a:t>
            </a:r>
          </a:p>
          <a:p>
            <a:pPr indent="449263" algn="just"/>
            <a:r>
              <a:rPr lang="uk-UA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uk-UA" b="1">
                <a:latin typeface="Times New Roman" pitchFamily="18" charset="0"/>
              </a:rPr>
              <a:t>Визначено раціональний склад десульфуруючої суміші для продувки сталі 13Г1СУ:                             85%</a:t>
            </a:r>
            <a:r>
              <a:rPr lang="en-US" b="1">
                <a:latin typeface="Times New Roman" pitchFamily="18" charset="0"/>
              </a:rPr>
              <a:t>CaO</a:t>
            </a:r>
            <a:r>
              <a:rPr lang="uk-UA" b="1">
                <a:latin typeface="Times New Roman" pitchFamily="18" charset="0"/>
              </a:rPr>
              <a:t> + 15%CaF</a:t>
            </a:r>
            <a:r>
              <a:rPr lang="uk-UA" b="1" baseline="-25000">
                <a:latin typeface="Times New Roman" pitchFamily="18" charset="0"/>
              </a:rPr>
              <a:t>2</a:t>
            </a:r>
            <a:r>
              <a:rPr lang="uk-UA" b="1">
                <a:latin typeface="Times New Roman" pitchFamily="18" charset="0"/>
              </a:rPr>
              <a:t> в кількості 9,5 кг/т, добавка </a:t>
            </a:r>
            <a:r>
              <a:rPr lang="en-US" b="1">
                <a:latin typeface="Times New Roman" pitchFamily="18" charset="0"/>
              </a:rPr>
              <a:t>SiCa</a:t>
            </a:r>
            <a:r>
              <a:rPr lang="uk-UA" b="1">
                <a:latin typeface="Times New Roman" pitchFamily="18" charset="0"/>
              </a:rPr>
              <a:t> в кількості 0,3 кг/т сталі та </a:t>
            </a:r>
            <a:r>
              <a:rPr lang="ru-RU" b="1">
                <a:latin typeface="Times New Roman" pitchFamily="18" charset="0"/>
              </a:rPr>
              <a:t>Al в кількості                        </a:t>
            </a:r>
            <a:r>
              <a:rPr lang="uk-UA" b="1">
                <a:latin typeface="Times New Roman" pitchFamily="18" charset="0"/>
              </a:rPr>
              <a:t> 0,25 кг/т сталі.</a:t>
            </a:r>
            <a:r>
              <a:rPr lang="uk-UA">
                <a:latin typeface="Times New Roman" pitchFamily="18" charset="0"/>
              </a:rPr>
              <a:t> </a:t>
            </a:r>
            <a:endParaRPr lang="uk-UA" b="1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b="1">
                <a:latin typeface="Times New Roman" pitchFamily="18" charset="0"/>
              </a:rPr>
              <a:t>3.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Встановлено, що </a:t>
            </a:r>
            <a:r>
              <a:rPr lang="uk-UA" b="1">
                <a:latin typeface="Times New Roman" pitchFamily="18" charset="0"/>
              </a:rPr>
              <a:t>обробка сталі 13Г1СУ порошковими дротами з </a:t>
            </a:r>
            <a:r>
              <a:rPr lang="ru-RU" b="1">
                <a:latin typeface="Times New Roman" pitchFamily="18" charset="0"/>
              </a:rPr>
              <a:t>AlCa</a:t>
            </a:r>
            <a:r>
              <a:rPr lang="uk-UA" b="1">
                <a:latin typeface="Times New Roman" pitchFamily="18" charset="0"/>
              </a:rPr>
              <a:t> та </a:t>
            </a:r>
            <a:r>
              <a:rPr lang="ru-RU" b="1">
                <a:latin typeface="Times New Roman" pitchFamily="18" charset="0"/>
              </a:rPr>
              <a:t>FeCa</a:t>
            </a:r>
            <a:r>
              <a:rPr lang="uk-UA" b="1">
                <a:latin typeface="Times New Roman" pitchFamily="18" charset="0"/>
              </a:rPr>
              <a:t>  сприяє підвищенню засвоєння кальцію  до 30% при значно меншій їх витраті (майже в 3 рази),  ніж при використанні </a:t>
            </a:r>
            <a:r>
              <a:rPr lang="ru-RU" b="1">
                <a:latin typeface="Times New Roman" pitchFamily="18" charset="0"/>
              </a:rPr>
              <a:t>SiCa</a:t>
            </a:r>
            <a:r>
              <a:rPr lang="uk-UA" b="1">
                <a:latin typeface="Times New Roman" pitchFamily="18" charset="0"/>
              </a:rPr>
              <a:t> та постерігається значне зниження забрудненості неметалічними включеннями.</a:t>
            </a:r>
            <a:endParaRPr lang="uk-UA" b="1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b="1">
                <a:latin typeface="Times New Roman" pitchFamily="18" charset="0"/>
              </a:rPr>
              <a:t>4.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Показано, що </a:t>
            </a:r>
            <a:r>
              <a:rPr lang="uk-UA" b="1">
                <a:latin typeface="Times New Roman" pitchFamily="18" charset="0"/>
              </a:rPr>
              <a:t>обробка сталі 13Г1СУ кальцієвмісними матеріалами покращує її мікроструктуру</a:t>
            </a:r>
            <a:r>
              <a:rPr lang="en-US" b="1">
                <a:latin typeface="Times New Roman" pitchFamily="18" charset="0"/>
              </a:rPr>
              <a:t>: </a:t>
            </a:r>
            <a:r>
              <a:rPr lang="uk-UA" b="1">
                <a:latin typeface="Times New Roman" pitchFamily="18" charset="0"/>
              </a:rPr>
              <a:t> зникають стрічкові оксиди та утворюються дрібні точечні, рівномірно розподілені в сталі глобулярні неметалічні включення, що не деформуються  в процесі прокатки.</a:t>
            </a:r>
            <a:r>
              <a:rPr lang="uk-UA"/>
              <a:t> </a:t>
            </a:r>
            <a:endParaRPr lang="uk-UA" b="1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b="1">
                <a:latin typeface="Times New Roman" pitchFamily="18" charset="0"/>
              </a:rPr>
              <a:t>5. Запропоновано удосконалення технології обробки сталі 13Г1СУ кальцієвмісними матеріалами з застосуванням    десульфуруючої суміші раціонального складу та порошкового дроту з </a:t>
            </a:r>
            <a:r>
              <a:rPr lang="en-US" b="1">
                <a:latin typeface="Times New Roman" pitchFamily="18" charset="0"/>
              </a:rPr>
              <a:t>FeCa</a:t>
            </a:r>
            <a:r>
              <a:rPr lang="uk-UA" b="1">
                <a:latin typeface="Times New Roman" pitchFamily="18" charset="0"/>
              </a:rPr>
              <a:t>, що дозволяє підвищити відносне звуження на 7%, межу міцності на 4,5%, ударну в'язкість до 170 Дж/см</a:t>
            </a:r>
            <a:r>
              <a:rPr lang="uk-UA" b="1" baseline="30000">
                <a:latin typeface="Times New Roman" pitchFamily="18" charset="0"/>
              </a:rPr>
              <a:t>2.</a:t>
            </a:r>
            <a:endParaRPr lang="uk-UA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522788" y="182563"/>
            <a:ext cx="285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rgbClr val="0000FF"/>
                </a:solidFill>
                <a:latin typeface="Times New Roman" pitchFamily="18" charset="0"/>
              </a:rPr>
              <a:t>Загальні висновки</a:t>
            </a:r>
            <a:endParaRPr lang="ru-RU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474663" y="727075"/>
            <a:ext cx="11164887" cy="31400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uk-UA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Мета роботи</a:t>
            </a:r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‒  удосконалення технології обробки сталі 13Г1СУ кальцієвмісними </a:t>
            </a:r>
          </a:p>
          <a:p>
            <a:pPr indent="449263" algn="just"/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матеріалами в сталерозливному  ковші при позапічній обробці сталі.</a:t>
            </a:r>
          </a:p>
          <a:p>
            <a:pPr indent="449263" algn="just"/>
            <a:endParaRPr lang="uk-UA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досягнення поставленої мети в роботі необхідно вирішити наступні </a:t>
            </a:r>
            <a:r>
              <a:rPr lang="uk-UA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теоретичні та прикладні завдання:</a:t>
            </a:r>
          </a:p>
          <a:p>
            <a:pPr indent="449263" algn="just"/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проаналізувати сучасний стан обробки сталі кальцієвмісними матеріалами;</a:t>
            </a:r>
          </a:p>
          <a:p>
            <a:pPr indent="449263" algn="just"/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визначити оптимальну методику  дослідження обробки кальцієвмісними матеріалами сталі марки 13Г1СУ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запропонувати удосконалення технології обробки сталі 13Г1СУ  кальцієвмісними матеріалами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uk-UA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176588" y="577850"/>
            <a:ext cx="3271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3054350" y="185738"/>
            <a:ext cx="5726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rgbClr val="0000FF"/>
                </a:solidFill>
                <a:latin typeface="Times New Roman" pitchFamily="18" charset="0"/>
              </a:rPr>
              <a:t>Мета роботи. Завдання роботи</a:t>
            </a:r>
            <a:r>
              <a:rPr lang="uk-UA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0"/>
          <p:cNvSpPr txBox="1">
            <a:spLocks noChangeArrowheads="1"/>
          </p:cNvSpPr>
          <p:nvPr/>
        </p:nvSpPr>
        <p:spPr bwMode="auto">
          <a:xfrm>
            <a:off x="1530350" y="150813"/>
            <a:ext cx="8558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rgbClr val="0000FF"/>
                </a:solidFill>
                <a:latin typeface="Times New Roman" pitchFamily="18" charset="0"/>
              </a:rPr>
              <a:t>Об'єкт дослідження. Предмет дослідження.                          </a:t>
            </a: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Наукова новизна. Практичне значення.</a:t>
            </a:r>
            <a:endParaRPr lang="uk-UA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77813" y="962025"/>
            <a:ext cx="11677650" cy="53101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uk-UA" b="1">
                <a:solidFill>
                  <a:srgbClr val="0000FF"/>
                </a:solidFill>
              </a:rPr>
              <a:t>      </a:t>
            </a:r>
            <a:r>
              <a:rPr lang="uk-UA" b="1">
                <a:solidFill>
                  <a:srgbClr val="0000FF"/>
                </a:solidFill>
                <a:latin typeface="Times New Roman" pitchFamily="18" charset="0"/>
              </a:rPr>
              <a:t>Об'єкт дослідження</a:t>
            </a:r>
            <a:r>
              <a:rPr lang="uk-UA" b="1">
                <a:latin typeface="Times New Roman" pitchFamily="18" charset="0"/>
              </a:rPr>
              <a:t> - процес обробки сталі кальцієвмісними матеріалами при позапічній обробці.</a:t>
            </a:r>
            <a:endParaRPr lang="uk-UA" b="1" i="1">
              <a:latin typeface="Times New Roman" pitchFamily="18" charset="0"/>
            </a:endParaRPr>
          </a:p>
          <a:p>
            <a:pPr indent="449263" algn="just"/>
            <a:r>
              <a:rPr lang="uk-UA" b="1">
                <a:solidFill>
                  <a:srgbClr val="0000FF"/>
                </a:solidFill>
                <a:latin typeface="Times New Roman" pitchFamily="18" charset="0"/>
              </a:rPr>
              <a:t>       Предмет дослідження</a:t>
            </a:r>
            <a:r>
              <a:rPr lang="uk-UA" b="1">
                <a:latin typeface="Times New Roman" pitchFamily="18" charset="0"/>
              </a:rPr>
              <a:t> - вплив вмісту кальцію в сталі на утворення неметалічних включень та механічні властивості сталі після обробки.</a:t>
            </a:r>
            <a:endParaRPr lang="uk-UA" b="1" i="1">
              <a:latin typeface="Times New Roman" pitchFamily="18" charset="0"/>
            </a:endParaRPr>
          </a:p>
          <a:p>
            <a:pPr indent="449263" algn="just"/>
            <a:r>
              <a:rPr lang="uk-UA" b="1" i="1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uk-UA" b="1">
                <a:solidFill>
                  <a:srgbClr val="0000FF"/>
                </a:solidFill>
                <a:latin typeface="Times New Roman" pitchFamily="18" charset="0"/>
              </a:rPr>
              <a:t>Наукова новизна одержаних результатів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uk-UA" b="1">
              <a:solidFill>
                <a:srgbClr val="0000FF"/>
              </a:solidFill>
              <a:latin typeface="Times New Roman" pitchFamily="18" charset="0"/>
            </a:endParaRPr>
          </a:p>
          <a:p>
            <a:pPr indent="449263" algn="just"/>
            <a:r>
              <a:rPr lang="uk-UA" b="1">
                <a:latin typeface="Times New Roman" pitchFamily="18" charset="0"/>
              </a:rPr>
              <a:t>       1. Вперше визначено раціональний склад десульфуруючої суміші для продувки сталі 13Г1СУ:                             85%</a:t>
            </a:r>
            <a:r>
              <a:rPr lang="en-US" b="1">
                <a:latin typeface="Times New Roman" pitchFamily="18" charset="0"/>
              </a:rPr>
              <a:t>CaO</a:t>
            </a:r>
            <a:r>
              <a:rPr lang="uk-UA" b="1">
                <a:latin typeface="Times New Roman" pitchFamily="18" charset="0"/>
              </a:rPr>
              <a:t> + 15%CaF</a:t>
            </a:r>
            <a:r>
              <a:rPr lang="uk-UA" b="1" baseline="-25000">
                <a:latin typeface="Times New Roman" pitchFamily="18" charset="0"/>
              </a:rPr>
              <a:t>2</a:t>
            </a:r>
            <a:r>
              <a:rPr lang="uk-UA" b="1">
                <a:latin typeface="Times New Roman" pitchFamily="18" charset="0"/>
              </a:rPr>
              <a:t> в кількості 9,5 кг/т, добавка </a:t>
            </a:r>
            <a:r>
              <a:rPr lang="en-US" b="1">
                <a:latin typeface="Times New Roman" pitchFamily="18" charset="0"/>
              </a:rPr>
              <a:t>SiCa</a:t>
            </a:r>
            <a:r>
              <a:rPr lang="uk-UA" b="1">
                <a:latin typeface="Times New Roman" pitchFamily="18" charset="0"/>
              </a:rPr>
              <a:t> в кількості 0,3 кг/т сталі та </a:t>
            </a:r>
            <a:r>
              <a:rPr lang="ru-RU" b="1">
                <a:latin typeface="Times New Roman" pitchFamily="18" charset="0"/>
              </a:rPr>
              <a:t>Al в кількості                        </a:t>
            </a:r>
            <a:r>
              <a:rPr lang="uk-UA" b="1">
                <a:latin typeface="Times New Roman" pitchFamily="18" charset="0"/>
              </a:rPr>
              <a:t> 0,25 кг/т сталі.</a:t>
            </a:r>
            <a:r>
              <a:rPr lang="uk-UA">
                <a:latin typeface="Times New Roman" pitchFamily="18" charset="0"/>
              </a:rPr>
              <a:t> </a:t>
            </a:r>
            <a:endParaRPr lang="uk-UA" b="1">
              <a:latin typeface="Times New Roman" pitchFamily="18" charset="0"/>
            </a:endParaRPr>
          </a:p>
          <a:p>
            <a:pPr indent="449263" algn="just"/>
            <a:r>
              <a:rPr lang="uk-UA" b="1">
                <a:latin typeface="Times New Roman" pitchFamily="18" charset="0"/>
              </a:rPr>
              <a:t>      2. Запропоновано удосконалення технології обробки сталі кальцієвмісними матеріалами з застосуванням    десульфуруючої суміші раціонального складу та порошкового дроту з </a:t>
            </a:r>
            <a:r>
              <a:rPr lang="en-US" b="1">
                <a:latin typeface="Times New Roman" pitchFamily="18" charset="0"/>
              </a:rPr>
              <a:t>FeCa</a:t>
            </a:r>
            <a:r>
              <a:rPr lang="uk-UA" b="1">
                <a:latin typeface="Times New Roman" pitchFamily="18" charset="0"/>
              </a:rPr>
              <a:t>, що забезпечує засвоєння кальцію в готовому металі &gt;30%, модифікування неметалічних включень та дозволяє підвищити відносне звуження на 7%, межу міцності на 4,5%, ударну в'язкість до 170 Дж/см</a:t>
            </a:r>
            <a:r>
              <a:rPr lang="uk-UA" b="1" baseline="30000">
                <a:latin typeface="Times New Roman" pitchFamily="18" charset="0"/>
              </a:rPr>
              <a:t>2</a:t>
            </a:r>
            <a:r>
              <a:rPr lang="uk-UA" b="1">
                <a:latin typeface="Times New Roman" pitchFamily="18" charset="0"/>
              </a:rPr>
              <a:t>.</a:t>
            </a:r>
          </a:p>
          <a:p>
            <a:pPr indent="449263" algn="just"/>
            <a:r>
              <a:rPr lang="uk-UA" b="1">
                <a:solidFill>
                  <a:srgbClr val="0000FF"/>
                </a:solidFill>
                <a:latin typeface="Times New Roman" pitchFamily="18" charset="0"/>
              </a:rPr>
              <a:t>       Практичне значення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одержаних результат</a:t>
            </a:r>
            <a:r>
              <a:rPr lang="uk-UA" b="1">
                <a:solidFill>
                  <a:srgbClr val="0000FF"/>
                </a:solidFill>
                <a:latin typeface="Times New Roman" pitchFamily="18" charset="0"/>
              </a:rPr>
              <a:t>і</a:t>
            </a:r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в</a:t>
            </a:r>
            <a:r>
              <a:rPr lang="uk-UA" b="1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indent="449263" algn="just"/>
            <a:r>
              <a:rPr lang="uk-UA" b="1">
                <a:latin typeface="Times New Roman" pitchFamily="18" charset="0"/>
              </a:rPr>
              <a:t>       1. Отримано нові підходи удосконалення позапічної обробки  сталі марки 13Г1СУ каліційвмісними сумішами, які дозволяють:</a:t>
            </a:r>
          </a:p>
          <a:p>
            <a:pPr indent="449263" algn="just"/>
            <a:r>
              <a:rPr lang="uk-UA" b="1">
                <a:latin typeface="Times New Roman" pitchFamily="18" charset="0"/>
              </a:rPr>
              <a:t>            - стабілізувати ступінь засвоєння кальцію від 25% до 30%;</a:t>
            </a:r>
          </a:p>
          <a:p>
            <a:pPr indent="449263" algn="just"/>
            <a:r>
              <a:rPr lang="uk-UA" b="1">
                <a:latin typeface="Times New Roman" pitchFamily="18" charset="0"/>
              </a:rPr>
              <a:t>            - забезпечити залишковий вміст кальцію  від 0,0035% до 0,0050%;</a:t>
            </a:r>
          </a:p>
          <a:p>
            <a:pPr indent="449263" algn="just"/>
            <a:r>
              <a:rPr lang="uk-UA" b="1">
                <a:latin typeface="Times New Roman" pitchFamily="18" charset="0"/>
              </a:rPr>
              <a:t>            -  скоротити час обробки сталі на установці ківш-піч приблизно на 8 хв.</a:t>
            </a:r>
          </a:p>
          <a:p>
            <a:pPr indent="449263" algn="just"/>
            <a:r>
              <a:rPr lang="uk-UA" b="1">
                <a:latin typeface="Times New Roman" pitchFamily="18" charset="0"/>
              </a:rPr>
              <a:t>       2. Показано можливість використання результатів дослідження обробки кальційвмісними матеріалами сталі марки 13Г1СУ в промислових умовах. </a:t>
            </a: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6607175" y="782638"/>
            <a:ext cx="540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Вплив  відношення Са/Аl на текучість сталі</a:t>
            </a:r>
            <a:endParaRPr lang="ru-RU" sz="2000" b="1">
              <a:latin typeface="Calibri" pitchFamily="34" charset="0"/>
            </a:endParaRPr>
          </a:p>
        </p:txBody>
      </p:sp>
      <p:pic>
        <p:nvPicPr>
          <p:cNvPr id="18434" name="Рисунок 5"/>
          <p:cNvPicPr>
            <a:picLocks noChangeAspect="1"/>
          </p:cNvPicPr>
          <p:nvPr/>
        </p:nvPicPr>
        <p:blipFill>
          <a:blip r:embed="rId2"/>
          <a:srcRect l="18767" t="1051" r="16685" b="13432"/>
          <a:stretch>
            <a:fillRect/>
          </a:stretch>
        </p:blipFill>
        <p:spPr bwMode="auto">
          <a:xfrm>
            <a:off x="7337425" y="3956050"/>
            <a:ext cx="1970088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6"/>
          <p:cNvPicPr>
            <a:picLocks noChangeAspect="1"/>
          </p:cNvPicPr>
          <p:nvPr/>
        </p:nvPicPr>
        <p:blipFill>
          <a:blip r:embed="rId3"/>
          <a:srcRect l="14072" t="9364" r="15184" b="2626"/>
          <a:stretch>
            <a:fillRect/>
          </a:stretch>
        </p:blipFill>
        <p:spPr bwMode="auto">
          <a:xfrm>
            <a:off x="9458325" y="3949700"/>
            <a:ext cx="18573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939463" y="3954463"/>
            <a:ext cx="382587" cy="336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9538" y="3952875"/>
            <a:ext cx="471487" cy="3381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2" descr="http://www.pandia.ru/wp-content/uploads/2010/11/wpid-image0103.jpg"/>
          <p:cNvPicPr>
            <a:picLocks noChangeAspect="1" noChangeArrowheads="1"/>
          </p:cNvPicPr>
          <p:nvPr/>
        </p:nvPicPr>
        <p:blipFill>
          <a:blip r:embed="rId4"/>
          <a:srcRect t="6488"/>
          <a:stretch>
            <a:fillRect/>
          </a:stretch>
        </p:blipFill>
        <p:spPr bwMode="auto">
          <a:xfrm>
            <a:off x="3573463" y="1582738"/>
            <a:ext cx="23241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963" y="3967163"/>
            <a:ext cx="207486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1250" y="3922713"/>
            <a:ext cx="2252663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988" y="1562100"/>
            <a:ext cx="21494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600075" y="3532188"/>
            <a:ext cx="19462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</a:t>
            </a:r>
            <a:r>
              <a:rPr lang="en-US" b="1" baseline="-25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b="1" baseline="-25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 2-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MnS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3" name="Прямоугольник 4"/>
          <p:cNvSpPr>
            <a:spLocks noChangeArrowheads="1"/>
          </p:cNvSpPr>
          <p:nvPr/>
        </p:nvSpPr>
        <p:spPr bwMode="auto">
          <a:xfrm>
            <a:off x="4075113" y="3554413"/>
            <a:ext cx="170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000000"/>
                </a:solidFill>
                <a:latin typeface="Times New Roman" pitchFamily="18" charset="0"/>
              </a:rPr>
              <a:t>12CaO</a:t>
            </a:r>
            <a:r>
              <a:rPr lang="uk-UA" b="1">
                <a:solidFill>
                  <a:srgbClr val="000000"/>
                </a:solidFill>
                <a:latin typeface="Cambria Math" pitchFamily="18" charset="0"/>
                <a:ea typeface="Calibri" pitchFamily="34" charset="0"/>
                <a:cs typeface="Cambria Math" pitchFamily="18" charset="0"/>
              </a:rPr>
              <a:t>⋅</a:t>
            </a:r>
            <a:r>
              <a:rPr lang="uk-UA" b="1">
                <a:solidFill>
                  <a:srgbClr val="000000"/>
                </a:solidFill>
                <a:latin typeface="Times New Roman" pitchFamily="18" charset="0"/>
              </a:rPr>
              <a:t>7Al</a:t>
            </a:r>
            <a:r>
              <a:rPr lang="uk-UA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b="1">
                <a:solidFill>
                  <a:srgbClr val="000000"/>
                </a:solidFill>
                <a:latin typeface="Times New Roman" pitchFamily="18" charset="0"/>
              </a:rPr>
              <a:t>O</a:t>
            </a:r>
            <a:r>
              <a:rPr lang="uk-UA" b="1" baseline="-2500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8444" name="Прямоугольник 15"/>
          <p:cNvSpPr>
            <a:spLocks noChangeArrowheads="1"/>
          </p:cNvSpPr>
          <p:nvPr/>
        </p:nvSpPr>
        <p:spPr bwMode="auto">
          <a:xfrm>
            <a:off x="415925" y="5946775"/>
            <a:ext cx="19685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Times New Roman" pitchFamily="18" charset="0"/>
              </a:rPr>
              <a:t>1- 12CaO</a:t>
            </a:r>
            <a:r>
              <a:rPr lang="uk-UA" b="1">
                <a:latin typeface="Cambria Math" pitchFamily="18" charset="0"/>
                <a:ea typeface="Calibri" pitchFamily="34" charset="0"/>
                <a:cs typeface="Cambria Math" pitchFamily="18" charset="0"/>
              </a:rPr>
              <a:t>⋅</a:t>
            </a:r>
            <a:r>
              <a:rPr lang="uk-UA" b="1">
                <a:latin typeface="Times New Roman" pitchFamily="18" charset="0"/>
              </a:rPr>
              <a:t>7Al</a:t>
            </a:r>
            <a:r>
              <a:rPr lang="uk-UA" b="1" baseline="-25000">
                <a:latin typeface="Times New Roman" pitchFamily="18" charset="0"/>
              </a:rPr>
              <a:t>2</a:t>
            </a:r>
            <a:r>
              <a:rPr lang="uk-UA" b="1">
                <a:latin typeface="Times New Roman" pitchFamily="18" charset="0"/>
              </a:rPr>
              <a:t>O</a:t>
            </a:r>
            <a:r>
              <a:rPr lang="uk-UA" b="1" baseline="-25000">
                <a:latin typeface="Times New Roman" pitchFamily="18" charset="0"/>
              </a:rPr>
              <a:t>3</a:t>
            </a:r>
            <a:r>
              <a:rPr lang="en-US" b="1">
                <a:latin typeface="Times New Roman" pitchFamily="18" charset="0"/>
              </a:rPr>
              <a:t>;</a:t>
            </a:r>
          </a:p>
          <a:p>
            <a:r>
              <a:rPr lang="en-US" b="1">
                <a:latin typeface="Times New Roman" pitchFamily="18" charset="0"/>
              </a:rPr>
              <a:t>2</a:t>
            </a:r>
            <a:r>
              <a:rPr lang="uk-UA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- (Ca, Mn)S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8445" name="TextBox 17"/>
          <p:cNvSpPr txBox="1">
            <a:spLocks noChangeArrowheads="1"/>
          </p:cNvSpPr>
          <p:nvPr/>
        </p:nvSpPr>
        <p:spPr bwMode="auto">
          <a:xfrm>
            <a:off x="3905250" y="5881688"/>
            <a:ext cx="25209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</a:t>
            </a:r>
            <a:r>
              <a:rPr lang="en-US" b="1" baseline="-25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b="1" baseline="-25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uk-UA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en-U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MgO;</a:t>
            </a:r>
            <a:endParaRPr lang="uk-UA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2-CaS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6" name="Прямоугольник 16"/>
          <p:cNvSpPr>
            <a:spLocks noChangeArrowheads="1"/>
          </p:cNvSpPr>
          <p:nvPr/>
        </p:nvSpPr>
        <p:spPr bwMode="auto">
          <a:xfrm>
            <a:off x="192088" y="771525"/>
            <a:ext cx="5572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Морфологія неметалічних включень 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при  обробці сталі кальцієм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18447" name="Прямоугольник 18"/>
          <p:cNvSpPr>
            <a:spLocks noChangeArrowheads="1"/>
          </p:cNvSpPr>
          <p:nvPr/>
        </p:nvSpPr>
        <p:spPr bwMode="auto">
          <a:xfrm>
            <a:off x="152400" y="192088"/>
            <a:ext cx="1150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0000FF"/>
                </a:solidFill>
                <a:latin typeface="Times New Roman" pitchFamily="18" charset="0"/>
              </a:rPr>
              <a:t>Вплив кальцію на морфологію неметалічних включень та розливаємість сталі</a:t>
            </a:r>
            <a:endParaRPr lang="ru-RU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0275" y="1703388"/>
            <a:ext cx="273050" cy="3667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5350" y="3956050"/>
            <a:ext cx="230188" cy="3667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0" name="Text Box 25"/>
          <p:cNvSpPr txBox="1">
            <a:spLocks noChangeArrowheads="1"/>
          </p:cNvSpPr>
          <p:nvPr/>
        </p:nvSpPr>
        <p:spPr bwMode="auto">
          <a:xfrm>
            <a:off x="5973763" y="55832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latin typeface="Times New Roman" pitchFamily="18" charset="0"/>
              </a:rPr>
              <a:t>Х 1000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18451" name="Text Box 25"/>
          <p:cNvSpPr txBox="1">
            <a:spLocks noChangeArrowheads="1"/>
          </p:cNvSpPr>
          <p:nvPr/>
        </p:nvSpPr>
        <p:spPr bwMode="auto">
          <a:xfrm>
            <a:off x="7173913" y="5940425"/>
            <a:ext cx="5018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</a:rPr>
              <a:t>1</a:t>
            </a:r>
            <a:r>
              <a:rPr lang="en-US" b="1">
                <a:latin typeface="Times New Roman" pitchFamily="18" charset="0"/>
              </a:rPr>
              <a:t>, 2</a:t>
            </a:r>
            <a:r>
              <a:rPr lang="uk-UA" b="1">
                <a:latin typeface="Times New Roman" pitchFamily="18" charset="0"/>
              </a:rPr>
              <a:t>- заростання розливних склянок;</a:t>
            </a:r>
            <a:r>
              <a:rPr lang="uk-UA"/>
              <a:t> </a:t>
            </a:r>
            <a:endParaRPr lang="uk-UA" b="1">
              <a:latin typeface="Times New Roman" pitchFamily="18" charset="0"/>
            </a:endParaRPr>
          </a:p>
          <a:p>
            <a:r>
              <a:rPr lang="uk-UA" b="1">
                <a:latin typeface="Times New Roman" pitchFamily="18" charset="0"/>
              </a:rPr>
              <a:t>3 – усування заростання розливних склянок</a:t>
            </a:r>
            <a:r>
              <a:rPr lang="uk-UA"/>
              <a:t> </a:t>
            </a:r>
            <a:endParaRPr lang="ru-RU"/>
          </a:p>
        </p:txBody>
      </p:sp>
      <p:sp>
        <p:nvSpPr>
          <p:cNvPr id="18452" name="TextBox 2"/>
          <p:cNvSpPr txBox="1">
            <a:spLocks noChangeArrowheads="1"/>
          </p:cNvSpPr>
          <p:nvPr/>
        </p:nvSpPr>
        <p:spPr bwMode="auto">
          <a:xfrm>
            <a:off x="7026275" y="3454400"/>
            <a:ext cx="4808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</a:rPr>
              <a:t>Загальний вид розливної склянки</a:t>
            </a:r>
            <a:endParaRPr lang="ru-RU" sz="2000" b="1">
              <a:latin typeface="Times New Roman" pitchFamily="18" charset="0"/>
            </a:endParaRPr>
          </a:p>
        </p:txBody>
      </p:sp>
      <p:sp>
        <p:nvSpPr>
          <p:cNvPr id="18453" name="TextBox 2"/>
          <p:cNvSpPr txBox="1">
            <a:spLocks noChangeArrowheads="1"/>
          </p:cNvSpPr>
          <p:nvPr/>
        </p:nvSpPr>
        <p:spPr bwMode="auto">
          <a:xfrm>
            <a:off x="8856663" y="3316288"/>
            <a:ext cx="587375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Ca/Al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54" name="Рисунок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72300" y="1155700"/>
            <a:ext cx="41433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5" name="Text Box 25"/>
          <p:cNvSpPr txBox="1">
            <a:spLocks noChangeArrowheads="1"/>
          </p:cNvSpPr>
          <p:nvPr/>
        </p:nvSpPr>
        <p:spPr bwMode="auto">
          <a:xfrm>
            <a:off x="5875338" y="317976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latin typeface="Times New Roman" pitchFamily="18" charset="0"/>
              </a:rPr>
              <a:t>Х 1000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18456" name="Text Box 25"/>
          <p:cNvSpPr txBox="1">
            <a:spLocks noChangeArrowheads="1"/>
          </p:cNvSpPr>
          <p:nvPr/>
        </p:nvSpPr>
        <p:spPr bwMode="auto">
          <a:xfrm>
            <a:off x="2613025" y="32464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latin typeface="Times New Roman" pitchFamily="18" charset="0"/>
              </a:rPr>
              <a:t>Х 1000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2" name="TextBox 19"/>
          <p:cNvSpPr txBox="1"/>
          <p:nvPr/>
        </p:nvSpPr>
        <p:spPr>
          <a:xfrm>
            <a:off x="5607050" y="1633538"/>
            <a:ext cx="330200" cy="3667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3" name="TextBox 19"/>
          <p:cNvSpPr txBox="1"/>
          <p:nvPr/>
        </p:nvSpPr>
        <p:spPr>
          <a:xfrm>
            <a:off x="5816600" y="3833813"/>
            <a:ext cx="273050" cy="3667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9" name="Text Box 25"/>
          <p:cNvSpPr txBox="1">
            <a:spLocks noChangeArrowheads="1"/>
          </p:cNvSpPr>
          <p:nvPr/>
        </p:nvSpPr>
        <p:spPr bwMode="auto">
          <a:xfrm>
            <a:off x="2447925" y="552926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latin typeface="Times New Roman" pitchFamily="18" charset="0"/>
              </a:rPr>
              <a:t>Х 1000</a:t>
            </a: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2708275" y="153988"/>
            <a:ext cx="622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/>
            <a:r>
              <a:rPr lang="uk-UA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Способи введення добавок в рідку сталь</a:t>
            </a:r>
            <a:endParaRPr lang="ru-RU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1534775" y="88900"/>
            <a:ext cx="769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647" name="Group 191"/>
          <p:cNvGraphicFramePr>
            <a:graphicFrameLocks noGrp="1"/>
          </p:cNvGraphicFramePr>
          <p:nvPr/>
        </p:nvGraphicFramePr>
        <p:xfrm>
          <a:off x="312738" y="695325"/>
          <a:ext cx="11655425" cy="5967413"/>
        </p:xfrm>
        <a:graphic>
          <a:graphicData uri="http://schemas.openxmlformats.org/drawingml/2006/table">
            <a:tbl>
              <a:tblPr/>
              <a:tblGrid>
                <a:gridCol w="5840412"/>
                <a:gridCol w="1481138"/>
                <a:gridCol w="1390650"/>
                <a:gridCol w="1524000"/>
                <a:gridCol w="1419225"/>
              </a:tblGrid>
              <a:tr h="3921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Техніко-економічні показники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Спосіб введення добавок в рідку сталь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вигляді шматків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інжекту-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ванням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порошковий дріт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процесі розливки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Рівномірність розподілу в розплаві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Засвоєння елементів, що легко окислюються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Забезпечення заданої морфології неметалічних</a:t>
                      </a:r>
                      <a:b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включень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Ступінь розвитку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десульфурації металу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Складність технології введення добавок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Можливість автоматизації введення в метал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Обсяг капітальних витрат  на обладнання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Необхідність в     виробничих площах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Складність підготовки матеріалу до введення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Екологічність під час обробки металу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3976688" y="125413"/>
            <a:ext cx="369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0000FF"/>
                </a:solidFill>
                <a:latin typeface="Times New Roman" pitchFamily="18" charset="0"/>
              </a:rPr>
              <a:t>Матеріали  дослідження</a:t>
            </a:r>
            <a:endParaRPr lang="ru-RU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20637" name="Group 157"/>
          <p:cNvGraphicFramePr>
            <a:graphicFrameLocks noGrp="1"/>
          </p:cNvGraphicFramePr>
          <p:nvPr/>
        </p:nvGraphicFramePr>
        <p:xfrm>
          <a:off x="219075" y="1163638"/>
          <a:ext cx="11833225" cy="1204912"/>
        </p:xfrm>
        <a:graphic>
          <a:graphicData uri="http://schemas.openxmlformats.org/drawingml/2006/table">
            <a:tbl>
              <a:tblPr/>
              <a:tblGrid>
                <a:gridCol w="1077913"/>
                <a:gridCol w="1074737"/>
                <a:gridCol w="1074738"/>
                <a:gridCol w="1076325"/>
                <a:gridCol w="1074737"/>
                <a:gridCol w="1076325"/>
                <a:gridCol w="1074738"/>
                <a:gridCol w="1076325"/>
                <a:gridCol w="1074737"/>
                <a:gridCol w="1074738"/>
                <a:gridCol w="1077912"/>
              </a:tblGrid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0,11 - 0,15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1,25 - 1,55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0,007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 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0,012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0,015 - 0,035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0,02 - 0,05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0" name="Rectangle 1"/>
          <p:cNvSpPr>
            <a:spLocks noChangeArrowheads="1"/>
          </p:cNvSpPr>
          <p:nvPr/>
        </p:nvSpPr>
        <p:spPr bwMode="auto">
          <a:xfrm>
            <a:off x="3208338" y="695325"/>
            <a:ext cx="5910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uk-UA" altLang="ru-RU" sz="2000" b="1">
                <a:latin typeface="Times New Roman" pitchFamily="18" charset="0"/>
                <a:cs typeface="Times New Roman" pitchFamily="18" charset="0"/>
              </a:rPr>
              <a:t>Хімічний склад сталі 13Г1СУ, %</a:t>
            </a:r>
            <a:endParaRPr lang="uk-UA" altLang="ru-RU" sz="20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0693" name="Group 213"/>
          <p:cNvGraphicFramePr>
            <a:graphicFrameLocks noGrp="1"/>
          </p:cNvGraphicFramePr>
          <p:nvPr/>
        </p:nvGraphicFramePr>
        <p:xfrm>
          <a:off x="180975" y="2959100"/>
          <a:ext cx="5062538" cy="3517900"/>
        </p:xfrm>
        <a:graphic>
          <a:graphicData uri="http://schemas.openxmlformats.org/drawingml/2006/table">
            <a:tbl>
              <a:tblPr/>
              <a:tblGrid>
                <a:gridCol w="868363"/>
                <a:gridCol w="2489200"/>
                <a:gridCol w="819150"/>
                <a:gridCol w="885825"/>
              </a:tblGrid>
              <a:tr h="3206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суміші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 суміші, кг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8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85% CaO 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15% CaF</a:t>
                      </a:r>
                      <a:r>
                        <a:rPr kumimoji="0" lang="uk-UA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</a:t>
                      </a:r>
                      <a:endParaRPr kumimoji="0" lang="en-US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SiCa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Al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‒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‒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‒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0,25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0,22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72" name="Rectangle 2"/>
          <p:cNvSpPr>
            <a:spLocks noChangeArrowheads="1"/>
          </p:cNvSpPr>
          <p:nvPr/>
        </p:nvSpPr>
        <p:spPr bwMode="auto">
          <a:xfrm>
            <a:off x="190500" y="2495550"/>
            <a:ext cx="510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Склад десульфуруючої суміші</a:t>
            </a:r>
          </a:p>
        </p:txBody>
      </p:sp>
      <p:sp>
        <p:nvSpPr>
          <p:cNvPr id="20573" name="Rectangle 3"/>
          <p:cNvSpPr>
            <a:spLocks noChangeArrowheads="1"/>
          </p:cNvSpPr>
          <p:nvPr/>
        </p:nvSpPr>
        <p:spPr bwMode="auto">
          <a:xfrm>
            <a:off x="5419725" y="2516188"/>
            <a:ext cx="5935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uk-UA" altLang="ru-RU" sz="2000" b="1">
                <a:latin typeface="Times New Roman" pitchFamily="18" charset="0"/>
                <a:cs typeface="Times New Roman" pitchFamily="18" charset="0"/>
              </a:rPr>
              <a:t>Технічні характеристики порошкового дроту</a:t>
            </a:r>
            <a:endParaRPr lang="uk-UA" altLang="ru-RU" sz="2000" b="1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0735" name="Group 255"/>
          <p:cNvGraphicFramePr>
            <a:graphicFrameLocks noGrp="1"/>
          </p:cNvGraphicFramePr>
          <p:nvPr/>
        </p:nvGraphicFramePr>
        <p:xfrm>
          <a:off x="5465763" y="2965450"/>
          <a:ext cx="6519862" cy="3533775"/>
        </p:xfrm>
        <a:graphic>
          <a:graphicData uri="http://schemas.openxmlformats.org/drawingml/2006/table">
            <a:tbl>
              <a:tblPr/>
              <a:tblGrid>
                <a:gridCol w="2103437"/>
                <a:gridCol w="1204913"/>
                <a:gridCol w="1517650"/>
                <a:gridCol w="1693862"/>
              </a:tblGrid>
              <a:tr h="1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наповнювача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Диаметр дроту, мм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Коефіцієнт заповнення, 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Номінальне заповнення,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СК30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Суміш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Fe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Суміш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Al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+ 60%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Схема установки «печь-ковш»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13" y="1119188"/>
            <a:ext cx="393223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0" y="5322888"/>
            <a:ext cx="59356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>
                <a:latin typeface="Times New Roman" pitchFamily="18" charset="0"/>
              </a:rPr>
              <a:t>1 - ківш; 2 - кришка-склепіння; 3 - трайб-апарат для подачі дроту; 4 -  електроди;</a:t>
            </a:r>
            <a:r>
              <a:rPr lang="ru-RU" b="1">
                <a:latin typeface="Times New Roman" pitchFamily="18" charset="0"/>
              </a:rPr>
              <a:t> </a:t>
            </a:r>
            <a:r>
              <a:rPr lang="uk-UA" b="1">
                <a:latin typeface="Times New Roman" pitchFamily="18" charset="0"/>
              </a:rPr>
              <a:t>5 - ф</a:t>
            </a:r>
            <a:r>
              <a:rPr lang="ru-RU" b="1">
                <a:latin typeface="Times New Roman" pitchFamily="18" charset="0"/>
              </a:rPr>
              <a:t>урма для</a:t>
            </a:r>
            <a:r>
              <a:rPr lang="uk-UA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вдування порошків в струмені аргону;</a:t>
            </a:r>
            <a:r>
              <a:rPr lang="uk-UA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6 - пристрій</a:t>
            </a:r>
            <a:r>
              <a:rPr lang="uk-UA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для подачі</a:t>
            </a:r>
            <a:r>
              <a:rPr lang="uk-UA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сипучих феросплавів и флюсів;</a:t>
            </a:r>
            <a:r>
              <a:rPr lang="uk-UA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7 - пориста</a:t>
            </a:r>
            <a:r>
              <a:rPr lang="uk-UA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пробка для подачі аргону</a:t>
            </a:r>
          </a:p>
        </p:txBody>
      </p:sp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3632200" y="182563"/>
            <a:ext cx="452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rgbClr val="0000FF"/>
                </a:solidFill>
                <a:latin typeface="Times New Roman" pitchFamily="18" charset="0"/>
              </a:rPr>
              <a:t>Експериментальне обладнання</a:t>
            </a:r>
            <a:endParaRPr lang="ru-RU" sz="2400" b="1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1508" name="Рисунок 8" descr="http://polka-knig.com.ua/book_files/450/image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8425" y="4070350"/>
            <a:ext cx="2665413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9" descr="рис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8325" y="1155700"/>
            <a:ext cx="26352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10" descr="рис8"/>
          <p:cNvPicPr>
            <a:picLocks noChangeAspect="1" noChangeArrowheads="1"/>
          </p:cNvPicPr>
          <p:nvPr/>
        </p:nvPicPr>
        <p:blipFill>
          <a:blip r:embed="rId6"/>
          <a:srcRect l="-2" t="243" r="51370" b="-2"/>
          <a:stretch>
            <a:fillRect/>
          </a:stretch>
        </p:blipFill>
        <p:spPr bwMode="auto">
          <a:xfrm>
            <a:off x="8929688" y="1189038"/>
            <a:ext cx="26717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11"/>
          <p:cNvSpPr>
            <a:spLocks noChangeArrowheads="1"/>
          </p:cNvSpPr>
          <p:nvPr/>
        </p:nvSpPr>
        <p:spPr bwMode="auto">
          <a:xfrm>
            <a:off x="5449888" y="3644900"/>
            <a:ext cx="637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Растровий електронний мікроскоп  JSM Т300(JEOL)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21512" name="Прямоугольник 12"/>
          <p:cNvSpPr>
            <a:spLocks noChangeArrowheads="1"/>
          </p:cNvSpPr>
          <p:nvPr/>
        </p:nvSpPr>
        <p:spPr bwMode="auto">
          <a:xfrm>
            <a:off x="4972050" y="779463"/>
            <a:ext cx="365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latin typeface="Times New Roman" pitchFamily="18" charset="0"/>
              </a:rPr>
              <a:t>Розривна машина </a:t>
            </a:r>
            <a:r>
              <a:rPr lang="ru-RU" sz="2000" b="1">
                <a:latin typeface="Times New Roman" pitchFamily="18" charset="0"/>
              </a:rPr>
              <a:t>WDW</a:t>
            </a:r>
            <a:r>
              <a:rPr lang="uk-UA" sz="2000" b="1">
                <a:latin typeface="Times New Roman" pitchFamily="18" charset="0"/>
              </a:rPr>
              <a:t>-300</a:t>
            </a:r>
            <a:r>
              <a:rPr lang="ru-RU" sz="2000" b="1">
                <a:latin typeface="Times New Roman" pitchFamily="18" charset="0"/>
              </a:rPr>
              <a:t>E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21513" name="Прямоугольник 13"/>
          <p:cNvSpPr>
            <a:spLocks noChangeArrowheads="1"/>
          </p:cNvSpPr>
          <p:nvPr/>
        </p:nvSpPr>
        <p:spPr bwMode="auto">
          <a:xfrm>
            <a:off x="8567738" y="779463"/>
            <a:ext cx="3624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latin typeface="Times New Roman" pitchFamily="18" charset="0"/>
              </a:rPr>
              <a:t>Маятниковий копер </a:t>
            </a:r>
            <a:r>
              <a:rPr lang="ru-RU" sz="2000" b="1">
                <a:latin typeface="Times New Roman" pitchFamily="18" charset="0"/>
              </a:rPr>
              <a:t>JB</a:t>
            </a:r>
            <a:r>
              <a:rPr lang="uk-UA" sz="2000" b="1">
                <a:latin typeface="Times New Roman" pitchFamily="18" charset="0"/>
              </a:rPr>
              <a:t>-</a:t>
            </a:r>
            <a:r>
              <a:rPr lang="ru-RU" sz="2000" b="1">
                <a:latin typeface="Times New Roman" pitchFamily="18" charset="0"/>
              </a:rPr>
              <a:t>W</a:t>
            </a:r>
            <a:r>
              <a:rPr lang="uk-UA" sz="2000" b="1">
                <a:latin typeface="Times New Roman" pitchFamily="18" charset="0"/>
              </a:rPr>
              <a:t>300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21514" name="TextBox 1"/>
          <p:cNvSpPr txBox="1">
            <a:spLocks noChangeArrowheads="1"/>
          </p:cNvSpPr>
          <p:nvPr/>
        </p:nvSpPr>
        <p:spPr bwMode="auto">
          <a:xfrm>
            <a:off x="1647825" y="700088"/>
            <a:ext cx="252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Установка ківш-піч</a:t>
            </a:r>
            <a:r>
              <a:rPr lang="uk-UA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68275" y="844550"/>
            <a:ext cx="513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uk-UA" altLang="ru-RU" sz="2000" b="1">
                <a:latin typeface="Times New Roman" pitchFamily="18" charset="0"/>
                <a:cs typeface="Times New Roman" pitchFamily="18" charset="0"/>
              </a:rPr>
              <a:t>Показники десульфурації сталі 13Г1СУ</a:t>
            </a:r>
            <a:endParaRPr lang="uk-UA" altLang="ru-RU" sz="20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2618" name="Group 90"/>
          <p:cNvGraphicFramePr>
            <a:graphicFrameLocks noGrp="1"/>
          </p:cNvGraphicFramePr>
          <p:nvPr/>
        </p:nvGraphicFramePr>
        <p:xfrm>
          <a:off x="182563" y="1389063"/>
          <a:ext cx="5859462" cy="4151312"/>
        </p:xfrm>
        <a:graphic>
          <a:graphicData uri="http://schemas.openxmlformats.org/drawingml/2006/table">
            <a:tbl>
              <a:tblPr/>
              <a:tblGrid>
                <a:gridCol w="1952625"/>
                <a:gridCol w="1954212"/>
                <a:gridCol w="1952625"/>
              </a:tblGrid>
              <a:tr h="166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 десульфуру-ючої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суміші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Вміст сірки після продувки, 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Ступінь десульфурації, 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0,0080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0,0062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0,0050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0,0033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70" name="Прямоугольник 9"/>
          <p:cNvSpPr>
            <a:spLocks noChangeArrowheads="1"/>
          </p:cNvSpPr>
          <p:nvPr/>
        </p:nvSpPr>
        <p:spPr bwMode="auto">
          <a:xfrm>
            <a:off x="6264275" y="792163"/>
            <a:ext cx="5778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</a:rPr>
              <a:t>Зміна вмісту сірки в сталі 13Г1СУ по ходу продувки</a:t>
            </a:r>
            <a:r>
              <a:rPr lang="uk-UA" sz="2000">
                <a:latin typeface="Times New Roman" pitchFamily="18" charset="0"/>
              </a:rPr>
              <a:t> 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2571" name="Прямоугольник 2"/>
          <p:cNvSpPr>
            <a:spLocks noChangeArrowheads="1"/>
          </p:cNvSpPr>
          <p:nvPr/>
        </p:nvSpPr>
        <p:spPr bwMode="auto">
          <a:xfrm>
            <a:off x="2203450" y="169863"/>
            <a:ext cx="747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rgbClr val="0000FF"/>
                </a:solidFill>
                <a:latin typeface="Times New Roman" pitchFamily="18" charset="0"/>
              </a:rPr>
              <a:t>Обробка сталі </a:t>
            </a: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13Г1СУ</a:t>
            </a:r>
            <a:r>
              <a:rPr lang="uk-UA" sz="2400" b="1">
                <a:solidFill>
                  <a:srgbClr val="0000FF"/>
                </a:solidFill>
                <a:latin typeface="Times New Roman" pitchFamily="18" charset="0"/>
              </a:rPr>
              <a:t> десульфуруючими сумішами</a:t>
            </a:r>
            <a:r>
              <a:rPr lang="uk-UA" sz="2400" b="1">
                <a:solidFill>
                  <a:schemeClr val="accent1"/>
                </a:solidFill>
                <a:latin typeface="Times New Roman" pitchFamily="18" charset="0"/>
              </a:rPr>
              <a:t> </a:t>
            </a:r>
            <a:endParaRPr lang="ru-RU" sz="240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2572" name="Text Box 41"/>
          <p:cNvSpPr txBox="1">
            <a:spLocks noChangeArrowheads="1"/>
          </p:cNvSpPr>
          <p:nvPr/>
        </p:nvSpPr>
        <p:spPr bwMode="auto">
          <a:xfrm>
            <a:off x="6926263" y="6321425"/>
            <a:ext cx="4452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</a:rPr>
              <a:t>1- 6 - </a:t>
            </a:r>
            <a:r>
              <a:rPr lang="uk-UA" b="1">
                <a:solidFill>
                  <a:srgbClr val="000000"/>
                </a:solidFill>
                <a:latin typeface="Times New Roman" pitchFamily="18" charset="0"/>
              </a:rPr>
              <a:t>№ десульфуруючої суміші</a:t>
            </a:r>
            <a:r>
              <a:rPr lang="uk-UA"/>
              <a:t> </a:t>
            </a:r>
            <a:endParaRPr lang="ru-RU"/>
          </a:p>
        </p:txBody>
      </p:sp>
      <p:pic>
        <p:nvPicPr>
          <p:cNvPr id="22573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1450" y="1485900"/>
            <a:ext cx="486092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23" name="Group 171"/>
          <p:cNvGraphicFramePr>
            <a:graphicFrameLocks noGrp="1"/>
          </p:cNvGraphicFramePr>
          <p:nvPr/>
        </p:nvGraphicFramePr>
        <p:xfrm>
          <a:off x="184150" y="1177925"/>
          <a:ext cx="11844338" cy="5403850"/>
        </p:xfrm>
        <a:graphic>
          <a:graphicData uri="http://schemas.openxmlformats.org/drawingml/2006/table">
            <a:tbl>
              <a:tblPr/>
              <a:tblGrid>
                <a:gridCol w="1041400"/>
                <a:gridCol w="1755775"/>
                <a:gridCol w="1755775"/>
                <a:gridCol w="938213"/>
                <a:gridCol w="938212"/>
                <a:gridCol w="938213"/>
                <a:gridCol w="936625"/>
                <a:gridCol w="1484312"/>
                <a:gridCol w="2055813"/>
              </a:tblGrid>
              <a:tr h="11906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Вид дроту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Питома витрата,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кг/т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Вміст в готовій сталі, 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Засвоєння кальцію,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Ступінь десуль-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фурації, 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дроту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наповню-вача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AlCa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,07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0,0042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0,039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0,0070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AlCa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0,0044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0,038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0,0055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29,7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SiCa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0,0038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0,035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0,0040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SiCa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0,0040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0,034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0,0028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FeCa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,77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0,0045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0,029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0,0022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FeCa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0,0041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0,030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0,0020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31,0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50" name="Rectangle 1"/>
          <p:cNvSpPr>
            <a:spLocks noChangeArrowheads="1"/>
          </p:cNvSpPr>
          <p:nvPr/>
        </p:nvSpPr>
        <p:spPr bwMode="auto">
          <a:xfrm>
            <a:off x="417513" y="188913"/>
            <a:ext cx="1110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uk-UA" alt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Технологічні показники позапічної обробки сталі 13Г1СУ                          порошковим дротом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1120</Words>
  <Application>Microsoft Office PowerPoint</Application>
  <PresentationFormat>Произвольный</PresentationFormat>
  <Paragraphs>390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 Light</vt:lpstr>
      <vt:lpstr>Calibri</vt:lpstr>
      <vt:lpstr>Times New Roman</vt:lpstr>
      <vt:lpstr>Cambria Math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׀ت➔฿Ĵİ©£™׀ 228</dc:creator>
  <cp:lastModifiedBy>User</cp:lastModifiedBy>
  <cp:revision>133</cp:revision>
  <dcterms:created xsi:type="dcterms:W3CDTF">2017-12-15T13:34:08Z</dcterms:created>
  <dcterms:modified xsi:type="dcterms:W3CDTF">2020-09-01T06:31:42Z</dcterms:modified>
</cp:coreProperties>
</file>