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67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71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66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87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99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97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255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01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96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77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3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18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3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9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48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8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2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04664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Практикум розвитку аудитивних навичок (польська мова)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429000"/>
            <a:ext cx="6923195" cy="2474663"/>
          </a:xfrm>
        </p:spPr>
        <p:txBody>
          <a:bodyPr>
            <a:normAutofit/>
          </a:bodyPr>
          <a:lstStyle/>
          <a:p>
            <a:r>
              <a:rPr lang="uk-UA" b="1" dirty="0"/>
              <a:t>Викладач:</a:t>
            </a:r>
            <a:r>
              <a:rPr lang="uk-UA" dirty="0"/>
              <a:t> </a:t>
            </a:r>
            <a:r>
              <a:rPr lang="uk-UA" i="1" dirty="0"/>
              <a:t>Халаши Михайло Андрійович</a:t>
            </a:r>
            <a:endParaRPr lang="ru-RU" dirty="0"/>
          </a:p>
          <a:p>
            <a:r>
              <a:rPr lang="uk-UA" b="1" dirty="0"/>
              <a:t>Кафедра: </a:t>
            </a:r>
            <a:r>
              <a:rPr lang="uk-UA" i="1" dirty="0"/>
              <a:t>слов’янської філології, ІІ корпус, </a:t>
            </a:r>
            <a:r>
              <a:rPr lang="uk-UA" i="1" dirty="0" err="1"/>
              <a:t>ауд</a:t>
            </a:r>
            <a:r>
              <a:rPr lang="uk-UA" i="1" dirty="0"/>
              <a:t>. 426</a:t>
            </a:r>
            <a:endParaRPr lang="ru-RU" dirty="0"/>
          </a:p>
          <a:p>
            <a:r>
              <a:rPr lang="uk-UA" b="1" dirty="0"/>
              <a:t>E-</a:t>
            </a:r>
            <a:r>
              <a:rPr lang="uk-UA" b="1" dirty="0" err="1"/>
              <a:t>mail</a:t>
            </a:r>
            <a:r>
              <a:rPr lang="uk-UA" b="1" dirty="0"/>
              <a:t>: </a:t>
            </a:r>
            <a:r>
              <a:rPr lang="en-US" i="1" dirty="0"/>
              <a:t>mihhalltexnico@gmail.com</a:t>
            </a:r>
            <a:endParaRPr lang="ru-RU" dirty="0"/>
          </a:p>
          <a:p>
            <a:r>
              <a:rPr lang="uk-UA" b="1" dirty="0"/>
              <a:t>Телефон: </a:t>
            </a:r>
            <a:r>
              <a:rPr lang="uk-UA" i="1" dirty="0"/>
              <a:t>0666684933</a:t>
            </a:r>
            <a:endParaRPr lang="ru-RU" dirty="0"/>
          </a:p>
          <a:p>
            <a:r>
              <a:rPr lang="uk-UA" b="1" dirty="0"/>
              <a:t>Інші засоби зв’язку: </a:t>
            </a:r>
            <a:r>
              <a:rPr lang="en-US" i="1" dirty="0"/>
              <a:t>Moodle</a:t>
            </a:r>
            <a:r>
              <a:rPr lang="uk-UA" i="1" dirty="0"/>
              <a:t>  (форум курсу, приватні повідомлення)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00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998970"/>
              </p:ext>
            </p:extLst>
          </p:nvPr>
        </p:nvGraphicFramePr>
        <p:xfrm>
          <a:off x="1974050" y="2348880"/>
          <a:ext cx="6132966" cy="2513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694"/>
                <a:gridCol w="373085"/>
                <a:gridCol w="373085"/>
                <a:gridCol w="2711102"/>
              </a:tblGrid>
              <a:tr h="439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Вид контролю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залік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8592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Посилання на курс в Moodle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https://moodle.znu.edu.ua/course/view.php?id=17145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823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Консультації: особисті – </a:t>
                      </a:r>
                      <a:r>
                        <a:rPr lang="uk-UA" sz="1200" dirty="0" smtClean="0">
                          <a:effectLst/>
                        </a:rPr>
                        <a:t>ср. 15-50 – 16-30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Дистанційні за домовленістю чи електронною  поштою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19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9" y="1196752"/>
            <a:ext cx="7490792" cy="518457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Курс </a:t>
            </a:r>
            <a:r>
              <a:rPr lang="uk-UA" dirty="0" smtClean="0"/>
              <a:t>«Практикум розвитку аудитивних навичок (польська мова)» </a:t>
            </a:r>
            <a:r>
              <a:rPr lang="uk-UA" dirty="0"/>
              <a:t>входить до циклу професійної підготовки </a:t>
            </a:r>
            <a:r>
              <a:rPr lang="uk-UA" dirty="0" smtClean="0"/>
              <a:t>студентів філологічног</a:t>
            </a:r>
            <a:r>
              <a:rPr lang="uk-UA" dirty="0" smtClean="0"/>
              <a:t>о факультету ОП «Польська мова і література. Англійська мова.»</a:t>
            </a:r>
            <a:r>
              <a:rPr lang="uk-UA" dirty="0" smtClean="0"/>
              <a:t> </a:t>
            </a:r>
            <a:r>
              <a:rPr lang="uk-UA" dirty="0"/>
              <a:t>та спрямований на формування </a:t>
            </a:r>
            <a:r>
              <a:rPr lang="uk-UA" dirty="0" smtClean="0"/>
              <a:t>мовно-мовленнєвої </a:t>
            </a:r>
            <a:r>
              <a:rPr lang="uk-UA" dirty="0"/>
              <a:t>компетенції, яка розглядається як мовно-професійна поведінка та міжнаціональна необхідність, що є специфічною для академічного та ділового середовища в умовах глобалізації економіки та культури.</a:t>
            </a:r>
            <a:endParaRPr lang="ru-RU" dirty="0"/>
          </a:p>
          <a:p>
            <a:r>
              <a:rPr lang="uk-UA" dirty="0"/>
              <a:t>Мета курсу – оволодіння студентами системою польської мови та нормами її функціонування у мовленнєвих комунікативних ситуаціях у різних сферах суспільно-політичного життя та побуту, </a:t>
            </a:r>
            <a:r>
              <a:rPr lang="uk-UA" dirty="0" smtClean="0"/>
              <a:t>покращення аудитивних навичок з</a:t>
            </a:r>
            <a:r>
              <a:rPr lang="uk-UA" dirty="0"/>
              <a:t> метою вільного оперування засвоєним матеріалом та набутими навичками у професійній діяльності філолога.</a:t>
            </a:r>
            <a:endParaRPr lang="ru-RU" dirty="0"/>
          </a:p>
          <a:p>
            <a:r>
              <a:rPr lang="uk-UA" dirty="0"/>
              <a:t>Основними завданнями вивчення дисципліни </a:t>
            </a:r>
            <a:r>
              <a:rPr lang="uk-UA" dirty="0"/>
              <a:t>«Практикум розвитку аудитивних </a:t>
            </a:r>
            <a:r>
              <a:rPr lang="uk-UA" dirty="0" smtClean="0"/>
              <a:t>навичок </a:t>
            </a:r>
            <a:r>
              <a:rPr lang="uk-UA" dirty="0"/>
              <a:t>(польська мова)» є </a:t>
            </a:r>
            <a:r>
              <a:rPr lang="uk-UA" dirty="0"/>
              <a:t>якісне удосконалення вмінь та навичок практичного володіння польською мовою</a:t>
            </a:r>
            <a:r>
              <a:rPr lang="uk-UA" dirty="0" smtClean="0"/>
              <a:t>; покращення вимови, </a:t>
            </a:r>
            <a:r>
              <a:rPr lang="uk-UA" dirty="0"/>
              <a:t>розвиток техніки читання та вміння розуміти польський текст, </a:t>
            </a:r>
            <a:r>
              <a:rPr lang="uk-UA" dirty="0" smtClean="0"/>
              <a:t>який </a:t>
            </a:r>
            <a:r>
              <a:rPr lang="uk-UA" dirty="0"/>
              <a:t>вміщує попередньо вивчену граматику та лексику; розвиток навичок </a:t>
            </a:r>
            <a:r>
              <a:rPr lang="uk-UA" dirty="0" smtClean="0"/>
              <a:t>аудіювання у </a:t>
            </a:r>
            <a:r>
              <a:rPr lang="uk-UA" dirty="0"/>
              <a:t>межах програми.</a:t>
            </a:r>
            <a:endParaRPr lang="ru-RU" dirty="0"/>
          </a:p>
          <a:p>
            <a:r>
              <a:rPr lang="uk-UA" dirty="0"/>
              <a:t>Курс спонукає до більш глибокого оволодіння польською та українською мовами, збагаченню лексичного та фразеологічного запасу студентів в усіх жанрах і стилях усної та писемної мови. Даний курс має практичну та теоретичну спрямованість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002770" y="-91805"/>
            <a:ext cx="101467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7. Підсумковий семестровий контроль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243277"/>
              </p:ext>
            </p:extLst>
          </p:nvPr>
        </p:nvGraphicFramePr>
        <p:xfrm>
          <a:off x="1043607" y="1124746"/>
          <a:ext cx="7285452" cy="5350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4479"/>
                <a:gridCol w="1377561"/>
                <a:gridCol w="2119037"/>
                <a:gridCol w="1376814"/>
                <a:gridCol w="1377561"/>
              </a:tblGrid>
              <a:tr h="200593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 dirty="0">
                          <a:effectLst/>
                        </a:rPr>
                        <a:t>Підсумковий контроль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3715"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 dirty="0" smtClean="0">
                          <a:effectLst/>
                        </a:rPr>
                        <a:t>ЗАЛІК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 vert="vert270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Теоретичне завдання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Питання для підготовки: відповідно до тематики практичних занять та самостійної роботи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 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10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</a:tr>
              <a:tr h="1669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3" marR="68483" marT="0" marB="0" anchor="ctr"/>
                </a:tc>
                <a:tc>
                  <a:txBody>
                    <a:bodyPr/>
                    <a:lstStyle/>
                    <a:p>
                      <a:pPr indent="438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Практичне завдання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 err="1">
                          <a:effectLst/>
                        </a:rPr>
                        <a:t>Виконання</a:t>
                      </a:r>
                      <a:r>
                        <a:rPr lang="ru-RU" sz="1200" kern="100" dirty="0">
                          <a:effectLst/>
                        </a:rPr>
                        <a:t> </a:t>
                      </a:r>
                      <a:r>
                        <a:rPr lang="ru-RU" sz="1200" kern="100" dirty="0" err="1">
                          <a:effectLst/>
                        </a:rPr>
                        <a:t>практичних</a:t>
                      </a:r>
                      <a:r>
                        <a:rPr lang="ru-RU" sz="1200" kern="100" dirty="0">
                          <a:effectLst/>
                        </a:rPr>
                        <a:t> </a:t>
                      </a:r>
                      <a:r>
                        <a:rPr lang="ru-RU" sz="1200" kern="100" dirty="0" err="1">
                          <a:effectLst/>
                        </a:rPr>
                        <a:t>завдань</a:t>
                      </a:r>
                      <a:r>
                        <a:rPr lang="ru-RU" sz="1200" kern="100" dirty="0">
                          <a:effectLst/>
                        </a:rPr>
                        <a:t>: </a:t>
                      </a:r>
                      <a:r>
                        <a:rPr lang="ru-RU" sz="1200" kern="100" dirty="0" err="1">
                          <a:effectLst/>
                        </a:rPr>
                        <a:t>читання</a:t>
                      </a:r>
                      <a:r>
                        <a:rPr lang="ru-RU" sz="1200" kern="100" dirty="0">
                          <a:effectLst/>
                        </a:rPr>
                        <a:t> тексту, </a:t>
                      </a:r>
                      <a:r>
                        <a:rPr lang="ru-RU" sz="1200" kern="100" dirty="0" smtClean="0">
                          <a:effectLst/>
                        </a:rPr>
                        <a:t>прослуховування </a:t>
                      </a:r>
                      <a:r>
                        <a:rPr lang="ru-RU" sz="1200" kern="100" dirty="0">
                          <a:effectLst/>
                        </a:rPr>
                        <a:t>тексту, </a:t>
                      </a:r>
                      <a:r>
                        <a:rPr lang="ru-RU" sz="1200" kern="100" dirty="0" err="1" smtClean="0">
                          <a:effectLst/>
                        </a:rPr>
                        <a:t>виконання</a:t>
                      </a:r>
                      <a:r>
                        <a:rPr lang="ru-RU" sz="1200" kern="100" dirty="0" smtClean="0">
                          <a:effectLst/>
                        </a:rPr>
                        <a:t> </a:t>
                      </a:r>
                      <a:r>
                        <a:rPr lang="ru-RU" sz="1200" kern="100" dirty="0" err="1">
                          <a:effectLst/>
                        </a:rPr>
                        <a:t>завдань</a:t>
                      </a:r>
                      <a:r>
                        <a:rPr lang="ru-RU" sz="1200" kern="100" dirty="0">
                          <a:effectLst/>
                        </a:rPr>
                        <a:t>.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 dirty="0">
                          <a:effectLst/>
                        </a:rPr>
                        <a:t> 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20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</a:tr>
              <a:tr h="1669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 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 anchor="ctr"/>
                </a:tc>
                <a:tc>
                  <a:txBody>
                    <a:bodyPr/>
                    <a:lstStyle/>
                    <a:p>
                      <a:pPr indent="438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Індивідуальне завдання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Записати відео-презентацію декламування поетичного твору або уривок прозаїчного твору польською мовою.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 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 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10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</a:tr>
              <a:tr h="60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Усього за </a:t>
                      </a:r>
                      <a:endParaRPr lang="ru-RU" sz="1200" kern="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підсумковий контроль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 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>
                          <a:effectLst/>
                        </a:rPr>
                        <a:t> 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kern="100" dirty="0">
                          <a:effectLst/>
                        </a:rPr>
                        <a:t>40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483" marR="6848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73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396642"/>
              </p:ext>
            </p:extLst>
          </p:nvPr>
        </p:nvGraphicFramePr>
        <p:xfrm>
          <a:off x="1475655" y="2276872"/>
          <a:ext cx="7058744" cy="3013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085"/>
                <a:gridCol w="2993412"/>
                <a:gridCol w="1411085"/>
                <a:gridCol w="1243162"/>
              </a:tblGrid>
              <a:tr h="211385"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200" cap="all">
                          <a:effectLst/>
                        </a:rPr>
                        <a:t>З</a:t>
                      </a:r>
                      <a:r>
                        <a:rPr lang="uk-UA" sz="1200">
                          <a:effectLst/>
                        </a:rPr>
                        <a:t>а шкалою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ECTS</a:t>
                      </a:r>
                      <a:endParaRPr lang="ru-RU" sz="11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 шкалою університету</a:t>
                      </a:r>
                      <a:endParaRPr lang="ru-RU" sz="1100" b="1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 національною шкалою</a:t>
                      </a:r>
                      <a:endParaRPr lang="ru-RU" sz="11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Екзамен</a:t>
                      </a:r>
                      <a:endParaRPr lang="ru-RU" sz="11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Залік</a:t>
                      </a:r>
                      <a:endParaRPr lang="ru-RU" sz="11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</a:tr>
              <a:tr h="230617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90 – 100 (відмінно)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 (відмінно)</a:t>
                      </a:r>
                      <a:endParaRPr lang="ru-RU" sz="1100" b="1" i="1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Зараховано</a:t>
                      </a:r>
                      <a:endParaRPr lang="ru-RU" sz="1100" b="1" i="1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</a:tr>
              <a:tr h="230617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85 – 89 (дуже 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4 (добре)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617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75 – 84 (добре)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617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70 – 74 (задовільно)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3 (задовільно)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617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60 – 69 (достатньо)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851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FX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35 – 59 (незадовільно – з можливістю повторного складання)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2 (незадовільно)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Не зараховано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</a:tr>
              <a:tr h="691851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</a:rPr>
                        <a:t>F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</a:rPr>
                        <a:t>1 – 34 (незадовільно – з обов’язковим повторним курсом)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48477" y="-99744"/>
            <a:ext cx="9792477" cy="487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-68241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Шкала оцінювання: національна та ECTS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39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4082"/>
            <a:ext cx="8568951" cy="6741368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8. </a:t>
            </a:r>
            <a:r>
              <a:rPr lang="en-US" b="1" dirty="0" err="1"/>
              <a:t>Рекомендована</a:t>
            </a:r>
            <a:r>
              <a:rPr lang="en-US" b="1" dirty="0"/>
              <a:t> </a:t>
            </a:r>
            <a:r>
              <a:rPr lang="en-US" b="1" dirty="0" err="1"/>
              <a:t>література</a:t>
            </a:r>
            <a:endParaRPr lang="ru-RU" dirty="0"/>
          </a:p>
          <a:p>
            <a:r>
              <a:rPr lang="en-US" b="1" i="1" dirty="0" err="1"/>
              <a:t>Основна</a:t>
            </a:r>
            <a:r>
              <a:rPr lang="en-US" b="1" i="1" dirty="0"/>
              <a:t>:</a:t>
            </a:r>
            <a:endParaRPr lang="ru-RU" dirty="0"/>
          </a:p>
          <a:p>
            <a:pPr lvl="0"/>
            <a:r>
              <a:rPr lang="ru-RU" dirty="0" err="1"/>
              <a:t>Шумлянська</a:t>
            </a:r>
            <a:r>
              <a:rPr lang="en-US" dirty="0"/>
              <a:t> </a:t>
            </a:r>
            <a:r>
              <a:rPr lang="ru-RU" dirty="0"/>
              <a:t>Н. </a:t>
            </a:r>
            <a:r>
              <a:rPr lang="ru-RU" dirty="0" err="1"/>
              <a:t>Граматика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en-US" dirty="0" err="1"/>
              <a:t>Київ</a:t>
            </a:r>
            <a:r>
              <a:rPr lang="en-US" dirty="0"/>
              <a:t> : </a:t>
            </a:r>
            <a:r>
              <a:rPr lang="en-US" dirty="0" err="1"/>
              <a:t>Арій</a:t>
            </a:r>
            <a:r>
              <a:rPr lang="en-US" dirty="0"/>
              <a:t>, 2023. 64 с.</a:t>
            </a:r>
            <a:endParaRPr lang="ru-RU" dirty="0"/>
          </a:p>
          <a:p>
            <a:pPr lvl="0"/>
            <a:r>
              <a:rPr lang="pl-PL" dirty="0"/>
              <a:t>Małolepsza M., Szymkiewicz A. Hurra po polsku 1. Kraków : Prolog : Szkoła Języków Obcych, 2010. </a:t>
            </a:r>
            <a:r>
              <a:rPr lang="en-US" dirty="0"/>
              <a:t>116 s.</a:t>
            </a:r>
            <a:endParaRPr lang="ru-RU" dirty="0"/>
          </a:p>
          <a:p>
            <a:pPr lvl="0"/>
            <a:r>
              <a:rPr lang="pl-PL" dirty="0"/>
              <a:t>Małolepsza M., Szymkiewicz A. Hurra po polsku 2. Kraków : Prolog : Szkoła Języków Obcych, 2011. </a:t>
            </a:r>
            <a:r>
              <a:rPr lang="en-US" dirty="0"/>
              <a:t>143 s.</a:t>
            </a:r>
            <a:endParaRPr lang="ru-RU" dirty="0"/>
          </a:p>
          <a:p>
            <a:pPr lvl="0"/>
            <a:r>
              <a:rPr lang="pl-PL" dirty="0"/>
              <a:t>Małolepsza M.,Szymkiewicz A. Hurra po polsku 3. Kraków : Prolog : Szkoła Języków Obcych, 2011. </a:t>
            </a:r>
            <a:r>
              <a:rPr lang="en-US" dirty="0"/>
              <a:t>111 s.</a:t>
            </a:r>
            <a:endParaRPr lang="ru-RU" dirty="0"/>
          </a:p>
          <a:p>
            <a:pPr lvl="0"/>
            <a:r>
              <a:rPr lang="pl-PL" dirty="0"/>
              <a:t>Stempek I., Stelmach A., Dawidek S., Szymkiewicz A. Polski, Krok po kroku (A1). </a:t>
            </a:r>
            <a:r>
              <a:rPr lang="en-US" dirty="0" err="1"/>
              <a:t>Kraków</a:t>
            </a:r>
            <a:r>
              <a:rPr lang="en-US" dirty="0"/>
              <a:t> : Polish-courses, 2010. 180 s.</a:t>
            </a:r>
            <a:endParaRPr lang="ru-RU" dirty="0"/>
          </a:p>
          <a:p>
            <a:pPr lvl="0"/>
            <a:r>
              <a:rPr lang="pl-PL" dirty="0"/>
              <a:t>Barbara Guzik-Świca, Kamila Kwiatkowska, Agnieszka Roczniak, Maria Maćkowicz. Język polski bez granic (B1). Warszawa : Wspólnota Polska, 2020. 212 s.</a:t>
            </a:r>
            <a:endParaRPr lang="ru-RU" dirty="0"/>
          </a:p>
          <a:p>
            <a:r>
              <a:rPr lang="en-US" b="1" i="1" dirty="0"/>
              <a:t> </a:t>
            </a:r>
            <a:endParaRPr lang="ru-RU" dirty="0"/>
          </a:p>
          <a:p>
            <a:r>
              <a:rPr lang="en-US" b="1" i="1" dirty="0" err="1"/>
              <a:t>Додаткова</a:t>
            </a:r>
            <a:r>
              <a:rPr lang="en-US" b="1" i="1" dirty="0"/>
              <a:t>:</a:t>
            </a:r>
            <a:endParaRPr lang="ru-RU" dirty="0"/>
          </a:p>
          <a:p>
            <a:pPr lvl="0"/>
            <a:r>
              <a:rPr lang="ru-RU" dirty="0" err="1"/>
              <a:t>Пучковський</a:t>
            </a:r>
            <a:r>
              <a:rPr lang="ru-RU" dirty="0"/>
              <a:t> Ю.Я. </a:t>
            </a:r>
            <a:r>
              <a:rPr lang="ru-RU" dirty="0" err="1"/>
              <a:t>Посібник</a:t>
            </a:r>
            <a:r>
              <a:rPr lang="ru-RU" dirty="0"/>
              <a:t> з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en-US" dirty="0" err="1"/>
              <a:t>Київ</a:t>
            </a:r>
            <a:r>
              <a:rPr lang="en-US" dirty="0"/>
              <a:t> : </a:t>
            </a:r>
            <a:r>
              <a:rPr lang="en-US" dirty="0" err="1"/>
              <a:t>Чумацький</a:t>
            </a:r>
            <a:r>
              <a:rPr lang="en-US" dirty="0"/>
              <a:t> </a:t>
            </a:r>
            <a:r>
              <a:rPr lang="en-US" dirty="0" err="1"/>
              <a:t>Шлях</a:t>
            </a:r>
            <a:r>
              <a:rPr lang="en-US" dirty="0"/>
              <a:t>, 2013. 272 с.</a:t>
            </a:r>
            <a:endParaRPr lang="ru-RU" dirty="0"/>
          </a:p>
          <a:p>
            <a:pPr lvl="0"/>
            <a:r>
              <a:rPr lang="pl-PL" dirty="0"/>
              <a:t>Bąk P. Gramatyka języka polskiego. </a:t>
            </a:r>
            <a:r>
              <a:rPr lang="en-US" dirty="0"/>
              <a:t>Warszawa : </a:t>
            </a:r>
            <a:r>
              <a:rPr lang="en-US" dirty="0" err="1"/>
              <a:t>Wiedza</a:t>
            </a:r>
            <a:r>
              <a:rPr lang="en-US" dirty="0"/>
              <a:t> </a:t>
            </a:r>
            <a:r>
              <a:rPr lang="en-US" dirty="0" err="1"/>
              <a:t>Powszechna</a:t>
            </a:r>
            <a:r>
              <a:rPr lang="en-US" dirty="0"/>
              <a:t>, 1997. 883 s.</a:t>
            </a:r>
            <a:endParaRPr lang="ru-RU" dirty="0"/>
          </a:p>
          <a:p>
            <a:pPr lvl="0"/>
            <a:r>
              <a:rPr lang="pl-PL" dirty="0"/>
              <a:t>Bartnicka B., Dąbrowski G., Jekiel W. Uczymy się polskiego. Podręcznik języka polskiego dla cudzoziemców. </a:t>
            </a:r>
            <a:r>
              <a:rPr lang="en-US" dirty="0" err="1"/>
              <a:t>Teksty</a:t>
            </a:r>
            <a:r>
              <a:rPr lang="en-US" dirty="0"/>
              <a:t>. Warszawa : </a:t>
            </a:r>
            <a:r>
              <a:rPr lang="en-US" dirty="0" err="1"/>
              <a:t>Takt</a:t>
            </a:r>
            <a:r>
              <a:rPr lang="en-US" dirty="0"/>
              <a:t>, 1998. 428 s.</a:t>
            </a:r>
            <a:endParaRPr lang="ru-RU" dirty="0"/>
          </a:p>
          <a:p>
            <a:pPr lvl="0"/>
            <a:r>
              <a:rPr lang="pl-PL" dirty="0"/>
              <a:t>Bukowska L., Karaśkiewicz A. Potęga słowa 3. Książka nauczyciela. Liceum, technikum. Warszawa : Nowa Era, 2010. </a:t>
            </a:r>
            <a:r>
              <a:rPr lang="en-US" dirty="0"/>
              <a:t>116 s.</a:t>
            </a:r>
            <a:endParaRPr lang="ru-RU" dirty="0"/>
          </a:p>
          <a:p>
            <a:pPr lvl="0"/>
            <a:r>
              <a:rPr lang="pl-PL" dirty="0"/>
              <a:t>Konopka B. Podręcznik języka polkiego. Warszawa : Fundacja Pomocy Polakom na Wschodzie, 1999. </a:t>
            </a:r>
            <a:r>
              <a:rPr lang="en-US" dirty="0"/>
              <a:t>242 s.</a:t>
            </a:r>
            <a:endParaRPr lang="ru-RU" dirty="0"/>
          </a:p>
          <a:p>
            <a:pPr lvl="0"/>
            <a:r>
              <a:rPr lang="pl-PL" dirty="0"/>
              <a:t>Kucharczyk J. Już mówię po polsku. </a:t>
            </a:r>
            <a:r>
              <a:rPr lang="en-US" dirty="0" err="1"/>
              <a:t>Łódź</a:t>
            </a:r>
            <a:r>
              <a:rPr lang="en-US" dirty="0"/>
              <a:t> : Wing,1999. 215 s.</a:t>
            </a:r>
            <a:endParaRPr lang="ru-RU" dirty="0"/>
          </a:p>
          <a:p>
            <a:pPr lvl="0"/>
            <a:r>
              <a:rPr lang="pl-PL" dirty="0"/>
              <a:t>Orłóń M., Tyszkiewicz J. Legendy i podania polskie. </a:t>
            </a:r>
            <a:r>
              <a:rPr lang="en-US" dirty="0"/>
              <a:t>Warszawa : PTTK “</a:t>
            </a:r>
            <a:r>
              <a:rPr lang="en-US" dirty="0" err="1"/>
              <a:t>Kraj</a:t>
            </a:r>
            <a:r>
              <a:rPr lang="en-US" dirty="0"/>
              <a:t>”, 1990. 192 s.</a:t>
            </a:r>
            <a:endParaRPr lang="ru-RU" dirty="0"/>
          </a:p>
          <a:p>
            <a:pPr lvl="0"/>
            <a:r>
              <a:rPr lang="pl-PL" dirty="0"/>
              <a:t>Strutyński J. Gramatyka polska. Kraków : Wydawnictwo Tomasz Strutyński, 2002. </a:t>
            </a:r>
            <a:r>
              <a:rPr lang="en-US" dirty="0"/>
              <a:t>83 s.</a:t>
            </a:r>
            <a:endParaRPr lang="ru-RU" dirty="0"/>
          </a:p>
          <a:p>
            <a:pPr lvl="0"/>
            <a:r>
              <a:rPr lang="pl-PL" dirty="0"/>
              <a:t>Szule M., Gorzałczyńska-Mróz A. Swoimi słowami 1 język polski. Podręcznik. Część 2. Warszawa : Nowa Era, 2009. </a:t>
            </a:r>
            <a:r>
              <a:rPr lang="en-US" dirty="0"/>
              <a:t>80 s.</a:t>
            </a:r>
            <a:endParaRPr lang="ru-RU" dirty="0"/>
          </a:p>
          <a:p>
            <a:r>
              <a:rPr lang="en-US" b="1" i="1" dirty="0"/>
              <a:t> </a:t>
            </a:r>
            <a:endParaRPr lang="ru-RU" dirty="0"/>
          </a:p>
          <a:p>
            <a:r>
              <a:rPr lang="en-US" b="1" i="1" dirty="0" err="1"/>
              <a:t>Інформаційні</a:t>
            </a:r>
            <a:r>
              <a:rPr lang="en-US" b="1" i="1" dirty="0"/>
              <a:t> </a:t>
            </a:r>
            <a:r>
              <a:rPr lang="en-US" b="1" i="1" dirty="0" err="1"/>
              <a:t>ресурси</a:t>
            </a:r>
            <a:r>
              <a:rPr lang="en-US" b="1" i="1" dirty="0"/>
              <a:t>:</a:t>
            </a:r>
            <a:endParaRPr lang="ru-RU" dirty="0"/>
          </a:p>
          <a:p>
            <a:pPr lvl="0"/>
            <a:r>
              <a:rPr lang="en-US" dirty="0"/>
              <a:t>Dictionary. com URL: http://www.dictionary.reference.com/</a:t>
            </a:r>
            <a:endParaRPr lang="ru-RU" dirty="0"/>
          </a:p>
          <a:p>
            <a:pPr lvl="0"/>
            <a:r>
              <a:rPr lang="en-US" dirty="0"/>
              <a:t>The Free Dictionary URL: http://www.thefreedictionary.com/</a:t>
            </a:r>
            <a:endParaRPr lang="ru-RU" dirty="0"/>
          </a:p>
          <a:p>
            <a:pPr lvl="0"/>
            <a:r>
              <a:rPr lang="en-US" dirty="0"/>
              <a:t>Cambridge Dictionary URL: http://www.dictionary.cambridge.org/</a:t>
            </a:r>
            <a:endParaRPr lang="ru-RU" dirty="0"/>
          </a:p>
          <a:p>
            <a:pPr lvl="0"/>
            <a:r>
              <a:rPr lang="fr-FR" dirty="0"/>
              <a:t>Merriam-Webster URL: http://www.merriam-webster.com</a:t>
            </a:r>
            <a:endParaRPr lang="ru-RU" dirty="0"/>
          </a:p>
          <a:p>
            <a:r>
              <a:rPr lang="pl-PL" dirty="0"/>
              <a:t> </a:t>
            </a:r>
            <a:endParaRPr lang="ru-RU" dirty="0"/>
          </a:p>
          <a:p>
            <a:r>
              <a:rPr lang="pl-PL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8904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280</Words>
  <Application>Microsoft Office PowerPoint</Application>
  <PresentationFormat>Экран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MS Gothic</vt:lpstr>
      <vt:lpstr>Arial</vt:lpstr>
      <vt:lpstr>Calibri</vt:lpstr>
      <vt:lpstr>Century Gothic</vt:lpstr>
      <vt:lpstr>Droid Sans Fallback</vt:lpstr>
      <vt:lpstr>FreeSans</vt:lpstr>
      <vt:lpstr>Liberation Serif</vt:lpstr>
      <vt:lpstr>MS Mincho</vt:lpstr>
      <vt:lpstr>Times New Roman</vt:lpstr>
      <vt:lpstr>Wingdings 3</vt:lpstr>
      <vt:lpstr>Легкий дым</vt:lpstr>
      <vt:lpstr>Практикум розвитку аудитивних навичок (польська мова)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Аліна</dc:creator>
  <cp:lastModifiedBy>TW</cp:lastModifiedBy>
  <cp:revision>5</cp:revision>
  <dcterms:created xsi:type="dcterms:W3CDTF">2024-03-26T12:05:50Z</dcterms:created>
  <dcterms:modified xsi:type="dcterms:W3CDTF">2024-11-04T13:32:03Z</dcterms:modified>
</cp:coreProperties>
</file>