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4" r:id="rId5"/>
    <p:sldId id="265" r:id="rId6"/>
    <p:sldId id="260" r:id="rId7"/>
    <p:sldId id="261" r:id="rId8"/>
    <p:sldId id="262" r:id="rId9"/>
    <p:sldId id="263" r:id="rId10"/>
    <p:sldId id="266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B749D"/>
    <a:srgbClr val="D9D9D9"/>
    <a:srgbClr val="DAC9E4"/>
    <a:srgbClr val="EDE4F1"/>
    <a:srgbClr val="F4F3F6"/>
    <a:srgbClr val="C8AFD6"/>
    <a:srgbClr val="543466"/>
    <a:srgbClr val="85A1D0"/>
    <a:srgbClr val="C9CDD2"/>
    <a:srgbClr val="C8CCD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0" d="100"/>
          <a:sy n="60" d="100"/>
        </p:scale>
        <p:origin x="-1456" y="-1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01.04.2021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01.04.2021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01.04.2021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01.04.2021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01.04.2021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01.04.2021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01.04.2021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Relationship Id="rId9" Type="http://schemas.openxmlformats.org/officeDocument/2006/relationships/image" Target="../media/image12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ый треугольник 5"/>
          <p:cNvSpPr/>
          <p:nvPr/>
        </p:nvSpPr>
        <p:spPr>
          <a:xfrm rot="16200000">
            <a:off x="1123912" y="-1166734"/>
            <a:ext cx="6957394" cy="9185682"/>
          </a:xfrm>
          <a:prstGeom prst="rtTriangle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3" name="Прямоугольный треугольник 2"/>
          <p:cNvSpPr/>
          <p:nvPr/>
        </p:nvSpPr>
        <p:spPr>
          <a:xfrm rot="5400000">
            <a:off x="1119596" y="-1119597"/>
            <a:ext cx="6904807" cy="9144001"/>
          </a:xfrm>
          <a:prstGeom prst="rtTriangle">
            <a:avLst/>
          </a:prstGeom>
          <a:solidFill>
            <a:schemeClr val="accent5">
              <a:lumMod val="40000"/>
              <a:lumOff val="60000"/>
              <a:alpha val="65882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1547664" y="1772816"/>
            <a:ext cx="6192688" cy="2664296"/>
          </a:xfrm>
          <a:prstGeom prst="rect">
            <a:avLst/>
          </a:prstGeom>
          <a:noFill/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Прямоугольный треугольник 3"/>
          <p:cNvSpPr/>
          <p:nvPr/>
        </p:nvSpPr>
        <p:spPr>
          <a:xfrm rot="16200000">
            <a:off x="1151619" y="-1145893"/>
            <a:ext cx="6840760" cy="9144000"/>
          </a:xfrm>
          <a:prstGeom prst="rtTriangl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Прямоугольник 1"/>
          <p:cNvSpPr/>
          <p:nvPr/>
        </p:nvSpPr>
        <p:spPr>
          <a:xfrm>
            <a:off x="1043608" y="2804176"/>
            <a:ext cx="722024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3200" dirty="0">
                <a:latin typeface="Century Gothic" pitchFamily="34" charset="0"/>
              </a:rPr>
              <a:t>Сегментація міжнародного ринку</a:t>
            </a:r>
            <a:endParaRPr lang="ru-RU" sz="3200" dirty="0">
              <a:latin typeface="Century Gothic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863030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Прямоугольник 17"/>
          <p:cNvSpPr/>
          <p:nvPr/>
        </p:nvSpPr>
        <p:spPr>
          <a:xfrm>
            <a:off x="0" y="520844"/>
            <a:ext cx="5761235" cy="53189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0" y="2348880"/>
            <a:ext cx="9144000" cy="450912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72603" y="2929768"/>
            <a:ext cx="1872208" cy="23575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15000"/>
              </a:lnSpc>
            </a:pPr>
            <a:r>
              <a:rPr lang="uk-UA" sz="1600" dirty="0">
                <a:solidFill>
                  <a:prstClr val="black"/>
                </a:solidFill>
                <a:latin typeface="Candara Light" pitchFamily="34" charset="0"/>
                <a:ea typeface="Calibri"/>
                <a:cs typeface="Times New Roman"/>
              </a:rPr>
              <a:t>Здійснювати порівняльний аналіз іноземних ринків і вибирати найбільш привабливі для маркетингової діяльності; </a:t>
            </a:r>
            <a:endParaRPr lang="ru-RU" sz="1600" dirty="0">
              <a:solidFill>
                <a:prstClr val="black"/>
              </a:solidFill>
              <a:latin typeface="Candara Light" pitchFamily="34" charset="0"/>
              <a:ea typeface="Calibri"/>
              <a:cs typeface="Times New Roman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954361" y="2929768"/>
            <a:ext cx="1584176" cy="23575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15000"/>
              </a:lnSpc>
            </a:pPr>
            <a:r>
              <a:rPr lang="uk-UA" sz="1600" dirty="0">
                <a:solidFill>
                  <a:prstClr val="black"/>
                </a:solidFill>
                <a:latin typeface="Candara Light" pitchFamily="34" charset="0"/>
                <a:ea typeface="Calibri"/>
                <a:cs typeface="Times New Roman"/>
              </a:rPr>
              <a:t>Сегментувати міжнародні ринки на основі різних підходів та визначати адекватні стратегії </a:t>
            </a:r>
            <a:r>
              <a:rPr lang="uk-UA" sz="1600" dirty="0" err="1">
                <a:solidFill>
                  <a:prstClr val="black"/>
                </a:solidFill>
                <a:latin typeface="Candara Light" pitchFamily="34" charset="0"/>
                <a:ea typeface="Calibri"/>
                <a:cs typeface="Times New Roman"/>
              </a:rPr>
              <a:t>позиціювання</a:t>
            </a:r>
            <a:r>
              <a:rPr lang="uk-UA" sz="1600" dirty="0">
                <a:solidFill>
                  <a:prstClr val="black"/>
                </a:solidFill>
                <a:latin typeface="Candara Light" pitchFamily="34" charset="0"/>
                <a:ea typeface="Calibri"/>
                <a:cs typeface="Times New Roman"/>
              </a:rPr>
              <a:t>; </a:t>
            </a:r>
            <a:endParaRPr lang="ru-RU" sz="1600" dirty="0">
              <a:solidFill>
                <a:prstClr val="black"/>
              </a:solidFill>
              <a:latin typeface="Candara Light" pitchFamily="34" charset="0"/>
              <a:ea typeface="Calibri"/>
              <a:cs typeface="Times New Roman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745011" y="2929768"/>
            <a:ext cx="1763093" cy="20744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15000"/>
              </a:lnSpc>
            </a:pPr>
            <a:r>
              <a:rPr lang="uk-UA" sz="1600" dirty="0">
                <a:solidFill>
                  <a:prstClr val="black"/>
                </a:solidFill>
                <a:latin typeface="Candara Light" pitchFamily="34" charset="0"/>
                <a:ea typeface="Calibri"/>
                <a:cs typeface="Times New Roman"/>
              </a:rPr>
              <a:t>Обґрунтовувати моделі і формувати стратегії виходу фірм на закордонні ринки;</a:t>
            </a:r>
            <a:endParaRPr lang="ru-RU" sz="1600" dirty="0">
              <a:solidFill>
                <a:prstClr val="black"/>
              </a:solidFill>
              <a:latin typeface="Candara Light" pitchFamily="34" charset="0"/>
              <a:ea typeface="Calibri"/>
              <a:cs typeface="Times New Roman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5761235" y="2929768"/>
            <a:ext cx="1512168" cy="32070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15000"/>
              </a:lnSpc>
            </a:pPr>
            <a:r>
              <a:rPr lang="uk-UA" sz="1600" dirty="0">
                <a:solidFill>
                  <a:prstClr val="black"/>
                </a:solidFill>
                <a:latin typeface="Candara Light" pitchFamily="34" charset="0"/>
                <a:ea typeface="Calibri"/>
                <a:cs typeface="Times New Roman"/>
              </a:rPr>
              <a:t>Формувати ефективний міжнародний маркетинговий комплекс на основі стандартизації, диференціації чи комбінованого підходів; </a:t>
            </a:r>
            <a:endParaRPr lang="ru-RU" sz="1600" dirty="0">
              <a:solidFill>
                <a:prstClr val="black"/>
              </a:solidFill>
              <a:latin typeface="Candara Light" pitchFamily="34" charset="0"/>
              <a:ea typeface="Calibri"/>
              <a:cs typeface="Times New Roman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7561435" y="2929768"/>
            <a:ext cx="1792535" cy="20744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uk-UA" sz="1600" dirty="0">
                <a:solidFill>
                  <a:prstClr val="black"/>
                </a:solidFill>
                <a:latin typeface="Candara Light" pitchFamily="34" charset="0"/>
                <a:ea typeface="Calibri"/>
                <a:cs typeface="Times New Roman"/>
              </a:rPr>
              <a:t>Розробляти елементи міжнародної товарної, комунікаційної, розподільчої та цінової політик</a:t>
            </a:r>
            <a:endParaRPr lang="ru-RU" sz="1600" dirty="0">
              <a:solidFill>
                <a:prstClr val="black"/>
              </a:solidFill>
              <a:latin typeface="Candara Light" pitchFamily="34" charset="0"/>
            </a:endParaRPr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755576" y="2348880"/>
            <a:ext cx="7488832" cy="0"/>
          </a:xfrm>
          <a:prstGeom prst="line">
            <a:avLst/>
          </a:prstGeom>
          <a:ln w="19050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Овал 11"/>
          <p:cNvSpPr/>
          <p:nvPr/>
        </p:nvSpPr>
        <p:spPr>
          <a:xfrm>
            <a:off x="755576" y="2276872"/>
            <a:ext cx="144016" cy="144016"/>
          </a:xfrm>
          <a:prstGeom prst="ellipse">
            <a:avLst/>
          </a:prstGeom>
          <a:solidFill>
            <a:schemeClr val="accent6">
              <a:lumMod val="50000"/>
            </a:schemeClr>
          </a:solidFill>
          <a:ln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Овал 12"/>
          <p:cNvSpPr/>
          <p:nvPr/>
        </p:nvSpPr>
        <p:spPr>
          <a:xfrm>
            <a:off x="8172400" y="2300703"/>
            <a:ext cx="144016" cy="144016"/>
          </a:xfrm>
          <a:prstGeom prst="ellipse">
            <a:avLst/>
          </a:prstGeom>
          <a:solidFill>
            <a:schemeClr val="accent6">
              <a:lumMod val="50000"/>
            </a:schemeClr>
          </a:solidFill>
          <a:ln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Овал 13"/>
          <p:cNvSpPr/>
          <p:nvPr/>
        </p:nvSpPr>
        <p:spPr>
          <a:xfrm>
            <a:off x="2585205" y="2275957"/>
            <a:ext cx="144016" cy="144016"/>
          </a:xfrm>
          <a:prstGeom prst="ellipse">
            <a:avLst/>
          </a:prstGeom>
          <a:solidFill>
            <a:schemeClr val="accent6">
              <a:lumMod val="50000"/>
            </a:schemeClr>
          </a:solidFill>
          <a:ln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Овал 14"/>
          <p:cNvSpPr/>
          <p:nvPr/>
        </p:nvSpPr>
        <p:spPr>
          <a:xfrm>
            <a:off x="4355976" y="2275042"/>
            <a:ext cx="144016" cy="144016"/>
          </a:xfrm>
          <a:prstGeom prst="ellipse">
            <a:avLst/>
          </a:prstGeom>
          <a:solidFill>
            <a:schemeClr val="accent6">
              <a:lumMod val="50000"/>
            </a:schemeClr>
          </a:solidFill>
          <a:ln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Овал 15"/>
          <p:cNvSpPr/>
          <p:nvPr/>
        </p:nvSpPr>
        <p:spPr>
          <a:xfrm>
            <a:off x="6161680" y="2300703"/>
            <a:ext cx="144016" cy="144016"/>
          </a:xfrm>
          <a:prstGeom prst="ellipse">
            <a:avLst/>
          </a:prstGeom>
          <a:solidFill>
            <a:schemeClr val="accent6">
              <a:lumMod val="50000"/>
            </a:schemeClr>
          </a:solidFill>
          <a:ln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026" name="Picture 2" descr="C:\Users\Dasha\Desktop\infographic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13877" y="262275"/>
            <a:ext cx="1049029" cy="10490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20" name="Прямая соединительная линия 19"/>
          <p:cNvCxnSpPr/>
          <p:nvPr/>
        </p:nvCxnSpPr>
        <p:spPr>
          <a:xfrm flipV="1">
            <a:off x="0" y="934219"/>
            <a:ext cx="5761235" cy="2494"/>
          </a:xfrm>
          <a:prstGeom prst="line">
            <a:avLst/>
          </a:prstGeom>
          <a:ln>
            <a:solidFill>
              <a:schemeClr val="accent6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028531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рямоугольник 11"/>
          <p:cNvSpPr/>
          <p:nvPr/>
        </p:nvSpPr>
        <p:spPr>
          <a:xfrm>
            <a:off x="0" y="3893939"/>
            <a:ext cx="9143999" cy="3024336"/>
          </a:xfrm>
          <a:prstGeom prst="rect">
            <a:avLst/>
          </a:prstGeom>
          <a:solidFill>
            <a:schemeClr val="accent6">
              <a:lumMod val="60000"/>
              <a:lumOff val="40000"/>
              <a:alpha val="30196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Прямоугольник 1"/>
          <p:cNvSpPr/>
          <p:nvPr/>
        </p:nvSpPr>
        <p:spPr>
          <a:xfrm>
            <a:off x="4427984" y="644753"/>
            <a:ext cx="4464496" cy="43396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uk-UA" sz="2000" dirty="0" smtClean="0">
                <a:latin typeface="Candara Light" pitchFamily="34" charset="0"/>
                <a:ea typeface="Calibri"/>
                <a:cs typeface="Times New Roman"/>
              </a:rPr>
              <a:t>— </a:t>
            </a:r>
            <a:r>
              <a:rPr lang="uk-UA" sz="2000" dirty="0">
                <a:latin typeface="Candara Light" pitchFamily="34" charset="0"/>
                <a:ea typeface="Calibri"/>
                <a:cs typeface="Times New Roman"/>
              </a:rPr>
              <a:t>один з методів маркетингу, що полягає у розподілі потенційних споживачів на групи на основі відмінностей у їх потребах, характеристиках та поведінці. Застосування концепції ринкового сегментування дозволяє підприємству (фірмі) досягти максимальної результативності маркетингової діяльності шляхом використання своїх сильних сторін з урахуванням реальних умов на ринку.</a:t>
            </a:r>
            <a:endParaRPr lang="ru-RU" dirty="0">
              <a:latin typeface="Candara Light" pitchFamily="34" charset="0"/>
              <a:ea typeface="Calibri"/>
              <a:cs typeface="Times New Roman"/>
            </a:endParaRPr>
          </a:p>
        </p:txBody>
      </p:sp>
      <p:grpSp>
        <p:nvGrpSpPr>
          <p:cNvPr id="10" name="Группа 9"/>
          <p:cNvGrpSpPr/>
          <p:nvPr/>
        </p:nvGrpSpPr>
        <p:grpSpPr>
          <a:xfrm>
            <a:off x="368731" y="813835"/>
            <a:ext cx="3312368" cy="1447472"/>
            <a:chOff x="395536" y="1174043"/>
            <a:chExt cx="3312368" cy="1447472"/>
          </a:xfrm>
        </p:grpSpPr>
        <p:sp>
          <p:nvSpPr>
            <p:cNvPr id="3" name="Прямоугольник 2"/>
            <p:cNvSpPr/>
            <p:nvPr/>
          </p:nvSpPr>
          <p:spPr>
            <a:xfrm>
              <a:off x="395536" y="1450231"/>
              <a:ext cx="3312368" cy="1077218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uk-UA" sz="3200" dirty="0">
                  <a:solidFill>
                    <a:prstClr val="black"/>
                  </a:solidFill>
                  <a:latin typeface="Century Gothic" pitchFamily="34" charset="0"/>
                  <a:ea typeface="Calibri"/>
                  <a:cs typeface="Times New Roman"/>
                </a:rPr>
                <a:t>Сегментування ринку </a:t>
              </a:r>
              <a:endParaRPr lang="ru-RU" sz="3200" dirty="0">
                <a:latin typeface="Century Gothic" pitchFamily="34" charset="0"/>
              </a:endParaRPr>
            </a:p>
          </p:txBody>
        </p:sp>
        <p:cxnSp>
          <p:nvCxnSpPr>
            <p:cNvPr id="7" name="Прямая соединительная линия 6"/>
            <p:cNvCxnSpPr/>
            <p:nvPr/>
          </p:nvCxnSpPr>
          <p:spPr>
            <a:xfrm flipH="1">
              <a:off x="395536" y="1196752"/>
              <a:ext cx="2952328" cy="0"/>
            </a:xfrm>
            <a:prstGeom prst="line">
              <a:avLst/>
            </a:prstGeom>
            <a:ln w="38100">
              <a:solidFill>
                <a:schemeClr val="accent6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Прямая соединительная линия 8"/>
            <p:cNvCxnSpPr/>
            <p:nvPr/>
          </p:nvCxnSpPr>
          <p:spPr>
            <a:xfrm>
              <a:off x="395536" y="1174043"/>
              <a:ext cx="0" cy="1447472"/>
            </a:xfrm>
            <a:prstGeom prst="line">
              <a:avLst/>
            </a:prstGeom>
            <a:ln w="38100">
              <a:solidFill>
                <a:schemeClr val="accent6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Прямая соединительная линия 12"/>
            <p:cNvCxnSpPr/>
            <p:nvPr/>
          </p:nvCxnSpPr>
          <p:spPr>
            <a:xfrm flipH="1">
              <a:off x="395536" y="2601794"/>
              <a:ext cx="2952328" cy="0"/>
            </a:xfrm>
            <a:prstGeom prst="line">
              <a:avLst/>
            </a:prstGeom>
            <a:ln w="38100">
              <a:solidFill>
                <a:schemeClr val="accent6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Прямая соединительная линия 10"/>
            <p:cNvCxnSpPr/>
            <p:nvPr/>
          </p:nvCxnSpPr>
          <p:spPr>
            <a:xfrm>
              <a:off x="3347864" y="1174043"/>
              <a:ext cx="0" cy="253479"/>
            </a:xfrm>
            <a:prstGeom prst="line">
              <a:avLst/>
            </a:prstGeom>
            <a:ln w="38100">
              <a:solidFill>
                <a:schemeClr val="accent6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Прямая соединительная линия 15"/>
            <p:cNvCxnSpPr/>
            <p:nvPr/>
          </p:nvCxnSpPr>
          <p:spPr>
            <a:xfrm>
              <a:off x="3347864" y="2204864"/>
              <a:ext cx="0" cy="416651"/>
            </a:xfrm>
            <a:prstGeom prst="line">
              <a:avLst/>
            </a:prstGeom>
            <a:ln w="38100">
              <a:solidFill>
                <a:schemeClr val="accent6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2050" name="Picture 2" descr="D:\Users\Sh3v7.HOME-PC\Downloads\seo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4653136"/>
            <a:ext cx="1217910" cy="12179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737109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-8180" y="0"/>
            <a:ext cx="6380380" cy="68580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bg1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94936" y="1484784"/>
            <a:ext cx="5097144" cy="48084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uk-UA" b="1" dirty="0" smtClean="0">
                <a:solidFill>
                  <a:schemeClr val="bg1"/>
                </a:solidFill>
                <a:latin typeface="Candara Light" pitchFamily="34" charset="0"/>
                <a:ea typeface="Calibri"/>
                <a:cs typeface="Times New Roman"/>
              </a:rPr>
              <a:t>Метою </a:t>
            </a:r>
            <a:r>
              <a:rPr lang="uk-UA" b="1" dirty="0">
                <a:solidFill>
                  <a:schemeClr val="bg1"/>
                </a:solidFill>
                <a:latin typeface="Candara Light" pitchFamily="34" charset="0"/>
                <a:ea typeface="Calibri"/>
                <a:cs typeface="Times New Roman"/>
              </a:rPr>
              <a:t>сегментування є максимальне проникнення підприємства на ті сегменти ринку, які мають потребу в певній продукції, замість того, щоб розпилювати зусилля по всьому ринку.</a:t>
            </a:r>
            <a:endParaRPr lang="ru-RU" b="1" dirty="0">
              <a:solidFill>
                <a:schemeClr val="bg1"/>
              </a:solidFill>
              <a:latin typeface="Candara Light" pitchFamily="34" charset="0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uk-UA" b="1" dirty="0">
                <a:solidFill>
                  <a:schemeClr val="bg1"/>
                </a:solidFill>
                <a:latin typeface="Candara Light" pitchFamily="34" charset="0"/>
                <a:ea typeface="Calibri"/>
                <a:cs typeface="Times New Roman"/>
              </a:rPr>
              <a:t>Політика сегментування ринку передбачає виділення окремих частин (сегментів) ринку, що відрізняються один від одного характеристиками попиту на товари та послуги і реакцією на маркетингові дії.</a:t>
            </a:r>
            <a:endParaRPr lang="ru-RU" b="1" dirty="0">
              <a:solidFill>
                <a:schemeClr val="bg1"/>
              </a:solidFill>
              <a:latin typeface="Candara Light" pitchFamily="34" charset="0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uk-UA" b="1" dirty="0">
                <a:solidFill>
                  <a:schemeClr val="bg1"/>
                </a:solidFill>
                <a:latin typeface="Candara Light" pitchFamily="34" charset="0"/>
                <a:ea typeface="Calibri"/>
                <a:cs typeface="Times New Roman"/>
              </a:rPr>
              <a:t>Одночасне обслуговування кількох ніш — стратегія, за якої компанія пропонує низку незалежних товарів або послуг, розрахованих на залучення клієнтів, що належать до окремих вузьких сегментів ринку.</a:t>
            </a:r>
            <a:endParaRPr lang="ru-RU" b="1" dirty="0">
              <a:solidFill>
                <a:schemeClr val="bg1"/>
              </a:solidFill>
              <a:latin typeface="Candara Light" pitchFamily="34" charset="0"/>
              <a:ea typeface="Calibri"/>
              <a:cs typeface="Times New Roman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756440" y="475597"/>
            <a:ext cx="3430747" cy="54220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uk-UA" sz="2800" b="1" dirty="0">
                <a:solidFill>
                  <a:schemeClr val="bg1"/>
                </a:solidFill>
                <a:latin typeface="Century Gothic" pitchFamily="34" charset="0"/>
                <a:ea typeface="Calibri"/>
                <a:cs typeface="Times New Roman"/>
              </a:rPr>
              <a:t>Мета дисципліни:</a:t>
            </a:r>
            <a:endParaRPr lang="ru-RU" sz="2400" b="1" dirty="0">
              <a:solidFill>
                <a:schemeClr val="bg1"/>
              </a:solidFill>
              <a:latin typeface="Century Gothic" pitchFamily="34" charset="0"/>
              <a:ea typeface="Calibri"/>
              <a:cs typeface="Times New Roman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5796136" y="0"/>
            <a:ext cx="3347864" cy="6858000"/>
          </a:xfrm>
          <a:prstGeom prst="rect">
            <a:avLst/>
          </a:prstGeom>
          <a:solidFill>
            <a:srgbClr val="DAC9E4">
              <a:alpha val="47059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6948264" y="0"/>
            <a:ext cx="0" cy="685800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675902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Прямоугольник 23"/>
          <p:cNvSpPr/>
          <p:nvPr/>
        </p:nvSpPr>
        <p:spPr>
          <a:xfrm>
            <a:off x="0" y="2033451"/>
            <a:ext cx="5198098" cy="602570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Прямоугольник 18"/>
          <p:cNvSpPr/>
          <p:nvPr/>
        </p:nvSpPr>
        <p:spPr>
          <a:xfrm>
            <a:off x="-20538" y="3544390"/>
            <a:ext cx="9164538" cy="331361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539552" y="283836"/>
            <a:ext cx="2268570" cy="47795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just">
              <a:lnSpc>
                <a:spcPct val="115000"/>
              </a:lnSpc>
            </a:pPr>
            <a:r>
              <a:rPr lang="uk-UA" sz="2400" b="1" dirty="0">
                <a:solidFill>
                  <a:prstClr val="black"/>
                </a:solidFill>
                <a:latin typeface="Century Gothic" pitchFamily="34" charset="0"/>
                <a:ea typeface="Calibri"/>
                <a:cs typeface="Times New Roman"/>
              </a:rPr>
              <a:t>Компетенції :</a:t>
            </a:r>
            <a:endParaRPr lang="ru-RU" sz="2000" b="1" dirty="0">
              <a:solidFill>
                <a:prstClr val="black"/>
              </a:solidFill>
              <a:latin typeface="Century Gothic" pitchFamily="34" charset="0"/>
              <a:ea typeface="Calibri"/>
              <a:cs typeface="Times New Roman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3995936" y="980728"/>
            <a:ext cx="5217787" cy="72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uk-UA" dirty="0" smtClean="0">
                <a:solidFill>
                  <a:prstClr val="black"/>
                </a:solidFill>
                <a:latin typeface="Century Gothic" pitchFamily="34" charset="0"/>
                <a:ea typeface="Calibri"/>
                <a:cs typeface="Times New Roman"/>
              </a:rPr>
              <a:t>Згідно з вимогами освітньо-професійної програми здобувачі вищої освіти повинні:</a:t>
            </a:r>
            <a:endParaRPr lang="ru-RU" sz="1600" dirty="0">
              <a:solidFill>
                <a:prstClr val="black"/>
              </a:solidFill>
              <a:latin typeface="Century Gothic" pitchFamily="34" charset="0"/>
              <a:ea typeface="Calibri"/>
              <a:cs typeface="Times New Roman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231931" y="2150070"/>
            <a:ext cx="100059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i="1" dirty="0">
                <a:solidFill>
                  <a:prstClr val="black"/>
                </a:solidFill>
                <a:latin typeface="Century Gothic" pitchFamily="34" charset="0"/>
                <a:ea typeface="Calibri"/>
                <a:cs typeface="Times New Roman"/>
              </a:rPr>
              <a:t> знати: </a:t>
            </a:r>
            <a:endParaRPr lang="ru-RU" i="1" dirty="0">
              <a:latin typeface="Century Gothic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395536" y="4566693"/>
            <a:ext cx="1665453" cy="17745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lnSpc>
                <a:spcPct val="115000"/>
              </a:lnSpc>
              <a:spcAft>
                <a:spcPts val="1000"/>
              </a:spcAft>
            </a:pPr>
            <a:r>
              <a:rPr lang="uk-UA" sz="1600" dirty="0">
                <a:latin typeface="Candara Light" pitchFamily="34" charset="0"/>
                <a:ea typeface="Calibri"/>
                <a:cs typeface="Times New Roman"/>
              </a:rPr>
              <a:t>теоретичні засади, особливості та завдання міжнародного маркетингу;</a:t>
            </a:r>
          </a:p>
        </p:txBody>
      </p:sp>
      <p:sp>
        <p:nvSpPr>
          <p:cNvPr id="12" name="Прямоугольник 11"/>
          <p:cNvSpPr/>
          <p:nvPr/>
        </p:nvSpPr>
        <p:spPr>
          <a:xfrm>
            <a:off x="2520197" y="4566693"/>
            <a:ext cx="1827725" cy="12082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lnSpc>
                <a:spcPct val="115000"/>
              </a:lnSpc>
              <a:spcAft>
                <a:spcPts val="1000"/>
              </a:spcAft>
            </a:pPr>
            <a:r>
              <a:rPr lang="uk-UA" sz="1600" dirty="0" smtClean="0">
                <a:latin typeface="Candara Light" pitchFamily="34" charset="0"/>
                <a:ea typeface="Calibri"/>
                <a:cs typeface="Times New Roman"/>
              </a:rPr>
              <a:t>структуру </a:t>
            </a:r>
            <a:r>
              <a:rPr lang="uk-UA" sz="1600" dirty="0">
                <a:latin typeface="Candara Light" pitchFamily="34" charset="0"/>
                <a:ea typeface="Calibri"/>
                <a:cs typeface="Times New Roman"/>
              </a:rPr>
              <a:t>бізнес-середовища міжнародного маркетингу;</a:t>
            </a:r>
          </a:p>
        </p:txBody>
      </p:sp>
      <p:sp>
        <p:nvSpPr>
          <p:cNvPr id="13" name="Прямоугольник 12"/>
          <p:cNvSpPr/>
          <p:nvPr/>
        </p:nvSpPr>
        <p:spPr>
          <a:xfrm>
            <a:off x="4645904" y="4566693"/>
            <a:ext cx="1860893" cy="17745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lnSpc>
                <a:spcPct val="115000"/>
              </a:lnSpc>
              <a:spcAft>
                <a:spcPts val="1000"/>
              </a:spcAft>
            </a:pPr>
            <a:r>
              <a:rPr lang="uk-UA" sz="1600" dirty="0" err="1" smtClean="0">
                <a:latin typeface="Candara Light" pitchFamily="34" charset="0"/>
                <a:ea typeface="Calibri"/>
                <a:cs typeface="Times New Roman"/>
              </a:rPr>
              <a:t>загальноорганізаційні</a:t>
            </a:r>
            <a:r>
              <a:rPr lang="uk-UA" sz="1600" dirty="0" smtClean="0">
                <a:latin typeface="Candara Light" pitchFamily="34" charset="0"/>
                <a:ea typeface="Calibri"/>
                <a:cs typeface="Times New Roman"/>
              </a:rPr>
              <a:t> </a:t>
            </a:r>
            <a:r>
              <a:rPr lang="uk-UA" sz="1600" dirty="0">
                <a:latin typeface="Candara Light" pitchFamily="34" charset="0"/>
                <a:ea typeface="Calibri"/>
                <a:cs typeface="Times New Roman"/>
              </a:rPr>
              <a:t>процеси та </a:t>
            </a:r>
            <a:r>
              <a:rPr lang="uk-UA" sz="1600" dirty="0" err="1">
                <a:latin typeface="Candara Light" pitchFamily="34" charset="0"/>
                <a:ea typeface="Calibri"/>
                <a:cs typeface="Times New Roman"/>
              </a:rPr>
              <a:t>кроскультурну</a:t>
            </a:r>
            <a:r>
              <a:rPr lang="uk-UA" sz="1600" dirty="0">
                <a:latin typeface="Candara Light" pitchFamily="34" charset="0"/>
                <a:ea typeface="Calibri"/>
                <a:cs typeface="Times New Roman"/>
              </a:rPr>
              <a:t> специфіку ведення міжнародного бізнесу; </a:t>
            </a:r>
          </a:p>
        </p:txBody>
      </p:sp>
      <p:sp>
        <p:nvSpPr>
          <p:cNvPr id="14" name="Прямоугольник 13"/>
          <p:cNvSpPr/>
          <p:nvPr/>
        </p:nvSpPr>
        <p:spPr>
          <a:xfrm>
            <a:off x="6948263" y="4566693"/>
            <a:ext cx="1944216" cy="149143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lnSpc>
                <a:spcPct val="115000"/>
              </a:lnSpc>
              <a:spcAft>
                <a:spcPts val="1000"/>
              </a:spcAft>
            </a:pPr>
            <a:r>
              <a:rPr lang="uk-UA" sz="1600" dirty="0">
                <a:latin typeface="Candara Light" pitchFamily="34" charset="0"/>
                <a:ea typeface="Calibri"/>
                <a:cs typeface="Times New Roman"/>
              </a:rPr>
              <a:t>типи і послідовність ринкових досліджень у міжнародному маркетингу; </a:t>
            </a:r>
          </a:p>
        </p:txBody>
      </p:sp>
      <p:sp>
        <p:nvSpPr>
          <p:cNvPr id="20" name="Овал 19"/>
          <p:cNvSpPr/>
          <p:nvPr/>
        </p:nvSpPr>
        <p:spPr>
          <a:xfrm>
            <a:off x="850007" y="3184350"/>
            <a:ext cx="756509" cy="720080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Овал 20"/>
          <p:cNvSpPr/>
          <p:nvPr/>
        </p:nvSpPr>
        <p:spPr>
          <a:xfrm>
            <a:off x="3055804" y="3184350"/>
            <a:ext cx="756509" cy="720080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Овал 21"/>
          <p:cNvSpPr/>
          <p:nvPr/>
        </p:nvSpPr>
        <p:spPr>
          <a:xfrm>
            <a:off x="5198098" y="3184350"/>
            <a:ext cx="756509" cy="720080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Овал 22"/>
          <p:cNvSpPr/>
          <p:nvPr/>
        </p:nvSpPr>
        <p:spPr>
          <a:xfrm>
            <a:off x="7542117" y="3184350"/>
            <a:ext cx="756509" cy="720080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050" name="Picture 2" descr="C:\Users\Dasha\Desktop\lightbulb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3771" y="3295635"/>
            <a:ext cx="497509" cy="4975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7" name="Picture 2" descr="C:\Users\Dasha\Desktop\lightbulb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85304" y="3295635"/>
            <a:ext cx="497509" cy="4975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8" name="Picture 2" descr="C:\Users\Dasha\Desktop\lightbulb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27597" y="3276458"/>
            <a:ext cx="497509" cy="4975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9" name="Picture 2" descr="C:\Users\Dasha\Desktop\lightbulb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71617" y="3295913"/>
            <a:ext cx="497509" cy="4975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602070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Прямоугольник 14"/>
          <p:cNvSpPr/>
          <p:nvPr/>
        </p:nvSpPr>
        <p:spPr>
          <a:xfrm>
            <a:off x="0" y="-1"/>
            <a:ext cx="9144000" cy="3544667"/>
          </a:xfrm>
          <a:prstGeom prst="rect">
            <a:avLst/>
          </a:prstGeom>
          <a:blipFill dpi="0"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-20538" y="3544390"/>
            <a:ext cx="9164538" cy="331361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Прямоугольник 1"/>
          <p:cNvSpPr/>
          <p:nvPr/>
        </p:nvSpPr>
        <p:spPr>
          <a:xfrm>
            <a:off x="519625" y="4443764"/>
            <a:ext cx="1417271" cy="12249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lnSpc>
                <a:spcPct val="115000"/>
              </a:lnSpc>
              <a:spcAft>
                <a:spcPts val="1000"/>
              </a:spcAft>
            </a:pPr>
            <a:r>
              <a:rPr lang="uk-UA" sz="1600" dirty="0">
                <a:latin typeface="Candara Light" pitchFamily="34" charset="0"/>
                <a:ea typeface="Calibri"/>
                <a:cs typeface="Times New Roman"/>
              </a:rPr>
              <a:t>цілі та методи сегментації світового ринку; 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2543807" y="4313901"/>
            <a:ext cx="1780502" cy="17745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lnSpc>
                <a:spcPct val="115000"/>
              </a:lnSpc>
              <a:spcAft>
                <a:spcPts val="1000"/>
              </a:spcAft>
            </a:pPr>
            <a:r>
              <a:rPr lang="uk-UA" sz="1600" dirty="0">
                <a:latin typeface="Candara Light" pitchFamily="34" charset="0"/>
                <a:ea typeface="Calibri"/>
                <a:cs typeface="Times New Roman"/>
              </a:rPr>
              <a:t>особливості товарної політики на світових ринках, міжнародні товарні стратегії; 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4623368" y="4225185"/>
            <a:ext cx="1905967" cy="20577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lnSpc>
                <a:spcPct val="115000"/>
              </a:lnSpc>
              <a:spcAft>
                <a:spcPts val="1000"/>
              </a:spcAft>
            </a:pPr>
            <a:r>
              <a:rPr lang="uk-UA" sz="1600" dirty="0" smtClean="0">
                <a:latin typeface="Candara Light" pitchFamily="34" charset="0"/>
                <a:ea typeface="Calibri"/>
                <a:cs typeface="Times New Roman"/>
              </a:rPr>
              <a:t>цінові стратегії на світових ринках та особливості встановлення цін в умовах добросовісної конкуренції;</a:t>
            </a:r>
            <a:endParaRPr lang="uk-UA" sz="1600" dirty="0">
              <a:latin typeface="Candara Light" pitchFamily="34" charset="0"/>
              <a:ea typeface="Calibri"/>
              <a:cs typeface="Times New Roman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6886252" y="4212840"/>
            <a:ext cx="2068238" cy="20577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lnSpc>
                <a:spcPct val="115000"/>
              </a:lnSpc>
              <a:spcAft>
                <a:spcPts val="1000"/>
              </a:spcAft>
            </a:pPr>
            <a:r>
              <a:rPr lang="uk-UA" sz="1600" dirty="0">
                <a:latin typeface="Candara Light" pitchFamily="34" charset="0"/>
                <a:ea typeface="Calibri"/>
                <a:cs typeface="Times New Roman"/>
              </a:rPr>
              <a:t>особливості та способи просування товарів на зарубіжні ринки; - способи управління міжнародним маркетингом. </a:t>
            </a:r>
            <a:endParaRPr lang="ru-RU" sz="1400" dirty="0">
              <a:latin typeface="Candara Light" pitchFamily="34" charset="0"/>
              <a:ea typeface="Calibri"/>
              <a:cs typeface="Times New Roman"/>
            </a:endParaRPr>
          </a:p>
        </p:txBody>
      </p:sp>
      <p:sp>
        <p:nvSpPr>
          <p:cNvPr id="7" name="Овал 6"/>
          <p:cNvSpPr/>
          <p:nvPr/>
        </p:nvSpPr>
        <p:spPr>
          <a:xfrm>
            <a:off x="850007" y="3184350"/>
            <a:ext cx="756509" cy="720080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3055804" y="3184350"/>
            <a:ext cx="756509" cy="720080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Овал 8"/>
          <p:cNvSpPr/>
          <p:nvPr/>
        </p:nvSpPr>
        <p:spPr>
          <a:xfrm>
            <a:off x="5198098" y="3184350"/>
            <a:ext cx="756509" cy="720080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Овал 9"/>
          <p:cNvSpPr/>
          <p:nvPr/>
        </p:nvSpPr>
        <p:spPr>
          <a:xfrm>
            <a:off x="7542117" y="3184350"/>
            <a:ext cx="756509" cy="720080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1" name="Picture 2" descr="C:\Users\Dasha\Desktop\lightbulb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3771" y="3295635"/>
            <a:ext cx="497509" cy="4975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2" descr="C:\Users\Dasha\Desktop\lightbulb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85304" y="3295635"/>
            <a:ext cx="497509" cy="4975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2" descr="C:\Users\Dasha\Desktop\lightbulb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27597" y="3276458"/>
            <a:ext cx="497509" cy="4975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2" descr="C:\Users\Dasha\Desktop\lightbulb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71617" y="3295913"/>
            <a:ext cx="497509" cy="4975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Прямоугольник 15"/>
          <p:cNvSpPr/>
          <p:nvPr/>
        </p:nvSpPr>
        <p:spPr>
          <a:xfrm>
            <a:off x="-31513" y="-3180"/>
            <a:ext cx="9207026" cy="3528392"/>
          </a:xfrm>
          <a:prstGeom prst="rect">
            <a:avLst/>
          </a:prstGeom>
          <a:solidFill>
            <a:srgbClr val="EDE4F1">
              <a:alpha val="2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359344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Прямоугольник 19"/>
          <p:cNvSpPr/>
          <p:nvPr/>
        </p:nvSpPr>
        <p:spPr>
          <a:xfrm>
            <a:off x="0" y="116632"/>
            <a:ext cx="5272632" cy="576064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1014150" y="216356"/>
            <a:ext cx="100700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2000" dirty="0" smtClean="0">
                <a:solidFill>
                  <a:prstClr val="black"/>
                </a:solidFill>
                <a:latin typeface="Century Gothic" pitchFamily="34" charset="0"/>
                <a:ea typeface="Calibri"/>
                <a:cs typeface="Times New Roman"/>
              </a:rPr>
              <a:t>Вміти</a:t>
            </a:r>
            <a:r>
              <a:rPr lang="uk-UA" sz="2000" dirty="0">
                <a:solidFill>
                  <a:prstClr val="black"/>
                </a:solidFill>
                <a:latin typeface="Century Gothic" pitchFamily="34" charset="0"/>
                <a:ea typeface="Calibri"/>
                <a:cs typeface="Times New Roman"/>
              </a:rPr>
              <a:t>: </a:t>
            </a:r>
            <a:endParaRPr lang="ru-RU" sz="2000" dirty="0">
              <a:latin typeface="Century Gothic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014150" y="1062763"/>
            <a:ext cx="3328709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uk-UA" dirty="0">
                <a:solidFill>
                  <a:prstClr val="black"/>
                </a:solidFill>
                <a:latin typeface="Candara Light" pitchFamily="34" charset="0"/>
                <a:ea typeface="Calibri"/>
                <a:cs typeface="Times New Roman"/>
              </a:rPr>
              <a:t>здійснювати кваліфікований аналіз міжнародного маркетингового середовища та застосувати сучасні методи сегментації зарубіжних ринків;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1014150" y="2955771"/>
            <a:ext cx="3194150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uk-UA" dirty="0" smtClean="0">
                <a:solidFill>
                  <a:prstClr val="black"/>
                </a:solidFill>
                <a:latin typeface="Candara Light" pitchFamily="34" charset="0"/>
                <a:ea typeface="Calibri"/>
                <a:cs typeface="Times New Roman"/>
              </a:rPr>
              <a:t>аналізувати </a:t>
            </a:r>
            <a:r>
              <a:rPr lang="uk-UA" dirty="0">
                <a:solidFill>
                  <a:prstClr val="black"/>
                </a:solidFill>
                <a:latin typeface="Candara Light" pitchFamily="34" charset="0"/>
                <a:ea typeface="Calibri"/>
                <a:cs typeface="Times New Roman"/>
              </a:rPr>
              <a:t>стадії життєвого циклу товару та визначати конкурентоспроможність товарів на міжнародних ринках;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1014150" y="5130632"/>
            <a:ext cx="309421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uk-UA" dirty="0" smtClean="0">
                <a:solidFill>
                  <a:prstClr val="black"/>
                </a:solidFill>
                <a:latin typeface="Candara Light" pitchFamily="34" charset="0"/>
                <a:ea typeface="Calibri"/>
                <a:cs typeface="Times New Roman"/>
              </a:rPr>
              <a:t>формувати </a:t>
            </a:r>
            <a:r>
              <a:rPr lang="uk-UA" dirty="0">
                <a:solidFill>
                  <a:prstClr val="black"/>
                </a:solidFill>
                <a:latin typeface="Candara Light" pitchFamily="34" charset="0"/>
                <a:ea typeface="Calibri"/>
                <a:cs typeface="Times New Roman"/>
              </a:rPr>
              <a:t>ефективну міжнародну товарну стратегію;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5609115" y="878097"/>
            <a:ext cx="316835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uk-UA" dirty="0" smtClean="0">
                <a:solidFill>
                  <a:prstClr val="black"/>
                </a:solidFill>
                <a:latin typeface="Candara Light" pitchFamily="34" charset="0"/>
                <a:ea typeface="Calibri"/>
                <a:cs typeface="Times New Roman"/>
              </a:rPr>
              <a:t>володіти </a:t>
            </a:r>
            <a:r>
              <a:rPr lang="uk-UA" dirty="0">
                <a:solidFill>
                  <a:prstClr val="black"/>
                </a:solidFill>
                <a:latin typeface="Candara Light" pitchFamily="34" charset="0"/>
                <a:ea typeface="Calibri"/>
                <a:cs typeface="Times New Roman"/>
              </a:rPr>
              <a:t>сучасними міжнародними стратегіями ціноутворення; 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5540234" y="2276872"/>
            <a:ext cx="3269363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uk-UA" dirty="0">
                <a:solidFill>
                  <a:prstClr val="black"/>
                </a:solidFill>
                <a:latin typeface="Candara Light" pitchFamily="34" charset="0"/>
                <a:ea typeface="Calibri"/>
                <a:cs typeface="Times New Roman"/>
              </a:rPr>
              <a:t>ефективно використовувати міжнародні канали розподілу продукції;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5609115" y="3577030"/>
            <a:ext cx="3096344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uk-UA" dirty="0" smtClean="0">
                <a:solidFill>
                  <a:prstClr val="black"/>
                </a:solidFill>
                <a:latin typeface="Candara Light" pitchFamily="34" charset="0"/>
                <a:ea typeface="Calibri"/>
                <a:cs typeface="Times New Roman"/>
              </a:rPr>
              <a:t>створювати </a:t>
            </a:r>
            <a:r>
              <a:rPr lang="uk-UA" dirty="0">
                <a:solidFill>
                  <a:prstClr val="black"/>
                </a:solidFill>
                <a:latin typeface="Candara Light" pitchFamily="34" charset="0"/>
                <a:ea typeface="Calibri"/>
                <a:cs typeface="Times New Roman"/>
              </a:rPr>
              <a:t>раціональну систему міжнародних маркетингових комунікацій; 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5564546" y="4873626"/>
            <a:ext cx="3566861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uk-UA" dirty="0">
                <a:solidFill>
                  <a:prstClr val="black"/>
                </a:solidFill>
                <a:latin typeface="Candara Light" pitchFamily="34" charset="0"/>
                <a:ea typeface="Calibri"/>
                <a:cs typeface="Times New Roman"/>
              </a:rPr>
              <a:t>аналізувати і розробляти оптимальні організаційні структури управління при розвитку діяльності фірми на зовнішньому ринку.</a:t>
            </a:r>
            <a:endParaRPr lang="ru-RU" dirty="0">
              <a:solidFill>
                <a:prstClr val="black"/>
              </a:solidFill>
              <a:latin typeface="Candara Light" pitchFamily="34" charset="0"/>
            </a:endParaRPr>
          </a:p>
        </p:txBody>
      </p:sp>
      <p:sp>
        <p:nvSpPr>
          <p:cNvPr id="13" name="Овал 12"/>
          <p:cNvSpPr/>
          <p:nvPr/>
        </p:nvSpPr>
        <p:spPr>
          <a:xfrm>
            <a:off x="126221" y="1441387"/>
            <a:ext cx="756509" cy="720080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Овал 13"/>
          <p:cNvSpPr/>
          <p:nvPr/>
        </p:nvSpPr>
        <p:spPr>
          <a:xfrm>
            <a:off x="4636112" y="979722"/>
            <a:ext cx="756509" cy="720080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Овал 15"/>
          <p:cNvSpPr/>
          <p:nvPr/>
        </p:nvSpPr>
        <p:spPr>
          <a:xfrm>
            <a:off x="124374" y="5232257"/>
            <a:ext cx="756509" cy="720080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Овал 16"/>
          <p:cNvSpPr/>
          <p:nvPr/>
        </p:nvSpPr>
        <p:spPr>
          <a:xfrm>
            <a:off x="4609061" y="2378497"/>
            <a:ext cx="756509" cy="720080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Овал 17"/>
          <p:cNvSpPr/>
          <p:nvPr/>
        </p:nvSpPr>
        <p:spPr>
          <a:xfrm>
            <a:off x="4647237" y="3678655"/>
            <a:ext cx="756509" cy="720080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Овал 18"/>
          <p:cNvSpPr/>
          <p:nvPr/>
        </p:nvSpPr>
        <p:spPr>
          <a:xfrm>
            <a:off x="4636112" y="5252250"/>
            <a:ext cx="756509" cy="720080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098" name="Picture 2" descr="C:\Users\Dasha\Desktop\checkmark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486" y="5334741"/>
            <a:ext cx="494283" cy="4942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21" name="Группа 20"/>
          <p:cNvGrpSpPr/>
          <p:nvPr/>
        </p:nvGrpSpPr>
        <p:grpSpPr>
          <a:xfrm>
            <a:off x="124372" y="3276955"/>
            <a:ext cx="756509" cy="720080"/>
            <a:chOff x="105482" y="3400096"/>
            <a:chExt cx="756509" cy="720080"/>
          </a:xfrm>
        </p:grpSpPr>
        <p:sp>
          <p:nvSpPr>
            <p:cNvPr id="15" name="Овал 14"/>
            <p:cNvSpPr/>
            <p:nvPr/>
          </p:nvSpPr>
          <p:spPr>
            <a:xfrm>
              <a:off x="105482" y="3400096"/>
              <a:ext cx="756509" cy="720080"/>
            </a:xfrm>
            <a:prstGeom prst="ellipse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pic>
          <p:nvPicPr>
            <p:cNvPr id="22" name="Picture 2" descr="C:\Users\Dasha\Desktop\checkmark.pn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36594" y="3512994"/>
              <a:ext cx="494283" cy="49428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pic>
        <p:nvPicPr>
          <p:cNvPr id="23" name="Picture 2" descr="C:\Users\Dasha\Desktop\checkmark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597" y="1554285"/>
            <a:ext cx="494283" cy="4942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4" name="Picture 2" descr="C:\Users\Dasha\Desktop\checkmark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78349" y="5365148"/>
            <a:ext cx="494283" cy="4942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5" name="Picture 2" descr="C:\Users\Dasha\Desktop\checkmark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78349" y="2491395"/>
            <a:ext cx="494283" cy="4942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6" name="Picture 2" descr="C:\Users\Dasha\Desktop\checkmark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78349" y="3791553"/>
            <a:ext cx="494283" cy="4942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7" name="Picture 2" descr="C:\Users\Dasha\Desktop\checkmark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78349" y="1092620"/>
            <a:ext cx="494283" cy="4942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478126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Прямоугольник 18"/>
          <p:cNvSpPr/>
          <p:nvPr/>
        </p:nvSpPr>
        <p:spPr>
          <a:xfrm>
            <a:off x="1331640" y="4943606"/>
            <a:ext cx="7812360" cy="177281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Прямоугольник 1"/>
          <p:cNvSpPr/>
          <p:nvPr/>
        </p:nvSpPr>
        <p:spPr>
          <a:xfrm>
            <a:off x="-17031" y="2475280"/>
            <a:ext cx="8117424" cy="2177856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/>
        </p:nvSpPr>
        <p:spPr>
          <a:xfrm>
            <a:off x="-17032" y="1772816"/>
            <a:ext cx="4589970" cy="576064"/>
          </a:xfrm>
          <a:prstGeom prst="rect">
            <a:avLst/>
          </a:prstGeom>
          <a:solidFill>
            <a:srgbClr val="7B749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-19050" y="1861551"/>
            <a:ext cx="4519042" cy="3824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uk-UA" i="1" dirty="0" smtClean="0">
                <a:solidFill>
                  <a:prstClr val="black"/>
                </a:solidFill>
                <a:latin typeface="Century Gothic" pitchFamily="34" charset="0"/>
                <a:ea typeface="Calibri"/>
                <a:cs typeface="Times New Roman"/>
              </a:rPr>
              <a:t> </a:t>
            </a:r>
            <a:r>
              <a:rPr lang="uk-UA" i="1" dirty="0">
                <a:solidFill>
                  <a:prstClr val="black"/>
                </a:solidFill>
                <a:latin typeface="Century Gothic" pitchFamily="34" charset="0"/>
                <a:ea typeface="Calibri"/>
                <a:cs typeface="Times New Roman"/>
              </a:rPr>
              <a:t>Загальних: </a:t>
            </a:r>
            <a:endParaRPr lang="ru-RU" sz="1600" i="1" dirty="0">
              <a:solidFill>
                <a:prstClr val="black"/>
              </a:solidFill>
              <a:latin typeface="Century Gothic" pitchFamily="34" charset="0"/>
              <a:ea typeface="Calibri"/>
              <a:cs typeface="Times New Roman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683568" y="260648"/>
            <a:ext cx="5726137" cy="1047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uk-UA" dirty="0">
                <a:solidFill>
                  <a:prstClr val="black"/>
                </a:solidFill>
                <a:latin typeface="Century Gothic" pitchFamily="34" charset="0"/>
                <a:ea typeface="Calibri"/>
                <a:cs typeface="Times New Roman"/>
              </a:rPr>
              <a:t>Вивчення навчальної дисципліни передбачає формування та розвиток у здобувачів вищої освіти </a:t>
            </a:r>
            <a:r>
              <a:rPr lang="uk-UA" dirty="0" err="1" smtClean="0">
                <a:solidFill>
                  <a:prstClr val="black"/>
                </a:solidFill>
                <a:latin typeface="Century Gothic" pitchFamily="34" charset="0"/>
                <a:ea typeface="Calibri"/>
                <a:cs typeface="Times New Roman"/>
              </a:rPr>
              <a:t>компетентностей</a:t>
            </a:r>
            <a:r>
              <a:rPr lang="en-US" dirty="0" smtClean="0">
                <a:solidFill>
                  <a:prstClr val="black"/>
                </a:solidFill>
                <a:latin typeface="Century Gothic" pitchFamily="34" charset="0"/>
                <a:ea typeface="Calibri"/>
                <a:cs typeface="Times New Roman"/>
              </a:rPr>
              <a:t> </a:t>
            </a:r>
            <a:r>
              <a:rPr lang="uk-UA" dirty="0" smtClean="0">
                <a:solidFill>
                  <a:prstClr val="black"/>
                </a:solidFill>
                <a:latin typeface="Century Gothic" pitchFamily="34" charset="0"/>
                <a:ea typeface="Calibri"/>
                <a:cs typeface="Times New Roman"/>
              </a:rPr>
              <a:t>:</a:t>
            </a:r>
            <a:endParaRPr lang="ru-RU" sz="1600" dirty="0">
              <a:solidFill>
                <a:prstClr val="black"/>
              </a:solidFill>
              <a:latin typeface="Century Gothic" pitchFamily="34" charset="0"/>
              <a:ea typeface="Calibri"/>
              <a:cs typeface="Times New Roman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79512" y="2768059"/>
            <a:ext cx="1802912" cy="12249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15000"/>
              </a:lnSpc>
            </a:pPr>
            <a:r>
              <a:rPr lang="uk-UA" sz="1600" b="1" dirty="0">
                <a:latin typeface="Candara Light" pitchFamily="34" charset="0"/>
                <a:ea typeface="Calibri"/>
                <a:cs typeface="Times New Roman"/>
              </a:rPr>
              <a:t>Здатність до абстрактного мислення, аналізу та синтезу.</a:t>
            </a:r>
            <a:endParaRPr lang="ru-RU" sz="1400" b="1" dirty="0">
              <a:latin typeface="Candara Light" pitchFamily="34" charset="0"/>
              <a:ea typeface="Calibri"/>
              <a:cs typeface="Times New Roman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555776" y="2616857"/>
            <a:ext cx="2329528" cy="17912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15000"/>
              </a:lnSpc>
            </a:pPr>
            <a:r>
              <a:rPr lang="uk-UA" sz="1600" b="1" dirty="0">
                <a:latin typeface="Candara Light" pitchFamily="34" charset="0"/>
                <a:ea typeface="Calibri"/>
                <a:cs typeface="Times New Roman"/>
              </a:rPr>
              <a:t>Здатність оперувати основними положеннями і методами дисципліни при вирішенні професійних завдань. </a:t>
            </a:r>
            <a:endParaRPr lang="ru-RU" sz="1400" b="1" dirty="0">
              <a:latin typeface="Candara Light" pitchFamily="34" charset="0"/>
              <a:ea typeface="Calibri"/>
              <a:cs typeface="Times New Roman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5500742" y="2475280"/>
            <a:ext cx="2239610" cy="20744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15000"/>
              </a:lnSpc>
            </a:pPr>
            <a:r>
              <a:rPr lang="uk-UA" sz="1600" b="1" dirty="0">
                <a:latin typeface="Candara Light" pitchFamily="34" charset="0"/>
                <a:ea typeface="Calibri"/>
                <a:cs typeface="Times New Roman"/>
              </a:rPr>
              <a:t>Здатність аналізувати значущі проблеми та процеси та знаходити шляхи вирішення проблем, які виникають під час професійної діяльності.</a:t>
            </a:r>
            <a:endParaRPr lang="ru-RU" sz="1400" b="1" dirty="0">
              <a:latin typeface="Candara Light" pitchFamily="34" charset="0"/>
              <a:ea typeface="Calibri"/>
              <a:cs typeface="Times New Roman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914525" y="5226218"/>
            <a:ext cx="1282502" cy="12249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15000"/>
              </a:lnSpc>
            </a:pPr>
            <a:r>
              <a:rPr lang="uk-UA" sz="1600" b="1" dirty="0">
                <a:latin typeface="Candara Light" pitchFamily="34" charset="0"/>
                <a:ea typeface="Calibri"/>
                <a:cs typeface="Times New Roman"/>
              </a:rPr>
              <a:t>Здатність приймати обґрунтовані рішення. </a:t>
            </a:r>
            <a:endParaRPr lang="ru-RU" sz="1400" b="1" dirty="0">
              <a:latin typeface="Candara Light" pitchFamily="34" charset="0"/>
              <a:ea typeface="Calibri"/>
              <a:cs typeface="Times New Roman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4067944" y="5075961"/>
            <a:ext cx="1800200" cy="15081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15000"/>
              </a:lnSpc>
            </a:pPr>
            <a:r>
              <a:rPr lang="uk-UA" sz="1600" b="1" dirty="0">
                <a:latin typeface="Candara Light" pitchFamily="34" charset="0"/>
                <a:ea typeface="Calibri"/>
                <a:cs typeface="Times New Roman"/>
              </a:rPr>
              <a:t>Здатність до пошуку, оброблення та аналізу інформації з різних джерел.</a:t>
            </a:r>
            <a:endParaRPr lang="ru-RU" sz="1400" b="1" dirty="0">
              <a:latin typeface="Candara Light" pitchFamily="34" charset="0"/>
              <a:ea typeface="Calibri"/>
              <a:cs typeface="Times New Roman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6588224" y="5075962"/>
            <a:ext cx="2304256" cy="15081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uk-UA" sz="1600" b="1" dirty="0">
                <a:latin typeface="Candara Light" pitchFamily="34" charset="0"/>
                <a:ea typeface="Calibri"/>
                <a:cs typeface="Times New Roman"/>
              </a:rPr>
              <a:t>Здатність застосовувати знання в практичних ситуаціях і проводити дослідження на професійному рівні.</a:t>
            </a:r>
            <a:endParaRPr lang="ru-RU" sz="1400" b="1" dirty="0">
              <a:latin typeface="Candara Light" pitchFamily="34" charset="0"/>
              <a:ea typeface="Calibri"/>
              <a:cs typeface="Times New Roman"/>
            </a:endParaRP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-19050" y="2244028"/>
            <a:ext cx="4303018" cy="0"/>
          </a:xfrm>
          <a:prstGeom prst="line">
            <a:avLst/>
          </a:prstGeom>
          <a:ln>
            <a:solidFill>
              <a:schemeClr val="bg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/>
          <p:cNvCxnSpPr/>
          <p:nvPr/>
        </p:nvCxnSpPr>
        <p:spPr>
          <a:xfrm>
            <a:off x="1877" y="1556792"/>
            <a:ext cx="4282091" cy="0"/>
          </a:xfrm>
          <a:prstGeom prst="line">
            <a:avLst/>
          </a:prstGeom>
          <a:ln>
            <a:solidFill>
              <a:schemeClr val="accent6">
                <a:lumMod val="5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единительная линия 25"/>
          <p:cNvCxnSpPr/>
          <p:nvPr/>
        </p:nvCxnSpPr>
        <p:spPr>
          <a:xfrm>
            <a:off x="4283968" y="1556792"/>
            <a:ext cx="0" cy="216024"/>
          </a:xfrm>
          <a:prstGeom prst="line">
            <a:avLst/>
          </a:prstGeom>
          <a:ln>
            <a:solidFill>
              <a:schemeClr val="accent6">
                <a:lumMod val="5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единительная линия 27"/>
          <p:cNvCxnSpPr/>
          <p:nvPr/>
        </p:nvCxnSpPr>
        <p:spPr>
          <a:xfrm>
            <a:off x="4283968" y="1772816"/>
            <a:ext cx="0" cy="471212"/>
          </a:xfrm>
          <a:prstGeom prst="line">
            <a:avLst/>
          </a:prstGeom>
          <a:ln>
            <a:solidFill>
              <a:schemeClr val="bg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/>
          <p:nvPr/>
        </p:nvCxnSpPr>
        <p:spPr>
          <a:xfrm>
            <a:off x="2142922" y="2475280"/>
            <a:ext cx="0" cy="2177856"/>
          </a:xfrm>
          <a:prstGeom prst="line">
            <a:avLst/>
          </a:prstGeom>
          <a:ln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единительная линия 24"/>
          <p:cNvCxnSpPr/>
          <p:nvPr/>
        </p:nvCxnSpPr>
        <p:spPr>
          <a:xfrm>
            <a:off x="5149970" y="2475280"/>
            <a:ext cx="0" cy="2177856"/>
          </a:xfrm>
          <a:prstGeom prst="line">
            <a:avLst/>
          </a:prstGeom>
          <a:ln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единительная линия 23"/>
          <p:cNvCxnSpPr/>
          <p:nvPr/>
        </p:nvCxnSpPr>
        <p:spPr>
          <a:xfrm>
            <a:off x="3635896" y="4943606"/>
            <a:ext cx="0" cy="1772818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единительная линия 28"/>
          <p:cNvCxnSpPr/>
          <p:nvPr/>
        </p:nvCxnSpPr>
        <p:spPr>
          <a:xfrm>
            <a:off x="6327175" y="4943606"/>
            <a:ext cx="0" cy="1790176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02876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Овал 28"/>
          <p:cNvSpPr/>
          <p:nvPr/>
        </p:nvSpPr>
        <p:spPr>
          <a:xfrm>
            <a:off x="4385873" y="5435706"/>
            <a:ext cx="567413" cy="558536"/>
          </a:xfrm>
          <a:prstGeom prst="ellipse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Овал 27"/>
          <p:cNvSpPr/>
          <p:nvPr/>
        </p:nvSpPr>
        <p:spPr>
          <a:xfrm>
            <a:off x="4344105" y="3907213"/>
            <a:ext cx="567413" cy="558536"/>
          </a:xfrm>
          <a:prstGeom prst="ellipse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Овал 26"/>
          <p:cNvSpPr/>
          <p:nvPr/>
        </p:nvSpPr>
        <p:spPr>
          <a:xfrm>
            <a:off x="4354214" y="1412548"/>
            <a:ext cx="567413" cy="558536"/>
          </a:xfrm>
          <a:prstGeom prst="ellipse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Овал 25"/>
          <p:cNvSpPr/>
          <p:nvPr/>
        </p:nvSpPr>
        <p:spPr>
          <a:xfrm>
            <a:off x="4369347" y="2681394"/>
            <a:ext cx="567413" cy="558536"/>
          </a:xfrm>
          <a:prstGeom prst="ellipse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Овал 24"/>
          <p:cNvSpPr/>
          <p:nvPr/>
        </p:nvSpPr>
        <p:spPr>
          <a:xfrm>
            <a:off x="414509" y="5463667"/>
            <a:ext cx="567413" cy="558536"/>
          </a:xfrm>
          <a:prstGeom prst="ellipse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Овал 23"/>
          <p:cNvSpPr/>
          <p:nvPr/>
        </p:nvSpPr>
        <p:spPr>
          <a:xfrm>
            <a:off x="414508" y="4090507"/>
            <a:ext cx="567413" cy="558536"/>
          </a:xfrm>
          <a:prstGeom prst="ellipse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Овал 22"/>
          <p:cNvSpPr/>
          <p:nvPr/>
        </p:nvSpPr>
        <p:spPr>
          <a:xfrm>
            <a:off x="392647" y="2681393"/>
            <a:ext cx="567413" cy="558536"/>
          </a:xfrm>
          <a:prstGeom prst="ellipse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Овал 13"/>
          <p:cNvSpPr/>
          <p:nvPr/>
        </p:nvSpPr>
        <p:spPr>
          <a:xfrm>
            <a:off x="422697" y="1466644"/>
            <a:ext cx="567413" cy="558536"/>
          </a:xfrm>
          <a:prstGeom prst="ellipse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рямоугольник 12"/>
          <p:cNvSpPr/>
          <p:nvPr/>
        </p:nvSpPr>
        <p:spPr>
          <a:xfrm>
            <a:off x="0" y="350184"/>
            <a:ext cx="3672408" cy="48652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590109" y="402208"/>
            <a:ext cx="1228221" cy="3824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uk-UA" i="1" dirty="0">
                <a:solidFill>
                  <a:prstClr val="black"/>
                </a:solidFill>
                <a:latin typeface="Century Gothic" pitchFamily="34" charset="0"/>
                <a:ea typeface="Calibri"/>
                <a:cs typeface="Times New Roman"/>
              </a:rPr>
              <a:t>Фахових:</a:t>
            </a:r>
            <a:endParaRPr lang="ru-RU" sz="1600" i="1" dirty="0">
              <a:solidFill>
                <a:prstClr val="black"/>
              </a:solidFill>
              <a:latin typeface="Century Gothic" pitchFamily="34" charset="0"/>
              <a:ea typeface="Calibri"/>
              <a:cs typeface="Times New Roman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204219" y="1283353"/>
            <a:ext cx="2872120" cy="9251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15000"/>
              </a:lnSpc>
            </a:pPr>
            <a:r>
              <a:rPr lang="uk-UA" sz="1600" dirty="0">
                <a:solidFill>
                  <a:prstClr val="black"/>
                </a:solidFill>
                <a:latin typeface="Candara Light" pitchFamily="34" charset="0"/>
                <a:ea typeface="Calibri"/>
                <a:cs typeface="Times New Roman"/>
              </a:rPr>
              <a:t>Знання сутності, змісту, завдань міжнародного маркетингу.</a:t>
            </a:r>
            <a:endParaRPr lang="ru-RU" sz="1400" dirty="0">
              <a:solidFill>
                <a:prstClr val="black"/>
              </a:solidFill>
              <a:latin typeface="Candara Light" pitchFamily="34" charset="0"/>
              <a:ea typeface="Calibri"/>
              <a:cs typeface="Times New Roman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204219" y="2544266"/>
            <a:ext cx="3016136" cy="9251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15000"/>
              </a:lnSpc>
            </a:pPr>
            <a:r>
              <a:rPr lang="uk-UA" sz="1600" dirty="0">
                <a:solidFill>
                  <a:prstClr val="black"/>
                </a:solidFill>
                <a:latin typeface="Candara Light" pitchFamily="34" charset="0"/>
                <a:ea typeface="Calibri"/>
                <a:cs typeface="Times New Roman"/>
              </a:rPr>
              <a:t>Здатність щодо обґрунтування доцільності виходу на зовнішні ринки </a:t>
            </a:r>
            <a:endParaRPr lang="ru-RU" sz="1400" dirty="0">
              <a:solidFill>
                <a:prstClr val="black"/>
              </a:solidFill>
              <a:latin typeface="Candara Light" pitchFamily="34" charset="0"/>
              <a:ea typeface="Calibri"/>
              <a:cs typeface="Times New Roman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204219" y="3907214"/>
            <a:ext cx="3139886" cy="9251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15000"/>
              </a:lnSpc>
            </a:pPr>
            <a:r>
              <a:rPr lang="uk-UA" sz="1600" dirty="0">
                <a:solidFill>
                  <a:prstClr val="black"/>
                </a:solidFill>
                <a:latin typeface="Candara Light" pitchFamily="34" charset="0"/>
                <a:ea typeface="Calibri"/>
                <a:cs typeface="Times New Roman"/>
              </a:rPr>
              <a:t>Здатність щодо проведення аналізу міжнародного маркетингового середовища </a:t>
            </a:r>
            <a:endParaRPr lang="ru-RU" sz="1400" dirty="0">
              <a:solidFill>
                <a:prstClr val="black"/>
              </a:solidFill>
              <a:latin typeface="Candara Light" pitchFamily="34" charset="0"/>
              <a:ea typeface="Calibri"/>
              <a:cs typeface="Times New Roman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204219" y="5252412"/>
            <a:ext cx="2286000" cy="925125"/>
          </a:xfrm>
          <a:prstGeom prst="rect">
            <a:avLst/>
          </a:prstGeom>
        </p:spPr>
        <p:txBody>
          <a:bodyPr>
            <a:spAutoFit/>
          </a:bodyPr>
          <a:lstStyle/>
          <a:p>
            <a:pPr lvl="0">
              <a:lnSpc>
                <a:spcPct val="115000"/>
              </a:lnSpc>
            </a:pPr>
            <a:r>
              <a:rPr lang="uk-UA" sz="1600" dirty="0">
                <a:solidFill>
                  <a:prstClr val="black"/>
                </a:solidFill>
                <a:latin typeface="Candara Light" pitchFamily="34" charset="0"/>
                <a:ea typeface="Calibri"/>
                <a:cs typeface="Times New Roman"/>
              </a:rPr>
              <a:t>Здатність проводити сегментування міжнародних ринків</a:t>
            </a:r>
            <a:endParaRPr lang="ru-RU" sz="1400" dirty="0">
              <a:solidFill>
                <a:prstClr val="black"/>
              </a:solidFill>
              <a:latin typeface="Candara Light" pitchFamily="34" charset="0"/>
              <a:ea typeface="Calibri"/>
              <a:cs typeface="Times New Roman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5132560" y="1283352"/>
            <a:ext cx="3312368" cy="9251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15000"/>
              </a:lnSpc>
            </a:pPr>
            <a:r>
              <a:rPr lang="uk-UA" sz="1600" dirty="0">
                <a:solidFill>
                  <a:prstClr val="black"/>
                </a:solidFill>
                <a:latin typeface="Candara Light" pitchFamily="34" charset="0"/>
                <a:ea typeface="Calibri"/>
                <a:cs typeface="Times New Roman"/>
              </a:rPr>
              <a:t>Здатність </a:t>
            </a:r>
            <a:r>
              <a:rPr lang="uk-UA" sz="1600" dirty="0" err="1">
                <a:solidFill>
                  <a:prstClr val="black"/>
                </a:solidFill>
                <a:latin typeface="Candara Light" pitchFamily="34" charset="0"/>
                <a:ea typeface="Calibri"/>
                <a:cs typeface="Times New Roman"/>
              </a:rPr>
              <a:t>обгрунтовано</a:t>
            </a:r>
            <a:r>
              <a:rPr lang="uk-UA" sz="1600" dirty="0">
                <a:solidFill>
                  <a:prstClr val="black"/>
                </a:solidFill>
                <a:latin typeface="Candara Light" pitchFamily="34" charset="0"/>
                <a:ea typeface="Calibri"/>
                <a:cs typeface="Times New Roman"/>
              </a:rPr>
              <a:t> обирати стратегії виходу на зарубіжні ринки.</a:t>
            </a:r>
            <a:endParaRPr lang="ru-RU" sz="1400" dirty="0">
              <a:solidFill>
                <a:prstClr val="black"/>
              </a:solidFill>
              <a:latin typeface="Candara Light" pitchFamily="34" charset="0"/>
              <a:ea typeface="Calibri"/>
              <a:cs typeface="Times New Roman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5132560" y="2498099"/>
            <a:ext cx="4259585" cy="9251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15000"/>
              </a:lnSpc>
            </a:pPr>
            <a:r>
              <a:rPr lang="uk-UA" sz="1600" dirty="0">
                <a:solidFill>
                  <a:prstClr val="black"/>
                </a:solidFill>
                <a:latin typeface="Candara Light" pitchFamily="34" charset="0"/>
                <a:ea typeface="Calibri"/>
                <a:cs typeface="Times New Roman"/>
              </a:rPr>
              <a:t>Здатність до формування міжнародної товарної, цінової політики, міжнародної політики збуту та комунікацій.</a:t>
            </a:r>
            <a:endParaRPr lang="ru-RU" sz="1400" dirty="0">
              <a:solidFill>
                <a:prstClr val="black"/>
              </a:solidFill>
              <a:latin typeface="Candara Light" pitchFamily="34" charset="0"/>
              <a:ea typeface="Calibri"/>
              <a:cs typeface="Times New Roman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5132560" y="3907213"/>
            <a:ext cx="3944466" cy="6419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15000"/>
              </a:lnSpc>
            </a:pPr>
            <a:r>
              <a:rPr lang="uk-UA" sz="1600" dirty="0">
                <a:solidFill>
                  <a:prstClr val="black"/>
                </a:solidFill>
                <a:latin typeface="Candara Light" pitchFamily="34" charset="0"/>
                <a:ea typeface="Calibri"/>
                <a:cs typeface="Times New Roman"/>
              </a:rPr>
              <a:t>Здатність щодо організації та планування міжнародної маркетингової діяльності</a:t>
            </a:r>
            <a:endParaRPr lang="ru-RU" sz="1400" dirty="0">
              <a:solidFill>
                <a:prstClr val="black"/>
              </a:solidFill>
              <a:latin typeface="Candara Light" pitchFamily="34" charset="0"/>
              <a:ea typeface="Calibri"/>
              <a:cs typeface="Times New Roman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5132560" y="5252412"/>
            <a:ext cx="3364135" cy="9251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uk-UA" sz="1600" dirty="0">
                <a:solidFill>
                  <a:prstClr val="black"/>
                </a:solidFill>
                <a:latin typeface="Candara Light" pitchFamily="34" charset="0"/>
                <a:ea typeface="Calibri"/>
                <a:cs typeface="Times New Roman"/>
              </a:rPr>
              <a:t>Володіння спеціальною термінологією та лексикою даної дисципліни. </a:t>
            </a:r>
            <a:endParaRPr lang="ru-RU" sz="1400" dirty="0">
              <a:solidFill>
                <a:prstClr val="black"/>
              </a:solidFill>
              <a:latin typeface="Candara Light" pitchFamily="34" charset="0"/>
              <a:ea typeface="Calibri"/>
              <a:cs typeface="Times New Roman"/>
            </a:endParaRPr>
          </a:p>
        </p:txBody>
      </p:sp>
      <p:pic>
        <p:nvPicPr>
          <p:cNvPr id="3074" name="Picture 2" descr="D:\Users\Sh3v7.HOME-PC\Downloads\1 (1)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8064" y="1555760"/>
            <a:ext cx="380305" cy="3803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5" name="Picture 3" descr="D:\Users\Sh3v7.HOME-PC\Downloads\2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4766" y="2759074"/>
            <a:ext cx="403176" cy="4031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6" name="Picture 4" descr="D:\Users\Sh3v7.HOME-PC\Downloads\3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8064" y="4171435"/>
            <a:ext cx="396681" cy="3966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7" name="Picture 5" descr="D:\Users\Sh3v7.HOME-PC\Downloads\6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56718" y="2759074"/>
            <a:ext cx="362407" cy="3624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8" name="Picture 6" descr="D:\Users\Sh3v7.HOME-PC\Downloads\7.pn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34208" y="4034624"/>
            <a:ext cx="387148" cy="3871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9" name="Picture 7" descr="D:\Users\Sh3v7.HOME-PC\Downloads\8.pn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76006" y="5530449"/>
            <a:ext cx="387148" cy="3871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80" name="Picture 8" descr="D:\Users\Sh3v7.HOME-PC\Downloads\4.png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044" y="5537763"/>
            <a:ext cx="410344" cy="4103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81" name="Picture 9" descr="D:\Users\Sh3v7.HOME-PC\Downloads\5.png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42954" y="1498056"/>
            <a:ext cx="387521" cy="3875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011574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0" y="2348880"/>
            <a:ext cx="9144000" cy="450912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7092280" y="2830865"/>
            <a:ext cx="2051720" cy="20744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15000"/>
              </a:lnSpc>
            </a:pPr>
            <a:r>
              <a:rPr lang="uk-UA" sz="1600" dirty="0">
                <a:solidFill>
                  <a:prstClr val="black"/>
                </a:solidFill>
                <a:latin typeface="Candara Light" pitchFamily="34" charset="0"/>
                <a:ea typeface="Calibri"/>
                <a:cs typeface="Times New Roman"/>
              </a:rPr>
              <a:t>Оцінювати ключові параметри зарубіжних ринків (місткість, інтенсивність конкуренції, прибутковість тощо); </a:t>
            </a:r>
            <a:endParaRPr lang="ru-RU" sz="1400" dirty="0">
              <a:solidFill>
                <a:prstClr val="black"/>
              </a:solidFill>
              <a:latin typeface="Candara Light" pitchFamily="34" charset="0"/>
              <a:ea typeface="Calibri"/>
              <a:cs typeface="Times New Roman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647704" y="2830865"/>
            <a:ext cx="2300932" cy="29072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15000"/>
              </a:lnSpc>
            </a:pPr>
            <a:r>
              <a:rPr lang="uk-UA" sz="1600" dirty="0">
                <a:solidFill>
                  <a:prstClr val="black"/>
                </a:solidFill>
                <a:latin typeface="Candara Light" pitchFamily="34" charset="0"/>
                <a:ea typeface="Calibri"/>
                <a:cs typeface="Times New Roman"/>
              </a:rPr>
              <a:t>Планувати та проводити міжнародні маркетингові дослідження, інтерпретувати результати та </a:t>
            </a:r>
            <a:r>
              <a:rPr lang="uk-UA" sz="1600" dirty="0" smtClean="0">
                <a:solidFill>
                  <a:prstClr val="black"/>
                </a:solidFill>
                <a:latin typeface="Candara Light" pitchFamily="34" charset="0"/>
                <a:ea typeface="Calibri"/>
                <a:cs typeface="Times New Roman"/>
              </a:rPr>
              <a:t>пропонувати </a:t>
            </a:r>
            <a:r>
              <a:rPr lang="uk-UA" sz="1600" dirty="0">
                <a:solidFill>
                  <a:prstClr val="black"/>
                </a:solidFill>
                <a:latin typeface="Candara Light" pitchFamily="34" charset="0"/>
                <a:ea typeface="Calibri"/>
                <a:cs typeface="Times New Roman"/>
              </a:rPr>
              <a:t>ефективні маркетингові рішення для розв’язання проблем;</a:t>
            </a:r>
            <a:endParaRPr lang="ru-RU" sz="1400" dirty="0">
              <a:solidFill>
                <a:prstClr val="black"/>
              </a:solidFill>
              <a:latin typeface="Candara Light" pitchFamily="34" charset="0"/>
              <a:ea typeface="Calibri"/>
              <a:cs typeface="Times New Roman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286000" y="2830865"/>
            <a:ext cx="2286000" cy="2057743"/>
          </a:xfrm>
          <a:prstGeom prst="rect">
            <a:avLst/>
          </a:prstGeom>
        </p:spPr>
        <p:txBody>
          <a:bodyPr>
            <a:spAutoFit/>
          </a:bodyPr>
          <a:lstStyle/>
          <a:p>
            <a:pPr lvl="0">
              <a:lnSpc>
                <a:spcPct val="115000"/>
              </a:lnSpc>
            </a:pPr>
            <a:r>
              <a:rPr lang="uk-UA" sz="1600" dirty="0">
                <a:solidFill>
                  <a:prstClr val="black"/>
                </a:solidFill>
                <a:latin typeface="Candara Light" pitchFamily="34" charset="0"/>
                <a:ea typeface="Calibri"/>
                <a:cs typeface="Times New Roman"/>
              </a:rPr>
              <a:t>Структурувати </a:t>
            </a:r>
            <a:endParaRPr lang="en-US" sz="1600" dirty="0" smtClean="0">
              <a:solidFill>
                <a:prstClr val="black"/>
              </a:solidFill>
              <a:latin typeface="Candara Light" pitchFamily="34" charset="0"/>
              <a:ea typeface="Calibri"/>
              <a:cs typeface="Times New Roman"/>
            </a:endParaRPr>
          </a:p>
          <a:p>
            <a:pPr lvl="0">
              <a:lnSpc>
                <a:spcPct val="115000"/>
              </a:lnSpc>
            </a:pPr>
            <a:r>
              <a:rPr lang="uk-UA" sz="1600" dirty="0" smtClean="0">
                <a:solidFill>
                  <a:prstClr val="black"/>
                </a:solidFill>
                <a:latin typeface="Candara Light" pitchFamily="34" charset="0"/>
                <a:ea typeface="Calibri"/>
                <a:cs typeface="Times New Roman"/>
              </a:rPr>
              <a:t>та </a:t>
            </a:r>
            <a:r>
              <a:rPr lang="uk-UA" sz="1600" dirty="0">
                <a:solidFill>
                  <a:prstClr val="black"/>
                </a:solidFill>
                <a:latin typeface="Candara Light" pitchFamily="34" charset="0"/>
                <a:ea typeface="Calibri"/>
                <a:cs typeface="Times New Roman"/>
              </a:rPr>
              <a:t>аналізувати міжнародне маркетингове середовище із застосуванням відповідних методів;</a:t>
            </a:r>
            <a:endParaRPr lang="ru-RU" sz="1400" dirty="0">
              <a:solidFill>
                <a:prstClr val="black"/>
              </a:solidFill>
              <a:latin typeface="Candara Light" pitchFamily="34" charset="0"/>
              <a:ea typeface="Calibri"/>
              <a:cs typeface="Times New Roman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51520" y="2830865"/>
            <a:ext cx="1728192" cy="12249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15000"/>
              </a:lnSpc>
            </a:pPr>
            <a:r>
              <a:rPr lang="uk-UA" sz="1600" dirty="0">
                <a:solidFill>
                  <a:prstClr val="black"/>
                </a:solidFill>
                <a:latin typeface="Candara Light" pitchFamily="34" charset="0"/>
                <a:ea typeface="Calibri"/>
                <a:cs typeface="Times New Roman"/>
              </a:rPr>
              <a:t>Ідентифікувати сутність і форми міжнародного маркетингу;</a:t>
            </a:r>
            <a:endParaRPr lang="ru-RU" sz="1400" dirty="0">
              <a:solidFill>
                <a:prstClr val="black"/>
              </a:solidFill>
              <a:latin typeface="Candara Light" pitchFamily="34" charset="0"/>
              <a:ea typeface="Calibri"/>
              <a:cs typeface="Times New Roman"/>
            </a:endParaRP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971600" y="2348880"/>
            <a:ext cx="6984776" cy="0"/>
          </a:xfrm>
          <a:prstGeom prst="line">
            <a:avLst/>
          </a:prstGeom>
          <a:ln w="19050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Овал 12"/>
          <p:cNvSpPr/>
          <p:nvPr/>
        </p:nvSpPr>
        <p:spPr>
          <a:xfrm>
            <a:off x="2915816" y="2276872"/>
            <a:ext cx="144016" cy="144016"/>
          </a:xfrm>
          <a:prstGeom prst="ellipse">
            <a:avLst/>
          </a:prstGeom>
          <a:solidFill>
            <a:schemeClr val="accent6">
              <a:lumMod val="50000"/>
            </a:schemeClr>
          </a:solidFill>
          <a:ln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Овал 13"/>
          <p:cNvSpPr/>
          <p:nvPr/>
        </p:nvSpPr>
        <p:spPr>
          <a:xfrm>
            <a:off x="899592" y="2290986"/>
            <a:ext cx="144016" cy="144016"/>
          </a:xfrm>
          <a:prstGeom prst="ellipse">
            <a:avLst/>
          </a:prstGeom>
          <a:solidFill>
            <a:schemeClr val="accent6">
              <a:lumMod val="50000"/>
            </a:schemeClr>
          </a:solidFill>
          <a:ln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Овал 14"/>
          <p:cNvSpPr/>
          <p:nvPr/>
        </p:nvSpPr>
        <p:spPr>
          <a:xfrm>
            <a:off x="5292080" y="2291780"/>
            <a:ext cx="144016" cy="144016"/>
          </a:xfrm>
          <a:prstGeom prst="ellipse">
            <a:avLst/>
          </a:prstGeom>
          <a:solidFill>
            <a:schemeClr val="accent6">
              <a:lumMod val="50000"/>
            </a:schemeClr>
          </a:solidFill>
          <a:ln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Овал 15"/>
          <p:cNvSpPr/>
          <p:nvPr/>
        </p:nvSpPr>
        <p:spPr>
          <a:xfrm>
            <a:off x="7812360" y="2285256"/>
            <a:ext cx="144016" cy="144016"/>
          </a:xfrm>
          <a:prstGeom prst="ellipse">
            <a:avLst/>
          </a:prstGeom>
          <a:solidFill>
            <a:schemeClr val="accent6">
              <a:lumMod val="50000"/>
            </a:schemeClr>
          </a:solidFill>
          <a:ln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25" name="Группа 24"/>
          <p:cNvGrpSpPr/>
          <p:nvPr/>
        </p:nvGrpSpPr>
        <p:grpSpPr>
          <a:xfrm>
            <a:off x="0" y="520844"/>
            <a:ext cx="9144000" cy="531892"/>
            <a:chOff x="0" y="520844"/>
            <a:chExt cx="9144000" cy="531892"/>
          </a:xfrm>
        </p:grpSpPr>
        <p:sp>
          <p:nvSpPr>
            <p:cNvPr id="17" name="Прямоугольник 16"/>
            <p:cNvSpPr/>
            <p:nvPr/>
          </p:nvSpPr>
          <p:spPr>
            <a:xfrm>
              <a:off x="0" y="520844"/>
              <a:ext cx="9144000" cy="531892"/>
            </a:xfrm>
            <a:prstGeom prst="rect">
              <a:avLst/>
            </a:prstGeom>
            <a:solidFill>
              <a:schemeClr val="accent5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" name="Прямоугольник 2"/>
            <p:cNvSpPr/>
            <p:nvPr/>
          </p:nvSpPr>
          <p:spPr>
            <a:xfrm>
              <a:off x="167679" y="520844"/>
              <a:ext cx="4399410" cy="41088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31750" lvl="0">
                <a:lnSpc>
                  <a:spcPct val="115000"/>
                </a:lnSpc>
                <a:spcAft>
                  <a:spcPts val="1000"/>
                </a:spcAft>
              </a:pPr>
              <a:r>
                <a:rPr lang="uk-UA" i="1" dirty="0">
                  <a:solidFill>
                    <a:prstClr val="black"/>
                  </a:solidFill>
                  <a:latin typeface="Century Gothic" pitchFamily="34" charset="0"/>
                  <a:ea typeface="Calibri"/>
                  <a:cs typeface="Times New Roman"/>
                </a:rPr>
                <a:t>Програмні результати навчання:</a:t>
              </a:r>
              <a:endParaRPr lang="ru-RU" sz="1600" i="1" dirty="0">
                <a:solidFill>
                  <a:prstClr val="black"/>
                </a:solidFill>
                <a:latin typeface="Century Gothic" pitchFamily="34" charset="0"/>
                <a:ea typeface="Calibri"/>
                <a:cs typeface="Times New Roman"/>
              </a:endParaRPr>
            </a:p>
          </p:txBody>
        </p:sp>
        <p:cxnSp>
          <p:nvCxnSpPr>
            <p:cNvPr id="19" name="Прямая соединительная линия 18"/>
            <p:cNvCxnSpPr/>
            <p:nvPr/>
          </p:nvCxnSpPr>
          <p:spPr>
            <a:xfrm flipV="1">
              <a:off x="0" y="934219"/>
              <a:ext cx="9144000" cy="2494"/>
            </a:xfrm>
            <a:prstGeom prst="line">
              <a:avLst/>
            </a:prstGeom>
            <a:ln>
              <a:solidFill>
                <a:schemeClr val="accent6">
                  <a:lumMod val="50000"/>
                </a:schemeClr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4088456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Апекс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1382</TotalTime>
  <Words>583</Words>
  <Application>Microsoft Office PowerPoint</Application>
  <PresentationFormat>Экран (4:3)</PresentationFormat>
  <Paragraphs>54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Dasha</dc:creator>
  <cp:lastModifiedBy>Dasha</cp:lastModifiedBy>
  <cp:revision>38</cp:revision>
  <dcterms:created xsi:type="dcterms:W3CDTF">2021-03-29T17:03:55Z</dcterms:created>
  <dcterms:modified xsi:type="dcterms:W3CDTF">2021-03-31T23:28:48Z</dcterms:modified>
</cp:coreProperties>
</file>