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804-77F2-4E37-B8D8-78970F48AD7A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CB-8ADB-4AF4-B155-35C2A0C5C5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0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804-77F2-4E37-B8D8-78970F48AD7A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CB-8ADB-4AF4-B155-35C2A0C5C5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7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804-77F2-4E37-B8D8-78970F48AD7A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CB-8ADB-4AF4-B155-35C2A0C5C52F}" type="slidenum">
              <a:rPr lang="ru-RU" smtClean="0"/>
              <a:t>‹№›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952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804-77F2-4E37-B8D8-78970F48AD7A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CB-8ADB-4AF4-B155-35C2A0C5C5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45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804-77F2-4E37-B8D8-78970F48AD7A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CB-8ADB-4AF4-B155-35C2A0C5C52F}" type="slidenum">
              <a:rPr lang="ru-RU" smtClean="0"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2279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804-77F2-4E37-B8D8-78970F48AD7A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CB-8ADB-4AF4-B155-35C2A0C5C5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804-77F2-4E37-B8D8-78970F48AD7A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CB-8ADB-4AF4-B155-35C2A0C5C5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52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804-77F2-4E37-B8D8-78970F48AD7A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CB-8ADB-4AF4-B155-35C2A0C5C5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1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804-77F2-4E37-B8D8-78970F48AD7A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CB-8ADB-4AF4-B155-35C2A0C5C5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804-77F2-4E37-B8D8-78970F48AD7A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CB-8ADB-4AF4-B155-35C2A0C5C5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804-77F2-4E37-B8D8-78970F48AD7A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CB-8ADB-4AF4-B155-35C2A0C5C5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8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804-77F2-4E37-B8D8-78970F48AD7A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CB-8ADB-4AF4-B155-35C2A0C5C5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3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804-77F2-4E37-B8D8-78970F48AD7A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CB-8ADB-4AF4-B155-35C2A0C5C5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9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804-77F2-4E37-B8D8-78970F48AD7A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CB-8ADB-4AF4-B155-35C2A0C5C5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804-77F2-4E37-B8D8-78970F48AD7A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CB-8ADB-4AF4-B155-35C2A0C5C5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8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804-77F2-4E37-B8D8-78970F48AD7A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CB-8ADB-4AF4-B155-35C2A0C5C5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3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B804-77F2-4E37-B8D8-78970F48AD7A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14EECB-8ADB-4AF4-B155-35C2A0C5C5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9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194" y="1476460"/>
            <a:ext cx="9526138" cy="1646302"/>
          </a:xfrm>
        </p:spPr>
        <p:txBody>
          <a:bodyPr/>
          <a:lstStyle/>
          <a:p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та </a:t>
            </a:r>
            <a:r>
              <a:rPr lang="ru-RU" dirty="0" err="1"/>
              <a:t>прийомів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8154" y="4009889"/>
            <a:ext cx="2409178" cy="1735819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Виконала: </a:t>
            </a:r>
          </a:p>
          <a:p>
            <a:r>
              <a:rPr lang="uk-UA" sz="2000" dirty="0">
                <a:solidFill>
                  <a:schemeClr val="tx1"/>
                </a:solidFill>
              </a:rPr>
              <a:t>студентка 4 курсу </a:t>
            </a:r>
          </a:p>
          <a:p>
            <a:r>
              <a:rPr lang="uk-UA" sz="2000" dirty="0">
                <a:solidFill>
                  <a:schemeClr val="tx1"/>
                </a:solidFill>
              </a:rPr>
              <a:t>групи 6.0728-2 </a:t>
            </a:r>
          </a:p>
          <a:p>
            <a:r>
              <a:rPr lang="uk-UA" sz="2000" dirty="0">
                <a:solidFill>
                  <a:schemeClr val="tx1"/>
                </a:solidFill>
              </a:rPr>
              <a:t>Соловей Яна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00" y="3827346"/>
            <a:ext cx="7146626" cy="214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9777"/>
            <a:ext cx="9266830" cy="38807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sz="2000" dirty="0">
                <a:solidFill>
                  <a:schemeClr val="tx1"/>
                </a:solidFill>
              </a:rPr>
              <a:t>Таблиця 1</a:t>
            </a:r>
          </a:p>
          <a:p>
            <a:pPr marL="0" indent="0" algn="ctr">
              <a:buNone/>
            </a:pPr>
            <a:r>
              <a:rPr lang="ru-RU" sz="2000" dirty="0" err="1">
                <a:solidFill>
                  <a:schemeClr val="tx1"/>
                </a:solidFill>
              </a:rPr>
              <a:t>Методичні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прийоми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економічного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аналізу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етапами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аналітичної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роботи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14875"/>
              </p:ext>
            </p:extLst>
          </p:nvPr>
        </p:nvGraphicFramePr>
        <p:xfrm>
          <a:off x="709681" y="1090831"/>
          <a:ext cx="9294129" cy="5402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0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5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5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349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№ з/п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Методичний прийом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Етапи економічного аналізу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Підготовчий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Основний (аналітичний)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Завершальний (підсумковий)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Аналітичні групування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Обчислення середніх та відносних величин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Динамічні ряди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Вибіркові прийоми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Перерахунок показників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Балансове узагальнення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Порівняння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Деталізація показників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Кореляційні прийоми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5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Математичне програмування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Теорія ігор і масового обслуговування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Статистичне моделювання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Елімінування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Сучасні ЕОМ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Матричне обчислення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Графічні прийоми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26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Комплексне використання методичних прийомів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497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Примітка "Х" означає можливість використання економічного аналізу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6" marR="544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47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856" y="3428999"/>
            <a:ext cx="8596668" cy="3880773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При </a:t>
            </a:r>
            <a:r>
              <a:rPr lang="ru-RU" sz="2000" dirty="0" err="1">
                <a:solidFill>
                  <a:schemeClr val="tx1"/>
                </a:solidFill>
              </a:rPr>
              <a:t>проведенні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аналізу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різних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етапах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застосовуються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різноманітні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прийоми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тій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іншій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комбінації</a:t>
            </a:r>
            <a:r>
              <a:rPr lang="ru-RU" sz="2000" dirty="0">
                <a:solidFill>
                  <a:schemeClr val="tx1"/>
                </a:solidFill>
              </a:rPr>
              <a:t>. Так, при </a:t>
            </a:r>
            <a:r>
              <a:rPr lang="ru-RU" sz="2000" dirty="0" err="1">
                <a:solidFill>
                  <a:schemeClr val="tx1"/>
                </a:solidFill>
              </a:rPr>
              <a:t>попередньому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аналізі</a:t>
            </a:r>
            <a:r>
              <a:rPr lang="ru-RU" sz="2000" dirty="0">
                <a:solidFill>
                  <a:schemeClr val="tx1"/>
                </a:solidFill>
              </a:rPr>
              <a:t> будь-</a:t>
            </a:r>
            <a:r>
              <a:rPr lang="ru-RU" sz="2000" dirty="0" err="1">
                <a:solidFill>
                  <a:schemeClr val="tx1"/>
                </a:solidFill>
              </a:rPr>
              <a:t>якого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явища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загальні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економічні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показники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розкладаються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деталізуються</a:t>
            </a:r>
            <a:r>
              <a:rPr lang="ru-RU" sz="2000" dirty="0">
                <a:solidFill>
                  <a:schemeClr val="tx1"/>
                </a:solidFill>
              </a:rPr>
              <a:t>) на </a:t>
            </a:r>
            <a:r>
              <a:rPr lang="ru-RU" sz="2000" dirty="0" err="1">
                <a:solidFill>
                  <a:schemeClr val="tx1"/>
                </a:solidFill>
              </a:rPr>
              <a:t>частини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порівнюються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групуються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Аналітику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важливо</a:t>
            </a:r>
            <a:r>
              <a:rPr lang="ru-RU" sz="2000" dirty="0">
                <a:solidFill>
                  <a:schemeClr val="tx1"/>
                </a:solidFill>
              </a:rPr>
              <a:t> знати причини </a:t>
            </a:r>
            <a:r>
              <a:rPr lang="ru-RU" sz="2000" dirty="0" err="1">
                <a:solidFill>
                  <a:schemeClr val="tx1"/>
                </a:solidFill>
              </a:rPr>
              <a:t>відхилень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виявити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фактори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їх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зумовили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оцінити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їх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кількісний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вплив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загальний</a:t>
            </a:r>
            <a:r>
              <a:rPr lang="ru-RU" sz="2000" dirty="0">
                <a:solidFill>
                  <a:schemeClr val="tx1"/>
                </a:solidFill>
              </a:rPr>
              <a:t> результат </a:t>
            </a:r>
            <a:r>
              <a:rPr lang="ru-RU" sz="2000" dirty="0" err="1">
                <a:solidFill>
                  <a:schemeClr val="tx1"/>
                </a:solidFill>
              </a:rPr>
              <a:t>роботи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дозволить </a:t>
            </a:r>
            <a:r>
              <a:rPr lang="ru-RU" sz="2000" dirty="0" err="1">
                <a:solidFill>
                  <a:schemeClr val="tx1"/>
                </a:solidFill>
              </a:rPr>
              <a:t>запобігти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негативним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змінам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майбутньому</a:t>
            </a:r>
            <a:r>
              <a:rPr lang="ru-RU" sz="2000" dirty="0">
                <a:solidFill>
                  <a:schemeClr val="tx1"/>
                </a:solidFill>
              </a:rPr>
              <a:t>. Для </a:t>
            </a:r>
            <a:r>
              <a:rPr lang="ru-RU" sz="2000" dirty="0" err="1">
                <a:solidFill>
                  <a:schemeClr val="tx1"/>
                </a:solidFill>
              </a:rPr>
              <a:t>кількісного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виміру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впливу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окремих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факторів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використовують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спосіб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ланцюгових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підстановок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балансовий</a:t>
            </a:r>
            <a:r>
              <a:rPr lang="ru-RU" sz="2000" dirty="0">
                <a:solidFill>
                  <a:schemeClr val="tx1"/>
                </a:solidFill>
              </a:rPr>
              <a:t> метод, </a:t>
            </a:r>
            <a:r>
              <a:rPr lang="ru-RU" sz="2000" dirty="0" err="1">
                <a:solidFill>
                  <a:schemeClr val="tx1"/>
                </a:solidFill>
              </a:rPr>
              <a:t>сучасні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економіко-математичні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методи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ін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790" y="506412"/>
            <a:ext cx="48768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37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73373"/>
            <a:ext cx="8596668" cy="3880773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На </a:t>
            </a:r>
            <a:r>
              <a:rPr lang="ru-RU" sz="2000" dirty="0" err="1">
                <a:solidFill>
                  <a:schemeClr val="tx1"/>
                </a:solidFill>
              </a:rPr>
              <a:t>завершальному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підсумковому</a:t>
            </a:r>
            <a:r>
              <a:rPr lang="ru-RU" sz="2000" dirty="0">
                <a:solidFill>
                  <a:schemeClr val="tx1"/>
                </a:solidFill>
              </a:rPr>
              <a:t>) </a:t>
            </a:r>
            <a:r>
              <a:rPr lang="ru-RU" sz="2000" dirty="0" err="1">
                <a:solidFill>
                  <a:schemeClr val="tx1"/>
                </a:solidFill>
              </a:rPr>
              <a:t>етапі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аналізу</a:t>
            </a:r>
            <a:r>
              <a:rPr lang="ru-RU" sz="2000" dirty="0">
                <a:solidFill>
                  <a:schemeClr val="tx1"/>
                </a:solidFill>
              </a:rPr>
              <a:t>, при </a:t>
            </a:r>
            <a:r>
              <a:rPr lang="ru-RU" sz="2000" dirty="0" err="1">
                <a:solidFill>
                  <a:schemeClr val="tx1"/>
                </a:solidFill>
              </a:rPr>
              <a:t>узагальненні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результатів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першочергового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значення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знову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набувають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прийоми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порівняння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групування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дозволяють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систематизувати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окремо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виявлені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резерви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кожним</a:t>
            </a:r>
            <a:r>
              <a:rPr lang="ru-RU" sz="2000" dirty="0">
                <a:solidFill>
                  <a:schemeClr val="tx1"/>
                </a:solidFill>
              </a:rPr>
              <a:t> видом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групою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ресурсів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marL="0" indent="457200" algn="just">
              <a:buNone/>
            </a:pPr>
            <a:r>
              <a:rPr lang="ru-RU" sz="2000" dirty="0" err="1">
                <a:solidFill>
                  <a:schemeClr val="tx1"/>
                </a:solidFill>
              </a:rPr>
              <a:t>Розроблені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вищевказаним</a:t>
            </a:r>
            <a:r>
              <a:rPr lang="ru-RU" sz="2000" dirty="0">
                <a:solidFill>
                  <a:schemeClr val="tx1"/>
                </a:solidFill>
              </a:rPr>
              <a:t> автором </a:t>
            </a:r>
            <a:r>
              <a:rPr lang="ru-RU" sz="2000" dirty="0" err="1">
                <a:solidFill>
                  <a:schemeClr val="tx1"/>
                </a:solidFill>
              </a:rPr>
              <a:t>методичні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прийоми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змогу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найбільш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повно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відобразити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певний</a:t>
            </a:r>
            <a:r>
              <a:rPr lang="ru-RU" sz="2000" dirty="0">
                <a:solidFill>
                  <a:schemeClr val="tx1"/>
                </a:solidFill>
              </a:rPr>
              <a:t> аспект стану </a:t>
            </a:r>
            <a:r>
              <a:rPr lang="ru-RU" sz="2000" dirty="0" err="1">
                <a:solidFill>
                  <a:schemeClr val="tx1"/>
                </a:solidFill>
              </a:rPr>
              <a:t>підприємства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Цінним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досвідом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вибору</a:t>
            </a:r>
            <a:r>
              <a:rPr lang="ru-RU" sz="2000" dirty="0">
                <a:solidFill>
                  <a:schemeClr val="tx1"/>
                </a:solidFill>
              </a:rPr>
              <a:t> таких </a:t>
            </a:r>
            <a:r>
              <a:rPr lang="ru-RU" sz="2000" dirty="0" err="1">
                <a:solidFill>
                  <a:schemeClr val="tx1"/>
                </a:solidFill>
              </a:rPr>
              <a:t>критеріїв</a:t>
            </a:r>
            <a:r>
              <a:rPr lang="ru-RU" sz="2000" dirty="0">
                <a:solidFill>
                  <a:schemeClr val="tx1"/>
                </a:solidFill>
              </a:rPr>
              <a:t> є </a:t>
            </a:r>
            <a:r>
              <a:rPr lang="ru-RU" sz="2000" dirty="0" err="1">
                <a:solidFill>
                  <a:schemeClr val="tx1"/>
                </a:solidFill>
              </a:rPr>
              <a:t>також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встановлення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науково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обґрунтованого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етапу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аналізу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477" y="3758316"/>
            <a:ext cx="4464382" cy="245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9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013" y="1078172"/>
            <a:ext cx="8596668" cy="906817"/>
          </a:xfrm>
        </p:spPr>
        <p:txBody>
          <a:bodyPr/>
          <a:lstStyle/>
          <a:p>
            <a:pPr algn="ctr"/>
            <a:r>
              <a:rPr lang="uk-UA" dirty="0"/>
              <a:t>ДЯКУЮ ЗА УВАГУ!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675" y="2323813"/>
            <a:ext cx="5527343" cy="32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0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465365" cy="673290"/>
          </a:xfrm>
        </p:spPr>
        <p:txBody>
          <a:bodyPr/>
          <a:lstStyle/>
          <a:p>
            <a:r>
              <a:rPr lang="uk-UA" dirty="0"/>
              <a:t>Вступ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1974"/>
            <a:ext cx="8596668" cy="3953607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0000"/>
              </a:lnSpc>
              <a:buNone/>
            </a:pPr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dirty="0" err="1">
                <a:solidFill>
                  <a:schemeClr val="tx1"/>
                </a:solidFill>
              </a:rPr>
              <a:t>даний</a:t>
            </a:r>
            <a:r>
              <a:rPr lang="ru-RU" sz="2000" dirty="0">
                <a:solidFill>
                  <a:schemeClr val="tx1"/>
                </a:solidFill>
              </a:rPr>
              <a:t> час </a:t>
            </a:r>
            <a:r>
              <a:rPr lang="ru-RU" sz="2000" dirty="0" err="1">
                <a:solidFill>
                  <a:schemeClr val="tx1"/>
                </a:solidFill>
              </a:rPr>
              <a:t>більшість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діючих</a:t>
            </a:r>
            <a:r>
              <a:rPr lang="ru-RU" sz="2000" dirty="0">
                <a:solidFill>
                  <a:schemeClr val="tx1"/>
                </a:solidFill>
              </a:rPr>
              <a:t> методик </a:t>
            </a:r>
            <a:r>
              <a:rPr lang="ru-RU" sz="2000" dirty="0" err="1">
                <a:solidFill>
                  <a:schemeClr val="tx1"/>
                </a:solidFill>
              </a:rPr>
              <a:t>оцінки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фінансового</a:t>
            </a:r>
            <a:r>
              <a:rPr lang="ru-RU" sz="2000" dirty="0">
                <a:solidFill>
                  <a:schemeClr val="tx1"/>
                </a:solidFill>
              </a:rPr>
              <a:t> стану </a:t>
            </a:r>
            <a:r>
              <a:rPr lang="ru-RU" sz="2000" dirty="0" err="1">
                <a:solidFill>
                  <a:schemeClr val="tx1"/>
                </a:solidFill>
              </a:rPr>
              <a:t>підприємств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представлених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літературних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джерелах</a:t>
            </a:r>
            <a:r>
              <a:rPr lang="ru-RU" sz="2000" dirty="0">
                <a:solidFill>
                  <a:schemeClr val="tx1"/>
                </a:solidFill>
              </a:rPr>
              <a:t> не </a:t>
            </a:r>
            <a:r>
              <a:rPr lang="ru-RU" sz="2000" dirty="0" err="1">
                <a:solidFill>
                  <a:schemeClr val="tx1"/>
                </a:solidFill>
              </a:rPr>
              <a:t>задовольняють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сучасним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вимогам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комплексності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обґрунтованості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Крім</a:t>
            </a:r>
            <a:r>
              <a:rPr lang="ru-RU" sz="2000" dirty="0">
                <a:solidFill>
                  <a:schemeClr val="tx1"/>
                </a:solidFill>
              </a:rPr>
              <a:t> того, як правило, методики </a:t>
            </a:r>
            <a:r>
              <a:rPr lang="ru-RU" sz="2000" dirty="0" err="1">
                <a:solidFill>
                  <a:schemeClr val="tx1"/>
                </a:solidFill>
              </a:rPr>
              <a:t>оцінки</a:t>
            </a:r>
            <a:r>
              <a:rPr lang="ru-RU" sz="2000" dirty="0">
                <a:solidFill>
                  <a:schemeClr val="tx1"/>
                </a:solidFill>
              </a:rPr>
              <a:t> часто не </a:t>
            </a:r>
            <a:r>
              <a:rPr lang="ru-RU" sz="2000" dirty="0" err="1">
                <a:solidFill>
                  <a:schemeClr val="tx1"/>
                </a:solidFill>
              </a:rPr>
              <a:t>враховують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масштабів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галузевих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особливостей</a:t>
            </a:r>
            <a:r>
              <a:rPr lang="ru-RU" sz="2000" dirty="0">
                <a:solidFill>
                  <a:schemeClr val="tx1"/>
                </a:solidFill>
              </a:rPr>
              <a:t>. Тому </a:t>
            </a:r>
            <a:r>
              <a:rPr lang="ru-RU" sz="2000" dirty="0" err="1">
                <a:solidFill>
                  <a:schemeClr val="tx1"/>
                </a:solidFill>
              </a:rPr>
              <a:t>результати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аналізу</a:t>
            </a:r>
            <a:r>
              <a:rPr lang="ru-RU" sz="2000" dirty="0">
                <a:solidFill>
                  <a:schemeClr val="tx1"/>
                </a:solidFill>
              </a:rPr>
              <a:t> не </a:t>
            </a:r>
            <a:r>
              <a:rPr lang="ru-RU" sz="2000" dirty="0" err="1">
                <a:solidFill>
                  <a:schemeClr val="tx1"/>
                </a:solidFill>
              </a:rPr>
              <a:t>дають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повної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усесторонньої</a:t>
            </a:r>
            <a:r>
              <a:rPr lang="ru-RU" sz="2000" dirty="0">
                <a:solidFill>
                  <a:schemeClr val="tx1"/>
                </a:solidFill>
              </a:rPr>
              <a:t> характеристики.</a:t>
            </a:r>
          </a:p>
          <a:p>
            <a:pPr marL="0" indent="457200" algn="just">
              <a:lnSpc>
                <a:spcPct val="110000"/>
              </a:lnSpc>
              <a:buNone/>
            </a:pPr>
            <a:r>
              <a:rPr lang="ru-RU" sz="2000" dirty="0" err="1">
                <a:solidFill>
                  <a:schemeClr val="tx1"/>
                </a:solidFill>
              </a:rPr>
              <a:t>Безумовно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інтерес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підходів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методів</a:t>
            </a:r>
            <a:r>
              <a:rPr lang="ru-RU" sz="2000" dirty="0">
                <a:solidFill>
                  <a:schemeClr val="tx1"/>
                </a:solidFill>
              </a:rPr>
              <a:t> і процедур </a:t>
            </a:r>
            <a:r>
              <a:rPr lang="ru-RU" sz="2000" dirty="0" err="1">
                <a:solidFill>
                  <a:schemeClr val="tx1"/>
                </a:solidFill>
              </a:rPr>
              <a:t>оцінки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фінансового</a:t>
            </a:r>
            <a:r>
              <a:rPr lang="ru-RU" sz="2000" dirty="0">
                <a:solidFill>
                  <a:schemeClr val="tx1"/>
                </a:solidFill>
              </a:rPr>
              <a:t> стану </a:t>
            </a:r>
            <a:r>
              <a:rPr lang="ru-RU" sz="2000" dirty="0" err="1">
                <a:solidFill>
                  <a:schemeClr val="tx1"/>
                </a:solidFill>
              </a:rPr>
              <a:t>підприємств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розвитком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ринкового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середовища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тільки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зростатиме</a:t>
            </a:r>
            <a:r>
              <a:rPr lang="ru-RU" sz="2000" dirty="0">
                <a:solidFill>
                  <a:schemeClr val="tx1"/>
                </a:solidFill>
              </a:rPr>
              <a:t>. За </a:t>
            </a:r>
            <a:r>
              <a:rPr lang="ru-RU" sz="2000" dirty="0" err="1">
                <a:solidFill>
                  <a:schemeClr val="tx1"/>
                </a:solidFill>
              </a:rPr>
              <a:t>такої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необхідності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повинні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з'явитися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моделі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алгоритми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побудовані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даних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вітчизняної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фінансової</a:t>
            </a:r>
            <a:r>
              <a:rPr lang="ru-RU" sz="2000" dirty="0">
                <a:solidFill>
                  <a:schemeClr val="tx1"/>
                </a:solidFill>
              </a:rPr>
              <a:t> статистики, </a:t>
            </a:r>
            <a:r>
              <a:rPr lang="ru-RU" sz="2000" dirty="0" err="1">
                <a:solidFill>
                  <a:schemeClr val="tx1"/>
                </a:solidFill>
              </a:rPr>
              <a:t>орієнтовані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принципи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обліку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специфіку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ділової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активності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873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743" y="4036719"/>
            <a:ext cx="9012577" cy="2194692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При </a:t>
            </a:r>
            <a:r>
              <a:rPr lang="ru-RU" sz="2000" dirty="0" err="1">
                <a:solidFill>
                  <a:schemeClr val="tx1"/>
                </a:solidFill>
              </a:rPr>
              <a:t>врахуванні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нових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вимог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інформаційної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бази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відбудеться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забезпечення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більшої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достовірності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реальності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розрахованих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показників</a:t>
            </a:r>
            <a:r>
              <a:rPr lang="ru-RU" sz="2000" dirty="0">
                <a:solidFill>
                  <a:schemeClr val="tx1"/>
                </a:solidFill>
              </a:rPr>
              <a:t>. В </a:t>
            </a:r>
            <a:r>
              <a:rPr lang="ru-RU" sz="2000" dirty="0" err="1">
                <a:solidFill>
                  <a:schemeClr val="tx1"/>
                </a:solidFill>
              </a:rPr>
              <a:t>даний</a:t>
            </a:r>
            <a:r>
              <a:rPr lang="ru-RU" sz="2000" dirty="0">
                <a:solidFill>
                  <a:schemeClr val="tx1"/>
                </a:solidFill>
              </a:rPr>
              <a:t> час </a:t>
            </a:r>
            <a:r>
              <a:rPr lang="ru-RU" sz="2000" dirty="0" err="1">
                <a:solidFill>
                  <a:schemeClr val="tx1"/>
                </a:solidFill>
              </a:rPr>
              <a:t>існують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безліч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методів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прийомів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фінансового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аналізу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класифіковано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відповідності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їх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використання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можливість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проводити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глибокий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аналіз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давати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оцінку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фінансових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результатів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діяльності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підприємств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Деякі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автори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притримуються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єдиної</a:t>
            </a:r>
            <a:r>
              <a:rPr lang="ru-RU" sz="2000" dirty="0">
                <a:solidFill>
                  <a:schemeClr val="tx1"/>
                </a:solidFill>
              </a:rPr>
              <a:t> думки </a:t>
            </a:r>
            <a:r>
              <a:rPr lang="ru-RU" sz="2000" dirty="0" err="1">
                <a:solidFill>
                  <a:schemeClr val="tx1"/>
                </a:solidFill>
              </a:rPr>
              <a:t>щодо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їх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класифікації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355" y="632800"/>
            <a:ext cx="4649337" cy="310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3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321" y="309349"/>
            <a:ext cx="8644087" cy="1306468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Формалізовані</a:t>
            </a:r>
            <a:r>
              <a:rPr lang="ru-RU" dirty="0"/>
              <a:t> та </a:t>
            </a:r>
            <a:r>
              <a:rPr lang="ru-RU" dirty="0" err="1"/>
              <a:t>неформалізовані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фін.аналізу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197" y="4740017"/>
            <a:ext cx="9708612" cy="167443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 err="1">
                <a:solidFill>
                  <a:schemeClr val="tx1"/>
                </a:solidFill>
              </a:rPr>
              <a:t>Автори</a:t>
            </a:r>
            <a:r>
              <a:rPr lang="ru-RU" sz="2000" dirty="0">
                <a:solidFill>
                  <a:schemeClr val="tx1"/>
                </a:solidFill>
              </a:rPr>
              <a:t> Н.П. </a:t>
            </a:r>
            <a:r>
              <a:rPr lang="ru-RU" sz="2000" dirty="0" err="1">
                <a:solidFill>
                  <a:schemeClr val="tx1"/>
                </a:solidFill>
              </a:rPr>
              <a:t>Шморгун</a:t>
            </a:r>
            <a:r>
              <a:rPr lang="ru-RU" sz="2000" dirty="0">
                <a:solidFill>
                  <a:schemeClr val="tx1"/>
                </a:solidFill>
              </a:rPr>
              <a:t>, І.В. Головко, </a:t>
            </a:r>
            <a:r>
              <a:rPr lang="ru-RU" sz="2000" dirty="0" err="1">
                <a:solidFill>
                  <a:schemeClr val="tx1"/>
                </a:solidFill>
              </a:rPr>
              <a:t>класифікують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неформалізованими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формалізованими</a:t>
            </a:r>
            <a:r>
              <a:rPr lang="ru-RU" sz="2000" dirty="0">
                <a:solidFill>
                  <a:schemeClr val="tx1"/>
                </a:solidFill>
              </a:rPr>
              <a:t> методами </a:t>
            </a:r>
            <a:r>
              <a:rPr lang="ru-RU" sz="2000" dirty="0" err="1">
                <a:solidFill>
                  <a:schemeClr val="tx1"/>
                </a:solidFill>
              </a:rPr>
              <a:t>аналізу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Неформалізовані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методи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аналізу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ґрунтуються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описуванні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аналітичних</a:t>
            </a:r>
            <a:r>
              <a:rPr lang="ru-RU" sz="2000" dirty="0">
                <a:solidFill>
                  <a:schemeClr val="tx1"/>
                </a:solidFill>
              </a:rPr>
              <a:t> процедур на </a:t>
            </a:r>
            <a:r>
              <a:rPr lang="ru-RU" sz="2000" dirty="0" err="1">
                <a:solidFill>
                  <a:schemeClr val="tx1"/>
                </a:solidFill>
              </a:rPr>
              <a:t>логічному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рівні</a:t>
            </a:r>
            <a:r>
              <a:rPr lang="ru-RU" sz="2000" dirty="0">
                <a:solidFill>
                  <a:schemeClr val="tx1"/>
                </a:solidFill>
              </a:rPr>
              <a:t>, а не на </a:t>
            </a:r>
            <a:r>
              <a:rPr lang="ru-RU" sz="2000" dirty="0" err="1">
                <a:solidFill>
                  <a:schemeClr val="tx1"/>
                </a:solidFill>
              </a:rPr>
              <a:t>жорстких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аналітичних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взаємозв'язках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залежностях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40" y="1615817"/>
            <a:ext cx="54292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0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971" y="917149"/>
            <a:ext cx="9394714" cy="3880773"/>
          </a:xfrm>
        </p:spPr>
        <p:txBody>
          <a:bodyPr/>
          <a:lstStyle/>
          <a:p>
            <a:pPr marL="0" indent="45720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До них </a:t>
            </a:r>
            <a:r>
              <a:rPr lang="ru-RU" sz="2000" dirty="0" err="1">
                <a:solidFill>
                  <a:schemeClr val="tx1"/>
                </a:solidFill>
              </a:rPr>
              <a:t>автори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відносять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методи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характеризуються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певним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суб'єктивізмом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оскільки</a:t>
            </a:r>
            <a:r>
              <a:rPr lang="ru-RU" sz="2000" dirty="0">
                <a:solidFill>
                  <a:schemeClr val="tx1"/>
                </a:solidFill>
              </a:rPr>
              <a:t> в них </a:t>
            </a:r>
            <a:r>
              <a:rPr lang="ru-RU" sz="2000" dirty="0" err="1">
                <a:solidFill>
                  <a:schemeClr val="tx1"/>
                </a:solidFill>
              </a:rPr>
              <a:t>мають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значення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інтуїція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досвід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знання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аналітика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зокрема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експертних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оцінок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Дельфійський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мозковий</a:t>
            </a:r>
            <a:r>
              <a:rPr lang="ru-RU" sz="2000" dirty="0">
                <a:solidFill>
                  <a:schemeClr val="tx1"/>
                </a:solidFill>
              </a:rPr>
              <a:t> штурм, </a:t>
            </a:r>
            <a:r>
              <a:rPr lang="ru-RU" sz="2000" dirty="0" err="1">
                <a:solidFill>
                  <a:schemeClr val="tx1"/>
                </a:solidFill>
              </a:rPr>
              <a:t>сценаріїв</a:t>
            </a:r>
            <a:r>
              <a:rPr lang="ru-RU" sz="2000" dirty="0">
                <a:solidFill>
                  <a:schemeClr val="tx1"/>
                </a:solidFill>
              </a:rPr>
              <a:t>), </a:t>
            </a:r>
            <a:r>
              <a:rPr lang="ru-RU" sz="2000" dirty="0" err="1">
                <a:solidFill>
                  <a:schemeClr val="tx1"/>
                </a:solidFill>
              </a:rPr>
              <a:t>теорії</a:t>
            </a:r>
            <a:r>
              <a:rPr lang="ru-RU" sz="2000" dirty="0">
                <a:solidFill>
                  <a:schemeClr val="tx1"/>
                </a:solidFill>
              </a:rPr>
              <a:t> катастроф (</a:t>
            </a:r>
            <a:r>
              <a:rPr lang="ru-RU" sz="2000" dirty="0" err="1">
                <a:solidFill>
                  <a:schemeClr val="tx1"/>
                </a:solidFill>
              </a:rPr>
              <a:t>програми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вивчення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прогнозування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нестійких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економічних</a:t>
            </a:r>
            <a:r>
              <a:rPr lang="ru-RU" sz="2000" dirty="0">
                <a:solidFill>
                  <a:schemeClr val="tx1"/>
                </a:solidFill>
              </a:rPr>
              <a:t> систем), </a:t>
            </a:r>
            <a:r>
              <a:rPr lang="ru-RU" sz="2000" dirty="0" err="1">
                <a:solidFill>
                  <a:schemeClr val="tx1"/>
                </a:solidFill>
              </a:rPr>
              <a:t>деталізації</a:t>
            </a:r>
            <a:r>
              <a:rPr lang="ru-RU" sz="2000" dirty="0">
                <a:solidFill>
                  <a:schemeClr val="tx1"/>
                </a:solidFill>
              </a:rPr>
              <a:t> (за часом, </a:t>
            </a:r>
            <a:r>
              <a:rPr lang="ru-RU" sz="2000" dirty="0" err="1">
                <a:solidFill>
                  <a:schemeClr val="tx1"/>
                </a:solidFill>
              </a:rPr>
              <a:t>місцем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дії</a:t>
            </a:r>
            <a:r>
              <a:rPr lang="ru-RU" sz="2000" dirty="0">
                <a:solidFill>
                  <a:schemeClr val="tx1"/>
                </a:solidFill>
              </a:rPr>
              <a:t>, центром </a:t>
            </a:r>
            <a:r>
              <a:rPr lang="ru-RU" sz="2000" dirty="0" err="1">
                <a:solidFill>
                  <a:schemeClr val="tx1"/>
                </a:solidFill>
              </a:rPr>
              <a:t>відповідальності</a:t>
            </a:r>
            <a:r>
              <a:rPr lang="ru-RU" sz="2000" dirty="0">
                <a:solidFill>
                  <a:schemeClr val="tx1"/>
                </a:solidFill>
              </a:rPr>
              <a:t>), </a:t>
            </a:r>
            <a:r>
              <a:rPr lang="ru-RU" sz="2000" dirty="0" err="1">
                <a:solidFill>
                  <a:schemeClr val="tx1"/>
                </a:solidFill>
              </a:rPr>
              <a:t>побудови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системи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показників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побудови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системи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аналітичних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таблиць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483342"/>
            <a:ext cx="4093191" cy="2732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586" y="2992022"/>
            <a:ext cx="4093191" cy="273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9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390" y="1369019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solidFill>
                  <a:schemeClr val="tx1"/>
                </a:solidFill>
              </a:rPr>
              <a:t>Формалізовані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методи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аналізу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побудовані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жорстко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формалізованих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аналітичних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залежностях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між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показниками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Дані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методи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залежно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використання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математичного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апарату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автори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поділяють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кілька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підвидів</a:t>
            </a:r>
            <a:r>
              <a:rPr lang="ru-RU" sz="2000" dirty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- </a:t>
            </a:r>
            <a:r>
              <a:rPr lang="ru-RU" sz="2000" dirty="0" err="1">
                <a:solidFill>
                  <a:schemeClr val="tx1"/>
                </a:solidFill>
              </a:rPr>
              <a:t>традиційні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методи</a:t>
            </a:r>
            <a:r>
              <a:rPr lang="ru-RU" sz="2000" dirty="0">
                <a:solidFill>
                  <a:schemeClr val="tx1"/>
                </a:solidFill>
              </a:rPr>
              <a:t> – за </a:t>
            </a:r>
            <a:r>
              <a:rPr lang="ru-RU" sz="2000" dirty="0" err="1">
                <a:solidFill>
                  <a:schemeClr val="tx1"/>
                </a:solidFill>
              </a:rPr>
              <a:t>їх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допомогою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здійснюється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первинне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аналітичне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оброблення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інформації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групування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порівняння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відносні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середні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модальні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медіанні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показники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графічні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- </a:t>
            </a:r>
            <a:r>
              <a:rPr lang="ru-RU" sz="2000" dirty="0" err="1">
                <a:solidFill>
                  <a:schemeClr val="tx1"/>
                </a:solidFill>
              </a:rPr>
              <a:t>методи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детермінованого</a:t>
            </a:r>
            <a:r>
              <a:rPr lang="ru-RU" sz="2000" dirty="0">
                <a:solidFill>
                  <a:schemeClr val="tx1"/>
                </a:solidFill>
              </a:rPr>
              <a:t> факторного </a:t>
            </a:r>
            <a:r>
              <a:rPr lang="ru-RU" sz="2000" dirty="0" err="1">
                <a:solidFill>
                  <a:schemeClr val="tx1"/>
                </a:solidFill>
              </a:rPr>
              <a:t>аналізу</a:t>
            </a:r>
            <a:r>
              <a:rPr lang="ru-RU" sz="2000" dirty="0">
                <a:solidFill>
                  <a:schemeClr val="tx1"/>
                </a:solidFill>
              </a:rPr>
              <a:t> – </a:t>
            </a:r>
            <a:r>
              <a:rPr lang="ru-RU" sz="2000" dirty="0" err="1">
                <a:solidFill>
                  <a:schemeClr val="tx1"/>
                </a:solidFill>
              </a:rPr>
              <a:t>використовуються</a:t>
            </a:r>
            <a:r>
              <a:rPr lang="ru-RU" sz="2000" dirty="0">
                <a:solidFill>
                  <a:schemeClr val="tx1"/>
                </a:solidFill>
              </a:rPr>
              <a:t>, коли </a:t>
            </a:r>
            <a:r>
              <a:rPr lang="ru-RU" sz="2000" dirty="0" err="1">
                <a:solidFill>
                  <a:schemeClr val="tx1"/>
                </a:solidFill>
              </a:rPr>
              <a:t>існує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функціональна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залежність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між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показниками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елімінування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ланцюгових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підстановок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абсолютних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різниць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тощо</a:t>
            </a:r>
            <a:r>
              <a:rPr lang="ru-RU" sz="2000" dirty="0">
                <a:solidFill>
                  <a:schemeClr val="tx1"/>
                </a:solidFill>
              </a:rPr>
              <a:t>); </a:t>
            </a:r>
            <a:r>
              <a:rPr lang="ru-RU" sz="2000" dirty="0" err="1">
                <a:solidFill>
                  <a:schemeClr val="tx1"/>
                </a:solidFill>
              </a:rPr>
              <a:t>інтегральні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логарифмічні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пропорційного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поділу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балансові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ін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08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0479"/>
            <a:ext cx="5737114" cy="373038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sz="2000" dirty="0" err="1">
                <a:solidFill>
                  <a:schemeClr val="tx1"/>
                </a:solidFill>
              </a:rPr>
              <a:t>методи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імовірнісного</a:t>
            </a:r>
            <a:r>
              <a:rPr lang="ru-RU" sz="2000" dirty="0">
                <a:solidFill>
                  <a:schemeClr val="tx1"/>
                </a:solidFill>
              </a:rPr>
              <a:t> факторного </a:t>
            </a:r>
            <a:r>
              <a:rPr lang="ru-RU" sz="2000" dirty="0" err="1">
                <a:solidFill>
                  <a:schemeClr val="tx1"/>
                </a:solidFill>
              </a:rPr>
              <a:t>аналізу</a:t>
            </a:r>
            <a:r>
              <a:rPr lang="ru-RU" sz="2000" dirty="0">
                <a:solidFill>
                  <a:schemeClr val="tx1"/>
                </a:solidFill>
              </a:rPr>
              <a:t> – </a:t>
            </a:r>
            <a:r>
              <a:rPr lang="ru-RU" sz="2000" dirty="0" err="1">
                <a:solidFill>
                  <a:schemeClr val="tx1"/>
                </a:solidFill>
              </a:rPr>
              <a:t>використовуються</a:t>
            </a:r>
            <a:r>
              <a:rPr lang="ru-RU" sz="2000" dirty="0">
                <a:solidFill>
                  <a:schemeClr val="tx1"/>
                </a:solidFill>
              </a:rPr>
              <a:t> для </a:t>
            </a:r>
            <a:r>
              <a:rPr lang="ru-RU" sz="2000" dirty="0" err="1">
                <a:solidFill>
                  <a:schemeClr val="tx1"/>
                </a:solidFill>
              </a:rPr>
              <a:t>вивчення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зв’язку</a:t>
            </a:r>
            <a:r>
              <a:rPr lang="ru-RU" sz="2000" dirty="0">
                <a:solidFill>
                  <a:schemeClr val="tx1"/>
                </a:solidFill>
              </a:rPr>
              <a:t>, коли </a:t>
            </a:r>
            <a:r>
              <a:rPr lang="ru-RU" sz="2000" dirty="0" err="1">
                <a:solidFill>
                  <a:schemeClr val="tx1"/>
                </a:solidFill>
              </a:rPr>
              <a:t>існує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імовірнісна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залежність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між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показниками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дисперсійний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аналіз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кореляційний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аналіз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регресійний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аналіз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компонентний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аналіз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ін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- </a:t>
            </a:r>
            <a:r>
              <a:rPr lang="ru-RU" sz="2000" dirty="0" err="1">
                <a:solidFill>
                  <a:schemeClr val="tx1"/>
                </a:solidFill>
              </a:rPr>
              <a:t>методи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оптимізації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показників</a:t>
            </a:r>
            <a:r>
              <a:rPr lang="ru-RU" sz="2000" dirty="0">
                <a:solidFill>
                  <a:schemeClr val="tx1"/>
                </a:solidFill>
              </a:rPr>
              <a:t> – </a:t>
            </a:r>
            <a:r>
              <a:rPr lang="ru-RU" sz="2000" dirty="0" err="1">
                <a:solidFill>
                  <a:schemeClr val="tx1"/>
                </a:solidFill>
              </a:rPr>
              <a:t>потребують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використання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комп’ютерної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технології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програм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методи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дослідження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операцій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теорія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ігор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теорія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масового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обслуговування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364" y="364120"/>
            <a:ext cx="4609276" cy="2592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364" y="3379919"/>
            <a:ext cx="4609276" cy="305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2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379" y="481914"/>
            <a:ext cx="10841376" cy="5959829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Як </a:t>
            </a:r>
            <a:r>
              <a:rPr lang="ru-RU" sz="2000" dirty="0" err="1">
                <a:solidFill>
                  <a:schemeClr val="tx1"/>
                </a:solidFill>
              </a:rPr>
              <a:t>зазначають</a:t>
            </a:r>
            <a:r>
              <a:rPr lang="ru-RU" sz="2000" dirty="0">
                <a:solidFill>
                  <a:schemeClr val="tx1"/>
                </a:solidFill>
              </a:rPr>
              <a:t> Н.М. </a:t>
            </a:r>
            <a:r>
              <a:rPr lang="ru-RU" sz="2000" dirty="0" err="1">
                <a:solidFill>
                  <a:schemeClr val="tx1"/>
                </a:solidFill>
              </a:rPr>
              <a:t>Дєєва</a:t>
            </a:r>
            <a:r>
              <a:rPr lang="ru-RU" sz="2000" dirty="0">
                <a:solidFill>
                  <a:schemeClr val="tx1"/>
                </a:solidFill>
              </a:rPr>
              <a:t> та О.І. </a:t>
            </a:r>
            <a:r>
              <a:rPr lang="ru-RU" sz="2000" dirty="0" err="1">
                <a:solidFill>
                  <a:schemeClr val="tx1"/>
                </a:solidFill>
              </a:rPr>
              <a:t>Дедіков</a:t>
            </a:r>
            <a:r>
              <a:rPr lang="ru-RU" sz="2000" dirty="0">
                <a:solidFill>
                  <a:schemeClr val="tx1"/>
                </a:solidFill>
              </a:rPr>
              <a:t>, у наш час практично </a:t>
            </a:r>
            <a:r>
              <a:rPr lang="ru-RU" sz="2000" dirty="0" err="1">
                <a:solidFill>
                  <a:schemeClr val="tx1"/>
                </a:solidFill>
              </a:rPr>
              <a:t>неможливо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відокремити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прийоми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методи</a:t>
            </a:r>
            <a:r>
              <a:rPr lang="ru-RU" sz="2000" dirty="0">
                <a:solidFill>
                  <a:schemeClr val="tx1"/>
                </a:solidFill>
              </a:rPr>
              <a:t> будь-</a:t>
            </a:r>
            <a:r>
              <a:rPr lang="ru-RU" sz="2000" dirty="0" err="1">
                <a:solidFill>
                  <a:schemeClr val="tx1"/>
                </a:solidFill>
              </a:rPr>
              <a:t>якої</a:t>
            </a:r>
            <a:r>
              <a:rPr lang="ru-RU" sz="2000" dirty="0">
                <a:solidFill>
                  <a:schemeClr val="tx1"/>
                </a:solidFill>
              </a:rPr>
              <a:t> науки, </a:t>
            </a:r>
            <a:r>
              <a:rPr lang="ru-RU" sz="2000" dirty="0" err="1">
                <a:solidFill>
                  <a:schemeClr val="tx1"/>
                </a:solidFill>
              </a:rPr>
              <a:t>які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властиві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винятково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їй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тобто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спостерігається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взаємопроникнення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інструментаріїв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різних</a:t>
            </a:r>
            <a:r>
              <a:rPr lang="ru-RU" sz="2000" dirty="0">
                <a:solidFill>
                  <a:schemeClr val="tx1"/>
                </a:solidFill>
              </a:rPr>
              <a:t> наук. У </a:t>
            </a:r>
            <a:r>
              <a:rPr lang="ru-RU" sz="2000" dirty="0" err="1">
                <a:solidFill>
                  <a:schemeClr val="tx1"/>
                </a:solidFill>
              </a:rPr>
              <a:t>фінансовому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аналізі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фінансовому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управлінні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можуть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застосовуватись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різні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методи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розроблені</a:t>
            </a:r>
            <a:r>
              <a:rPr lang="ru-RU" sz="2000" dirty="0">
                <a:solidFill>
                  <a:schemeClr val="tx1"/>
                </a:solidFill>
              </a:rPr>
              <a:t> в рамках </a:t>
            </a:r>
            <a:r>
              <a:rPr lang="ru-RU" sz="2000" dirty="0" err="1">
                <a:solidFill>
                  <a:schemeClr val="tx1"/>
                </a:solidFill>
              </a:rPr>
              <a:t>тієї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іншої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економічної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дисципліни</a:t>
            </a:r>
            <a:r>
              <a:rPr lang="ru-RU" sz="2000" dirty="0">
                <a:solidFill>
                  <a:schemeClr val="tx1"/>
                </a:solidFill>
              </a:rPr>
              <a:t>. Вони </a:t>
            </a:r>
            <a:r>
              <a:rPr lang="ru-RU" sz="2000" dirty="0" err="1">
                <a:solidFill>
                  <a:schemeClr val="tx1"/>
                </a:solidFill>
              </a:rPr>
              <a:t>також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притримуються</a:t>
            </a:r>
            <a:r>
              <a:rPr lang="ru-RU" sz="2000" dirty="0">
                <a:solidFill>
                  <a:schemeClr val="tx1"/>
                </a:solidFill>
              </a:rPr>
              <a:t> думки,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існують</a:t>
            </a:r>
            <a:r>
              <a:rPr lang="ru-RU" sz="2000" dirty="0">
                <a:solidFill>
                  <a:schemeClr val="tx1"/>
                </a:solidFill>
              </a:rPr>
              <a:t> два </a:t>
            </a:r>
            <a:r>
              <a:rPr lang="ru-RU" sz="2000" dirty="0" err="1">
                <a:solidFill>
                  <a:schemeClr val="tx1"/>
                </a:solidFill>
              </a:rPr>
              <a:t>рівні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класифікації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методів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аналізу</a:t>
            </a:r>
            <a:r>
              <a:rPr lang="ru-RU" sz="2000" dirty="0">
                <a:solidFill>
                  <a:schemeClr val="tx1"/>
                </a:solidFill>
              </a:rPr>
              <a:t>: перший </a:t>
            </a:r>
            <a:r>
              <a:rPr lang="ru-RU" sz="2000" dirty="0" err="1">
                <a:solidFill>
                  <a:schemeClr val="tx1"/>
                </a:solidFill>
              </a:rPr>
              <a:t>рівень</a:t>
            </a:r>
            <a:r>
              <a:rPr lang="ru-RU" sz="2000" dirty="0">
                <a:solidFill>
                  <a:schemeClr val="tx1"/>
                </a:solidFill>
              </a:rPr>
              <a:t> – </a:t>
            </a:r>
            <a:r>
              <a:rPr lang="ru-RU" sz="2000" dirty="0" err="1">
                <a:solidFill>
                  <a:schemeClr val="tx1"/>
                </a:solidFill>
              </a:rPr>
              <a:t>неформалізовані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формалізовані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методи</a:t>
            </a:r>
            <a:r>
              <a:rPr lang="ru-RU" sz="2000" dirty="0">
                <a:solidFill>
                  <a:schemeClr val="tx1"/>
                </a:solidFill>
              </a:rPr>
              <a:t>; до </a:t>
            </a:r>
            <a:r>
              <a:rPr lang="ru-RU" sz="2000" dirty="0" err="1">
                <a:solidFill>
                  <a:schemeClr val="tx1"/>
                </a:solidFill>
              </a:rPr>
              <a:t>другої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групи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відносять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методи</a:t>
            </a:r>
            <a:r>
              <a:rPr lang="ru-RU" sz="2000" dirty="0">
                <a:solidFill>
                  <a:schemeClr val="tx1"/>
                </a:solidFill>
              </a:rPr>
              <a:t>, в </a:t>
            </a:r>
            <a:r>
              <a:rPr lang="ru-RU" sz="2000" dirty="0" err="1">
                <a:solidFill>
                  <a:schemeClr val="tx1"/>
                </a:solidFill>
              </a:rPr>
              <a:t>основі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яких</a:t>
            </a:r>
            <a:r>
              <a:rPr lang="ru-RU" sz="2000" dirty="0">
                <a:solidFill>
                  <a:schemeClr val="tx1"/>
                </a:solidFill>
              </a:rPr>
              <a:t> лежать </a:t>
            </a:r>
            <a:r>
              <a:rPr lang="ru-RU" sz="2000" dirty="0" err="1">
                <a:solidFill>
                  <a:schemeClr val="tx1"/>
                </a:solidFill>
              </a:rPr>
              <a:t>досить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чіткі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формалізовані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аналітичні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залежності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04" y="3755710"/>
            <a:ext cx="3894666" cy="2571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53" y="2880317"/>
            <a:ext cx="3927996" cy="261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7017" y="668739"/>
            <a:ext cx="6364911" cy="99628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Методи </a:t>
            </a:r>
            <a:r>
              <a:rPr lang="uk-UA" dirty="0" err="1"/>
              <a:t>фін.аналізу</a:t>
            </a:r>
            <a:r>
              <a:rPr lang="uk-UA" dirty="0"/>
              <a:t> за етапами аналітичного процесу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674" y="2169995"/>
            <a:ext cx="9449305" cy="339829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 err="1">
                <a:solidFill>
                  <a:schemeClr val="tx1"/>
                </a:solidFill>
              </a:rPr>
              <a:t>Детальніше</a:t>
            </a:r>
            <a:r>
              <a:rPr lang="ru-RU" sz="2000" dirty="0">
                <a:solidFill>
                  <a:schemeClr val="tx1"/>
                </a:solidFill>
              </a:rPr>
              <a:t> стан </a:t>
            </a:r>
            <a:r>
              <a:rPr lang="ru-RU" sz="2000" dirty="0" err="1">
                <a:solidFill>
                  <a:schemeClr val="tx1"/>
                </a:solidFill>
              </a:rPr>
              <a:t>підприємства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проаналізувати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використавши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етапи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аналітичного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процесу</a:t>
            </a:r>
            <a:r>
              <a:rPr lang="ru-RU" sz="2000" dirty="0">
                <a:solidFill>
                  <a:schemeClr val="tx1"/>
                </a:solidFill>
              </a:rPr>
              <a:t> за П.В. </a:t>
            </a:r>
            <a:r>
              <a:rPr lang="ru-RU" sz="2000" dirty="0" err="1">
                <a:solidFill>
                  <a:schemeClr val="tx1"/>
                </a:solidFill>
              </a:rPr>
              <a:t>Іванютою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Однак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наведені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даним</a:t>
            </a:r>
            <a:r>
              <a:rPr lang="ru-RU" sz="2000" dirty="0">
                <a:solidFill>
                  <a:schemeClr val="tx1"/>
                </a:solidFill>
              </a:rPr>
              <a:t> автором </a:t>
            </a:r>
            <a:r>
              <a:rPr lang="ru-RU" sz="2000" dirty="0" err="1">
                <a:solidFill>
                  <a:schemeClr val="tx1"/>
                </a:solidFill>
              </a:rPr>
              <a:t>процеси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припускають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детальний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розгляд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окремих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моментів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господарської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діяльності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підприємства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виступає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вже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завданням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економічного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аналізу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Найпоширенішими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етапами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аналітичної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роботи</a:t>
            </a:r>
            <a:r>
              <a:rPr lang="ru-RU" sz="2000" dirty="0">
                <a:solidFill>
                  <a:schemeClr val="tx1"/>
                </a:solidFill>
              </a:rPr>
              <a:t>, як </a:t>
            </a:r>
            <a:r>
              <a:rPr lang="ru-RU" sz="2000" dirty="0" err="1">
                <a:solidFill>
                  <a:schemeClr val="tx1"/>
                </a:solidFill>
              </a:rPr>
              <a:t>зазначає</a:t>
            </a:r>
            <a:r>
              <a:rPr lang="ru-RU" sz="2000" dirty="0">
                <a:solidFill>
                  <a:schemeClr val="tx1"/>
                </a:solidFill>
              </a:rPr>
              <a:t> автор, є </a:t>
            </a:r>
            <a:r>
              <a:rPr lang="ru-RU" sz="2000" dirty="0" err="1">
                <a:solidFill>
                  <a:schemeClr val="tx1"/>
                </a:solidFill>
              </a:rPr>
              <a:t>підготовчий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основний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аналітичний</a:t>
            </a:r>
            <a:r>
              <a:rPr lang="ru-RU" sz="2000" dirty="0">
                <a:solidFill>
                  <a:schemeClr val="tx1"/>
                </a:solidFill>
              </a:rPr>
              <a:t>), </a:t>
            </a:r>
            <a:r>
              <a:rPr lang="ru-RU" sz="2000" dirty="0" err="1">
                <a:solidFill>
                  <a:schemeClr val="tx1"/>
                </a:solidFill>
              </a:rPr>
              <a:t>завершальний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підсумковий</a:t>
            </a:r>
            <a:r>
              <a:rPr lang="ru-RU" sz="2000" dirty="0">
                <a:solidFill>
                  <a:schemeClr val="tx1"/>
                </a:solidFill>
              </a:rPr>
              <a:t>).</a:t>
            </a:r>
          </a:p>
          <a:p>
            <a:pPr marL="0" indent="457200" algn="just">
              <a:buNone/>
            </a:pPr>
            <a:r>
              <a:rPr lang="ru-RU" sz="2000" dirty="0" err="1">
                <a:solidFill>
                  <a:schemeClr val="tx1"/>
                </a:solidFill>
              </a:rPr>
              <a:t>Якщо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аналітичне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дослідження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умовно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поділити</a:t>
            </a:r>
            <a:r>
              <a:rPr lang="ru-RU" sz="2000" dirty="0">
                <a:solidFill>
                  <a:schemeClr val="tx1"/>
                </a:solidFill>
              </a:rPr>
              <a:t> на три </a:t>
            </a:r>
            <a:r>
              <a:rPr lang="ru-RU" sz="2000" dirty="0" err="1">
                <a:solidFill>
                  <a:schemeClr val="tx1"/>
                </a:solidFill>
              </a:rPr>
              <a:t>основних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етапи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підготовчий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аналітичний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підсумковий</a:t>
            </a:r>
            <a:r>
              <a:rPr lang="ru-RU" sz="2000" dirty="0">
                <a:solidFill>
                  <a:schemeClr val="tx1"/>
                </a:solidFill>
              </a:rPr>
              <a:t>), то всю </a:t>
            </a:r>
            <a:r>
              <a:rPr lang="ru-RU" sz="2000" dirty="0" err="1">
                <a:solidFill>
                  <a:schemeClr val="tx1"/>
                </a:solidFill>
              </a:rPr>
              <a:t>сукупність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методичних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прийомів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відповідно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вказаних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етапів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згрупувати</a:t>
            </a:r>
            <a:r>
              <a:rPr lang="ru-RU" sz="2000" dirty="0">
                <a:solidFill>
                  <a:schemeClr val="tx1"/>
                </a:solidFill>
              </a:rPr>
              <a:t>, як наказано в </a:t>
            </a:r>
            <a:r>
              <a:rPr lang="ru-RU" sz="2000" dirty="0" err="1">
                <a:solidFill>
                  <a:schemeClr val="tx1"/>
                </a:solidFill>
              </a:rPr>
              <a:t>таблиці</a:t>
            </a:r>
            <a:r>
              <a:rPr lang="ru-RU" sz="2000" dirty="0">
                <a:solidFill>
                  <a:schemeClr val="tx1"/>
                </a:solidFill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280805227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919</Words>
  <Application>Microsoft Office PowerPoint</Application>
  <PresentationFormat>Широкий екран</PresentationFormat>
  <Paragraphs>119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Грань</vt:lpstr>
      <vt:lpstr>Класифікація методів та прийомів фінансового аналіз</vt:lpstr>
      <vt:lpstr>Вступ</vt:lpstr>
      <vt:lpstr>Презентація PowerPoint</vt:lpstr>
      <vt:lpstr>Формалізовані та неформалізовані методи фін.аналізу</vt:lpstr>
      <vt:lpstr>Презентація PowerPoint</vt:lpstr>
      <vt:lpstr>Презентація PowerPoint</vt:lpstr>
      <vt:lpstr>Презентація PowerPoint</vt:lpstr>
      <vt:lpstr>Презентація PowerPoint</vt:lpstr>
      <vt:lpstr>Методи фін.аналізу за етапами аналітичного процесу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Класифікація методів та прийомів фінансового аналіз</dc:title>
  <dc:creator>Capitan Jack Solovey</dc:creator>
  <cp:lastModifiedBy>petrovich anatol</cp:lastModifiedBy>
  <cp:revision>9</cp:revision>
  <dcterms:created xsi:type="dcterms:W3CDTF">2021-10-09T12:35:18Z</dcterms:created>
  <dcterms:modified xsi:type="dcterms:W3CDTF">2021-10-18T08:28:21Z</dcterms:modified>
</cp:coreProperties>
</file>