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82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Предметні</a:t>
            </a:r>
            <a:r>
              <a:rPr lang="ru-RU" dirty="0" smtClean="0"/>
              <a:t> </a:t>
            </a:r>
            <a:r>
              <a:rPr lang="ru-RU" dirty="0" err="1" smtClean="0"/>
              <a:t>педагогічні</a:t>
            </a:r>
            <a:r>
              <a:rPr lang="ru-RU" dirty="0" smtClean="0"/>
              <a:t> </a:t>
            </a:r>
            <a:r>
              <a:rPr lang="ru-RU" dirty="0" err="1"/>
              <a:t>технології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Лекція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47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err="1"/>
              <a:t>Особливості</a:t>
            </a:r>
            <a:r>
              <a:rPr lang="ru-RU" b="1" u="sng" dirty="0"/>
              <a:t> </a:t>
            </a:r>
            <a:r>
              <a:rPr lang="ru-RU" b="1" u="sng" dirty="0" err="1" smtClean="0"/>
              <a:t>змісту</a:t>
            </a:r>
            <a:endParaRPr lang="ru-RU" b="1" u="sng" dirty="0" smtClean="0"/>
          </a:p>
          <a:p>
            <a:pPr marL="0" indent="0">
              <a:buNone/>
            </a:pPr>
            <a:r>
              <a:rPr lang="ru-RU" b="1" i="1" dirty="0" err="1"/>
              <a:t>Ідея</a:t>
            </a:r>
            <a:r>
              <a:rPr lang="ru-RU" b="1" i="1" dirty="0"/>
              <a:t> </a:t>
            </a:r>
            <a:r>
              <a:rPr lang="ru-RU" b="1" i="1" dirty="0" err="1" smtClean="0"/>
              <a:t>виховного</a:t>
            </a:r>
            <a:r>
              <a:rPr lang="ru-RU" b="1" i="1" dirty="0" smtClean="0"/>
              <a:t> </a:t>
            </a:r>
            <a:r>
              <a:rPr lang="ru-RU" b="1" i="1" dirty="0" err="1"/>
              <a:t>середовища</a:t>
            </a:r>
            <a:r>
              <a:rPr lang="ru-RU" b="1" i="1" dirty="0"/>
              <a:t>. </a:t>
            </a:r>
            <a:endParaRPr lang="ru-RU" b="1" i="1" dirty="0" smtClean="0"/>
          </a:p>
          <a:p>
            <a:pPr marL="0" indent="0">
              <a:buNone/>
            </a:pP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закладені</a:t>
            </a:r>
            <a:r>
              <a:rPr lang="ru-RU" dirty="0"/>
              <a:t> в </a:t>
            </a:r>
            <a:r>
              <a:rPr lang="ru-RU" dirty="0" err="1"/>
              <a:t>дитині</a:t>
            </a:r>
            <a:r>
              <a:rPr lang="ru-RU" dirty="0"/>
              <a:t>, але вони </a:t>
            </a:r>
            <a:r>
              <a:rPr lang="ru-RU" dirty="0" err="1"/>
              <a:t>можуть</a:t>
            </a:r>
            <a:r>
              <a:rPr lang="ru-RU" dirty="0"/>
              <a:t> не </a:t>
            </a:r>
            <a:r>
              <a:rPr lang="ru-RU" dirty="0" err="1"/>
              <a:t>реалізуватися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не буде </a:t>
            </a:r>
            <a:r>
              <a:rPr lang="ru-RU" dirty="0" err="1"/>
              <a:t>підготовленого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При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 smtClean="0"/>
              <a:t>враховується</a:t>
            </a:r>
            <a:r>
              <a:rPr lang="ru-RU" dirty="0"/>
              <a:t>, перш за все, </a:t>
            </a:r>
            <a:r>
              <a:rPr lang="ru-RU" dirty="0" err="1" smtClean="0"/>
              <a:t>сензитивність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найвища</a:t>
            </a:r>
            <a:r>
              <a:rPr lang="ru-RU" dirty="0"/>
              <a:t> </a:t>
            </a:r>
            <a:r>
              <a:rPr lang="ru-RU" dirty="0" err="1"/>
              <a:t>сприйнятливість</a:t>
            </a:r>
            <a:r>
              <a:rPr lang="ru-RU" dirty="0"/>
              <a:t> до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68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err="1"/>
              <a:t>Особливості</a:t>
            </a:r>
            <a:r>
              <a:rPr lang="ru-RU" b="1" u="sng" dirty="0"/>
              <a:t> </a:t>
            </a:r>
            <a:r>
              <a:rPr lang="ru-RU" b="1" u="sng" dirty="0" err="1" smtClean="0"/>
              <a:t>змісту</a:t>
            </a:r>
            <a:endParaRPr lang="ru-RU" b="1" u="sng" dirty="0" smtClean="0"/>
          </a:p>
          <a:p>
            <a:pPr marL="0" indent="0">
              <a:buNone/>
            </a:pPr>
            <a:r>
              <a:rPr lang="ru-RU" b="1" i="1" dirty="0" err="1"/>
              <a:t>Монтессорі-матеріал</a:t>
            </a:r>
            <a:r>
              <a:rPr lang="ru-RU" dirty="0"/>
              <a:t> є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спонукає</a:t>
            </a:r>
            <a:r>
              <a:rPr lang="ru-RU" dirty="0" smtClean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/>
              <a:t>розвитку</a:t>
            </a:r>
            <a:r>
              <a:rPr lang="ru-RU" dirty="0"/>
              <a:t> через </a:t>
            </a:r>
            <a:r>
              <a:rPr lang="ru-RU" dirty="0" err="1"/>
              <a:t>самодіяльність</a:t>
            </a:r>
            <a:r>
              <a:rPr lang="ru-RU" dirty="0" smtClean="0"/>
              <a:t>, </a:t>
            </a:r>
            <a:r>
              <a:rPr lang="ru-RU" dirty="0" err="1" smtClean="0"/>
              <a:t>відповідну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індивідуальності</a:t>
            </a:r>
            <a:r>
              <a:rPr lang="ru-RU" dirty="0"/>
              <a:t>, і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прагненню</a:t>
            </a:r>
            <a:r>
              <a:rPr lang="ru-RU" dirty="0" smtClean="0"/>
              <a:t> </a:t>
            </a:r>
            <a:r>
              <a:rPr lang="ru-RU" dirty="0" err="1"/>
              <a:t>дитини</a:t>
            </a:r>
            <a:r>
              <a:rPr lang="ru-RU" dirty="0"/>
              <a:t> до </a:t>
            </a:r>
            <a:r>
              <a:rPr lang="ru-RU" dirty="0" err="1" smtClean="0"/>
              <a:t>руху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61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 err="1"/>
              <a:t>Підготовлене</a:t>
            </a:r>
            <a:r>
              <a:rPr lang="ru-RU" b="1" i="1" dirty="0"/>
              <a:t> </a:t>
            </a:r>
            <a:r>
              <a:rPr lang="ru-RU" b="1" i="1" dirty="0" err="1"/>
              <a:t>середовище</a:t>
            </a:r>
            <a:endParaRPr lang="ru-RU" b="1" i="1" dirty="0"/>
          </a:p>
          <a:p>
            <a:pPr marL="0" indent="0">
              <a:buNone/>
            </a:pPr>
            <a:r>
              <a:rPr lang="ru-RU" dirty="0" err="1"/>
              <a:t>Класну</a:t>
            </a:r>
            <a:r>
              <a:rPr lang="ru-RU" dirty="0"/>
              <a:t> </a:t>
            </a:r>
            <a:r>
              <a:rPr lang="ru-RU" dirty="0" err="1"/>
              <a:t>кімнату</a:t>
            </a:r>
            <a:r>
              <a:rPr lang="ru-RU" dirty="0"/>
              <a:t> в </a:t>
            </a:r>
            <a:r>
              <a:rPr lang="ru-RU" dirty="0" err="1"/>
              <a:t>Монтессорі</a:t>
            </a:r>
            <a:r>
              <a:rPr lang="ru-RU" dirty="0"/>
              <a:t>-школах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розділено</a:t>
            </a:r>
            <a:r>
              <a:rPr lang="ru-RU" dirty="0"/>
              <a:t> на 5 зон: </a:t>
            </a:r>
            <a:r>
              <a:rPr lang="ru-RU" b="1" dirty="0" err="1" smtClean="0"/>
              <a:t>Навички</a:t>
            </a:r>
            <a:r>
              <a:rPr lang="ru-RU" b="1" dirty="0" smtClean="0"/>
              <a:t> </a:t>
            </a:r>
            <a:r>
              <a:rPr lang="ru-RU" b="1" dirty="0"/>
              <a:t>Практичного </a:t>
            </a:r>
            <a:r>
              <a:rPr lang="ru-RU" b="1" dirty="0" err="1"/>
              <a:t>Життя</a:t>
            </a:r>
            <a:r>
              <a:rPr lang="ru-RU" b="1" dirty="0"/>
              <a:t>, </a:t>
            </a:r>
            <a:r>
              <a:rPr lang="ru-RU" b="1" dirty="0" err="1"/>
              <a:t>Сенсорика</a:t>
            </a:r>
            <a:r>
              <a:rPr lang="ru-RU" b="1" dirty="0"/>
              <a:t>, Математика,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b="1" dirty="0"/>
              <a:t>, </a:t>
            </a:r>
            <a:r>
              <a:rPr lang="ru-RU" b="1" dirty="0" err="1"/>
              <a:t>Космічне</a:t>
            </a:r>
            <a:r>
              <a:rPr lang="ru-RU" b="1" dirty="0"/>
              <a:t> </a:t>
            </a:r>
            <a:r>
              <a:rPr lang="ru-RU" b="1" dirty="0" err="1"/>
              <a:t>виховання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цих</a:t>
            </a:r>
            <a:r>
              <a:rPr lang="ru-RU" dirty="0"/>
              <a:t> зон </a:t>
            </a:r>
            <a:r>
              <a:rPr lang="ru-RU" dirty="0" err="1"/>
              <a:t>обладнана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дидактичними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Монтессорі</a:t>
            </a:r>
            <a:r>
              <a:rPr lang="ru-RU" dirty="0"/>
              <a:t>. В школах </a:t>
            </a:r>
            <a:r>
              <a:rPr lang="ru-RU" dirty="0" err="1"/>
              <a:t>Монтессорі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них — </a:t>
            </a:r>
            <a:r>
              <a:rPr lang="ru-RU" dirty="0" err="1"/>
              <a:t>матеріали</a:t>
            </a:r>
            <a:r>
              <a:rPr lang="ru-RU" dirty="0"/>
              <a:t> для «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», яка природно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темпу, </a:t>
            </a:r>
            <a:r>
              <a:rPr lang="ru-RU" dirty="0" err="1"/>
              <a:t>здібностей</a:t>
            </a:r>
            <a:r>
              <a:rPr lang="ru-RU" dirty="0"/>
              <a:t> та </a:t>
            </a:r>
            <a:r>
              <a:rPr lang="ru-RU" dirty="0" err="1"/>
              <a:t>інтересів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7279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/>
              <a:t>Особливості</a:t>
            </a:r>
            <a:r>
              <a:rPr lang="ru-RU" b="1" dirty="0"/>
              <a:t> методики та </a:t>
            </a:r>
            <a:r>
              <a:rPr lang="ru-RU" b="1" dirty="0" err="1"/>
              <a:t>організації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Монтессорі</a:t>
            </a:r>
            <a:r>
              <a:rPr lang="ru-RU" dirty="0"/>
              <a:t>-садку </a:t>
            </a:r>
            <a:r>
              <a:rPr lang="ru-RU" dirty="0" err="1"/>
              <a:t>іграшки</a:t>
            </a:r>
            <a:r>
              <a:rPr lang="ru-RU" dirty="0"/>
              <a:t> не є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типу </a:t>
            </a:r>
            <a:r>
              <a:rPr lang="ru-RU" dirty="0" err="1"/>
              <a:t>кубиків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платівок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намистин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мотузочок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775287" cy="282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91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/>
              <a:t>Особливості</a:t>
            </a:r>
            <a:r>
              <a:rPr lang="ru-RU" b="1" dirty="0"/>
              <a:t> методики та </a:t>
            </a:r>
            <a:r>
              <a:rPr lang="ru-RU" b="1" dirty="0" err="1"/>
              <a:t>організації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Головне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навикове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/>
              <a:t>: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дрібної</a:t>
            </a:r>
            <a:r>
              <a:rPr lang="ru-RU" dirty="0"/>
              <a:t> моторики руки, </a:t>
            </a:r>
            <a:r>
              <a:rPr lang="ru-RU" dirty="0" err="1"/>
              <a:t>тактильної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. </a:t>
            </a:r>
            <a:endParaRPr lang="uk-UA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38786" cy="269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70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Особливості</a:t>
            </a:r>
            <a:r>
              <a:rPr lang="ru-RU" b="1" dirty="0"/>
              <a:t> методики та </a:t>
            </a:r>
            <a:r>
              <a:rPr lang="ru-RU" b="1" dirty="0" err="1"/>
              <a:t>організації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Шкільний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Єдиних</a:t>
            </a:r>
            <a:r>
              <a:rPr lang="ru-RU" dirty="0" smtClean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День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кола. Педагоги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коло </a:t>
            </a:r>
            <a:r>
              <a:rPr lang="ru-RU" dirty="0" err="1"/>
              <a:t>рефлексивним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тут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осмислити</a:t>
            </a:r>
            <a:r>
              <a:rPr lang="ru-RU" dirty="0"/>
              <a:t> </a:t>
            </a:r>
            <a:r>
              <a:rPr lang="ru-RU" dirty="0" err="1"/>
              <a:t>дійсність</a:t>
            </a:r>
            <a:r>
              <a:rPr lang="ru-RU" dirty="0"/>
              <a:t>,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і через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прийти до </a:t>
            </a:r>
            <a:r>
              <a:rPr lang="ru-RU" dirty="0" err="1"/>
              <a:t>формулювання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і </a:t>
            </a:r>
            <a:r>
              <a:rPr lang="ru-RU" dirty="0" err="1"/>
              <a:t>наблизитися</a:t>
            </a:r>
            <a:r>
              <a:rPr lang="ru-RU" dirty="0"/>
              <a:t> до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6615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/>
              <a:t>Особливості</a:t>
            </a:r>
            <a:r>
              <a:rPr lang="ru-RU" b="1" dirty="0"/>
              <a:t> методики та </a:t>
            </a:r>
            <a:r>
              <a:rPr lang="ru-RU" b="1" dirty="0" err="1" smtClean="0"/>
              <a:t>організації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кола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розходяться</a:t>
            </a:r>
            <a:r>
              <a:rPr lang="ru-RU" dirty="0"/>
              <a:t> на </a:t>
            </a:r>
            <a:r>
              <a:rPr lang="ru-RU" dirty="0" err="1"/>
              <a:t>вільну</a:t>
            </a:r>
            <a:r>
              <a:rPr lang="ru-RU" dirty="0"/>
              <a:t> роботу. </a:t>
            </a:r>
            <a:r>
              <a:rPr lang="ru-RU" dirty="0" err="1"/>
              <a:t>Кожен</a:t>
            </a:r>
            <a:r>
              <a:rPr lang="ru-RU" dirty="0"/>
              <a:t> сам </a:t>
            </a:r>
            <a:r>
              <a:rPr lang="ru-RU" dirty="0" err="1"/>
              <a:t>вибирає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займатися</a:t>
            </a:r>
            <a:r>
              <a:rPr lang="ru-RU" dirty="0"/>
              <a:t> - математикою,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/>
              <a:t>історією</a:t>
            </a:r>
            <a:r>
              <a:rPr lang="ru-RU" dirty="0"/>
              <a:t>, </a:t>
            </a:r>
            <a:r>
              <a:rPr lang="ru-RU" dirty="0" err="1"/>
              <a:t>астрономією</a:t>
            </a:r>
            <a:r>
              <a:rPr lang="ru-RU" dirty="0"/>
              <a:t>, </a:t>
            </a:r>
            <a:r>
              <a:rPr lang="ru-RU" dirty="0" err="1"/>
              <a:t>літературою</a:t>
            </a:r>
            <a:r>
              <a:rPr lang="ru-RU" dirty="0"/>
              <a:t>,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досліди</a:t>
            </a:r>
            <a:r>
              <a:rPr lang="ru-RU" dirty="0"/>
              <a:t>.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вчиться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, а </a:t>
            </a:r>
            <a:r>
              <a:rPr lang="ru-RU" dirty="0" err="1"/>
              <a:t>хтось</a:t>
            </a:r>
            <a:r>
              <a:rPr lang="ru-RU" dirty="0"/>
              <a:t> у </a:t>
            </a:r>
            <a:r>
              <a:rPr lang="ru-RU" dirty="0" err="1"/>
              <a:t>бібліотеці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 </a:t>
            </a:r>
            <a:r>
              <a:rPr lang="ru-RU" dirty="0" err="1"/>
              <a:t>доповідь</a:t>
            </a:r>
            <a:r>
              <a:rPr lang="ru-RU" dirty="0"/>
              <a:t>. Коли 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робота </a:t>
            </a:r>
            <a:r>
              <a:rPr lang="ru-RU" dirty="0" err="1"/>
              <a:t>закінчена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вчителю</a:t>
            </a:r>
            <a:r>
              <a:rPr lang="ru-RU" dirty="0"/>
              <a:t>. Результат </a:t>
            </a:r>
            <a:r>
              <a:rPr lang="ru-RU" dirty="0" err="1"/>
              <a:t>обговорюється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90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Особливості</a:t>
            </a:r>
            <a:r>
              <a:rPr lang="ru-RU" b="1" dirty="0"/>
              <a:t> методики та </a:t>
            </a:r>
            <a:r>
              <a:rPr lang="ru-RU" b="1" dirty="0" err="1" smtClean="0"/>
              <a:t>організації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середині</a:t>
            </a:r>
            <a:r>
              <a:rPr lang="ru-RU" dirty="0"/>
              <a:t> дня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, яке у старших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 в предмет. </a:t>
            </a:r>
            <a:r>
              <a:rPr lang="ru-RU" dirty="0" err="1"/>
              <a:t>Хвилин</a:t>
            </a:r>
            <a:r>
              <a:rPr lang="ru-RU" dirty="0"/>
              <a:t> на 15-20 </a:t>
            </a:r>
            <a:r>
              <a:rPr lang="ru-RU" dirty="0" err="1"/>
              <a:t>діти</a:t>
            </a:r>
            <a:r>
              <a:rPr lang="ru-RU" dirty="0"/>
              <a:t> одного року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збираються</a:t>
            </a:r>
            <a:r>
              <a:rPr lang="ru-RU" dirty="0"/>
              <a:t> разом. </a:t>
            </a:r>
            <a:r>
              <a:rPr lang="ru-RU" dirty="0" err="1"/>
              <a:t>Вчителі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коло </a:t>
            </a:r>
            <a:r>
              <a:rPr lang="ru-RU" dirty="0" err="1"/>
              <a:t>дидактичним</a:t>
            </a:r>
            <a:r>
              <a:rPr lang="ru-RU" dirty="0"/>
              <a:t>. Тут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наводяться</a:t>
            </a:r>
            <a:r>
              <a:rPr lang="ru-RU" dirty="0"/>
              <a:t> в систему </a:t>
            </a:r>
            <a:r>
              <a:rPr lang="ru-RU" dirty="0" err="1"/>
              <a:t>знання</a:t>
            </a:r>
            <a:r>
              <a:rPr lang="ru-RU" dirty="0"/>
              <a:t> з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предмету, </a:t>
            </a:r>
            <a:r>
              <a:rPr lang="ru-RU" dirty="0" err="1"/>
              <a:t>уточнюються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, вводиться </a:t>
            </a:r>
            <a:r>
              <a:rPr lang="ru-RU" dirty="0" err="1"/>
              <a:t>термінологія</a:t>
            </a:r>
            <a:r>
              <a:rPr lang="ru-RU" dirty="0"/>
              <a:t>, </a:t>
            </a:r>
            <a:r>
              <a:rPr lang="ru-RU" dirty="0" err="1"/>
              <a:t>дається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дидактичний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вислуховуються</a:t>
            </a:r>
            <a:r>
              <a:rPr lang="ru-RU" dirty="0"/>
              <a:t> й </a:t>
            </a:r>
            <a:r>
              <a:rPr lang="ru-RU" dirty="0" err="1"/>
              <a:t>обговорюються</a:t>
            </a:r>
            <a:r>
              <a:rPr lang="ru-RU" dirty="0"/>
              <a:t> </a:t>
            </a:r>
            <a:r>
              <a:rPr lang="ru-RU" dirty="0" err="1"/>
              <a:t>доповіді</a:t>
            </a:r>
            <a:r>
              <a:rPr lang="ru-RU" dirty="0"/>
              <a:t> та </a:t>
            </a:r>
            <a:r>
              <a:rPr lang="ru-RU" dirty="0" err="1"/>
              <a:t>повідомлення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38144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/>
              <a:t>Особливості</a:t>
            </a:r>
            <a:r>
              <a:rPr lang="ru-RU" b="1" dirty="0"/>
              <a:t> методики та </a:t>
            </a:r>
            <a:r>
              <a:rPr lang="ru-RU" b="1" dirty="0" err="1" smtClean="0"/>
              <a:t>організації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err="1"/>
              <a:t>Позиція</a:t>
            </a:r>
            <a:r>
              <a:rPr lang="ru-RU" b="1" dirty="0"/>
              <a:t> </a:t>
            </a:r>
            <a:r>
              <a:rPr lang="ru-RU" b="1" dirty="0" err="1"/>
              <a:t>вчителя</a:t>
            </a:r>
            <a:r>
              <a:rPr lang="ru-RU" dirty="0"/>
              <a:t>: </a:t>
            </a:r>
            <a:r>
              <a:rPr lang="ru-RU" dirty="0" err="1"/>
              <a:t>дослідник</a:t>
            </a:r>
            <a:r>
              <a:rPr lang="ru-RU" dirty="0"/>
              <a:t>, </a:t>
            </a:r>
            <a:r>
              <a:rPr lang="ru-RU" dirty="0" err="1"/>
              <a:t>спостерігач</a:t>
            </a:r>
            <a:r>
              <a:rPr lang="ru-RU" dirty="0"/>
              <a:t>, </a:t>
            </a:r>
            <a:r>
              <a:rPr lang="ru-RU" dirty="0" err="1"/>
              <a:t>організатор</a:t>
            </a:r>
            <a:r>
              <a:rPr lang="ru-RU" dirty="0"/>
              <a:t> </a:t>
            </a:r>
            <a:r>
              <a:rPr lang="ru-RU" dirty="0" err="1" smtClean="0"/>
              <a:t>середовища</a:t>
            </a:r>
            <a:r>
              <a:rPr lang="ru-RU" dirty="0"/>
              <a:t>; </a:t>
            </a:r>
            <a:r>
              <a:rPr lang="ru-RU" dirty="0" err="1"/>
              <a:t>поважає</a:t>
            </a:r>
            <a:r>
              <a:rPr lang="ru-RU" dirty="0"/>
              <a:t> право </a:t>
            </a:r>
            <a:r>
              <a:rPr lang="ru-RU" dirty="0" err="1"/>
              <a:t>дітей</a:t>
            </a:r>
            <a:r>
              <a:rPr lang="ru-RU" dirty="0"/>
              <a:t> бути не схожими на </a:t>
            </a:r>
            <a:r>
              <a:rPr lang="ru-RU" dirty="0" err="1"/>
              <a:t>дорослих</a:t>
            </a:r>
            <a:r>
              <a:rPr lang="ru-RU" dirty="0"/>
              <a:t> і один на одного, права на свою </a:t>
            </a:r>
            <a:r>
              <a:rPr lang="ru-RU" dirty="0" err="1"/>
              <a:t>індивідуальність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Позиція</a:t>
            </a:r>
            <a:r>
              <a:rPr lang="ru-RU" b="1" dirty="0"/>
              <a:t> </a:t>
            </a:r>
            <a:r>
              <a:rPr lang="ru-RU" b="1" dirty="0" err="1"/>
              <a:t>дитини</a:t>
            </a:r>
            <a:r>
              <a:rPr lang="ru-RU" dirty="0"/>
              <a:t>: «</a:t>
            </a:r>
            <a:r>
              <a:rPr lang="ru-RU" dirty="0" err="1"/>
              <a:t>Допоможи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самому».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7176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/>
              <a:t>Основні ідеї:</a:t>
            </a:r>
          </a:p>
          <a:p>
            <a:pPr marL="0" indent="0">
              <a:buNone/>
            </a:pPr>
            <a:r>
              <a:rPr lang="uk-UA" dirty="0" smtClean="0"/>
              <a:t>Свобода</a:t>
            </a:r>
          </a:p>
          <a:p>
            <a:pPr marL="0" indent="0">
              <a:buNone/>
            </a:pPr>
            <a:r>
              <a:rPr lang="uk-UA" dirty="0" smtClean="0"/>
              <a:t>Самостійність</a:t>
            </a:r>
          </a:p>
          <a:p>
            <a:pPr marL="0" indent="0">
              <a:buNone/>
            </a:pPr>
            <a:r>
              <a:rPr lang="uk-UA" dirty="0" smtClean="0"/>
              <a:t>Індивідуальний підхід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8" y="3356992"/>
            <a:ext cx="4242506" cy="282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14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/>
              <a:t>Монтессорі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Вальдорфська</a:t>
            </a:r>
            <a:r>
              <a:rPr lang="ru-RU" dirty="0"/>
              <a:t> школа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48518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8369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221088"/>
            <a:ext cx="2781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26" y="458112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915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/>
              <a:t>Ва́льдорфська </a:t>
            </a:r>
            <a:r>
              <a:rPr lang="vi-VN" b="1" dirty="0"/>
              <a:t>педаго́гіка</a:t>
            </a:r>
            <a:r>
              <a:rPr lang="vi-VN" dirty="0"/>
              <a:t>, також відома як </a:t>
            </a:r>
            <a:r>
              <a:rPr lang="vi-VN" b="1" dirty="0"/>
              <a:t>Штайнерівська педагогіка</a:t>
            </a:r>
            <a:r>
              <a:rPr lang="vi-VN" dirty="0"/>
              <a:t>, базується на освітній філософії Рудольфа Штайнера, засновника антропософії. </a:t>
            </a:r>
            <a:endParaRPr lang="uk-UA" dirty="0" smtClean="0"/>
          </a:p>
          <a:p>
            <a:pPr marL="0" indent="0">
              <a:buNone/>
            </a:pPr>
            <a:r>
              <a:rPr lang="vi-VN" dirty="0" smtClean="0"/>
              <a:t>Ця </a:t>
            </a:r>
            <a:r>
              <a:rPr lang="vi-VN" dirty="0"/>
              <a:t>педагогіка наголошує на ролі уяви (фантазії) у навчанні, прагненні об'єднати інтелектуальний, практичний та художній розвиток учнів.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0423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7305"/>
            <a:ext cx="6120680" cy="459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31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Штайнеровський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на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відображений</a:t>
            </a:r>
            <a:r>
              <a:rPr lang="ru-RU" dirty="0"/>
              <a:t> у </a:t>
            </a:r>
            <a:r>
              <a:rPr lang="ru-RU" dirty="0" err="1"/>
              <a:t>шкільному</a:t>
            </a:r>
            <a:r>
              <a:rPr lang="ru-RU" dirty="0"/>
              <a:t> </a:t>
            </a:r>
            <a:r>
              <a:rPr lang="ru-RU" dirty="0" err="1"/>
              <a:t>підході</a:t>
            </a:r>
            <a:r>
              <a:rPr lang="ru-RU" dirty="0"/>
              <a:t> до </a:t>
            </a:r>
            <a:r>
              <a:rPr lang="ru-RU" dirty="0" err="1"/>
              <a:t>навчання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 err="1"/>
              <a:t>ранньому</a:t>
            </a:r>
            <a:r>
              <a:rPr lang="ru-RU" b="1" dirty="0"/>
              <a:t> </a:t>
            </a:r>
            <a:r>
              <a:rPr lang="ru-RU" b="1" dirty="0" err="1"/>
              <a:t>дитячому</a:t>
            </a:r>
            <a:r>
              <a:rPr lang="ru-RU" b="1" dirty="0"/>
              <a:t> </a:t>
            </a:r>
            <a:r>
              <a:rPr lang="ru-RU" b="1" dirty="0" err="1"/>
              <a:t>віці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b="1" dirty="0" err="1"/>
              <a:t>період</a:t>
            </a:r>
            <a:r>
              <a:rPr lang="ru-RU" b="1" dirty="0"/>
              <a:t> </a:t>
            </a:r>
            <a:r>
              <a:rPr lang="ru-RU" b="1" dirty="0" err="1"/>
              <a:t>першого</a:t>
            </a:r>
            <a:r>
              <a:rPr lang="ru-RU" b="1" dirty="0"/>
              <a:t> </a:t>
            </a:r>
            <a:r>
              <a:rPr lang="ru-RU" b="1" dirty="0" err="1"/>
              <a:t>семиріччя</a:t>
            </a:r>
            <a:r>
              <a:rPr lang="ru-RU" dirty="0"/>
              <a:t>)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зосереджене</a:t>
            </a:r>
            <a:r>
              <a:rPr lang="ru-RU" dirty="0"/>
              <a:t> на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заняттях</a:t>
            </a:r>
            <a:r>
              <a:rPr lang="ru-RU" dirty="0"/>
              <a:t> та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у </a:t>
            </a:r>
            <a:r>
              <a:rPr lang="ru-RU" b="1" dirty="0" err="1"/>
              <a:t>початковій</a:t>
            </a:r>
            <a:r>
              <a:rPr lang="ru-RU" b="1" dirty="0"/>
              <a:t> </a:t>
            </a:r>
            <a:r>
              <a:rPr lang="ru-RU" b="1" dirty="0" err="1"/>
              <a:t>освіті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b="1" dirty="0" err="1"/>
              <a:t>період</a:t>
            </a:r>
            <a:r>
              <a:rPr lang="ru-RU" b="1" dirty="0"/>
              <a:t> другого </a:t>
            </a:r>
            <a:r>
              <a:rPr lang="ru-RU" b="1" dirty="0" err="1"/>
              <a:t>семиріччя</a:t>
            </a:r>
            <a:r>
              <a:rPr lang="ru-RU" dirty="0"/>
              <a:t>)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та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середня</a:t>
            </a:r>
            <a:r>
              <a:rPr lang="ru-RU" b="1" dirty="0" smtClean="0"/>
              <a:t> </a:t>
            </a:r>
            <a:r>
              <a:rPr lang="ru-RU" b="1" dirty="0" err="1" smtClean="0"/>
              <a:t>освіта</a:t>
            </a:r>
            <a:r>
              <a:rPr lang="ru-RU" b="1" dirty="0" smtClean="0"/>
              <a:t> (</a:t>
            </a:r>
            <a:r>
              <a:rPr lang="ru-RU" b="1" dirty="0" err="1" smtClean="0"/>
              <a:t>від</a:t>
            </a:r>
            <a:r>
              <a:rPr lang="ru-RU" b="1" dirty="0" smtClean="0"/>
              <a:t> 14 </a:t>
            </a:r>
            <a:r>
              <a:rPr lang="ru-RU" b="1" dirty="0" err="1" smtClean="0"/>
              <a:t>років</a:t>
            </a:r>
            <a:r>
              <a:rPr lang="ru-RU" b="1" dirty="0" smtClean="0"/>
              <a:t>) </a:t>
            </a:r>
            <a:r>
              <a:rPr lang="ru-RU" dirty="0" err="1"/>
              <a:t>базується</a:t>
            </a:r>
            <a:r>
              <a:rPr lang="ru-RU" dirty="0"/>
              <a:t> на принципах </a:t>
            </a:r>
            <a:r>
              <a:rPr lang="ru-RU" dirty="0" err="1"/>
              <a:t>розвитку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r>
              <a:rPr lang="ru-RU" dirty="0"/>
              <a:t> та емпатії. </a:t>
            </a:r>
            <a:r>
              <a:rPr lang="ru-RU" dirty="0" err="1"/>
              <a:t>Загальною</a:t>
            </a:r>
            <a:r>
              <a:rPr lang="ru-RU" dirty="0"/>
              <a:t> метою є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 smtClean="0"/>
              <a:t>вільної</a:t>
            </a:r>
            <a:r>
              <a:rPr lang="ru-RU" dirty="0" smtClean="0"/>
              <a:t>, </a:t>
            </a:r>
            <a:r>
              <a:rPr lang="ru-RU" dirty="0"/>
              <a:t>морально </a:t>
            </a:r>
            <a:r>
              <a:rPr lang="ru-RU" dirty="0" err="1"/>
              <a:t>відповідальної</a:t>
            </a:r>
            <a:r>
              <a:rPr lang="ru-RU" dirty="0"/>
              <a:t> і </a:t>
            </a:r>
            <a:r>
              <a:rPr lang="ru-RU" dirty="0" err="1"/>
              <a:t>соціально-адаптованої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/>
              <a:t>9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 не ставиться,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 smtClean="0"/>
              <a:t>тими</a:t>
            </a:r>
            <a:r>
              <a:rPr lang="ru-RU" dirty="0" smtClean="0"/>
              <a:t> предметами </a:t>
            </a:r>
            <a:r>
              <a:rPr lang="ru-RU" dirty="0"/>
              <a:t>і </a:t>
            </a:r>
            <a:r>
              <a:rPr lang="ru-RU" dirty="0" err="1" smtClean="0"/>
              <a:t>знаннями</a:t>
            </a:r>
            <a:r>
              <a:rPr lang="ru-RU" dirty="0" smtClean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вступу</a:t>
            </a:r>
            <a:r>
              <a:rPr lang="ru-RU" dirty="0"/>
              <a:t> до </a:t>
            </a:r>
            <a:r>
              <a:rPr lang="ru-RU" dirty="0" err="1"/>
              <a:t>коледжу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8867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Вальдорфська</a:t>
            </a:r>
            <a:r>
              <a:rPr lang="ru-RU" sz="2400" dirty="0"/>
              <a:t> </a:t>
            </a:r>
            <a:r>
              <a:rPr lang="ru-RU" sz="2400" dirty="0" err="1"/>
              <a:t>педагогіка</a:t>
            </a:r>
            <a:r>
              <a:rPr lang="ru-RU" sz="2400" dirty="0"/>
              <a:t> є </a:t>
            </a:r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різновидів</a:t>
            </a:r>
            <a:r>
              <a:rPr lang="ru-RU" sz="2400" dirty="0"/>
              <a:t> </a:t>
            </a:r>
            <a:r>
              <a:rPr lang="ru-RU" sz="2400" dirty="0" err="1"/>
              <a:t>втілення</a:t>
            </a:r>
            <a:r>
              <a:rPr lang="ru-RU" sz="2400" dirty="0"/>
              <a:t> </a:t>
            </a:r>
            <a:r>
              <a:rPr lang="ru-RU" sz="2400" dirty="0" err="1"/>
              <a:t>ідей</a:t>
            </a:r>
            <a:r>
              <a:rPr lang="ru-RU" sz="2400" dirty="0"/>
              <a:t> “</a:t>
            </a:r>
            <a:r>
              <a:rPr lang="ru-RU" sz="2400" dirty="0" err="1"/>
              <a:t>вільного</a:t>
            </a:r>
            <a:r>
              <a:rPr lang="ru-RU" sz="2400" dirty="0"/>
              <a:t> </a:t>
            </a:r>
            <a:r>
              <a:rPr lang="ru-RU" sz="2400" dirty="0" err="1"/>
              <a:t>виховання</a:t>
            </a:r>
            <a:r>
              <a:rPr lang="ru-RU" sz="2400" dirty="0"/>
              <a:t>” і </a:t>
            </a:r>
            <a:r>
              <a:rPr lang="ru-RU" sz="2400" dirty="0" err="1"/>
              <a:t>гуманістичної</a:t>
            </a:r>
            <a:r>
              <a:rPr lang="ru-RU" sz="2400" dirty="0"/>
              <a:t> </a:t>
            </a:r>
            <a:r>
              <a:rPr lang="ru-RU" sz="2400" dirty="0" err="1"/>
              <a:t>педагогіки</a:t>
            </a:r>
            <a:r>
              <a:rPr lang="ru-RU" sz="2400" dirty="0"/>
              <a:t>. Вона </a:t>
            </a:r>
            <a:r>
              <a:rPr lang="ru-RU" sz="2400" dirty="0" err="1"/>
              <a:t>може</a:t>
            </a:r>
            <a:r>
              <a:rPr lang="ru-RU" sz="2400" dirty="0"/>
              <a:t> бути характеризована як система </a:t>
            </a:r>
            <a:r>
              <a:rPr lang="ru-RU" sz="2400" dirty="0" err="1"/>
              <a:t>самопізнання</a:t>
            </a:r>
            <a:r>
              <a:rPr lang="ru-RU" sz="2400" dirty="0"/>
              <a:t> і </a:t>
            </a:r>
            <a:r>
              <a:rPr lang="ru-RU" sz="2400" dirty="0" err="1"/>
              <a:t>саморозвитку</a:t>
            </a:r>
            <a:r>
              <a:rPr lang="ru-RU" sz="2400" dirty="0"/>
              <a:t> </a:t>
            </a:r>
            <a:r>
              <a:rPr lang="ru-RU" sz="2400" dirty="0" err="1"/>
              <a:t>індивідуальності</a:t>
            </a:r>
            <a:r>
              <a:rPr lang="ru-RU" sz="2400" dirty="0"/>
              <a:t> за </a:t>
            </a:r>
            <a:r>
              <a:rPr lang="ru-RU" sz="2400" dirty="0" err="1"/>
              <a:t>умови</a:t>
            </a:r>
            <a:r>
              <a:rPr lang="ru-RU" sz="2400" dirty="0"/>
              <a:t> партнерства з учителем, у </a:t>
            </a:r>
            <a:r>
              <a:rPr lang="ru-RU" sz="2400" dirty="0" err="1"/>
              <a:t>двоєдності</a:t>
            </a:r>
            <a:r>
              <a:rPr lang="ru-RU" sz="2400" dirty="0"/>
              <a:t> </a:t>
            </a:r>
            <a:r>
              <a:rPr lang="ru-RU" sz="2400" dirty="0" err="1"/>
              <a:t>чуттєвого</a:t>
            </a:r>
            <a:r>
              <a:rPr lang="ru-RU" sz="2400" dirty="0"/>
              <a:t> і </a:t>
            </a:r>
            <a:r>
              <a:rPr lang="ru-RU" sz="2400" dirty="0" err="1"/>
              <a:t>надчуттєвого</a:t>
            </a:r>
            <a:r>
              <a:rPr lang="ru-RU" sz="2400" dirty="0"/>
              <a:t> </a:t>
            </a:r>
            <a:r>
              <a:rPr lang="ru-RU" sz="2400" dirty="0" err="1"/>
              <a:t>досвіду</a:t>
            </a:r>
            <a:r>
              <a:rPr lang="ru-RU" sz="2400" dirty="0"/>
              <a:t> духу, </a:t>
            </a:r>
            <a:r>
              <a:rPr lang="ru-RU" sz="2400" dirty="0" err="1"/>
              <a:t>душі</a:t>
            </a:r>
            <a:r>
              <a:rPr lang="ru-RU" sz="2400" dirty="0"/>
              <a:t> і </a:t>
            </a:r>
            <a:r>
              <a:rPr lang="ru-RU" sz="2400" dirty="0" err="1"/>
              <a:t>тіла</a:t>
            </a:r>
            <a:r>
              <a:rPr lang="ru-RU" sz="2400" dirty="0"/>
              <a:t>.</a:t>
            </a:r>
            <a:endParaRPr lang="ru-RU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42785"/>
            <a:ext cx="3420988" cy="225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839482"/>
            <a:ext cx="3280990" cy="21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476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вальдорфської</a:t>
            </a:r>
            <a:r>
              <a:rPr lang="ru-RU" sz="2400" dirty="0"/>
              <a:t> </a:t>
            </a:r>
            <a:r>
              <a:rPr lang="ru-RU" sz="2400" dirty="0" err="1"/>
              <a:t>педагогіки</a:t>
            </a:r>
            <a:r>
              <a:rPr lang="ru-RU" sz="2400" dirty="0"/>
              <a:t> </a:t>
            </a:r>
            <a:r>
              <a:rPr lang="ru-RU" sz="2400" dirty="0" err="1"/>
              <a:t>лежить</a:t>
            </a:r>
            <a:r>
              <a:rPr lang="ru-RU" sz="2400" dirty="0"/>
              <a:t> </a:t>
            </a:r>
            <a:r>
              <a:rPr lang="ru-RU" sz="2400" dirty="0" err="1"/>
              <a:t>антропософське</a:t>
            </a:r>
            <a:r>
              <a:rPr lang="ru-RU" sz="2400" dirty="0"/>
              <a:t> </a:t>
            </a:r>
            <a:r>
              <a:rPr lang="ru-RU" sz="2400" dirty="0" err="1"/>
              <a:t>вчення</a:t>
            </a:r>
            <a:r>
              <a:rPr lang="ru-RU" sz="2400" dirty="0"/>
              <a:t> про </a:t>
            </a:r>
            <a:r>
              <a:rPr lang="ru-RU" sz="2400" dirty="0" err="1"/>
              <a:t>індивідуальність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компоненти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– </a:t>
            </a:r>
            <a:r>
              <a:rPr lang="ru-RU" sz="2400" dirty="0" err="1"/>
              <a:t>тіло</a:t>
            </a:r>
            <a:r>
              <a:rPr lang="ru-RU" sz="2400" dirty="0"/>
              <a:t>, душа, дух.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81287"/>
            <a:ext cx="30670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1" y="29249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18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Головна мета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педагогіки</a:t>
            </a:r>
            <a:r>
              <a:rPr lang="ru-RU" sz="2400" dirty="0"/>
              <a:t> – </a:t>
            </a:r>
            <a:r>
              <a:rPr lang="ru-RU" sz="2400" dirty="0" err="1"/>
              <a:t>розвивати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пізнання</a:t>
            </a:r>
            <a:r>
              <a:rPr lang="ru-RU" sz="2400" dirty="0"/>
              <a:t>. </a:t>
            </a:r>
            <a:r>
              <a:rPr lang="ru-RU" sz="2400" dirty="0" err="1"/>
              <a:t>Розвивати</a:t>
            </a:r>
            <a:r>
              <a:rPr lang="ru-RU" sz="2400" dirty="0"/>
              <a:t> </a:t>
            </a:r>
            <a:r>
              <a:rPr lang="ru-RU" sz="2400" dirty="0" err="1"/>
              <a:t>здібності</a:t>
            </a:r>
            <a:r>
              <a:rPr lang="ru-RU" sz="2400" dirty="0"/>
              <a:t>, а не </a:t>
            </a:r>
            <a:r>
              <a:rPr lang="ru-RU" sz="2400" dirty="0" err="1"/>
              <a:t>збирати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. Головне </a:t>
            </a:r>
            <a:r>
              <a:rPr lang="ru-RU" sz="2400" dirty="0" err="1"/>
              <a:t>завдання</a:t>
            </a:r>
            <a:r>
              <a:rPr lang="ru-RU" sz="2400" dirty="0"/>
              <a:t> </a:t>
            </a:r>
            <a:r>
              <a:rPr lang="ru-RU" sz="2400" dirty="0" err="1"/>
              <a:t>вчителя</a:t>
            </a:r>
            <a:r>
              <a:rPr lang="ru-RU" sz="2400" dirty="0"/>
              <a:t> </a:t>
            </a:r>
            <a:r>
              <a:rPr lang="ru-RU" sz="2400" dirty="0" err="1"/>
              <a:t>вальдорфської</a:t>
            </a:r>
            <a:r>
              <a:rPr lang="ru-RU" sz="2400" dirty="0"/>
              <a:t> </a:t>
            </a:r>
            <a:r>
              <a:rPr lang="ru-RU" sz="2400" dirty="0" err="1"/>
              <a:t>школи</a:t>
            </a:r>
            <a:r>
              <a:rPr lang="ru-RU" sz="2400" dirty="0"/>
              <a:t> – </a:t>
            </a:r>
            <a:r>
              <a:rPr lang="ru-RU" sz="2400" dirty="0" err="1"/>
              <a:t>допомогти</a:t>
            </a:r>
            <a:r>
              <a:rPr lang="ru-RU" sz="2400" dirty="0"/>
              <a:t> </a:t>
            </a:r>
            <a:r>
              <a:rPr lang="ru-RU" sz="2400" dirty="0" err="1"/>
              <a:t>дитині</a:t>
            </a:r>
            <a:r>
              <a:rPr lang="ru-RU" sz="2400" dirty="0"/>
              <a:t> в </a:t>
            </a:r>
            <a:r>
              <a:rPr lang="ru-RU" sz="2400" dirty="0" err="1"/>
              <a:t>її</a:t>
            </a:r>
            <a:r>
              <a:rPr lang="ru-RU" sz="2400" dirty="0"/>
              <a:t> духовному </a:t>
            </a:r>
            <a:r>
              <a:rPr lang="ru-RU" sz="2400" dirty="0" err="1"/>
              <a:t>самовизначенні</a:t>
            </a:r>
            <a:r>
              <a:rPr lang="ru-RU" sz="2400" dirty="0"/>
              <a:t>,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максимальні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для </a:t>
            </a:r>
            <a:r>
              <a:rPr lang="ru-RU" sz="2400" dirty="0" err="1"/>
              <a:t>розвитку</a:t>
            </a:r>
            <a:r>
              <a:rPr lang="ru-RU" sz="2400" dirty="0"/>
              <a:t> та </a:t>
            </a:r>
            <a:r>
              <a:rPr lang="ru-RU" sz="2400" dirty="0" err="1" smtClean="0"/>
              <a:t>закріплення</a:t>
            </a:r>
            <a:r>
              <a:rPr lang="ru-RU" sz="2400" dirty="0" smtClean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 smtClean="0"/>
              <a:t>індивідуальності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22506"/>
            <a:ext cx="3843511" cy="255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520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 </a:t>
            </a:r>
            <a:r>
              <a:rPr lang="ru-RU" sz="2400" dirty="0" err="1"/>
              <a:t>центрі</a:t>
            </a:r>
            <a:r>
              <a:rPr lang="ru-RU" sz="2400" dirty="0"/>
              <a:t> </a:t>
            </a:r>
            <a:r>
              <a:rPr lang="ru-RU" sz="2400" dirty="0" err="1"/>
              <a:t>всієї</a:t>
            </a:r>
            <a:r>
              <a:rPr lang="ru-RU" sz="2400" dirty="0"/>
              <a:t> </a:t>
            </a:r>
            <a:r>
              <a:rPr lang="ru-RU" sz="2400" dirty="0" err="1"/>
              <a:t>вальдорфської</a:t>
            </a:r>
            <a:r>
              <a:rPr lang="ru-RU" sz="2400" dirty="0"/>
              <a:t> </a:t>
            </a:r>
            <a:r>
              <a:rPr lang="ru-RU" sz="2400" dirty="0" err="1"/>
              <a:t>педагогічної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– </a:t>
            </a:r>
            <a:r>
              <a:rPr lang="ru-RU" sz="2400" dirty="0" err="1"/>
              <a:t>дитина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внутрішній</a:t>
            </a:r>
            <a:r>
              <a:rPr lang="ru-RU" sz="2400" dirty="0"/>
              <a:t>, </a:t>
            </a:r>
            <a:r>
              <a:rPr lang="ru-RU" sz="2400" dirty="0" err="1"/>
              <a:t>динамічний</a:t>
            </a:r>
            <a:r>
              <a:rPr lang="ru-RU" sz="2400" dirty="0"/>
              <a:t>, </a:t>
            </a:r>
            <a:r>
              <a:rPr lang="ru-RU" sz="2400" dirty="0" err="1"/>
              <a:t>багатоколірний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. За Р. </a:t>
            </a:r>
            <a:r>
              <a:rPr lang="ru-RU" sz="2400" smtClean="0"/>
              <a:t>Штайнером</a:t>
            </a:r>
            <a:r>
              <a:rPr lang="ru-RU" sz="2400" dirty="0"/>
              <a:t>, </a:t>
            </a: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 повинна бути максимально </a:t>
            </a:r>
            <a:r>
              <a:rPr lang="ru-RU" sz="2400" dirty="0" err="1"/>
              <a:t>зорієнтована</a:t>
            </a:r>
            <a:r>
              <a:rPr lang="ru-RU" sz="2400" dirty="0"/>
              <a:t> на </a:t>
            </a:r>
            <a:r>
              <a:rPr lang="ru-RU" sz="2400" dirty="0" err="1"/>
              <a:t>психофізичні</a:t>
            </a:r>
            <a:r>
              <a:rPr lang="ru-RU" sz="2400" dirty="0"/>
              <a:t> та </a:t>
            </a:r>
            <a:r>
              <a:rPr lang="ru-RU" sz="2400" dirty="0" err="1"/>
              <a:t>біологічні</a:t>
            </a:r>
            <a:r>
              <a:rPr lang="ru-RU" sz="2400" dirty="0"/>
              <a:t> </a:t>
            </a:r>
            <a:r>
              <a:rPr lang="ru-RU" sz="2400" dirty="0" err="1"/>
              <a:t>ритми</a:t>
            </a:r>
            <a:r>
              <a:rPr lang="ru-RU" sz="2400" dirty="0"/>
              <a:t> </a:t>
            </a:r>
            <a:r>
              <a:rPr lang="ru-RU" sz="2400" dirty="0" err="1"/>
              <a:t>живої</a:t>
            </a:r>
            <a:r>
              <a:rPr lang="ru-RU" sz="2400" dirty="0"/>
              <a:t> </a:t>
            </a:r>
            <a:r>
              <a:rPr lang="ru-RU" sz="2400" dirty="0" err="1"/>
              <a:t>душі</a:t>
            </a:r>
            <a:r>
              <a:rPr lang="ru-RU" sz="2400" dirty="0"/>
              <a:t> – ритм </a:t>
            </a:r>
            <a:r>
              <a:rPr lang="ru-RU" sz="2400" dirty="0" err="1"/>
              <a:t>дихання</a:t>
            </a:r>
            <a:r>
              <a:rPr lang="ru-RU" sz="2400" dirty="0"/>
              <a:t>, сну і </a:t>
            </a:r>
            <a:r>
              <a:rPr lang="ru-RU" sz="2400" dirty="0" err="1"/>
              <a:t>денної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голоду і </a:t>
            </a:r>
            <a:r>
              <a:rPr lang="ru-RU" sz="2400" dirty="0" err="1"/>
              <a:t>ситості</a:t>
            </a:r>
            <a:r>
              <a:rPr lang="ru-RU" sz="2400" dirty="0"/>
              <a:t>, ритм </a:t>
            </a:r>
            <a:r>
              <a:rPr lang="ru-RU" sz="2400" dirty="0" err="1"/>
              <a:t>тижня</a:t>
            </a:r>
            <a:r>
              <a:rPr lang="ru-RU" sz="2400" dirty="0"/>
              <a:t>, пори року.</a:t>
            </a:r>
            <a:endParaRPr lang="ru-RU" sz="2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45582"/>
            <a:ext cx="3672408" cy="213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728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Перші</a:t>
            </a:r>
            <a:r>
              <a:rPr lang="ru-RU" sz="2400" dirty="0"/>
              <a:t> </a:t>
            </a:r>
            <a:r>
              <a:rPr lang="ru-RU" sz="2400" dirty="0" err="1"/>
              <a:t>сім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 – </a:t>
            </a:r>
            <a:r>
              <a:rPr lang="ru-RU" sz="2400" dirty="0" err="1"/>
              <a:t>виховання</a:t>
            </a:r>
            <a:r>
              <a:rPr lang="ru-RU" sz="2400" dirty="0"/>
              <a:t> </a:t>
            </a:r>
            <a:r>
              <a:rPr lang="ru-RU" sz="2400" dirty="0" err="1"/>
              <a:t>волі</a:t>
            </a:r>
            <a:r>
              <a:rPr lang="ru-RU" sz="2400" dirty="0"/>
              <a:t>, і </a:t>
            </a:r>
            <a:r>
              <a:rPr lang="ru-RU" sz="2400" dirty="0" err="1"/>
              <a:t>ключові</a:t>
            </a:r>
            <a:r>
              <a:rPr lang="ru-RU" sz="2400" dirty="0"/>
              <a:t> слова для </a:t>
            </a:r>
            <a:r>
              <a:rPr lang="ru-RU" sz="2400" dirty="0" err="1"/>
              <a:t>вихователів</a:t>
            </a:r>
            <a:r>
              <a:rPr lang="ru-RU" sz="2400" dirty="0"/>
              <a:t>, </a:t>
            </a:r>
            <a:r>
              <a:rPr lang="ru-RU" sz="2400" dirty="0" err="1"/>
              <a:t>батьків</a:t>
            </a:r>
            <a:r>
              <a:rPr lang="ru-RU" sz="2400" dirty="0"/>
              <a:t> і </a:t>
            </a:r>
            <a:r>
              <a:rPr lang="ru-RU" sz="2400" dirty="0" err="1"/>
              <a:t>вчителів</a:t>
            </a:r>
            <a:r>
              <a:rPr lang="ru-RU" sz="2400" dirty="0"/>
              <a:t> – “Я сам”. До </a:t>
            </a:r>
            <a:r>
              <a:rPr lang="ru-RU" sz="2400" dirty="0" err="1"/>
              <a:t>школи</a:t>
            </a:r>
            <a:r>
              <a:rPr lang="ru-RU" sz="2400" dirty="0"/>
              <a:t> </a:t>
            </a:r>
            <a:r>
              <a:rPr lang="ru-RU" sz="2400" dirty="0" err="1"/>
              <a:t>діти</a:t>
            </a:r>
            <a:r>
              <a:rPr lang="ru-RU" sz="2400" dirty="0"/>
              <a:t> </a:t>
            </a:r>
            <a:r>
              <a:rPr lang="ru-RU" sz="2400" dirty="0" err="1"/>
              <a:t>приймаються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у </a:t>
            </a:r>
            <a:r>
              <a:rPr lang="ru-RU" sz="2400" dirty="0" err="1"/>
              <a:t>сім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  <a:r>
              <a:rPr lang="ru-RU" sz="2400" dirty="0" err="1"/>
              <a:t>Із</a:t>
            </a:r>
            <a:r>
              <a:rPr lang="ru-RU" sz="2400" dirty="0"/>
              <a:t> 7 до 14 </a:t>
            </a:r>
            <a:r>
              <a:rPr lang="ru-RU" sz="2400" dirty="0" err="1"/>
              <a:t>років</a:t>
            </a:r>
            <a:r>
              <a:rPr lang="ru-RU" sz="2400" dirty="0"/>
              <a:t> – </a:t>
            </a:r>
            <a:r>
              <a:rPr lang="ru-RU" sz="2400" dirty="0" err="1"/>
              <a:t>інший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у </a:t>
            </a:r>
            <a:r>
              <a:rPr lang="ru-RU" sz="2400" dirty="0" err="1"/>
              <a:t>житті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, коли </a:t>
            </a:r>
            <a:r>
              <a:rPr lang="ru-RU" sz="2400" dirty="0" err="1"/>
              <a:t>йде</a:t>
            </a:r>
            <a:r>
              <a:rPr lang="ru-RU" sz="2400" dirty="0"/>
              <a:t> </a:t>
            </a:r>
            <a:r>
              <a:rPr lang="ru-RU" sz="2400" dirty="0" err="1"/>
              <a:t>інтенсивний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почуттів</a:t>
            </a:r>
            <a:r>
              <a:rPr lang="ru-RU" sz="2400" dirty="0"/>
              <a:t>, і тут </a:t>
            </a:r>
            <a:r>
              <a:rPr lang="ru-RU" sz="2400" dirty="0" err="1"/>
              <a:t>ключова</a:t>
            </a:r>
            <a:r>
              <a:rPr lang="ru-RU" sz="2400" dirty="0"/>
              <a:t> фраза “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прекрасний</a:t>
            </a:r>
            <a:r>
              <a:rPr lang="ru-RU" sz="2400" dirty="0"/>
              <a:t>”. </a:t>
            </a:r>
            <a:r>
              <a:rPr lang="ru-RU" sz="2400" dirty="0" err="1"/>
              <a:t>Розклад</a:t>
            </a:r>
            <a:r>
              <a:rPr lang="ru-RU" sz="2400" dirty="0"/>
              <a:t> дня у </a:t>
            </a:r>
            <a:r>
              <a:rPr lang="ru-RU" sz="2400" dirty="0" err="1"/>
              <a:t>вальдорфський</a:t>
            </a:r>
            <a:r>
              <a:rPr lang="ru-RU" sz="2400" dirty="0"/>
              <a:t> </a:t>
            </a:r>
            <a:r>
              <a:rPr lang="ru-RU" sz="2400" dirty="0" err="1"/>
              <a:t>школі</a:t>
            </a:r>
            <a:r>
              <a:rPr lang="ru-RU" sz="2400" dirty="0"/>
              <a:t> </a:t>
            </a:r>
            <a:r>
              <a:rPr lang="ru-RU" sz="2400" dirty="0" err="1"/>
              <a:t>ритмічно</a:t>
            </a:r>
            <a:r>
              <a:rPr lang="ru-RU" sz="2400" dirty="0"/>
              <a:t> </a:t>
            </a:r>
            <a:r>
              <a:rPr lang="ru-RU" sz="2400" dirty="0" err="1"/>
              <a:t>повторюється</a:t>
            </a:r>
            <a:r>
              <a:rPr lang="ru-RU" sz="2400" dirty="0"/>
              <a:t> і </a:t>
            </a:r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. Перша </a:t>
            </a:r>
            <a:r>
              <a:rPr lang="ru-RU" sz="2400" dirty="0" err="1"/>
              <a:t>частина</a:t>
            </a:r>
            <a:r>
              <a:rPr lang="ru-RU" sz="2400" dirty="0"/>
              <a:t> – </a:t>
            </a:r>
            <a:r>
              <a:rPr lang="ru-RU" sz="2400" dirty="0" err="1"/>
              <a:t>головний</a:t>
            </a:r>
            <a:r>
              <a:rPr lang="ru-RU" sz="2400" dirty="0"/>
              <a:t> урок, та </a:t>
            </a:r>
            <a:r>
              <a:rPr lang="ru-RU" sz="2400" dirty="0" err="1"/>
              <a:t>дисципліна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поглиблено</a:t>
            </a:r>
            <a:r>
              <a:rPr lang="ru-RU" sz="2400" dirty="0"/>
              <a:t> </a:t>
            </a:r>
            <a:r>
              <a:rPr lang="ru-RU" sz="2400" dirty="0" err="1"/>
              <a:t>вивчається</a:t>
            </a:r>
            <a:r>
              <a:rPr lang="ru-RU" sz="2400" dirty="0"/>
              <a:t> </a:t>
            </a:r>
            <a:r>
              <a:rPr lang="ru-RU" sz="2400" dirty="0" err="1"/>
              <a:t>тепер</a:t>
            </a:r>
            <a:r>
              <a:rPr lang="ru-RU" sz="2400" dirty="0"/>
              <a:t> і </a:t>
            </a:r>
            <a:r>
              <a:rPr lang="ru-RU" sz="2400" dirty="0" err="1"/>
              <a:t>охоплює</a:t>
            </a:r>
            <a:r>
              <a:rPr lang="ru-RU" sz="2400" dirty="0"/>
              <a:t> </a:t>
            </a:r>
            <a:r>
              <a:rPr lang="ru-RU" sz="2400" dirty="0" err="1"/>
              <a:t>перші</a:t>
            </a:r>
            <a:r>
              <a:rPr lang="ru-RU" sz="2400" dirty="0"/>
              <a:t> два уроки (</a:t>
            </a:r>
            <a:r>
              <a:rPr lang="ru-RU" sz="2400" dirty="0" err="1"/>
              <a:t>література</a:t>
            </a:r>
            <a:r>
              <a:rPr lang="ru-RU" sz="2400" dirty="0"/>
              <a:t>, </a:t>
            </a:r>
            <a:r>
              <a:rPr lang="ru-RU" sz="2400" dirty="0" err="1"/>
              <a:t>фізика</a:t>
            </a:r>
            <a:r>
              <a:rPr lang="ru-RU" sz="2400" dirty="0"/>
              <a:t>, </a:t>
            </a:r>
            <a:r>
              <a:rPr lang="ru-RU" sz="2400" dirty="0" err="1"/>
              <a:t>історія</a:t>
            </a:r>
            <a:r>
              <a:rPr lang="ru-RU" sz="2400" dirty="0"/>
              <a:t>).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вивчають</a:t>
            </a:r>
            <a:r>
              <a:rPr lang="ru-RU" sz="2400" dirty="0"/>
              <a:t> 3-4 </a:t>
            </a:r>
            <a:r>
              <a:rPr lang="ru-RU" sz="2400" dirty="0" err="1"/>
              <a:t>тижні</a:t>
            </a:r>
            <a:r>
              <a:rPr lang="ru-RU" sz="2400" dirty="0"/>
              <a:t> </a:t>
            </a:r>
            <a:r>
              <a:rPr lang="ru-RU" sz="2400" dirty="0" err="1"/>
              <a:t>підряд</a:t>
            </a:r>
            <a:r>
              <a:rPr lang="ru-RU" sz="2400" dirty="0"/>
              <a:t> як </a:t>
            </a:r>
            <a:r>
              <a:rPr lang="ru-RU" sz="2400" dirty="0" err="1"/>
              <a:t>цілісну</a:t>
            </a:r>
            <a:r>
              <a:rPr lang="ru-RU" sz="2400" dirty="0"/>
              <a:t> “</a:t>
            </a:r>
            <a:r>
              <a:rPr lang="ru-RU" sz="2400" dirty="0" err="1"/>
              <a:t>епоху</a:t>
            </a:r>
            <a:r>
              <a:rPr lang="ru-RU" sz="2400" dirty="0"/>
              <a:t>”. Коли </a:t>
            </a:r>
            <a:r>
              <a:rPr lang="ru-RU" sz="2400" dirty="0" err="1"/>
              <a:t>закінчується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(“</a:t>
            </a:r>
            <a:r>
              <a:rPr lang="ru-RU" sz="2400" dirty="0" err="1"/>
              <a:t>епоха</a:t>
            </a:r>
            <a:r>
              <a:rPr lang="ru-RU" sz="2400" dirty="0"/>
              <a:t>”), </a:t>
            </a:r>
            <a:r>
              <a:rPr lang="ru-RU" sz="2400" dirty="0" err="1"/>
              <a:t>діти</a:t>
            </a:r>
            <a:r>
              <a:rPr lang="ru-RU" sz="2400" dirty="0"/>
              <a:t> </a:t>
            </a:r>
            <a:r>
              <a:rPr lang="ru-RU" sz="2400" dirty="0" err="1"/>
              <a:t>починають</a:t>
            </a:r>
            <a:r>
              <a:rPr lang="ru-RU" sz="2400" dirty="0"/>
              <a:t> </a:t>
            </a:r>
            <a:r>
              <a:rPr lang="ru-RU" sz="2400" dirty="0" err="1"/>
              <a:t>вивчати</a:t>
            </a:r>
            <a:r>
              <a:rPr lang="ru-RU" sz="2400" dirty="0"/>
              <a:t> </a:t>
            </a:r>
            <a:r>
              <a:rPr lang="ru-RU" sz="2400" dirty="0" err="1"/>
              <a:t>інший</a:t>
            </a:r>
            <a:r>
              <a:rPr lang="ru-RU" sz="2400" dirty="0"/>
              <a:t> предмет.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81142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Один учитель </a:t>
            </a:r>
            <a:r>
              <a:rPr lang="ru-RU" sz="2400" dirty="0" err="1"/>
              <a:t>веде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з 1 по 8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з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предметів</a:t>
            </a:r>
            <a:r>
              <a:rPr lang="ru-RU" sz="2400" dirty="0"/>
              <a:t>. Тут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традиційного</a:t>
            </a:r>
            <a:r>
              <a:rPr lang="ru-RU" sz="2400" dirty="0"/>
              <a:t> </a:t>
            </a:r>
            <a:r>
              <a:rPr lang="ru-RU" sz="2400" dirty="0" err="1"/>
              <a:t>розкладу</a:t>
            </a:r>
            <a:r>
              <a:rPr lang="ru-RU" sz="2400" dirty="0"/>
              <a:t> занять. На </a:t>
            </a:r>
            <a:r>
              <a:rPr lang="ru-RU" sz="2400" dirty="0" err="1"/>
              <a:t>уроці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йде</a:t>
            </a:r>
            <a:r>
              <a:rPr lang="ru-RU" sz="2400" dirty="0"/>
              <a:t> </a:t>
            </a:r>
            <a:r>
              <a:rPr lang="ru-RU" sz="2400" dirty="0" err="1"/>
              <a:t>концентроване</a:t>
            </a:r>
            <a:r>
              <a:rPr lang="ru-RU" sz="2400" dirty="0"/>
              <a:t> </a:t>
            </a:r>
            <a:r>
              <a:rPr lang="ru-RU" sz="2400" dirty="0" err="1"/>
              <a:t>ознайомлення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 з </a:t>
            </a:r>
            <a:r>
              <a:rPr lang="ru-RU" sz="2400" dirty="0" err="1"/>
              <a:t>новим</a:t>
            </a:r>
            <a:r>
              <a:rPr lang="ru-RU" sz="2400" dirty="0"/>
              <a:t> </a:t>
            </a:r>
            <a:r>
              <a:rPr lang="ru-RU" sz="2400" dirty="0" err="1"/>
              <a:t>матеріалом</a:t>
            </a:r>
            <a:r>
              <a:rPr lang="ru-RU" sz="2400" dirty="0"/>
              <a:t>, </a:t>
            </a:r>
            <a:r>
              <a:rPr lang="ru-RU" sz="2400" dirty="0" err="1"/>
              <a:t>далі</a:t>
            </a:r>
            <a:r>
              <a:rPr lang="ru-RU" sz="2400" dirty="0"/>
              <a:t> –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розгортання</a:t>
            </a:r>
            <a:r>
              <a:rPr lang="ru-RU" sz="2400" dirty="0"/>
              <a:t> і </a:t>
            </a:r>
            <a:r>
              <a:rPr lang="ru-RU" sz="2400" dirty="0" err="1"/>
              <a:t>закріплення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573016"/>
            <a:ext cx="32861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08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Серед</a:t>
            </a:r>
            <a:r>
              <a:rPr lang="ru-RU" sz="2400" dirty="0"/>
              <a:t> дня, у </a:t>
            </a:r>
            <a:r>
              <a:rPr lang="ru-RU" sz="2400" dirty="0" err="1"/>
              <a:t>другій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, </a:t>
            </a:r>
            <a:r>
              <a:rPr lang="ru-RU" sz="2400" dirty="0" err="1"/>
              <a:t>школярі</a:t>
            </a:r>
            <a:r>
              <a:rPr lang="ru-RU" sz="2400" dirty="0"/>
              <a:t> </a:t>
            </a:r>
            <a:r>
              <a:rPr lang="ru-RU" sz="2400" dirty="0" err="1"/>
              <a:t>займаються</a:t>
            </a:r>
            <a:r>
              <a:rPr lang="ru-RU" sz="2400" dirty="0"/>
              <a:t> предметами,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активізують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 і </a:t>
            </a:r>
            <a:r>
              <a:rPr lang="ru-RU" sz="2400" dirty="0" err="1"/>
              <a:t>будуються</a:t>
            </a:r>
            <a:r>
              <a:rPr lang="ru-RU" sz="2400" dirty="0"/>
              <a:t> як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вправ</a:t>
            </a:r>
            <a:r>
              <a:rPr lang="ru-RU" sz="2400" dirty="0"/>
              <a:t>: </a:t>
            </a:r>
            <a:r>
              <a:rPr lang="ru-RU" sz="2400" dirty="0" err="1"/>
              <a:t>іноземна</a:t>
            </a:r>
            <a:r>
              <a:rPr lang="ru-RU" sz="2400" dirty="0"/>
              <a:t> </a:t>
            </a:r>
            <a:r>
              <a:rPr lang="ru-RU" sz="2400" dirty="0" err="1"/>
              <a:t>мова</a:t>
            </a:r>
            <a:r>
              <a:rPr lang="ru-RU" sz="2400" dirty="0"/>
              <a:t>, </a:t>
            </a:r>
            <a:r>
              <a:rPr lang="ru-RU" sz="2400" dirty="0" err="1"/>
              <a:t>музика</a:t>
            </a:r>
            <a:r>
              <a:rPr lang="ru-RU" sz="2400" dirty="0"/>
              <a:t> і </a:t>
            </a:r>
            <a:r>
              <a:rPr lang="ru-RU" sz="2400" dirty="0" err="1"/>
              <a:t>евритмія</a:t>
            </a:r>
            <a:r>
              <a:rPr lang="ru-RU" sz="2400" dirty="0"/>
              <a:t>. З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діти</a:t>
            </a:r>
            <a:r>
              <a:rPr lang="ru-RU" sz="2400" dirty="0"/>
              <a:t> </a:t>
            </a:r>
            <a:r>
              <a:rPr lang="ru-RU" sz="2400" dirty="0" err="1"/>
              <a:t>вивчають</a:t>
            </a:r>
            <a:r>
              <a:rPr lang="ru-RU" sz="2400" dirty="0"/>
              <a:t>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іноземні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34243"/>
            <a:ext cx="4051151" cy="303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9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Монтессорі</a:t>
            </a:r>
            <a:r>
              <a:rPr lang="ru-RU" dirty="0"/>
              <a:t> </a:t>
            </a:r>
            <a:r>
              <a:rPr lang="ru-RU" dirty="0" err="1"/>
              <a:t>Марія</a:t>
            </a:r>
            <a:r>
              <a:rPr lang="ru-RU" dirty="0"/>
              <a:t> (1870-1952) - </a:t>
            </a:r>
            <a:r>
              <a:rPr lang="ru-RU" dirty="0" err="1"/>
              <a:t>італійський</a:t>
            </a:r>
            <a:r>
              <a:rPr lang="ru-RU" dirty="0"/>
              <a:t> педагог, </a:t>
            </a:r>
            <a:r>
              <a:rPr lang="ru-RU" dirty="0" err="1"/>
              <a:t>реалізувала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та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в </a:t>
            </a:r>
            <a:r>
              <a:rPr lang="ru-RU" dirty="0" err="1"/>
              <a:t>дитячому</a:t>
            </a:r>
            <a:r>
              <a:rPr lang="ru-RU" dirty="0"/>
              <a:t> садку і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 smtClean="0"/>
              <a:t>школі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824586" cy="253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975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Вальдорфська</a:t>
            </a:r>
            <a:r>
              <a:rPr lang="ru-RU" dirty="0" smtClean="0"/>
              <a:t> </a:t>
            </a:r>
            <a:r>
              <a:rPr lang="ru-RU" dirty="0" err="1" smtClean="0"/>
              <a:t>педагогіка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Музика</a:t>
            </a:r>
            <a:r>
              <a:rPr lang="ru-RU" sz="2400" dirty="0" smtClean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таке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, як і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. З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діти</a:t>
            </a:r>
            <a:r>
              <a:rPr lang="ru-RU" sz="2400" dirty="0"/>
              <a:t> </a:t>
            </a:r>
            <a:r>
              <a:rPr lang="ru-RU" sz="2400" dirty="0" err="1"/>
              <a:t>співають</a:t>
            </a:r>
            <a:r>
              <a:rPr lang="ru-RU" sz="2400" dirty="0"/>
              <a:t> і </a:t>
            </a:r>
            <a:r>
              <a:rPr lang="ru-RU" sz="2400" dirty="0" err="1"/>
              <a:t>грають</a:t>
            </a:r>
            <a:r>
              <a:rPr lang="ru-RU" sz="2400" dirty="0"/>
              <a:t> на </a:t>
            </a:r>
            <a:r>
              <a:rPr lang="ru-RU" sz="2400" dirty="0" err="1"/>
              <a:t>музичних</a:t>
            </a:r>
            <a:r>
              <a:rPr lang="ru-RU" sz="2400" dirty="0"/>
              <a:t> </a:t>
            </a:r>
            <a:r>
              <a:rPr lang="ru-RU" sz="2400" dirty="0" err="1"/>
              <a:t>інструментах</a:t>
            </a:r>
            <a:r>
              <a:rPr lang="ru-RU" sz="2400" dirty="0"/>
              <a:t>. </a:t>
            </a:r>
            <a:r>
              <a:rPr lang="ru-RU" sz="2400" dirty="0" err="1"/>
              <a:t>Евритмія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мистецтво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, </a:t>
            </a:r>
            <a:r>
              <a:rPr lang="ru-RU" sz="2400" dirty="0" err="1"/>
              <a:t>розроблене</a:t>
            </a:r>
            <a:r>
              <a:rPr lang="ru-RU" sz="2400" dirty="0"/>
              <a:t> Р. Штейгером. У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мова</a:t>
            </a:r>
            <a:r>
              <a:rPr lang="ru-RU" sz="2400" dirty="0"/>
              <a:t> і </a:t>
            </a:r>
            <a:r>
              <a:rPr lang="ru-RU" sz="2400" dirty="0" err="1"/>
              <a:t>музика</a:t>
            </a:r>
            <a:r>
              <a:rPr lang="ru-RU" sz="2400" dirty="0"/>
              <a:t> </a:t>
            </a:r>
            <a:r>
              <a:rPr lang="ru-RU" sz="2400" dirty="0" err="1"/>
              <a:t>перебувають</a:t>
            </a:r>
            <a:r>
              <a:rPr lang="ru-RU" sz="2400" dirty="0"/>
              <a:t> у </a:t>
            </a:r>
            <a:r>
              <a:rPr lang="ru-RU" sz="2400" dirty="0" err="1"/>
              <a:t>гармонії</a:t>
            </a:r>
            <a:r>
              <a:rPr lang="ru-RU" sz="2400" dirty="0"/>
              <a:t>, з </a:t>
            </a:r>
            <a:r>
              <a:rPr lang="ru-RU" sz="2400" dirty="0" err="1"/>
              <a:t>рухом</a:t>
            </a:r>
            <a:r>
              <a:rPr lang="ru-RU" sz="2400" dirty="0"/>
              <a:t> </a:t>
            </a:r>
            <a:r>
              <a:rPr lang="ru-RU" sz="2400" dirty="0" err="1"/>
              <a:t>виконавця</a:t>
            </a:r>
            <a:r>
              <a:rPr lang="ru-RU" sz="2400" dirty="0"/>
              <a:t>. </a:t>
            </a:r>
            <a:r>
              <a:rPr lang="ru-RU" sz="2400" dirty="0" err="1"/>
              <a:t>Евритмія</a:t>
            </a:r>
            <a:r>
              <a:rPr lang="ru-RU" sz="2400" dirty="0"/>
              <a:t> служить для </a:t>
            </a:r>
            <a:r>
              <a:rPr lang="ru-RU" sz="2400" dirty="0" err="1"/>
              <a:t>встановлення</a:t>
            </a:r>
            <a:r>
              <a:rPr lang="ru-RU" sz="2400" dirty="0"/>
              <a:t> </a:t>
            </a:r>
            <a:r>
              <a:rPr lang="ru-RU" sz="2400" dirty="0" err="1"/>
              <a:t>гармонії</a:t>
            </a:r>
            <a:r>
              <a:rPr lang="ru-RU" sz="2400" dirty="0"/>
              <a:t> </a:t>
            </a:r>
            <a:r>
              <a:rPr lang="ru-RU" sz="2400" dirty="0" err="1"/>
              <a:t>душі</a:t>
            </a:r>
            <a:r>
              <a:rPr lang="ru-RU" sz="2400" dirty="0"/>
              <a:t> й </a:t>
            </a:r>
            <a:r>
              <a:rPr lang="ru-RU" sz="2400" dirty="0" err="1"/>
              <a:t>організму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росте.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35331"/>
            <a:ext cx="3603104" cy="231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62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Виховання</a:t>
            </a:r>
            <a:r>
              <a:rPr lang="ru-RU" dirty="0"/>
              <a:t> за системою </a:t>
            </a:r>
            <a:r>
              <a:rPr lang="ru-RU" dirty="0" err="1"/>
              <a:t>Монтессорі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природнім</a:t>
            </a:r>
            <a:r>
              <a:rPr lang="ru-RU" dirty="0"/>
              <a:t> шляхом через </a:t>
            </a:r>
            <a:r>
              <a:rPr lang="ru-RU" b="1" dirty="0" err="1"/>
              <a:t>моторну</a:t>
            </a:r>
            <a:r>
              <a:rPr lang="ru-RU" b="1" dirty="0"/>
              <a:t>, </a:t>
            </a:r>
            <a:r>
              <a:rPr lang="ru-RU" b="1" dirty="0" err="1"/>
              <a:t>сенсорну</a:t>
            </a:r>
            <a:r>
              <a:rPr lang="ru-RU" b="1" dirty="0"/>
              <a:t> та </a:t>
            </a:r>
            <a:r>
              <a:rPr lang="ru-RU" b="1" dirty="0" err="1"/>
              <a:t>інтелектуальну</a:t>
            </a:r>
            <a:r>
              <a:rPr lang="ru-RU" b="1" dirty="0"/>
              <a:t> </a:t>
            </a:r>
            <a:r>
              <a:rPr lang="ru-RU" b="1" dirty="0" err="1"/>
              <a:t>активізацію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 </a:t>
            </a:r>
            <a:r>
              <a:rPr lang="ru-RU" dirty="0" err="1"/>
              <a:t>базувалися</a:t>
            </a:r>
            <a:r>
              <a:rPr lang="ru-RU" dirty="0"/>
              <a:t> на </a:t>
            </a:r>
            <a:r>
              <a:rPr lang="ru-RU" dirty="0" err="1"/>
              <a:t>спостереженнях</a:t>
            </a:r>
            <a:r>
              <a:rPr lang="ru-RU" dirty="0"/>
              <a:t> за </a:t>
            </a:r>
            <a:r>
              <a:rPr lang="ru-RU" dirty="0" err="1"/>
              <a:t>поведінкою</a:t>
            </a:r>
            <a:r>
              <a:rPr lang="ru-RU" dirty="0"/>
              <a:t> </a:t>
            </a:r>
            <a:r>
              <a:rPr lang="ru-RU" dirty="0" err="1" smtClean="0"/>
              <a:t>дитини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03" y="4200062"/>
            <a:ext cx="2823057" cy="18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99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err="1"/>
              <a:t>Базовими</a:t>
            </a:r>
            <a:r>
              <a:rPr lang="ru-RU" b="1" dirty="0"/>
              <a:t> та </a:t>
            </a:r>
            <a:r>
              <a:rPr lang="ru-RU" b="1" dirty="0" err="1"/>
              <a:t>найважливішими</a:t>
            </a:r>
            <a:r>
              <a:rPr lang="ru-RU" b="1" dirty="0"/>
              <a:t> основами </a:t>
            </a:r>
            <a:r>
              <a:rPr lang="ru-RU" b="1" dirty="0" err="1"/>
              <a:t>Монтессорі-педагогіки</a:t>
            </a:r>
            <a:r>
              <a:rPr lang="ru-RU" b="1" dirty="0"/>
              <a:t> є: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/>
              <a:t>підготоване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віковим</a:t>
            </a:r>
            <a:r>
              <a:rPr lang="ru-RU" dirty="0"/>
              <a:t> потребам </a:t>
            </a:r>
            <a:r>
              <a:rPr lang="ru-RU" dirty="0" err="1"/>
              <a:t>дитини</a:t>
            </a:r>
            <a:r>
              <a:rPr lang="ru-RU" dirty="0"/>
              <a:t>. </a:t>
            </a:r>
            <a:r>
              <a:rPr lang="ru-RU" dirty="0" err="1"/>
              <a:t>Можливість</a:t>
            </a:r>
            <a:r>
              <a:rPr lang="ru-RU" dirty="0"/>
              <a:t>  контакту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дидактичними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вчитель</a:t>
            </a:r>
            <a:r>
              <a:rPr lang="ru-RU" dirty="0"/>
              <a:t>, як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спостерігач</a:t>
            </a:r>
            <a:r>
              <a:rPr lang="ru-RU" dirty="0"/>
              <a:t> та </a:t>
            </a:r>
            <a:r>
              <a:rPr lang="ru-RU" dirty="0" err="1"/>
              <a:t>помічник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8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7389"/>
            <a:ext cx="8280920" cy="54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96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Принципи</a:t>
            </a:r>
            <a:r>
              <a:rPr lang="ru-RU" b="1" dirty="0" smtClean="0"/>
              <a:t> </a:t>
            </a:r>
            <a:r>
              <a:rPr lang="ru-RU" b="1" dirty="0" err="1" smtClean="0"/>
              <a:t>побудови</a:t>
            </a:r>
            <a:r>
              <a:rPr lang="ru-RU" b="1" dirty="0" smtClean="0"/>
              <a:t> </a:t>
            </a:r>
            <a:r>
              <a:rPr lang="ru-RU" b="1" dirty="0" err="1" smtClean="0"/>
              <a:t>Монтессорі</a:t>
            </a:r>
            <a:r>
              <a:rPr lang="ru-RU" b="1" dirty="0" smtClean="0"/>
              <a:t> –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Свобода </a:t>
            </a:r>
            <a:r>
              <a:rPr lang="ru-RU" dirty="0" err="1" smtClean="0"/>
              <a:t>рухів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Свобода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Свобода </a:t>
            </a:r>
            <a:r>
              <a:rPr lang="ru-RU" dirty="0" err="1" smtClean="0"/>
              <a:t>повторень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Свобода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 smtClean="0"/>
              <a:t>почуттів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Свобода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 smtClean="0"/>
              <a:t>контактів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2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Класифікаційні</a:t>
            </a:r>
            <a:r>
              <a:rPr lang="ru-RU" b="1" dirty="0"/>
              <a:t> </a:t>
            </a:r>
            <a:r>
              <a:rPr lang="ru-RU" b="1" dirty="0" err="1"/>
              <a:t>параметри</a:t>
            </a:r>
            <a:r>
              <a:rPr lang="ru-RU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: </a:t>
            </a:r>
            <a:r>
              <a:rPr lang="ru-RU" dirty="0" err="1"/>
              <a:t>загальнопедагогічна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За </a:t>
            </a:r>
            <a:r>
              <a:rPr lang="ru-RU" dirty="0" err="1"/>
              <a:t>філософської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: </a:t>
            </a:r>
            <a:r>
              <a:rPr lang="ru-RU" dirty="0" err="1"/>
              <a:t>антропософська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За </a:t>
            </a:r>
            <a:r>
              <a:rPr lang="ru-RU" dirty="0" err="1"/>
              <a:t>основним</a:t>
            </a:r>
            <a:r>
              <a:rPr lang="ru-RU" dirty="0"/>
              <a:t> фактором </a:t>
            </a:r>
            <a:r>
              <a:rPr lang="ru-RU" dirty="0" err="1"/>
              <a:t>розвитку</a:t>
            </a:r>
            <a:r>
              <a:rPr lang="ru-RU" dirty="0"/>
              <a:t>: </a:t>
            </a:r>
            <a:r>
              <a:rPr lang="ru-RU" dirty="0" err="1"/>
              <a:t>біогенна</a:t>
            </a:r>
            <a:r>
              <a:rPr lang="ru-RU" dirty="0"/>
              <a:t> + психогенна.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 </a:t>
            </a:r>
            <a:r>
              <a:rPr lang="ru-RU" dirty="0"/>
              <a:t>характером </a:t>
            </a:r>
            <a:r>
              <a:rPr lang="ru-RU" dirty="0" err="1"/>
              <a:t>змісту</a:t>
            </a:r>
            <a:r>
              <a:rPr lang="ru-RU" dirty="0"/>
              <a:t>: </a:t>
            </a:r>
            <a:r>
              <a:rPr lang="ru-RU" dirty="0" err="1"/>
              <a:t>виховна</a:t>
            </a:r>
            <a:r>
              <a:rPr lang="ru-RU" dirty="0"/>
              <a:t> + </a:t>
            </a:r>
            <a:r>
              <a:rPr lang="ru-RU" dirty="0" err="1"/>
              <a:t>навчальна</a:t>
            </a:r>
            <a:r>
              <a:rPr lang="ru-RU" dirty="0"/>
              <a:t>, </a:t>
            </a:r>
            <a:r>
              <a:rPr lang="ru-RU" dirty="0" err="1"/>
              <a:t>світська</a:t>
            </a:r>
            <a:r>
              <a:rPr lang="ru-RU" dirty="0"/>
              <a:t>, </a:t>
            </a:r>
            <a:r>
              <a:rPr lang="ru-RU" dirty="0" err="1"/>
              <a:t>загальноосвітня</a:t>
            </a:r>
            <a:r>
              <a:rPr lang="ru-RU" dirty="0"/>
              <a:t>, </a:t>
            </a:r>
            <a:r>
              <a:rPr lang="ru-RU" dirty="0" err="1"/>
              <a:t>гуманістична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За типом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пізнавальною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: система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+ «консультант» + «репетитор».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З </a:t>
            </a:r>
            <a:r>
              <a:rPr lang="ru-RU" dirty="0" err="1"/>
              <a:t>організаційних</a:t>
            </a:r>
            <a:r>
              <a:rPr lang="ru-RU" dirty="0"/>
              <a:t> форм: альтернативна, </a:t>
            </a:r>
            <a:r>
              <a:rPr lang="ru-RU" dirty="0" err="1"/>
              <a:t>клубна</a:t>
            </a:r>
            <a:r>
              <a:rPr lang="ru-RU" dirty="0"/>
              <a:t>, </a:t>
            </a:r>
            <a:r>
              <a:rPr lang="ru-RU" dirty="0" err="1"/>
              <a:t>індивідуальна</a:t>
            </a:r>
            <a:r>
              <a:rPr lang="ru-RU" dirty="0"/>
              <a:t> + </a:t>
            </a:r>
            <a:r>
              <a:rPr lang="ru-RU" dirty="0" err="1"/>
              <a:t>групова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За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дитини</a:t>
            </a:r>
            <a:r>
              <a:rPr lang="ru-RU" dirty="0"/>
              <a:t>: </a:t>
            </a:r>
            <a:r>
              <a:rPr lang="ru-RU" dirty="0" err="1" smtClean="0"/>
              <a:t>антропоцентрична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За </a:t>
            </a:r>
            <a:r>
              <a:rPr lang="ru-RU" dirty="0" err="1"/>
              <a:t>переважному</a:t>
            </a:r>
            <a:r>
              <a:rPr lang="ru-RU" dirty="0"/>
              <a:t> методу: </a:t>
            </a:r>
            <a:r>
              <a:rPr lang="ru-RU" dirty="0" err="1"/>
              <a:t>ігрова</a:t>
            </a:r>
            <a:r>
              <a:rPr lang="ru-RU" dirty="0"/>
              <a:t> + </a:t>
            </a:r>
            <a:r>
              <a:rPr lang="ru-RU" dirty="0" err="1"/>
              <a:t>творча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: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 smtClean="0"/>
              <a:t>категорії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21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Педагогіка</a:t>
            </a:r>
            <a:r>
              <a:rPr lang="ru-RU" dirty="0"/>
              <a:t> М. </a:t>
            </a:r>
            <a:r>
              <a:rPr lang="ru-RU" dirty="0" err="1" smtClean="0"/>
              <a:t>Монтессорі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/>
              <a:t>Цільові</a:t>
            </a:r>
            <a:r>
              <a:rPr lang="ru-RU" b="1" dirty="0"/>
              <a:t> </a:t>
            </a:r>
            <a:r>
              <a:rPr lang="ru-RU" b="1" dirty="0" err="1"/>
              <a:t>орієнтації</a:t>
            </a: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Всебічний</a:t>
            </a:r>
            <a:r>
              <a:rPr lang="ru-RU" dirty="0" smtClean="0"/>
              <a:t> </a:t>
            </a:r>
            <a:r>
              <a:rPr lang="ru-RU" dirty="0" err="1"/>
              <a:t>розвиток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/>
              <a:t>самостійності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З'єднання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предметного </a:t>
            </a:r>
            <a:r>
              <a:rPr lang="ru-RU" dirty="0" err="1"/>
              <a:t>світу</a:t>
            </a:r>
            <a:r>
              <a:rPr lang="ru-RU" dirty="0"/>
              <a:t> і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діяльності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28310"/>
            <a:ext cx="2438280" cy="366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63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1358</Words>
  <Application>Microsoft Office PowerPoint</Application>
  <PresentationFormat>Экран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Предметні педагогічні технології</vt:lpstr>
      <vt:lpstr>ПЛАН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1. Педагогіка М. Монтессорі</vt:lpstr>
      <vt:lpstr>2. Вальдорфська педагогіка</vt:lpstr>
      <vt:lpstr>2. Вальдорфська педагогіка</vt:lpstr>
      <vt:lpstr>2. Вальдорфська педагогіка</vt:lpstr>
      <vt:lpstr>2. Вальдорфська педагогіка</vt:lpstr>
      <vt:lpstr>2. Вальдорфська педагогіка</vt:lpstr>
      <vt:lpstr>2. Вальдорфська педагогіка</vt:lpstr>
      <vt:lpstr>2. Вальдорфська педагогіка</vt:lpstr>
      <vt:lpstr>2. Вальдорфська педагогіка</vt:lpstr>
      <vt:lpstr>2. Вальдорфська педагогіка</vt:lpstr>
      <vt:lpstr>2. Вальдорфська педагогіка</vt:lpstr>
      <vt:lpstr>2. Вальдорфська педагогіка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Авторські педагогічні технології</dc:title>
  <dc:creator>user</dc:creator>
  <cp:lastModifiedBy>Юлиана</cp:lastModifiedBy>
  <cp:revision>17</cp:revision>
  <dcterms:created xsi:type="dcterms:W3CDTF">2021-05-20T10:16:30Z</dcterms:created>
  <dcterms:modified xsi:type="dcterms:W3CDTF">2022-04-11T09:22:31Z</dcterms:modified>
</cp:coreProperties>
</file>