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6" autoAdjust="0"/>
    <p:restoredTop sz="94660"/>
  </p:normalViewPr>
  <p:slideViewPr>
    <p:cSldViewPr>
      <p:cViewPr>
        <p:scale>
          <a:sx n="98" d="100"/>
          <a:sy n="98" d="100"/>
        </p:scale>
        <p:origin x="-720" y="5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9"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10" name="Freeform 10"/>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pPr>
              <a:defRPr/>
            </a:pPr>
            <a:fld id="{FD8D1B4B-FCFB-4E83-873A-C10722CD709C}" type="datetimeFigureOut">
              <a:rPr lang="ru-RU"/>
              <a:pPr>
                <a:defRPr/>
              </a:pPr>
              <a:t>06.12.2015</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670A8481-ECFA-42A9-9EF7-7954663B502E}" type="slidenum">
              <a:rPr lang="ru-RU"/>
              <a:pPr>
                <a:defRPr/>
              </a:pPr>
              <a:t>‹#›</a:t>
            </a:fld>
            <a:endParaRPr lang="ru-RU"/>
          </a:p>
        </p:txBody>
      </p:sp>
    </p:spTree>
    <p:extLst>
      <p:ext uri="{BB962C8B-B14F-4D97-AF65-F5344CB8AC3E}">
        <p14:creationId xmlns:p14="http://schemas.microsoft.com/office/powerpoint/2010/main" val="3327751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3255CF8-34E2-4FB7-86C7-39B970A42915}" type="datetimeFigureOut">
              <a:rPr lang="ru-RU"/>
              <a:pPr>
                <a:defRPr/>
              </a:pPr>
              <a:t>06.12.2015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4A03DF9-81E4-4873-9399-2806214D4A23}" type="slidenum">
              <a:rPr lang="ru-RU"/>
              <a:pPr>
                <a:defRPr/>
              </a:pPr>
              <a:t>‹#›</a:t>
            </a:fld>
            <a:endParaRPr lang="ru-RU"/>
          </a:p>
        </p:txBody>
      </p:sp>
    </p:spTree>
    <p:extLst>
      <p:ext uri="{BB962C8B-B14F-4D97-AF65-F5344CB8AC3E}">
        <p14:creationId xmlns:p14="http://schemas.microsoft.com/office/powerpoint/2010/main" val="2579317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9"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10" name="Freeform 19"/>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Date Placeholder 3"/>
          <p:cNvSpPr>
            <a:spLocks noGrp="1"/>
          </p:cNvSpPr>
          <p:nvPr>
            <p:ph type="dt" sz="half" idx="10"/>
          </p:nvPr>
        </p:nvSpPr>
        <p:spPr/>
        <p:txBody>
          <a:bodyPr/>
          <a:lstStyle>
            <a:lvl1pPr>
              <a:defRPr/>
            </a:lvl1pPr>
          </a:lstStyle>
          <a:p>
            <a:pPr>
              <a:defRPr/>
            </a:pPr>
            <a:fld id="{BD505BAB-9014-417D-8F15-D206CBA3C212}" type="datetimeFigureOut">
              <a:rPr lang="ru-RU"/>
              <a:pPr>
                <a:defRPr/>
              </a:pPr>
              <a:t>06.12.2015</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7A0787C7-1923-4BF6-802D-8156AC80D4BE}" type="slidenum">
              <a:rPr lang="ru-RU"/>
              <a:pPr>
                <a:defRPr/>
              </a:pPr>
              <a:t>‹#›</a:t>
            </a:fld>
            <a:endParaRPr lang="ru-RU"/>
          </a:p>
        </p:txBody>
      </p:sp>
    </p:spTree>
    <p:extLst>
      <p:ext uri="{BB962C8B-B14F-4D97-AF65-F5344CB8AC3E}">
        <p14:creationId xmlns:p14="http://schemas.microsoft.com/office/powerpoint/2010/main" val="113752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4F9364B4-1FAE-4838-BC5D-DB61C82C6D05}" type="datetimeFigureOut">
              <a:rPr lang="ru-RU"/>
              <a:pPr>
                <a:defRPr/>
              </a:pPr>
              <a:t>06.12.2015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005564E-5458-4856-ACA0-4ADFA1F9B255}" type="slidenum">
              <a:rPr lang="ru-RU"/>
              <a:pPr>
                <a:defRPr/>
              </a:pPr>
              <a:t>‹#›</a:t>
            </a:fld>
            <a:endParaRPr lang="ru-RU"/>
          </a:p>
        </p:txBody>
      </p:sp>
    </p:spTree>
    <p:extLst>
      <p:ext uri="{BB962C8B-B14F-4D97-AF65-F5344CB8AC3E}">
        <p14:creationId xmlns:p14="http://schemas.microsoft.com/office/powerpoint/2010/main" val="3517655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gd name="T0" fmla="*/ 2870172 w 2706"/>
              <a:gd name="T1" fmla="*/ 0 h 640"/>
              <a:gd name="T2" fmla="*/ 2870172 w 2706"/>
              <a:gd name="T3" fmla="*/ 0 h 640"/>
              <a:gd name="T4" fmla="*/ 2748987 w 2706"/>
              <a:gd name="T5" fmla="*/ 20092 h 640"/>
              <a:gd name="T6" fmla="*/ 2625676 w 2706"/>
              <a:gd name="T7" fmla="*/ 42416 h 640"/>
              <a:gd name="T8" fmla="*/ 2500239 w 2706"/>
              <a:gd name="T9" fmla="*/ 66973 h 640"/>
              <a:gd name="T10" fmla="*/ 2370549 w 2706"/>
              <a:gd name="T11" fmla="*/ 91529 h 640"/>
              <a:gd name="T12" fmla="*/ 2238734 w 2706"/>
              <a:gd name="T13" fmla="*/ 120551 h 640"/>
              <a:gd name="T14" fmla="*/ 2102667 w 2706"/>
              <a:gd name="T15" fmla="*/ 149572 h 640"/>
              <a:gd name="T16" fmla="*/ 1964473 w 2706"/>
              <a:gd name="T17" fmla="*/ 183059 h 640"/>
              <a:gd name="T18" fmla="*/ 1822028 w 2706"/>
              <a:gd name="T19" fmla="*/ 216545 h 640"/>
              <a:gd name="T20" fmla="*/ 1822028 w 2706"/>
              <a:gd name="T21" fmla="*/ 216545 h 640"/>
              <a:gd name="T22" fmla="*/ 1564775 w 2706"/>
              <a:gd name="T23" fmla="*/ 281285 h 640"/>
              <a:gd name="T24" fmla="*/ 1313901 w 2706"/>
              <a:gd name="T25" fmla="*/ 339328 h 640"/>
              <a:gd name="T26" fmla="*/ 1073657 w 2706"/>
              <a:gd name="T27" fmla="*/ 392906 h 640"/>
              <a:gd name="T28" fmla="*/ 841917 w 2706"/>
              <a:gd name="T29" fmla="*/ 444252 h 640"/>
              <a:gd name="T30" fmla="*/ 620808 w 2706"/>
              <a:gd name="T31" fmla="*/ 488900 h 640"/>
              <a:gd name="T32" fmla="*/ 406076 w 2706"/>
              <a:gd name="T33" fmla="*/ 529084 h 640"/>
              <a:gd name="T34" fmla="*/ 199849 w 2706"/>
              <a:gd name="T35" fmla="*/ 567035 h 640"/>
              <a:gd name="T36" fmla="*/ 0 w 2706"/>
              <a:gd name="T37" fmla="*/ 600521 h 640"/>
              <a:gd name="T38" fmla="*/ 0 w 2706"/>
              <a:gd name="T39" fmla="*/ 600521 h 640"/>
              <a:gd name="T40" fmla="*/ 138193 w 2706"/>
              <a:gd name="T41" fmla="*/ 620613 h 640"/>
              <a:gd name="T42" fmla="*/ 270009 w 2706"/>
              <a:gd name="T43" fmla="*/ 638473 h 640"/>
              <a:gd name="T44" fmla="*/ 397572 w 2706"/>
              <a:gd name="T45" fmla="*/ 654100 h 640"/>
              <a:gd name="T46" fmla="*/ 523009 w 2706"/>
              <a:gd name="T47" fmla="*/ 667494 h 640"/>
              <a:gd name="T48" fmla="*/ 644194 w 2706"/>
              <a:gd name="T49" fmla="*/ 680889 h 640"/>
              <a:gd name="T50" fmla="*/ 761127 w 2706"/>
              <a:gd name="T51" fmla="*/ 689818 h 640"/>
              <a:gd name="T52" fmla="*/ 873808 w 2706"/>
              <a:gd name="T53" fmla="*/ 698748 h 640"/>
              <a:gd name="T54" fmla="*/ 984363 w 2706"/>
              <a:gd name="T55" fmla="*/ 705445 h 640"/>
              <a:gd name="T56" fmla="*/ 1092791 w 2706"/>
              <a:gd name="T57" fmla="*/ 709910 h 640"/>
              <a:gd name="T58" fmla="*/ 1196968 w 2706"/>
              <a:gd name="T59" fmla="*/ 712143 h 640"/>
              <a:gd name="T60" fmla="*/ 1296892 w 2706"/>
              <a:gd name="T61" fmla="*/ 714375 h 640"/>
              <a:gd name="T62" fmla="*/ 1394691 w 2706"/>
              <a:gd name="T63" fmla="*/ 714375 h 640"/>
              <a:gd name="T64" fmla="*/ 1490363 w 2706"/>
              <a:gd name="T65" fmla="*/ 712143 h 640"/>
              <a:gd name="T66" fmla="*/ 1583910 w 2706"/>
              <a:gd name="T67" fmla="*/ 709910 h 640"/>
              <a:gd name="T68" fmla="*/ 1673204 w 2706"/>
              <a:gd name="T69" fmla="*/ 705445 h 640"/>
              <a:gd name="T70" fmla="*/ 1760372 w 2706"/>
              <a:gd name="T71" fmla="*/ 698748 h 640"/>
              <a:gd name="T72" fmla="*/ 1843288 w 2706"/>
              <a:gd name="T73" fmla="*/ 692051 h 640"/>
              <a:gd name="T74" fmla="*/ 1926204 w 2706"/>
              <a:gd name="T75" fmla="*/ 683121 h 640"/>
              <a:gd name="T76" fmla="*/ 2004868 w 2706"/>
              <a:gd name="T77" fmla="*/ 671959 h 640"/>
              <a:gd name="T78" fmla="*/ 2083532 w 2706"/>
              <a:gd name="T79" fmla="*/ 660797 h 640"/>
              <a:gd name="T80" fmla="*/ 2157944 w 2706"/>
              <a:gd name="T81" fmla="*/ 647402 h 640"/>
              <a:gd name="T82" fmla="*/ 2232356 w 2706"/>
              <a:gd name="T83" fmla="*/ 634008 h 640"/>
              <a:gd name="T84" fmla="*/ 2302516 w 2706"/>
              <a:gd name="T85" fmla="*/ 618381 h 640"/>
              <a:gd name="T86" fmla="*/ 2372675 w 2706"/>
              <a:gd name="T87" fmla="*/ 602754 h 640"/>
              <a:gd name="T88" fmla="*/ 2440709 w 2706"/>
              <a:gd name="T89" fmla="*/ 584895 h 640"/>
              <a:gd name="T90" fmla="*/ 2506617 w 2706"/>
              <a:gd name="T91" fmla="*/ 567035 h 640"/>
              <a:gd name="T92" fmla="*/ 2570398 w 2706"/>
              <a:gd name="T93" fmla="*/ 546943 h 640"/>
              <a:gd name="T94" fmla="*/ 2634180 w 2706"/>
              <a:gd name="T95" fmla="*/ 526852 h 640"/>
              <a:gd name="T96" fmla="*/ 2755365 w 2706"/>
              <a:gd name="T97" fmla="*/ 482203 h 640"/>
              <a:gd name="T98" fmla="*/ 2872298 w 2706"/>
              <a:gd name="T99" fmla="*/ 435322 h 640"/>
              <a:gd name="T100" fmla="*/ 2872298 w 2706"/>
              <a:gd name="T101" fmla="*/ 435322 h 640"/>
              <a:gd name="T102" fmla="*/ 2876550 w 2706"/>
              <a:gd name="T103" fmla="*/ 433090 h 640"/>
              <a:gd name="T104" fmla="*/ 2876550 w 2706"/>
              <a:gd name="T105" fmla="*/ 433090 h 640"/>
              <a:gd name="T106" fmla="*/ 2876550 w 2706"/>
              <a:gd name="T107" fmla="*/ 0 h 640"/>
              <a:gd name="T108" fmla="*/ 2876550 w 2706"/>
              <a:gd name="T109" fmla="*/ 0 h 640"/>
              <a:gd name="T110" fmla="*/ 2870172 w 2706"/>
              <a:gd name="T111" fmla="*/ 0 h 640"/>
              <a:gd name="T112" fmla="*/ 2870172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6" name="Freeform 18"/>
          <p:cNvSpPr>
            <a:spLocks/>
          </p:cNvSpPr>
          <p:nvPr/>
        </p:nvSpPr>
        <p:spPr bwMode="hidden">
          <a:xfrm>
            <a:off x="2619375" y="4075113"/>
            <a:ext cx="5545138" cy="850900"/>
          </a:xfrm>
          <a:custGeom>
            <a:avLst/>
            <a:gdLst>
              <a:gd name="T0" fmla="*/ 5545138 w 5216"/>
              <a:gd name="T1" fmla="*/ 797300 h 762"/>
              <a:gd name="T2" fmla="*/ 5298498 w 5216"/>
              <a:gd name="T3" fmla="*/ 766033 h 762"/>
              <a:gd name="T4" fmla="*/ 4760569 w 5216"/>
              <a:gd name="T5" fmla="*/ 681167 h 762"/>
              <a:gd name="T6" fmla="*/ 4160980 w 5216"/>
              <a:gd name="T7" fmla="*/ 567267 h 762"/>
              <a:gd name="T8" fmla="*/ 3493352 w 5216"/>
              <a:gd name="T9" fmla="*/ 417633 h 762"/>
              <a:gd name="T10" fmla="*/ 3131897 w 5216"/>
              <a:gd name="T11" fmla="*/ 330533 h 762"/>
              <a:gd name="T12" fmla="*/ 2851239 w 5216"/>
              <a:gd name="T13" fmla="*/ 263533 h 762"/>
              <a:gd name="T14" fmla="*/ 2583337 w 5216"/>
              <a:gd name="T15" fmla="*/ 205467 h 762"/>
              <a:gd name="T16" fmla="*/ 2328193 w 5216"/>
              <a:gd name="T17" fmla="*/ 156333 h 762"/>
              <a:gd name="T18" fmla="*/ 2083679 w 5216"/>
              <a:gd name="T19" fmla="*/ 113900 h 762"/>
              <a:gd name="T20" fmla="*/ 1849797 w 5216"/>
              <a:gd name="T21" fmla="*/ 80400 h 762"/>
              <a:gd name="T22" fmla="*/ 1418178 w 5216"/>
              <a:gd name="T23" fmla="*/ 31267 h 762"/>
              <a:gd name="T24" fmla="*/ 1031209 w 5216"/>
              <a:gd name="T25" fmla="*/ 4467 h 762"/>
              <a:gd name="T26" fmla="*/ 684637 w 5216"/>
              <a:gd name="T27" fmla="*/ 0 h 762"/>
              <a:gd name="T28" fmla="*/ 380590 w 5216"/>
              <a:gd name="T29" fmla="*/ 11167 h 762"/>
              <a:gd name="T30" fmla="*/ 116941 w 5216"/>
              <a:gd name="T31" fmla="*/ 35733 h 762"/>
              <a:gd name="T32" fmla="*/ 0 w 5216"/>
              <a:gd name="T33" fmla="*/ 53600 h 762"/>
              <a:gd name="T34" fmla="*/ 333814 w 5216"/>
              <a:gd name="T35" fmla="*/ 96033 h 762"/>
              <a:gd name="T36" fmla="*/ 693142 w 5216"/>
              <a:gd name="T37" fmla="*/ 156333 h 762"/>
              <a:gd name="T38" fmla="*/ 1077985 w 5216"/>
              <a:gd name="T39" fmla="*/ 234500 h 762"/>
              <a:gd name="T40" fmla="*/ 1490468 w 5216"/>
              <a:gd name="T41" fmla="*/ 330533 h 762"/>
              <a:gd name="T42" fmla="*/ 1866806 w 5216"/>
              <a:gd name="T43" fmla="*/ 422100 h 762"/>
              <a:gd name="T44" fmla="*/ 2559949 w 5216"/>
              <a:gd name="T45" fmla="*/ 576200 h 762"/>
              <a:gd name="T46" fmla="*/ 2878879 w 5216"/>
              <a:gd name="T47" fmla="*/ 638733 h 762"/>
              <a:gd name="T48" fmla="*/ 3180800 w 5216"/>
              <a:gd name="T49" fmla="*/ 692333 h 762"/>
              <a:gd name="T50" fmla="*/ 3465711 w 5216"/>
              <a:gd name="T51" fmla="*/ 739233 h 762"/>
              <a:gd name="T52" fmla="*/ 3733613 w 5216"/>
              <a:gd name="T53" fmla="*/ 774967 h 762"/>
              <a:gd name="T54" fmla="*/ 3986631 w 5216"/>
              <a:gd name="T55" fmla="*/ 806233 h 762"/>
              <a:gd name="T56" fmla="*/ 4224766 w 5216"/>
              <a:gd name="T57" fmla="*/ 826333 h 762"/>
              <a:gd name="T58" fmla="*/ 4448017 w 5216"/>
              <a:gd name="T59" fmla="*/ 841967 h 762"/>
              <a:gd name="T60" fmla="*/ 4660637 w 5216"/>
              <a:gd name="T61" fmla="*/ 850900 h 762"/>
              <a:gd name="T62" fmla="*/ 4858374 w 5216"/>
              <a:gd name="T63" fmla="*/ 850900 h 762"/>
              <a:gd name="T64" fmla="*/ 5045480 w 5216"/>
              <a:gd name="T65" fmla="*/ 846433 h 762"/>
              <a:gd name="T66" fmla="*/ 5221955 w 5216"/>
              <a:gd name="T67" fmla="*/ 835267 h 762"/>
              <a:gd name="T68" fmla="*/ 5387799 w 5216"/>
              <a:gd name="T69" fmla="*/ 817400 h 762"/>
              <a:gd name="T70" fmla="*/ 5545138 w 5216"/>
              <a:gd name="T71" fmla="*/ 797300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 name="Freeform 22"/>
          <p:cNvSpPr>
            <a:spLocks/>
          </p:cNvSpPr>
          <p:nvPr/>
        </p:nvSpPr>
        <p:spPr bwMode="hidden">
          <a:xfrm>
            <a:off x="2828925" y="4087813"/>
            <a:ext cx="5467350" cy="774700"/>
          </a:xfrm>
          <a:custGeom>
            <a:avLst/>
            <a:gdLst>
              <a:gd name="T0" fmla="*/ 0 w 5144"/>
              <a:gd name="T1" fmla="*/ 78140 h 694"/>
              <a:gd name="T2" fmla="*/ 0 w 5144"/>
              <a:gd name="T3" fmla="*/ 78140 h 694"/>
              <a:gd name="T4" fmla="*/ 19131 w 5144"/>
              <a:gd name="T5" fmla="*/ 73675 h 694"/>
              <a:gd name="T6" fmla="*/ 76526 w 5144"/>
              <a:gd name="T7" fmla="*/ 62512 h 694"/>
              <a:gd name="T8" fmla="*/ 174309 w 5144"/>
              <a:gd name="T9" fmla="*/ 46884 h 694"/>
              <a:gd name="T10" fmla="*/ 238081 w 5144"/>
              <a:gd name="T11" fmla="*/ 37954 h 694"/>
              <a:gd name="T12" fmla="*/ 312481 w 5144"/>
              <a:gd name="T13" fmla="*/ 29023 h 694"/>
              <a:gd name="T14" fmla="*/ 395384 w 5144"/>
              <a:gd name="T15" fmla="*/ 22326 h 694"/>
              <a:gd name="T16" fmla="*/ 491041 w 5144"/>
              <a:gd name="T17" fmla="*/ 15628 h 694"/>
              <a:gd name="T18" fmla="*/ 595201 w 5144"/>
              <a:gd name="T19" fmla="*/ 8930 h 694"/>
              <a:gd name="T20" fmla="*/ 712116 w 5144"/>
              <a:gd name="T21" fmla="*/ 4465 h 694"/>
              <a:gd name="T22" fmla="*/ 839659 w 5144"/>
              <a:gd name="T23" fmla="*/ 2233 h 694"/>
              <a:gd name="T24" fmla="*/ 977831 w 5144"/>
              <a:gd name="T25" fmla="*/ 0 h 694"/>
              <a:gd name="T26" fmla="*/ 1126631 w 5144"/>
              <a:gd name="T27" fmla="*/ 2233 h 694"/>
              <a:gd name="T28" fmla="*/ 1286060 w 5144"/>
              <a:gd name="T29" fmla="*/ 6698 h 694"/>
              <a:gd name="T30" fmla="*/ 1458243 w 5144"/>
              <a:gd name="T31" fmla="*/ 15628 h 694"/>
              <a:gd name="T32" fmla="*/ 1641055 w 5144"/>
              <a:gd name="T33" fmla="*/ 26791 h 694"/>
              <a:gd name="T34" fmla="*/ 1834496 w 5144"/>
              <a:gd name="T35" fmla="*/ 44651 h 694"/>
              <a:gd name="T36" fmla="*/ 2040691 w 5144"/>
              <a:gd name="T37" fmla="*/ 64744 h 694"/>
              <a:gd name="T38" fmla="*/ 2259640 w 5144"/>
              <a:gd name="T39" fmla="*/ 89303 h 694"/>
              <a:gd name="T40" fmla="*/ 2489217 w 5144"/>
              <a:gd name="T41" fmla="*/ 118326 h 694"/>
              <a:gd name="T42" fmla="*/ 2731549 w 5144"/>
              <a:gd name="T43" fmla="*/ 154047 h 694"/>
              <a:gd name="T44" fmla="*/ 2984510 w 5144"/>
              <a:gd name="T45" fmla="*/ 194233 h 694"/>
              <a:gd name="T46" fmla="*/ 3250225 w 5144"/>
              <a:gd name="T47" fmla="*/ 241117 h 694"/>
              <a:gd name="T48" fmla="*/ 3528694 w 5144"/>
              <a:gd name="T49" fmla="*/ 296931 h 694"/>
              <a:gd name="T50" fmla="*/ 3819918 w 5144"/>
              <a:gd name="T51" fmla="*/ 357210 h 694"/>
              <a:gd name="T52" fmla="*/ 4123895 w 5144"/>
              <a:gd name="T53" fmla="*/ 424187 h 694"/>
              <a:gd name="T54" fmla="*/ 4440628 w 5144"/>
              <a:gd name="T55" fmla="*/ 500095 h 694"/>
              <a:gd name="T56" fmla="*/ 4770114 w 5144"/>
              <a:gd name="T57" fmla="*/ 582699 h 694"/>
              <a:gd name="T58" fmla="*/ 5112355 w 5144"/>
              <a:gd name="T59" fmla="*/ 674235 h 694"/>
              <a:gd name="T60" fmla="*/ 5467350 w 5144"/>
              <a:gd name="T61" fmla="*/ 77470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8" name="Freeform 26"/>
          <p:cNvSpPr>
            <a:spLocks/>
          </p:cNvSpPr>
          <p:nvPr/>
        </p:nvSpPr>
        <p:spPr bwMode="hidden">
          <a:xfrm>
            <a:off x="5610225" y="4073525"/>
            <a:ext cx="3306763" cy="652463"/>
          </a:xfrm>
          <a:custGeom>
            <a:avLst/>
            <a:gdLst>
              <a:gd name="T0" fmla="*/ 0 w 3112"/>
              <a:gd name="T1" fmla="*/ 652463 h 584"/>
              <a:gd name="T2" fmla="*/ 0 w 3112"/>
              <a:gd name="T3" fmla="*/ 652463 h 584"/>
              <a:gd name="T4" fmla="*/ 95633 w 3112"/>
              <a:gd name="T5" fmla="*/ 625649 h 584"/>
              <a:gd name="T6" fmla="*/ 357028 w 3112"/>
              <a:gd name="T7" fmla="*/ 556381 h 584"/>
              <a:gd name="T8" fmla="*/ 537668 w 3112"/>
              <a:gd name="T9" fmla="*/ 509457 h 584"/>
              <a:gd name="T10" fmla="*/ 745934 w 3112"/>
              <a:gd name="T11" fmla="*/ 458065 h 584"/>
              <a:gd name="T12" fmla="*/ 977578 w 3112"/>
              <a:gd name="T13" fmla="*/ 402203 h 584"/>
              <a:gd name="T14" fmla="*/ 1226223 w 3112"/>
              <a:gd name="T15" fmla="*/ 341873 h 584"/>
              <a:gd name="T16" fmla="*/ 1489743 w 3112"/>
              <a:gd name="T17" fmla="*/ 283777 h 584"/>
              <a:gd name="T18" fmla="*/ 1759640 w 3112"/>
              <a:gd name="T19" fmla="*/ 225681 h 584"/>
              <a:gd name="T20" fmla="*/ 2035912 w 3112"/>
              <a:gd name="T21" fmla="*/ 172054 h 584"/>
              <a:gd name="T22" fmla="*/ 2310059 w 3112"/>
              <a:gd name="T23" fmla="*/ 120661 h 584"/>
              <a:gd name="T24" fmla="*/ 2446070 w 3112"/>
              <a:gd name="T25" fmla="*/ 98316 h 584"/>
              <a:gd name="T26" fmla="*/ 2577830 w 3112"/>
              <a:gd name="T27" fmla="*/ 75972 h 584"/>
              <a:gd name="T28" fmla="*/ 2709591 w 3112"/>
              <a:gd name="T29" fmla="*/ 58096 h 584"/>
              <a:gd name="T30" fmla="*/ 2837101 w 3112"/>
              <a:gd name="T31" fmla="*/ 40220 h 584"/>
              <a:gd name="T32" fmla="*/ 2962486 w 3112"/>
              <a:gd name="T33" fmla="*/ 26814 h 584"/>
              <a:gd name="T34" fmla="*/ 3081495 w 3112"/>
              <a:gd name="T35" fmla="*/ 15641 h 584"/>
              <a:gd name="T36" fmla="*/ 3196254 w 3112"/>
              <a:gd name="T37" fmla="*/ 6703 h 584"/>
              <a:gd name="T38" fmla="*/ 3306763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9" name="Freeform 10"/>
          <p:cNvSpPr>
            <a:spLocks/>
          </p:cNvSpPr>
          <p:nvPr/>
        </p:nvSpPr>
        <p:spPr bwMode="hidden">
          <a:xfrm>
            <a:off x="211138" y="4059238"/>
            <a:ext cx="8723312" cy="1328737"/>
          </a:xfrm>
          <a:custGeom>
            <a:avLst/>
            <a:gdLst>
              <a:gd name="T0" fmla="*/ 8719055 w 8196"/>
              <a:gd name="T1" fmla="*/ 570733 h 1192"/>
              <a:gd name="T2" fmla="*/ 8557275 w 8196"/>
              <a:gd name="T3" fmla="*/ 635386 h 1192"/>
              <a:gd name="T4" fmla="*/ 8384853 w 8196"/>
              <a:gd name="T5" fmla="*/ 691122 h 1192"/>
              <a:gd name="T6" fmla="*/ 8201787 w 8196"/>
              <a:gd name="T7" fmla="*/ 742398 h 1192"/>
              <a:gd name="T8" fmla="*/ 8005948 w 8196"/>
              <a:gd name="T9" fmla="*/ 782528 h 1192"/>
              <a:gd name="T10" fmla="*/ 7793081 w 8196"/>
              <a:gd name="T11" fmla="*/ 813740 h 1192"/>
              <a:gd name="T12" fmla="*/ 7563184 w 8196"/>
              <a:gd name="T13" fmla="*/ 836034 h 1192"/>
              <a:gd name="T14" fmla="*/ 7314129 w 8196"/>
              <a:gd name="T15" fmla="*/ 849411 h 1192"/>
              <a:gd name="T16" fmla="*/ 7043787 w 8196"/>
              <a:gd name="T17" fmla="*/ 847181 h 1192"/>
              <a:gd name="T18" fmla="*/ 6750030 w 8196"/>
              <a:gd name="T19" fmla="*/ 836034 h 1192"/>
              <a:gd name="T20" fmla="*/ 6430729 w 8196"/>
              <a:gd name="T21" fmla="*/ 809281 h 1192"/>
              <a:gd name="T22" fmla="*/ 6083754 w 8196"/>
              <a:gd name="T23" fmla="*/ 769151 h 1192"/>
              <a:gd name="T24" fmla="*/ 5709108 w 8196"/>
              <a:gd name="T25" fmla="*/ 715645 h 1192"/>
              <a:gd name="T26" fmla="*/ 5302531 w 8196"/>
              <a:gd name="T27" fmla="*/ 644304 h 1192"/>
              <a:gd name="T28" fmla="*/ 4861895 w 8196"/>
              <a:gd name="T29" fmla="*/ 557356 h 1192"/>
              <a:gd name="T30" fmla="*/ 4387200 w 8196"/>
              <a:gd name="T31" fmla="*/ 452573 h 1192"/>
              <a:gd name="T32" fmla="*/ 3874189 w 8196"/>
              <a:gd name="T33" fmla="*/ 329955 h 1192"/>
              <a:gd name="T34" fmla="*/ 3614491 w 8196"/>
              <a:gd name="T35" fmla="*/ 267531 h 1192"/>
              <a:gd name="T36" fmla="*/ 3122767 w 8196"/>
              <a:gd name="T37" fmla="*/ 164977 h 1192"/>
              <a:gd name="T38" fmla="*/ 2673616 w 8196"/>
              <a:gd name="T39" fmla="*/ 91406 h 1192"/>
              <a:gd name="T40" fmla="*/ 2262782 w 8196"/>
              <a:gd name="T41" fmla="*/ 40130 h 1192"/>
              <a:gd name="T42" fmla="*/ 1890264 w 8196"/>
              <a:gd name="T43" fmla="*/ 11147 h 1192"/>
              <a:gd name="T44" fmla="*/ 1556062 w 8196"/>
              <a:gd name="T45" fmla="*/ 0 h 1192"/>
              <a:gd name="T46" fmla="*/ 1258047 w 8196"/>
              <a:gd name="T47" fmla="*/ 4459 h 1192"/>
              <a:gd name="T48" fmla="*/ 994091 w 8196"/>
              <a:gd name="T49" fmla="*/ 22294 h 1192"/>
              <a:gd name="T50" fmla="*/ 762066 w 8196"/>
              <a:gd name="T51" fmla="*/ 49047 h 1192"/>
              <a:gd name="T52" fmla="*/ 564099 w 8196"/>
              <a:gd name="T53" fmla="*/ 82489 h 1192"/>
              <a:gd name="T54" fmla="*/ 398062 w 8196"/>
              <a:gd name="T55" fmla="*/ 120389 h 1192"/>
              <a:gd name="T56" fmla="*/ 263956 w 8196"/>
              <a:gd name="T57" fmla="*/ 160519 h 1192"/>
              <a:gd name="T58" fmla="*/ 157522 w 8196"/>
              <a:gd name="T59" fmla="*/ 196189 h 1192"/>
              <a:gd name="T60" fmla="*/ 51088 w 8196"/>
              <a:gd name="T61" fmla="*/ 240778 h 1192"/>
              <a:gd name="T62" fmla="*/ 0 w 8196"/>
              <a:gd name="T63" fmla="*/ 267531 h 1192"/>
              <a:gd name="T64" fmla="*/ 8719055 w 8196"/>
              <a:gd name="T65" fmla="*/ 1328737 h 1192"/>
              <a:gd name="T66" fmla="*/ 8723312 w 8196"/>
              <a:gd name="T67" fmla="*/ 1322049 h 1192"/>
              <a:gd name="T68" fmla="*/ 8723312 w 8196"/>
              <a:gd name="T69" fmla="*/ 568503 h 1192"/>
              <a:gd name="T70" fmla="*/ 8719055 w 8196"/>
              <a:gd name="T71" fmla="*/ 570733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0" name="Date Placeholder 3"/>
          <p:cNvSpPr>
            <a:spLocks noGrp="1"/>
          </p:cNvSpPr>
          <p:nvPr>
            <p:ph type="dt" sz="half" idx="10"/>
          </p:nvPr>
        </p:nvSpPr>
        <p:spPr/>
        <p:txBody>
          <a:bodyPr/>
          <a:lstStyle>
            <a:lvl1pPr>
              <a:defRPr/>
            </a:lvl1pPr>
          </a:lstStyle>
          <a:p>
            <a:pPr>
              <a:defRPr/>
            </a:pPr>
            <a:fld id="{278A4913-9BDB-4FC6-92D9-CAC1C327F4E8}" type="datetimeFigureOut">
              <a:rPr lang="ru-RU"/>
              <a:pPr>
                <a:defRPr/>
              </a:pPr>
              <a:t>06.12.2015</a:t>
            </a:fld>
            <a:endParaRPr lang="ru-RU"/>
          </a:p>
        </p:txBody>
      </p:sp>
      <p:sp>
        <p:nvSpPr>
          <p:cNvPr id="11" name="Footer Placeholder 4"/>
          <p:cNvSpPr>
            <a:spLocks noGrp="1"/>
          </p:cNvSpPr>
          <p:nvPr>
            <p:ph type="ftr" sz="quarter" idx="11"/>
          </p:nvPr>
        </p:nvSpPr>
        <p:spPr/>
        <p:txBody>
          <a:bodyPr/>
          <a:lstStyle>
            <a:lvl1pPr>
              <a:defRPr/>
            </a:lvl1pPr>
          </a:lstStyle>
          <a:p>
            <a:pPr>
              <a:defRPr/>
            </a:pPr>
            <a:endParaRPr lang="ru-RU"/>
          </a:p>
        </p:txBody>
      </p:sp>
      <p:sp>
        <p:nvSpPr>
          <p:cNvPr id="12" name="Slide Number Placeholder 5"/>
          <p:cNvSpPr>
            <a:spLocks noGrp="1"/>
          </p:cNvSpPr>
          <p:nvPr>
            <p:ph type="sldNum" sz="quarter" idx="12"/>
          </p:nvPr>
        </p:nvSpPr>
        <p:spPr/>
        <p:txBody>
          <a:bodyPr/>
          <a:lstStyle>
            <a:lvl1pPr>
              <a:defRPr/>
            </a:lvl1pPr>
          </a:lstStyle>
          <a:p>
            <a:pPr>
              <a:defRPr/>
            </a:pPr>
            <a:fld id="{2368C05D-9C98-4B91-94EE-D664F860C81D}" type="slidenum">
              <a:rPr lang="ru-RU"/>
              <a:pPr>
                <a:defRPr/>
              </a:pPr>
              <a:t>‹#›</a:t>
            </a:fld>
            <a:endParaRPr lang="ru-RU"/>
          </a:p>
        </p:txBody>
      </p:sp>
    </p:spTree>
    <p:extLst>
      <p:ext uri="{BB962C8B-B14F-4D97-AF65-F5344CB8AC3E}">
        <p14:creationId xmlns:p14="http://schemas.microsoft.com/office/powerpoint/2010/main" val="3535097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B982A158-CA5D-4ACD-9737-03DCE1952803}" type="datetimeFigureOut">
              <a:rPr lang="ru-RU"/>
              <a:pPr>
                <a:defRPr/>
              </a:pPr>
              <a:t>06.12.2015</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05B7F32F-E592-4782-AA1A-5C25EE85469D}" type="slidenum">
              <a:rPr lang="ru-RU"/>
              <a:pPr>
                <a:defRPr/>
              </a:pPr>
              <a:t>‹#›</a:t>
            </a:fld>
            <a:endParaRPr lang="ru-RU"/>
          </a:p>
        </p:txBody>
      </p:sp>
    </p:spTree>
    <p:extLst>
      <p:ext uri="{BB962C8B-B14F-4D97-AF65-F5344CB8AC3E}">
        <p14:creationId xmlns:p14="http://schemas.microsoft.com/office/powerpoint/2010/main" val="3411595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4B5211F1-2DA4-4C4D-A833-D6CE39E16D2A}" type="datetimeFigureOut">
              <a:rPr lang="ru-RU"/>
              <a:pPr>
                <a:defRPr/>
              </a:pPr>
              <a:t>06.12.2015</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F7F180DE-9B5A-43C6-8EBA-C44A044340A4}" type="slidenum">
              <a:rPr lang="ru-RU"/>
              <a:pPr>
                <a:defRPr/>
              </a:pPr>
              <a:t>‹#›</a:t>
            </a:fld>
            <a:endParaRPr lang="ru-RU"/>
          </a:p>
        </p:txBody>
      </p:sp>
    </p:spTree>
    <p:extLst>
      <p:ext uri="{BB962C8B-B14F-4D97-AF65-F5344CB8AC3E}">
        <p14:creationId xmlns:p14="http://schemas.microsoft.com/office/powerpoint/2010/main" val="1243740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2ABB1155-812D-4F4D-A625-540777E28749}" type="datetimeFigureOut">
              <a:rPr lang="ru-RU"/>
              <a:pPr>
                <a:defRPr/>
              </a:pPr>
              <a:t>06.12.2015</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0E5B452E-1303-4A56-AD53-01DFB4B6A9B3}" type="slidenum">
              <a:rPr lang="ru-RU"/>
              <a:pPr>
                <a:defRPr/>
              </a:pPr>
              <a:t>‹#›</a:t>
            </a:fld>
            <a:endParaRPr lang="ru-RU"/>
          </a:p>
        </p:txBody>
      </p:sp>
    </p:spTree>
    <p:extLst>
      <p:ext uri="{BB962C8B-B14F-4D97-AF65-F5344CB8AC3E}">
        <p14:creationId xmlns:p14="http://schemas.microsoft.com/office/powerpoint/2010/main" val="343236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6"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7"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8" name="Freeform 10"/>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9" name="Date Placeholder 1"/>
          <p:cNvSpPr>
            <a:spLocks noGrp="1"/>
          </p:cNvSpPr>
          <p:nvPr>
            <p:ph type="dt" sz="half" idx="10"/>
          </p:nvPr>
        </p:nvSpPr>
        <p:spPr/>
        <p:txBody>
          <a:bodyPr/>
          <a:lstStyle>
            <a:lvl1pPr>
              <a:defRPr/>
            </a:lvl1pPr>
          </a:lstStyle>
          <a:p>
            <a:pPr>
              <a:defRPr/>
            </a:pPr>
            <a:fld id="{D0C400EF-B409-4A1C-AFBA-DF7D79B4B0E4}" type="datetimeFigureOut">
              <a:rPr lang="ru-RU"/>
              <a:pPr>
                <a:defRPr/>
              </a:pPr>
              <a:t>06.12.2015</a:t>
            </a:fld>
            <a:endParaRPr lang="ru-RU"/>
          </a:p>
        </p:txBody>
      </p:sp>
      <p:sp>
        <p:nvSpPr>
          <p:cNvPr id="10" name="Footer Placeholder 2"/>
          <p:cNvSpPr>
            <a:spLocks noGrp="1"/>
          </p:cNvSpPr>
          <p:nvPr>
            <p:ph type="ftr" sz="quarter" idx="11"/>
          </p:nvPr>
        </p:nvSpPr>
        <p:spPr/>
        <p:txBody>
          <a:bodyPr/>
          <a:lstStyle>
            <a:lvl1pPr>
              <a:defRPr/>
            </a:lvl1pPr>
          </a:lstStyle>
          <a:p>
            <a:pPr>
              <a:defRPr/>
            </a:pPr>
            <a:endParaRPr lang="ru-RU"/>
          </a:p>
        </p:txBody>
      </p:sp>
      <p:sp>
        <p:nvSpPr>
          <p:cNvPr id="11" name="Slide Number Placeholder 3"/>
          <p:cNvSpPr>
            <a:spLocks noGrp="1"/>
          </p:cNvSpPr>
          <p:nvPr>
            <p:ph type="sldNum" sz="quarter" idx="12"/>
          </p:nvPr>
        </p:nvSpPr>
        <p:spPr/>
        <p:txBody>
          <a:bodyPr/>
          <a:lstStyle>
            <a:lvl1pPr>
              <a:defRPr/>
            </a:lvl1pPr>
          </a:lstStyle>
          <a:p>
            <a:pPr>
              <a:defRPr/>
            </a:pPr>
            <a:fld id="{0D2CF1F2-B405-4DEA-9023-46DD337A8D73}" type="slidenum">
              <a:rPr lang="ru-RU"/>
              <a:pPr>
                <a:defRPr/>
              </a:pPr>
              <a:t>‹#›</a:t>
            </a:fld>
            <a:endParaRPr lang="ru-RU"/>
          </a:p>
        </p:txBody>
      </p:sp>
    </p:spTree>
    <p:extLst>
      <p:ext uri="{BB962C8B-B14F-4D97-AF65-F5344CB8AC3E}">
        <p14:creationId xmlns:p14="http://schemas.microsoft.com/office/powerpoint/2010/main" val="3928123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0"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11" name="Freeform 28"/>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Date Placeholder 4"/>
          <p:cNvSpPr>
            <a:spLocks noGrp="1"/>
          </p:cNvSpPr>
          <p:nvPr>
            <p:ph type="dt" sz="half" idx="10"/>
          </p:nvPr>
        </p:nvSpPr>
        <p:spPr/>
        <p:txBody>
          <a:bodyPr/>
          <a:lstStyle>
            <a:lvl1pPr>
              <a:defRPr/>
            </a:lvl1pPr>
          </a:lstStyle>
          <a:p>
            <a:pPr>
              <a:defRPr/>
            </a:pPr>
            <a:fld id="{21125CB8-9B4A-4112-8C55-11EF28B998F9}" type="datetimeFigureOut">
              <a:rPr lang="ru-RU"/>
              <a:pPr>
                <a:defRPr/>
              </a:pPr>
              <a:t>06.12.2015</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1D63A1AE-3C1D-4F13-8D76-44CEA0A60788}" type="slidenum">
              <a:rPr lang="ru-RU"/>
              <a:pPr>
                <a:defRPr/>
              </a:pPr>
              <a:t>‹#›</a:t>
            </a:fld>
            <a:endParaRPr lang="ru-RU"/>
          </a:p>
        </p:txBody>
      </p:sp>
    </p:spTree>
    <p:extLst>
      <p:ext uri="{BB962C8B-B14F-4D97-AF65-F5344CB8AC3E}">
        <p14:creationId xmlns:p14="http://schemas.microsoft.com/office/powerpoint/2010/main" val="2440202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0"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11" name="Freeform 10"/>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12" name="Date Placeholder 4"/>
          <p:cNvSpPr>
            <a:spLocks noGrp="1"/>
          </p:cNvSpPr>
          <p:nvPr>
            <p:ph type="dt" sz="half" idx="10"/>
          </p:nvPr>
        </p:nvSpPr>
        <p:spPr/>
        <p:txBody>
          <a:bodyPr/>
          <a:lstStyle>
            <a:lvl1pPr>
              <a:defRPr/>
            </a:lvl1pPr>
          </a:lstStyle>
          <a:p>
            <a:pPr>
              <a:defRPr/>
            </a:pPr>
            <a:fld id="{3555AD2D-7680-4794-94AF-85A2C47AE248}" type="datetimeFigureOut">
              <a:rPr lang="ru-RU"/>
              <a:pPr>
                <a:defRPr/>
              </a:pPr>
              <a:t>06.12.2015</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E1E271DE-9449-4816-B59F-220201CAF18B}" type="slidenum">
              <a:rPr lang="ru-RU"/>
              <a:pPr>
                <a:defRPr/>
              </a:pPr>
              <a:t>‹#›</a:t>
            </a:fld>
            <a:endParaRPr lang="ru-RU"/>
          </a:p>
        </p:txBody>
      </p:sp>
    </p:spTree>
    <p:extLst>
      <p:ext uri="{BB962C8B-B14F-4D97-AF65-F5344CB8AC3E}">
        <p14:creationId xmlns:p14="http://schemas.microsoft.com/office/powerpoint/2010/main" val="4207223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34" name="Freeform 18"/>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35" name="Freeform 22"/>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036" name="Freeform 26"/>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useBgFill="1">
          <p:nvSpPr>
            <p:cNvPr id="1037" name="Freeform 10"/>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1028"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endParaRPr lang="en-US" altLang="ru-RU"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a:solidFill>
                  <a:schemeClr val="tx2"/>
                </a:solidFill>
                <a:latin typeface="+mn-lt"/>
                <a:cs typeface="+mn-cs"/>
              </a:defRPr>
            </a:lvl1pPr>
          </a:lstStyle>
          <a:p>
            <a:pPr>
              <a:defRPr/>
            </a:pPr>
            <a:fld id="{C6906B1A-CC0F-42F3-BFAC-7F9114D89EDA}" type="datetimeFigureOut">
              <a:rPr lang="ru-RU"/>
              <a:pPr>
                <a:defRPr/>
              </a:pPr>
              <a:t>06.12.2015</a:t>
            </a:fld>
            <a:endParaRPr lang="ru-RU"/>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a:solidFill>
                  <a:schemeClr val="tx2"/>
                </a:solidFill>
                <a:latin typeface="+mn-lt"/>
                <a:cs typeface="+mn-cs"/>
              </a:defRPr>
            </a:lvl1pPr>
          </a:lstStyle>
          <a:p>
            <a:pPr>
              <a:defRPr/>
            </a:pPr>
            <a:fld id="{6D193DA3-0C45-48A4-94B8-E1D6D602C09B}" type="slidenum">
              <a:rPr lang="ru-RU"/>
              <a:pPr>
                <a:defRPr/>
              </a:pPr>
              <a:t>‹#›</a:t>
            </a:fld>
            <a:endParaRPr lang="ru-RU"/>
          </a:p>
        </p:txBody>
      </p:sp>
      <p:sp>
        <p:nvSpPr>
          <p:cNvPr id="1032"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Tree>
  </p:cSld>
  <p:clrMap bg1="lt1" tx1="dk1" bg2="lt2" tx2="dk2" accent1="accent1" accent2="accent2" accent3="accent3" accent4="accent4" accent5="accent5" accent6="accent6" hlink="hlink" folHlink="folHlink"/>
  <p:sldLayoutIdLst>
    <p:sldLayoutId id="2147483700" r:id="rId1"/>
    <p:sldLayoutId id="2147483695" r:id="rId2"/>
    <p:sldLayoutId id="2147483701" r:id="rId3"/>
    <p:sldLayoutId id="2147483696" r:id="rId4"/>
    <p:sldLayoutId id="2147483697" r:id="rId5"/>
    <p:sldLayoutId id="2147483698" r:id="rId6"/>
    <p:sldLayoutId id="2147483702" r:id="rId7"/>
    <p:sldLayoutId id="2147483703" r:id="rId8"/>
    <p:sldLayoutId id="2147483704" r:id="rId9"/>
    <p:sldLayoutId id="2147483699" r:id="rId10"/>
    <p:sldLayoutId id="2147483705" r:id="rId11"/>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ctrTitle"/>
          </p:nvPr>
        </p:nvSpPr>
        <p:spPr>
          <a:xfrm>
            <a:off x="685800" y="333375"/>
            <a:ext cx="7772400" cy="3267075"/>
          </a:xfrm>
        </p:spPr>
        <p:txBody>
          <a:bodyPr/>
          <a:lstStyle/>
          <a:p>
            <a:pPr eaLnBrk="1" hangingPunct="1"/>
            <a:r>
              <a:rPr lang="uk-UA" altLang="ru-RU" sz="2800" smtClean="0"/>
              <a:t>Презентація з дисципліни «Житлове право»</a:t>
            </a:r>
            <a:br>
              <a:rPr lang="uk-UA" altLang="ru-RU" sz="2800" smtClean="0"/>
            </a:br>
            <a:r>
              <a:rPr lang="uk-UA" altLang="ru-RU" sz="2800" smtClean="0"/>
              <a:t/>
            </a:r>
            <a:br>
              <a:rPr lang="uk-UA" altLang="ru-RU" sz="2800" smtClean="0"/>
            </a:br>
            <a:r>
              <a:rPr lang="uk-UA" altLang="ru-RU" sz="2800" smtClean="0"/>
              <a:t>За темою «Приватизація державного житлового фонду»</a:t>
            </a:r>
            <a:endParaRPr lang="ru-RU" altLang="ru-RU" sz="2800" smtClean="0"/>
          </a:p>
        </p:txBody>
      </p:sp>
      <p:sp>
        <p:nvSpPr>
          <p:cNvPr id="8195" name="Подзаголовок 2"/>
          <p:cNvSpPr>
            <a:spLocks noGrp="1"/>
          </p:cNvSpPr>
          <p:nvPr>
            <p:ph type="subTitle" idx="1"/>
          </p:nvPr>
        </p:nvSpPr>
        <p:spPr>
          <a:xfrm>
            <a:off x="179388" y="4292600"/>
            <a:ext cx="8785225" cy="2449513"/>
          </a:xfrm>
        </p:spPr>
        <p:txBody>
          <a:bodyPr/>
          <a:lstStyle/>
          <a:p>
            <a:pPr algn="r" eaLnBrk="1" hangingPunct="1"/>
            <a:r>
              <a:rPr lang="ru-RU" altLang="ru-RU" smtClean="0">
                <a:solidFill>
                  <a:schemeClr val="tx1"/>
                </a:solidFill>
              </a:rPr>
              <a:t>Виконав:  студент</a:t>
            </a:r>
          </a:p>
          <a:p>
            <a:pPr algn="r" eaLnBrk="1" hangingPunct="1"/>
            <a:r>
              <a:rPr lang="ru-RU" altLang="ru-RU" smtClean="0">
                <a:solidFill>
                  <a:schemeClr val="tx1"/>
                </a:solidFill>
              </a:rPr>
              <a:t>Юридичного факультету</a:t>
            </a:r>
          </a:p>
          <a:p>
            <a:pPr algn="r" eaLnBrk="1" hangingPunct="1"/>
            <a:r>
              <a:rPr lang="ru-RU" altLang="ru-RU" smtClean="0">
                <a:solidFill>
                  <a:schemeClr val="tx1"/>
                </a:solidFill>
              </a:rPr>
              <a:t>ІІІ курсу     групи 3412-2</a:t>
            </a:r>
          </a:p>
          <a:p>
            <a:pPr algn="r" eaLnBrk="1" hangingPunct="1"/>
            <a:r>
              <a:rPr lang="ru-RU" altLang="ru-RU" smtClean="0">
                <a:solidFill>
                  <a:schemeClr val="tx1"/>
                </a:solidFill>
              </a:rPr>
              <a:t>Воскресенський Максим</a:t>
            </a:r>
          </a:p>
          <a:p>
            <a:pPr algn="r" eaLnBrk="1" hangingPunct="1"/>
            <a:endParaRPr lang="ru-RU" altLang="ru-RU"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ъект 1"/>
          <p:cNvSpPr>
            <a:spLocks noGrp="1"/>
          </p:cNvSpPr>
          <p:nvPr>
            <p:ph idx="1"/>
          </p:nvPr>
        </p:nvSpPr>
        <p:spPr>
          <a:xfrm>
            <a:off x="250825" y="2565400"/>
            <a:ext cx="8642350" cy="4032250"/>
          </a:xfrm>
        </p:spPr>
        <p:txBody>
          <a:bodyPr/>
          <a:lstStyle/>
          <a:p>
            <a:pPr algn="ctr" eaLnBrk="1" hangingPunct="1"/>
            <a:r>
              <a:rPr lang="ru-RU" altLang="ru-RU" smtClean="0"/>
              <a:t>На темпи приватизації негативно впливає також незадовільний технічний стан жилих будинків. До категорії ветхого й аварійного житла віднесено 4,5 млн м2 жилої площі. </a:t>
            </a:r>
          </a:p>
          <a:p>
            <a:pPr algn="ctr" eaLnBrk="1" hangingPunct="1"/>
            <a:r>
              <a:rPr lang="ru-RU" altLang="ru-RU" smtClean="0"/>
              <a:t>Практично весь житловий фонд масової забудови 1955-1965 рр. потребує реконструкції. Громадяни, які проживають у такому житлі, не завжди виявляють бажання приватизувати його.</a:t>
            </a:r>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ru-RU" dirty="0" err="1"/>
              <a:t>Приватизація</a:t>
            </a:r>
            <a:r>
              <a:rPr lang="ru-RU" dirty="0"/>
              <a:t> </a:t>
            </a:r>
            <a:r>
              <a:rPr lang="ru-RU" dirty="0" err="1"/>
              <a:t>житла</a:t>
            </a:r>
            <a:r>
              <a:rPr lang="ru-RU" dirty="0"/>
              <a:t> в </a:t>
            </a:r>
            <a:r>
              <a:rPr lang="ru-RU" dirty="0" err="1"/>
              <a:t>будинку</a:t>
            </a:r>
            <a:r>
              <a:rPr lang="ru-RU" dirty="0"/>
              <a:t>, </a:t>
            </a:r>
            <a:r>
              <a:rPr lang="ru-RU" dirty="0" err="1"/>
              <a:t>що</a:t>
            </a:r>
            <a:r>
              <a:rPr lang="ru-RU" dirty="0"/>
              <a:t> </a:t>
            </a:r>
            <a:r>
              <a:rPr lang="ru-RU" dirty="0" err="1"/>
              <a:t>потребує</a:t>
            </a:r>
            <a:r>
              <a:rPr lang="ru-RU" dirty="0"/>
              <a:t> </a:t>
            </a:r>
            <a:r>
              <a:rPr lang="ru-RU" dirty="0" smtClean="0"/>
              <a:t>ремонту</a:t>
            </a:r>
            <a:endParaRPr lang="ru-RU" dirty="0"/>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388" y="2205038"/>
            <a:ext cx="8713787" cy="4392612"/>
          </a:xfrm>
        </p:spPr>
        <p:txBody>
          <a:bodyPr rtlCol="0">
            <a:normAutofit lnSpcReduction="10000"/>
          </a:bodyPr>
          <a:lstStyle/>
          <a:p>
            <a:pPr marL="274320" indent="-274320" algn="ctr" eaLnBrk="1" fontAlgn="auto" hangingPunct="1">
              <a:spcAft>
                <a:spcPts val="0"/>
              </a:spcAft>
              <a:defRPr/>
            </a:pPr>
            <a:r>
              <a:rPr lang="ru-RU" dirty="0"/>
              <a:t>У </a:t>
            </a:r>
            <a:r>
              <a:rPr lang="ru-RU" dirty="0" err="1"/>
              <a:t>деяких</a:t>
            </a:r>
            <a:r>
              <a:rPr lang="ru-RU" dirty="0"/>
              <a:t> </a:t>
            </a:r>
            <a:r>
              <a:rPr lang="ru-RU" dirty="0" err="1"/>
              <a:t>випадках</a:t>
            </a:r>
            <a:r>
              <a:rPr lang="ru-RU" dirty="0"/>
              <a:t> </a:t>
            </a:r>
            <a:r>
              <a:rPr lang="ru-RU" dirty="0" err="1"/>
              <a:t>місцеві</a:t>
            </a:r>
            <a:r>
              <a:rPr lang="ru-RU" dirty="0"/>
              <a:t> </a:t>
            </a:r>
            <a:r>
              <a:rPr lang="ru-RU" dirty="0" err="1"/>
              <a:t>органи</a:t>
            </a:r>
            <a:r>
              <a:rPr lang="ru-RU" dirty="0"/>
              <a:t> </a:t>
            </a:r>
            <a:r>
              <a:rPr lang="ru-RU" dirty="0" err="1"/>
              <a:t>влади</a:t>
            </a:r>
            <a:r>
              <a:rPr lang="ru-RU" dirty="0"/>
              <a:t> й </a:t>
            </a:r>
            <a:r>
              <a:rPr lang="ru-RU" dirty="0" err="1"/>
              <a:t>управління</a:t>
            </a:r>
            <a:r>
              <a:rPr lang="ru-RU" dirty="0"/>
              <a:t> </a:t>
            </a:r>
            <a:r>
              <a:rPr lang="ru-RU" dirty="0" err="1"/>
              <a:t>відмовляють</a:t>
            </a:r>
            <a:r>
              <a:rPr lang="ru-RU" dirty="0"/>
              <a:t> </a:t>
            </a:r>
            <a:r>
              <a:rPr lang="ru-RU" dirty="0" err="1"/>
              <a:t>громадянам</a:t>
            </a:r>
            <a:r>
              <a:rPr lang="ru-RU" dirty="0"/>
              <a:t> в </a:t>
            </a:r>
            <a:r>
              <a:rPr lang="ru-RU" dirty="0" err="1"/>
              <a:t>їх</a:t>
            </a:r>
            <a:r>
              <a:rPr lang="ru-RU" dirty="0"/>
              <a:t> законному </a:t>
            </a:r>
            <a:r>
              <a:rPr lang="ru-RU" dirty="0" err="1"/>
              <a:t>праві</a:t>
            </a:r>
            <a:r>
              <a:rPr lang="ru-RU" dirty="0"/>
              <a:t> на </a:t>
            </a:r>
            <a:r>
              <a:rPr lang="ru-RU" dirty="0" err="1"/>
              <a:t>приватизацію</a:t>
            </a:r>
            <a:r>
              <a:rPr lang="ru-RU" dirty="0"/>
              <a:t> </a:t>
            </a:r>
            <a:r>
              <a:rPr lang="ru-RU" dirty="0" err="1"/>
              <a:t>житла</a:t>
            </a:r>
            <a:r>
              <a:rPr lang="ru-RU" dirty="0"/>
              <a:t>, </a:t>
            </a:r>
            <a:r>
              <a:rPr lang="ru-RU" dirty="0" err="1"/>
              <a:t>користуючись</a:t>
            </a:r>
            <a:r>
              <a:rPr lang="ru-RU" dirty="0"/>
              <a:t> </a:t>
            </a:r>
            <a:r>
              <a:rPr lang="ru-RU" dirty="0" err="1"/>
              <a:t>саме</a:t>
            </a:r>
            <a:r>
              <a:rPr lang="ru-RU" dirty="0"/>
              <a:t> </a:t>
            </a:r>
            <a:r>
              <a:rPr lang="ru-RU" dirty="0" err="1"/>
              <a:t>законодавчою</a:t>
            </a:r>
            <a:r>
              <a:rPr lang="ru-RU" dirty="0"/>
              <a:t> </a:t>
            </a:r>
            <a:r>
              <a:rPr lang="ru-RU" dirty="0" err="1"/>
              <a:t>невизначеністю</a:t>
            </a:r>
            <a:r>
              <a:rPr lang="ru-RU" dirty="0"/>
              <a:t> </a:t>
            </a:r>
            <a:r>
              <a:rPr lang="ru-RU" dirty="0" err="1"/>
              <a:t>окремих</a:t>
            </a:r>
            <a:r>
              <a:rPr lang="ru-RU" dirty="0"/>
              <a:t> </a:t>
            </a:r>
            <a:r>
              <a:rPr lang="ru-RU" dirty="0" err="1"/>
              <a:t>питань</a:t>
            </a:r>
            <a:r>
              <a:rPr lang="ru-RU" dirty="0"/>
              <a:t> </a:t>
            </a:r>
            <a:r>
              <a:rPr lang="ru-RU" dirty="0" err="1"/>
              <a:t>стосовно</a:t>
            </a:r>
            <a:r>
              <a:rPr lang="ru-RU" dirty="0"/>
              <a:t> </a:t>
            </a:r>
            <a:r>
              <a:rPr lang="ru-RU" dirty="0" err="1"/>
              <a:t>приватизації</a:t>
            </a:r>
            <a:r>
              <a:rPr lang="ru-RU" dirty="0"/>
              <a:t> квартир у </a:t>
            </a:r>
            <a:r>
              <a:rPr lang="ru-RU" dirty="0" err="1"/>
              <a:t>будинках</a:t>
            </a:r>
            <a:r>
              <a:rPr lang="ru-RU" dirty="0"/>
              <a:t>, </a:t>
            </a:r>
            <a:r>
              <a:rPr lang="ru-RU" dirty="0" err="1"/>
              <a:t>що</a:t>
            </a:r>
            <a:r>
              <a:rPr lang="ru-RU" dirty="0"/>
              <a:t> </a:t>
            </a:r>
            <a:r>
              <a:rPr lang="ru-RU" dirty="0" err="1"/>
              <a:t>потребують</a:t>
            </a:r>
            <a:r>
              <a:rPr lang="ru-RU" dirty="0"/>
              <a:t> ремонту</a:t>
            </a:r>
            <a:r>
              <a:rPr lang="ru-RU" dirty="0" smtClean="0"/>
              <a:t>.</a:t>
            </a:r>
          </a:p>
          <a:p>
            <a:pPr marL="274320" indent="-274320" algn="ctr" eaLnBrk="1" fontAlgn="auto" hangingPunct="1">
              <a:spcAft>
                <a:spcPts val="0"/>
              </a:spcAft>
              <a:defRPr/>
            </a:pPr>
            <a:r>
              <a:rPr lang="ru-RU" dirty="0" smtClean="0"/>
              <a:t> </a:t>
            </a:r>
            <a:r>
              <a:rPr lang="ru-RU" dirty="0" err="1"/>
              <a:t>Щодо</a:t>
            </a:r>
            <a:r>
              <a:rPr lang="ru-RU" dirty="0"/>
              <a:t> методично-</a:t>
            </a:r>
            <a:r>
              <a:rPr lang="ru-RU" dirty="0" err="1"/>
              <a:t>правових</a:t>
            </a:r>
            <a:r>
              <a:rPr lang="ru-RU" dirty="0"/>
              <a:t> </a:t>
            </a:r>
            <a:r>
              <a:rPr lang="ru-RU" dirty="0" err="1"/>
              <a:t>вказівок</a:t>
            </a:r>
            <a:r>
              <a:rPr lang="ru-RU" dirty="0"/>
              <a:t>, то </a:t>
            </a:r>
            <a:r>
              <a:rPr lang="ru-RU" dirty="0" err="1"/>
              <a:t>реконструкцію</a:t>
            </a:r>
            <a:r>
              <a:rPr lang="ru-RU" dirty="0"/>
              <a:t> жилого </a:t>
            </a:r>
            <a:r>
              <a:rPr lang="ru-RU" dirty="0" err="1"/>
              <a:t>будинку</a:t>
            </a:r>
            <a:r>
              <a:rPr lang="ru-RU" dirty="0"/>
              <a:t> за </a:t>
            </a:r>
            <a:r>
              <a:rPr lang="ru-RU" dirty="0" err="1"/>
              <a:t>наявності</a:t>
            </a:r>
            <a:r>
              <a:rPr lang="ru-RU" dirty="0"/>
              <a:t> </a:t>
            </a:r>
            <a:r>
              <a:rPr lang="ru-RU" dirty="0" err="1"/>
              <a:t>техніко-економічної</a:t>
            </a:r>
            <a:r>
              <a:rPr lang="ru-RU" dirty="0"/>
              <a:t> </a:t>
            </a:r>
            <a:r>
              <a:rPr lang="ru-RU" dirty="0" err="1"/>
              <a:t>доцільності</a:t>
            </a:r>
            <a:r>
              <a:rPr lang="ru-RU" dirty="0"/>
              <a:t> </a:t>
            </a:r>
            <a:r>
              <a:rPr lang="ru-RU" dirty="0" err="1"/>
              <a:t>рекомендується</a:t>
            </a:r>
            <a:r>
              <a:rPr lang="ru-RU" dirty="0"/>
              <a:t> </a:t>
            </a:r>
            <a:r>
              <a:rPr lang="ru-RU" dirty="0" err="1"/>
              <a:t>провадити</a:t>
            </a:r>
            <a:r>
              <a:rPr lang="ru-RU" dirty="0"/>
              <a:t> </a:t>
            </a:r>
            <a:r>
              <a:rPr lang="ru-RU" dirty="0" err="1"/>
              <a:t>лише</a:t>
            </a:r>
            <a:r>
              <a:rPr lang="ru-RU" dirty="0"/>
              <a:t> один раз за </a:t>
            </a:r>
            <a:r>
              <a:rPr lang="ru-RU" dirty="0" err="1"/>
              <a:t>період</a:t>
            </a:r>
            <a:r>
              <a:rPr lang="ru-RU" dirty="0"/>
              <a:t> </a:t>
            </a:r>
            <a:r>
              <a:rPr lang="ru-RU" dirty="0" err="1"/>
              <a:t>його</a:t>
            </a:r>
            <a:r>
              <a:rPr lang="ru-RU" dirty="0"/>
              <a:t> нормативного строку </a:t>
            </a:r>
            <a:r>
              <a:rPr lang="ru-RU" dirty="0" err="1"/>
              <a:t>служби</a:t>
            </a:r>
            <a:r>
              <a:rPr lang="ru-RU" dirty="0"/>
              <a:t>. </a:t>
            </a:r>
            <a:r>
              <a:rPr lang="ru-RU" dirty="0" err="1"/>
              <a:t>Технічна</a:t>
            </a:r>
            <a:r>
              <a:rPr lang="ru-RU" dirty="0"/>
              <a:t> характеристика </a:t>
            </a:r>
            <a:r>
              <a:rPr lang="ru-RU" dirty="0" err="1"/>
              <a:t>будинку</a:t>
            </a:r>
            <a:r>
              <a:rPr lang="ru-RU" dirty="0"/>
              <a:t> та </a:t>
            </a:r>
            <a:r>
              <a:rPr lang="ru-RU" dirty="0" err="1"/>
              <a:t>його</a:t>
            </a:r>
            <a:r>
              <a:rPr lang="ru-RU" dirty="0"/>
              <a:t> стан </a:t>
            </a:r>
            <a:r>
              <a:rPr lang="ru-RU" dirty="0" err="1"/>
              <a:t>відображаються</a:t>
            </a:r>
            <a:r>
              <a:rPr lang="ru-RU" dirty="0"/>
              <a:t> в </a:t>
            </a:r>
            <a:r>
              <a:rPr lang="ru-RU" dirty="0" err="1"/>
              <a:t>технічному</a:t>
            </a:r>
            <a:r>
              <a:rPr lang="ru-RU" dirty="0"/>
              <a:t> </a:t>
            </a:r>
            <a:r>
              <a:rPr lang="ru-RU" dirty="0" err="1"/>
              <a:t>паспорті</a:t>
            </a:r>
            <a:r>
              <a:rPr lang="ru-RU" dirty="0"/>
              <a:t> жилого </a:t>
            </a:r>
            <a:r>
              <a:rPr lang="ru-RU" dirty="0" err="1"/>
              <a:t>будинку</a:t>
            </a:r>
            <a:r>
              <a:rPr lang="ru-RU" dirty="0"/>
              <a:t>. </a:t>
            </a:r>
            <a:endParaRPr lang="ru-RU" dirty="0" smtClean="0"/>
          </a:p>
          <a:p>
            <a:pPr marL="274320" indent="-274320" algn="ctr" eaLnBrk="1" fontAlgn="auto" hangingPunct="1">
              <a:spcAft>
                <a:spcPts val="0"/>
              </a:spcAft>
              <a:defRPr/>
            </a:pPr>
            <a:r>
              <a:rPr lang="ru-RU" b="1" dirty="0" err="1" smtClean="0"/>
              <a:t>Дані</a:t>
            </a:r>
            <a:r>
              <a:rPr lang="ru-RU" b="1" dirty="0" smtClean="0"/>
              <a:t> </a:t>
            </a:r>
            <a:r>
              <a:rPr lang="ru-RU" b="1" dirty="0"/>
              <a:t>паспорта </a:t>
            </a:r>
            <a:r>
              <a:rPr lang="ru-RU" b="1" dirty="0" err="1"/>
              <a:t>періодично</a:t>
            </a:r>
            <a:r>
              <a:rPr lang="ru-RU" b="1" dirty="0"/>
              <a:t> </a:t>
            </a:r>
            <a:r>
              <a:rPr lang="ru-RU" b="1" dirty="0" err="1"/>
              <a:t>підлягають</a:t>
            </a:r>
            <a:r>
              <a:rPr lang="ru-RU" b="1" dirty="0"/>
              <a:t> </a:t>
            </a:r>
            <a:r>
              <a:rPr lang="ru-RU" b="1" dirty="0" err="1"/>
              <a:t>уточненню</a:t>
            </a:r>
            <a:r>
              <a:rPr lang="ru-RU" dirty="0"/>
              <a:t>.</a:t>
            </a:r>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ru-RU" dirty="0" err="1"/>
              <a:t>Приватизація</a:t>
            </a:r>
            <a:r>
              <a:rPr lang="ru-RU" dirty="0"/>
              <a:t> </a:t>
            </a:r>
            <a:r>
              <a:rPr lang="ru-RU" dirty="0" err="1"/>
              <a:t>житла</a:t>
            </a:r>
            <a:r>
              <a:rPr lang="ru-RU" dirty="0"/>
              <a:t> в </a:t>
            </a:r>
            <a:r>
              <a:rPr lang="ru-RU" dirty="0" err="1"/>
              <a:t>будинку</a:t>
            </a:r>
            <a:r>
              <a:rPr lang="ru-RU" dirty="0"/>
              <a:t>, </a:t>
            </a:r>
            <a:r>
              <a:rPr lang="ru-RU" dirty="0" err="1"/>
              <a:t>що</a:t>
            </a:r>
            <a:r>
              <a:rPr lang="ru-RU" dirty="0"/>
              <a:t> </a:t>
            </a:r>
            <a:r>
              <a:rPr lang="ru-RU" dirty="0" err="1"/>
              <a:t>потребує</a:t>
            </a:r>
            <a:r>
              <a:rPr lang="ru-RU" dirty="0"/>
              <a:t> </a:t>
            </a:r>
            <a:r>
              <a:rPr lang="ru-RU" dirty="0" smtClean="0"/>
              <a:t>ремонту</a:t>
            </a:r>
            <a:endParaRPr lang="ru-RU" dirty="0"/>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ъект 1"/>
          <p:cNvSpPr>
            <a:spLocks noGrp="1"/>
          </p:cNvSpPr>
          <p:nvPr>
            <p:ph idx="1"/>
          </p:nvPr>
        </p:nvSpPr>
        <p:spPr>
          <a:xfrm>
            <a:off x="179388" y="2205038"/>
            <a:ext cx="8785225" cy="4464050"/>
          </a:xfrm>
        </p:spPr>
        <p:txBody>
          <a:bodyPr/>
          <a:lstStyle/>
          <a:p>
            <a:pPr algn="ctr" eaLnBrk="1" hangingPunct="1"/>
            <a:r>
              <a:rPr lang="ru-RU" altLang="ru-RU" smtClean="0"/>
              <a:t>При виявленні відхилень у технічному стані конструктивних елементів, що загрожує безпечному перебуванню людей у жилому будинку (аварійному будинку), мещканці, незалежно від форми власності будинку, підлягають відселенню до іншого жилого приміщення. </a:t>
            </a:r>
          </a:p>
          <a:p>
            <a:pPr algn="ctr" eaLnBrk="1" hangingPunct="1"/>
            <a:r>
              <a:rPr lang="ru-RU" altLang="ru-RU" smtClean="0"/>
              <a:t>Але трапляється, що жилі будівлі (особливо це стосується будівель, зведених у минулому столітті), за свою історію вже реконструювалися кілька разів, і знову (в черговий раз), без особливої на те необхідності, через зазначені вище обставини включаються в плани реконструкції. Це стосується, насамперед, центральних районів старовинних міст України.</a:t>
            </a:r>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ru-RU" dirty="0" err="1" smtClean="0"/>
              <a:t>Відхилення</a:t>
            </a:r>
            <a:r>
              <a:rPr lang="ru-RU" dirty="0" smtClean="0"/>
              <a:t> </a:t>
            </a:r>
            <a:r>
              <a:rPr lang="ru-RU" dirty="0"/>
              <a:t>у </a:t>
            </a:r>
            <a:r>
              <a:rPr lang="ru-RU" dirty="0" err="1"/>
              <a:t>технічному</a:t>
            </a:r>
            <a:r>
              <a:rPr lang="ru-RU" dirty="0"/>
              <a:t> </a:t>
            </a:r>
            <a:r>
              <a:rPr lang="ru-RU" dirty="0" err="1"/>
              <a:t>стані</a:t>
            </a:r>
            <a:r>
              <a:rPr lang="ru-RU" dirty="0"/>
              <a:t> </a:t>
            </a:r>
            <a:r>
              <a:rPr lang="ru-RU" dirty="0" err="1"/>
              <a:t>конструктивних</a:t>
            </a:r>
            <a:r>
              <a:rPr lang="ru-RU" dirty="0"/>
              <a:t> </a:t>
            </a:r>
            <a:r>
              <a:rPr lang="ru-RU" dirty="0" err="1"/>
              <a:t>елементів</a:t>
            </a:r>
            <a:endParaRPr lang="ru-RU" dirty="0"/>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ъект 1"/>
          <p:cNvSpPr>
            <a:spLocks noGrp="1"/>
          </p:cNvSpPr>
          <p:nvPr>
            <p:ph idx="1"/>
          </p:nvPr>
        </p:nvSpPr>
        <p:spPr>
          <a:xfrm>
            <a:off x="179388" y="2205038"/>
            <a:ext cx="8785225" cy="4392612"/>
          </a:xfrm>
        </p:spPr>
        <p:txBody>
          <a:bodyPr/>
          <a:lstStyle/>
          <a:p>
            <a:pPr algn="ctr" eaLnBrk="1" hangingPunct="1"/>
            <a:r>
              <a:rPr lang="ru-RU" altLang="ru-RU" smtClean="0"/>
              <a:t>Відповідно до ст. 2 Закону України «Про приватизацію державного житлового фонду» (в редакції від 22 лютого 1994 р.) приватизації </a:t>
            </a:r>
            <a:r>
              <a:rPr lang="ru-RU" altLang="ru-RU" b="1" smtClean="0"/>
              <a:t>не підлягають квартири </a:t>
            </a:r>
            <a:r>
              <a:rPr lang="ru-RU" altLang="ru-RU" smtClean="0"/>
              <a:t>(будинки), які перебувають в аварійному стані (в яких неможливо забезпечити безпечне проживання людей). Приватизація квартир у будниках, включених до плану реконструкції поточного року, здійснюється після проведення реконструкції власником будинку.</a:t>
            </a:r>
          </a:p>
        </p:txBody>
      </p:sp>
      <p:sp>
        <p:nvSpPr>
          <p:cNvPr id="20483" name="Заголовок 2"/>
          <p:cNvSpPr>
            <a:spLocks noGrp="1"/>
          </p:cNvSpPr>
          <p:nvPr>
            <p:ph type="title"/>
          </p:nvPr>
        </p:nvSpPr>
        <p:spPr/>
        <p:txBody>
          <a:bodyPr/>
          <a:lstStyle/>
          <a:p>
            <a:pPr eaLnBrk="1" hangingPunct="1"/>
            <a:r>
              <a:rPr lang="uk-UA" altLang="ru-RU" smtClean="0"/>
              <a:t>НЕ підлягає приватизації</a:t>
            </a:r>
            <a:endParaRPr lang="ru-RU" altLang="ru-RU" smtClean="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ъект 1"/>
          <p:cNvSpPr>
            <a:spLocks noGrp="1"/>
          </p:cNvSpPr>
          <p:nvPr>
            <p:ph idx="1"/>
          </p:nvPr>
        </p:nvSpPr>
        <p:spPr>
          <a:xfrm>
            <a:off x="179388" y="2420938"/>
            <a:ext cx="8785225" cy="4248150"/>
          </a:xfrm>
        </p:spPr>
        <p:txBody>
          <a:bodyPr/>
          <a:lstStyle/>
          <a:p>
            <a:pPr algn="ctr" eaLnBrk="1" hangingPunct="1"/>
            <a:r>
              <a:rPr lang="ru-RU" altLang="ru-RU" smtClean="0"/>
              <a:t>Формальною підставою </a:t>
            </a:r>
            <a:r>
              <a:rPr lang="ru-RU" altLang="ru-RU" b="1" smtClean="0"/>
              <a:t>для відмови </a:t>
            </a:r>
            <a:r>
              <a:rPr lang="ru-RU" altLang="ru-RU" smtClean="0"/>
              <a:t>у приватизації житла може бути включення будинку (будинків) до планів реконструкції, якими встановлюється перелік таких будівель. </a:t>
            </a:r>
          </a:p>
          <a:p>
            <a:pPr algn="ctr" eaLnBrk="1" hangingPunct="1"/>
            <a:r>
              <a:rPr lang="ru-RU" altLang="ru-RU" b="1" smtClean="0"/>
              <a:t>Як свідчить практика</a:t>
            </a:r>
            <a:r>
              <a:rPr lang="ru-RU" altLang="ru-RU" smtClean="0"/>
              <a:t>, для того щоб зашкодити мешканцям здійснити приватизацію квартир у престижних будівлях, будинки включаються до планів реконструкції житлового фонду, але це робиться без детального обстеження та визначення дійсного стану конструкцій та елементів будівлі, без залучення фахівців та експертів. Інколи тільки частина будинку (будинків) потребує поточного ремонту, що не вимагає навіть відселення мешканців цих будинків.</a:t>
            </a:r>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ru-RU" dirty="0" err="1" smtClean="0"/>
              <a:t>Підстава</a:t>
            </a:r>
            <a:r>
              <a:rPr lang="ru-RU" dirty="0" smtClean="0"/>
              <a:t> </a:t>
            </a:r>
            <a:r>
              <a:rPr lang="ru-RU" dirty="0"/>
              <a:t>для </a:t>
            </a:r>
            <a:r>
              <a:rPr lang="ru-RU" dirty="0" err="1"/>
              <a:t>відмови</a:t>
            </a:r>
            <a:r>
              <a:rPr lang="ru-RU" dirty="0"/>
              <a:t> у </a:t>
            </a:r>
            <a:r>
              <a:rPr lang="ru-RU" dirty="0" err="1"/>
              <a:t>приватизації</a:t>
            </a:r>
            <a:r>
              <a:rPr lang="ru-RU" dirty="0"/>
              <a:t> </a:t>
            </a:r>
            <a:r>
              <a:rPr lang="ru-RU" dirty="0" err="1"/>
              <a:t>житла</a:t>
            </a:r>
            <a:r>
              <a:rPr lang="ru-RU" dirty="0"/>
              <a:t> </a:t>
            </a: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388" y="2205038"/>
            <a:ext cx="8713787" cy="4392612"/>
          </a:xfrm>
        </p:spPr>
        <p:txBody>
          <a:bodyPr rtlCol="0">
            <a:normAutofit lnSpcReduction="10000"/>
          </a:bodyPr>
          <a:lstStyle/>
          <a:p>
            <a:pPr marL="274320" indent="-274320" algn="ctr" eaLnBrk="1" fontAlgn="auto" hangingPunct="1">
              <a:spcAft>
                <a:spcPts val="0"/>
              </a:spcAft>
              <a:defRPr/>
            </a:pPr>
            <a:r>
              <a:rPr lang="ru-RU" dirty="0"/>
              <a:t>Строки </a:t>
            </a:r>
            <a:r>
              <a:rPr lang="ru-RU" dirty="0" err="1"/>
              <a:t>реконструкції</a:t>
            </a:r>
            <a:r>
              <a:rPr lang="ru-RU" dirty="0"/>
              <a:t> </a:t>
            </a:r>
            <a:r>
              <a:rPr lang="ru-RU" dirty="0" err="1"/>
              <a:t>будинків</a:t>
            </a:r>
            <a:r>
              <a:rPr lang="ru-RU" dirty="0"/>
              <a:t>, </a:t>
            </a:r>
            <a:r>
              <a:rPr lang="ru-RU" dirty="0" err="1"/>
              <a:t>передбачені</a:t>
            </a:r>
            <a:r>
              <a:rPr lang="ru-RU" dirty="0"/>
              <a:t> </a:t>
            </a:r>
            <a:r>
              <a:rPr lang="ru-RU" dirty="0" err="1"/>
              <a:t>графіками</a:t>
            </a:r>
            <a:r>
              <a:rPr lang="ru-RU" dirty="0"/>
              <a:t> </a:t>
            </a:r>
            <a:r>
              <a:rPr lang="ru-RU" dirty="0" err="1"/>
              <a:t>робіт</a:t>
            </a:r>
            <a:r>
              <a:rPr lang="ru-RU" dirty="0"/>
              <a:t>, не </a:t>
            </a:r>
            <a:r>
              <a:rPr lang="ru-RU" dirty="0" err="1"/>
              <a:t>повинні</a:t>
            </a:r>
            <a:r>
              <a:rPr lang="ru-RU" dirty="0"/>
              <a:t> </a:t>
            </a:r>
            <a:r>
              <a:rPr lang="ru-RU" dirty="0" err="1"/>
              <a:t>перевищувати</a:t>
            </a:r>
            <a:r>
              <a:rPr lang="ru-RU" dirty="0"/>
              <a:t> </a:t>
            </a:r>
            <a:r>
              <a:rPr lang="ru-RU" dirty="0" err="1"/>
              <a:t>чинні</a:t>
            </a:r>
            <a:r>
              <a:rPr lang="ru-RU" dirty="0"/>
              <a:t> </a:t>
            </a:r>
            <a:r>
              <a:rPr lang="ru-RU" dirty="0" err="1"/>
              <a:t>норми</a:t>
            </a:r>
            <a:r>
              <a:rPr lang="ru-RU" dirty="0"/>
              <a:t> </a:t>
            </a:r>
            <a:r>
              <a:rPr lang="ru-RU" dirty="0" err="1"/>
              <a:t>продовження</a:t>
            </a:r>
            <a:r>
              <a:rPr lang="ru-RU" dirty="0"/>
              <a:t> </a:t>
            </a:r>
            <a:r>
              <a:rPr lang="ru-RU" dirty="0" err="1"/>
              <a:t>тривалості</a:t>
            </a:r>
            <a:r>
              <a:rPr lang="ru-RU" dirty="0"/>
              <a:t> </a:t>
            </a:r>
            <a:r>
              <a:rPr lang="ru-RU" dirty="0" err="1"/>
              <a:t>реконструкції</a:t>
            </a:r>
            <a:r>
              <a:rPr lang="ru-RU" dirty="0"/>
              <a:t> </a:t>
            </a:r>
            <a:r>
              <a:rPr lang="ru-RU" dirty="0" err="1"/>
              <a:t>жилих</a:t>
            </a:r>
            <a:r>
              <a:rPr lang="ru-RU" dirty="0"/>
              <a:t> </a:t>
            </a:r>
            <a:r>
              <a:rPr lang="ru-RU" dirty="0" err="1"/>
              <a:t>будинків</a:t>
            </a:r>
            <a:r>
              <a:rPr lang="ru-RU" dirty="0"/>
              <a:t> і </a:t>
            </a:r>
            <a:r>
              <a:rPr lang="ru-RU" b="1" dirty="0" err="1"/>
              <a:t>перевищувати</a:t>
            </a:r>
            <a:r>
              <a:rPr lang="ru-RU" b="1" dirty="0"/>
              <a:t> 2-3 </a:t>
            </a:r>
            <a:r>
              <a:rPr lang="ru-RU" b="1" dirty="0" err="1"/>
              <a:t>років</a:t>
            </a:r>
            <a:r>
              <a:rPr lang="ru-RU" b="1" dirty="0"/>
              <a:t>. </a:t>
            </a:r>
            <a:endParaRPr lang="ru-RU" b="1" dirty="0" smtClean="0"/>
          </a:p>
          <a:p>
            <a:pPr marL="274320" indent="-274320" algn="ctr" eaLnBrk="1" fontAlgn="auto" hangingPunct="1">
              <a:spcAft>
                <a:spcPts val="0"/>
              </a:spcAft>
              <a:defRPr/>
            </a:pPr>
            <a:r>
              <a:rPr lang="ru-RU" dirty="0" err="1" smtClean="0"/>
              <a:t>Зміна</a:t>
            </a:r>
            <a:r>
              <a:rPr lang="ru-RU" dirty="0" smtClean="0"/>
              <a:t> </a:t>
            </a:r>
            <a:r>
              <a:rPr lang="ru-RU" dirty="0" err="1"/>
              <a:t>інвесторами</a:t>
            </a:r>
            <a:r>
              <a:rPr lang="ru-RU" dirty="0"/>
              <a:t> </a:t>
            </a:r>
            <a:r>
              <a:rPr lang="ru-RU" dirty="0" err="1"/>
              <a:t>функціонального</a:t>
            </a:r>
            <a:r>
              <a:rPr lang="ru-RU" dirty="0"/>
              <a:t> </a:t>
            </a:r>
            <a:r>
              <a:rPr lang="ru-RU" dirty="0" err="1"/>
              <a:t>призначення</a:t>
            </a:r>
            <a:r>
              <a:rPr lang="ru-RU" dirty="0"/>
              <a:t> </a:t>
            </a:r>
            <a:r>
              <a:rPr lang="ru-RU" dirty="0" err="1"/>
              <a:t>реконструйованих</a:t>
            </a:r>
            <a:r>
              <a:rPr lang="ru-RU" dirty="0"/>
              <a:t> квартир не </a:t>
            </a:r>
            <a:r>
              <a:rPr lang="ru-RU" dirty="0" err="1"/>
              <a:t>допускається</a:t>
            </a:r>
            <a:r>
              <a:rPr lang="ru-RU" dirty="0"/>
              <a:t>. </a:t>
            </a:r>
            <a:r>
              <a:rPr lang="ru-RU" dirty="0" err="1"/>
              <a:t>Кількість</a:t>
            </a:r>
            <a:r>
              <a:rPr lang="ru-RU" dirty="0"/>
              <a:t> </a:t>
            </a:r>
            <a:r>
              <a:rPr lang="ru-RU" dirty="0" err="1"/>
              <a:t>житла</a:t>
            </a:r>
            <a:r>
              <a:rPr lang="ru-RU" dirty="0"/>
              <a:t> та </a:t>
            </a:r>
            <a:r>
              <a:rPr lang="ru-RU" dirty="0" err="1"/>
              <a:t>умови</a:t>
            </a:r>
            <a:r>
              <a:rPr lang="ru-RU" dirty="0"/>
              <a:t>, на </a:t>
            </a:r>
            <a:r>
              <a:rPr lang="ru-RU" dirty="0" err="1"/>
              <a:t>яких</a:t>
            </a:r>
            <a:r>
              <a:rPr lang="ru-RU" dirty="0"/>
              <a:t> </a:t>
            </a:r>
            <a:r>
              <a:rPr lang="ru-RU" dirty="0" err="1"/>
              <a:t>воно</a:t>
            </a:r>
            <a:r>
              <a:rPr lang="ru-RU" dirty="0"/>
              <a:t> </a:t>
            </a:r>
            <a:r>
              <a:rPr lang="ru-RU" dirty="0" err="1"/>
              <a:t>передається</a:t>
            </a:r>
            <a:r>
              <a:rPr lang="ru-RU" dirty="0"/>
              <a:t> </a:t>
            </a:r>
            <a:r>
              <a:rPr lang="ru-RU" dirty="0" err="1"/>
              <a:t>інвестору</a:t>
            </a:r>
            <a:r>
              <a:rPr lang="ru-RU" dirty="0"/>
              <a:t>, </a:t>
            </a:r>
            <a:r>
              <a:rPr lang="ru-RU" dirty="0" err="1"/>
              <a:t>визначаються</a:t>
            </a:r>
            <a:r>
              <a:rPr lang="ru-RU" dirty="0"/>
              <a:t> протоколом про </a:t>
            </a:r>
            <a:r>
              <a:rPr lang="ru-RU" dirty="0" err="1"/>
              <a:t>наміри</a:t>
            </a:r>
            <a:r>
              <a:rPr lang="ru-RU" dirty="0"/>
              <a:t> та </a:t>
            </a:r>
            <a:r>
              <a:rPr lang="ru-RU" dirty="0" err="1"/>
              <a:t>відповідною</a:t>
            </a:r>
            <a:r>
              <a:rPr lang="ru-RU" dirty="0"/>
              <a:t> </a:t>
            </a:r>
            <a:r>
              <a:rPr lang="ru-RU" dirty="0" err="1"/>
              <a:t>угодою</a:t>
            </a:r>
            <a:r>
              <a:rPr lang="ru-RU" dirty="0"/>
              <a:t>. </a:t>
            </a:r>
            <a:endParaRPr lang="ru-RU" dirty="0" smtClean="0"/>
          </a:p>
          <a:p>
            <a:pPr marL="274320" indent="-274320" algn="ctr" eaLnBrk="1" fontAlgn="auto" hangingPunct="1">
              <a:spcAft>
                <a:spcPts val="0"/>
              </a:spcAft>
              <a:defRPr/>
            </a:pPr>
            <a:r>
              <a:rPr lang="ru-RU" dirty="0" err="1" smtClean="0"/>
              <a:t>Будівельні</a:t>
            </a:r>
            <a:r>
              <a:rPr lang="ru-RU" dirty="0" smtClean="0"/>
              <a:t> </a:t>
            </a:r>
            <a:r>
              <a:rPr lang="ru-RU" dirty="0"/>
              <a:t>та </a:t>
            </a:r>
            <a:r>
              <a:rPr lang="ru-RU" dirty="0" smtClean="0"/>
              <a:t>ремонтно-</a:t>
            </a:r>
            <a:r>
              <a:rPr lang="ru-RU" dirty="0" err="1" smtClean="0"/>
              <a:t>будівельні</a:t>
            </a:r>
            <a:r>
              <a:rPr lang="ru-RU" dirty="0" smtClean="0"/>
              <a:t> </a:t>
            </a:r>
            <a:r>
              <a:rPr lang="ru-RU" dirty="0" err="1"/>
              <a:t>організації</a:t>
            </a:r>
            <a:r>
              <a:rPr lang="ru-RU" dirty="0"/>
              <a:t>, </a:t>
            </a:r>
            <a:r>
              <a:rPr lang="ru-RU" dirty="0" err="1"/>
              <a:t>залучені</a:t>
            </a:r>
            <a:r>
              <a:rPr lang="ru-RU" dirty="0"/>
              <a:t> до </a:t>
            </a:r>
            <a:r>
              <a:rPr lang="ru-RU" dirty="0" err="1"/>
              <a:t>реконструкції</a:t>
            </a:r>
            <a:r>
              <a:rPr lang="ru-RU" dirty="0"/>
              <a:t> </a:t>
            </a:r>
            <a:r>
              <a:rPr lang="ru-RU" dirty="0" err="1"/>
              <a:t>жилих</a:t>
            </a:r>
            <a:r>
              <a:rPr lang="ru-RU" dirty="0"/>
              <a:t> </a:t>
            </a:r>
            <a:r>
              <a:rPr lang="ru-RU" dirty="0" err="1"/>
              <a:t>будинків</a:t>
            </a:r>
            <a:r>
              <a:rPr lang="ru-RU" dirty="0"/>
              <a:t>, </a:t>
            </a:r>
            <a:r>
              <a:rPr lang="ru-RU" dirty="0" err="1"/>
              <a:t>набувають</a:t>
            </a:r>
            <a:r>
              <a:rPr lang="ru-RU" dirty="0"/>
              <a:t> право на </a:t>
            </a:r>
            <a:r>
              <a:rPr lang="ru-RU" dirty="0" err="1"/>
              <a:t>заселення</a:t>
            </a:r>
            <a:r>
              <a:rPr lang="ru-RU" dirty="0"/>
              <a:t> до 20 % </a:t>
            </a:r>
            <a:r>
              <a:rPr lang="ru-RU" dirty="0" err="1"/>
              <a:t>загальної</a:t>
            </a:r>
            <a:r>
              <a:rPr lang="ru-RU" dirty="0"/>
              <a:t> </a:t>
            </a:r>
            <a:r>
              <a:rPr lang="ru-RU" dirty="0" err="1"/>
              <a:t>площі</a:t>
            </a:r>
            <a:r>
              <a:rPr lang="ru-RU" dirty="0"/>
              <a:t> в </a:t>
            </a:r>
            <a:r>
              <a:rPr lang="ru-RU" dirty="0" err="1"/>
              <a:t>цих</a:t>
            </a:r>
            <a:r>
              <a:rPr lang="ru-RU" dirty="0"/>
              <a:t> </a:t>
            </a:r>
            <a:r>
              <a:rPr lang="ru-RU" dirty="0" err="1"/>
              <a:t>будинках</a:t>
            </a:r>
            <a:r>
              <a:rPr lang="ru-RU" dirty="0"/>
              <a:t> на </a:t>
            </a:r>
            <a:r>
              <a:rPr lang="ru-RU" dirty="0" err="1"/>
              <a:t>підставі</a:t>
            </a:r>
            <a:r>
              <a:rPr lang="ru-RU" dirty="0"/>
              <a:t> </a:t>
            </a:r>
            <a:r>
              <a:rPr lang="ru-RU" dirty="0" err="1"/>
              <a:t>укладених</a:t>
            </a:r>
            <a:r>
              <a:rPr lang="ru-RU" dirty="0"/>
              <a:t> </a:t>
            </a:r>
            <a:r>
              <a:rPr lang="ru-RU" dirty="0" err="1"/>
              <a:t>договорів</a:t>
            </a:r>
            <a:r>
              <a:rPr lang="ru-RU" dirty="0"/>
              <a:t> </a:t>
            </a:r>
            <a:r>
              <a:rPr lang="ru-RU" dirty="0" err="1"/>
              <a:t>із</a:t>
            </a:r>
            <a:r>
              <a:rPr lang="ru-RU" dirty="0"/>
              <a:t> </a:t>
            </a:r>
            <a:r>
              <a:rPr lang="ru-RU" dirty="0" err="1"/>
              <a:t>замовником</a:t>
            </a:r>
            <a:r>
              <a:rPr lang="ru-RU" dirty="0"/>
              <a:t> та </a:t>
            </a:r>
            <a:r>
              <a:rPr lang="ru-RU" dirty="0" err="1"/>
              <a:t>інвестором</a:t>
            </a:r>
            <a:r>
              <a:rPr lang="ru-RU" dirty="0"/>
              <a:t>.</a:t>
            </a:r>
          </a:p>
        </p:txBody>
      </p:sp>
      <p:sp>
        <p:nvSpPr>
          <p:cNvPr id="22531" name="Заголовок 2"/>
          <p:cNvSpPr>
            <a:spLocks noGrp="1"/>
          </p:cNvSpPr>
          <p:nvPr>
            <p:ph type="title"/>
          </p:nvPr>
        </p:nvSpPr>
        <p:spPr/>
        <p:txBody>
          <a:bodyPr/>
          <a:lstStyle/>
          <a:p>
            <a:pPr eaLnBrk="1" hangingPunct="1"/>
            <a:r>
              <a:rPr lang="uk-UA" altLang="ru-RU" smtClean="0"/>
              <a:t>Строки реконструкції</a:t>
            </a:r>
            <a:endParaRPr lang="ru-RU" altLang="ru-RU" smtClean="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0825" y="2205038"/>
            <a:ext cx="8634413" cy="4386262"/>
          </a:xfrm>
        </p:spPr>
        <p:txBody>
          <a:bodyPr rtlCol="0">
            <a:normAutofit lnSpcReduction="10000"/>
          </a:bodyPr>
          <a:lstStyle/>
          <a:p>
            <a:pPr marL="274320" indent="-274320" eaLnBrk="1" fontAlgn="auto" hangingPunct="1">
              <a:spcAft>
                <a:spcPts val="0"/>
              </a:spcAft>
              <a:defRPr/>
            </a:pPr>
            <a:r>
              <a:rPr lang="ru-RU" dirty="0"/>
              <a:t>-	</a:t>
            </a:r>
            <a:r>
              <a:rPr lang="ru-RU" dirty="0" err="1"/>
              <a:t>подання</a:t>
            </a:r>
            <a:r>
              <a:rPr lang="ru-RU" dirty="0"/>
              <a:t> до </a:t>
            </a:r>
            <a:r>
              <a:rPr lang="ru-RU" dirty="0" err="1"/>
              <a:t>органів</a:t>
            </a:r>
            <a:r>
              <a:rPr lang="ru-RU" dirty="0"/>
              <a:t> </a:t>
            </a:r>
            <a:r>
              <a:rPr lang="ru-RU" dirty="0" err="1"/>
              <a:t>приватизації</a:t>
            </a:r>
            <a:r>
              <a:rPr lang="ru-RU" dirty="0"/>
              <a:t>  державного  </a:t>
            </a:r>
            <a:r>
              <a:rPr lang="ru-RU" dirty="0" err="1"/>
              <a:t>житлового</a:t>
            </a:r>
            <a:r>
              <a:rPr lang="ru-RU" dirty="0"/>
              <a:t>  фонду, </a:t>
            </a:r>
            <a:r>
              <a:rPr lang="ru-RU" dirty="0" err="1"/>
              <a:t>що</a:t>
            </a:r>
            <a:r>
              <a:rPr lang="ru-RU" dirty="0"/>
              <a:t> </a:t>
            </a:r>
            <a:r>
              <a:rPr lang="ru-RU" dirty="0" err="1"/>
              <a:t>створюються</a:t>
            </a:r>
            <a:r>
              <a:rPr lang="ru-RU" dirty="0"/>
              <a:t> </a:t>
            </a:r>
            <a:r>
              <a:rPr lang="ru-RU" dirty="0" err="1"/>
              <a:t>місцевою</a:t>
            </a:r>
            <a:r>
              <a:rPr lang="ru-RU" dirty="0"/>
              <a:t>  державною </a:t>
            </a:r>
            <a:r>
              <a:rPr lang="ru-RU" dirty="0" err="1"/>
              <a:t>адміністрацією</a:t>
            </a:r>
            <a:r>
              <a:rPr lang="ru-RU" dirty="0"/>
              <a:t>, та органами </a:t>
            </a:r>
            <a:r>
              <a:rPr lang="ru-RU" dirty="0" err="1"/>
              <a:t>місцевого</a:t>
            </a:r>
            <a:r>
              <a:rPr lang="ru-RU" dirty="0"/>
              <a:t> </a:t>
            </a:r>
            <a:r>
              <a:rPr lang="ru-RU" dirty="0" err="1"/>
              <a:t>самоврядування</a:t>
            </a:r>
            <a:r>
              <a:rPr lang="ru-RU" dirty="0"/>
              <a:t>, </a:t>
            </a:r>
            <a:r>
              <a:rPr lang="ru-RU" dirty="0" err="1"/>
              <a:t>державними</a:t>
            </a:r>
            <a:r>
              <a:rPr lang="ru-RU" dirty="0"/>
              <a:t> </a:t>
            </a:r>
            <a:r>
              <a:rPr lang="ru-RU" dirty="0" err="1"/>
              <a:t>підприємствами</a:t>
            </a:r>
            <a:r>
              <a:rPr lang="ru-RU" dirty="0"/>
              <a:t>, </a:t>
            </a:r>
            <a:r>
              <a:rPr lang="ru-RU" dirty="0" err="1"/>
              <a:t>організаціями</a:t>
            </a:r>
            <a:r>
              <a:rPr lang="ru-RU" dirty="0"/>
              <a:t>, </a:t>
            </a:r>
            <a:r>
              <a:rPr lang="ru-RU" dirty="0" err="1"/>
              <a:t>установами</a:t>
            </a:r>
            <a:r>
              <a:rPr lang="ru-RU" dirty="0"/>
              <a:t>, у </a:t>
            </a:r>
            <a:r>
              <a:rPr lang="ru-RU" dirty="0" err="1"/>
              <a:t>повному</a:t>
            </a:r>
            <a:r>
              <a:rPr lang="ru-RU" dirty="0"/>
              <a:t> </a:t>
            </a:r>
            <a:r>
              <a:rPr lang="ru-RU" dirty="0" err="1"/>
              <a:t>господарському</a:t>
            </a:r>
            <a:r>
              <a:rPr lang="ru-RU" dirty="0"/>
              <a:t> </a:t>
            </a:r>
            <a:r>
              <a:rPr lang="ru-RU" dirty="0" err="1"/>
              <a:t>віданні</a:t>
            </a:r>
            <a:r>
              <a:rPr lang="ru-RU" dirty="0"/>
              <a:t> </a:t>
            </a:r>
            <a:r>
              <a:rPr lang="ru-RU" dirty="0" err="1"/>
              <a:t>або</a:t>
            </a:r>
            <a:r>
              <a:rPr lang="ru-RU" dirty="0"/>
              <a:t>  оперативному </a:t>
            </a:r>
            <a:r>
              <a:rPr lang="ru-RU" dirty="0" err="1"/>
              <a:t>управлінні</a:t>
            </a:r>
            <a:r>
              <a:rPr lang="ru-RU" dirty="0"/>
              <a:t> </a:t>
            </a:r>
            <a:r>
              <a:rPr lang="ru-RU" dirty="0" err="1"/>
              <a:t>яких</a:t>
            </a:r>
            <a:r>
              <a:rPr lang="ru-RU" dirty="0"/>
              <a:t> </a:t>
            </a:r>
            <a:r>
              <a:rPr lang="ru-RU" dirty="0" err="1"/>
              <a:t>знаходиться</a:t>
            </a:r>
            <a:r>
              <a:rPr lang="ru-RU" dirty="0"/>
              <a:t> </a:t>
            </a:r>
            <a:r>
              <a:rPr lang="ru-RU" dirty="0" err="1"/>
              <a:t>державний</a:t>
            </a:r>
            <a:r>
              <a:rPr lang="ru-RU" dirty="0"/>
              <a:t> </a:t>
            </a:r>
            <a:r>
              <a:rPr lang="ru-RU" dirty="0" err="1"/>
              <a:t>житловий</a:t>
            </a:r>
            <a:r>
              <a:rPr lang="ru-RU" dirty="0"/>
              <a:t> фонд </a:t>
            </a:r>
            <a:r>
              <a:rPr lang="ru-RU" dirty="0" err="1"/>
              <a:t>документів</a:t>
            </a:r>
            <a:r>
              <a:rPr lang="ru-RU" dirty="0"/>
              <a:t> </a:t>
            </a:r>
            <a:r>
              <a:rPr lang="ru-RU" dirty="0" err="1"/>
              <a:t>необхідних</a:t>
            </a:r>
            <a:r>
              <a:rPr lang="ru-RU" dirty="0"/>
              <a:t> для </a:t>
            </a:r>
            <a:r>
              <a:rPr lang="ru-RU" dirty="0" err="1"/>
              <a:t>приватизації</a:t>
            </a:r>
            <a:r>
              <a:rPr lang="ru-RU" dirty="0"/>
              <a:t>;</a:t>
            </a:r>
          </a:p>
          <a:p>
            <a:pPr marL="274320" indent="-274320" eaLnBrk="1" fontAlgn="auto" hangingPunct="1">
              <a:spcAft>
                <a:spcPts val="0"/>
              </a:spcAft>
              <a:defRPr/>
            </a:pPr>
            <a:r>
              <a:rPr lang="ru-RU" dirty="0"/>
              <a:t>-	</a:t>
            </a:r>
            <a:r>
              <a:rPr lang="ru-RU" dirty="0" err="1"/>
              <a:t>здійснення</a:t>
            </a:r>
            <a:r>
              <a:rPr lang="ru-RU" dirty="0"/>
              <a:t> плати за </a:t>
            </a:r>
            <a:r>
              <a:rPr lang="ru-RU" dirty="0" err="1"/>
              <a:t>проведення</a:t>
            </a:r>
            <a:r>
              <a:rPr lang="ru-RU" dirty="0"/>
              <a:t> </a:t>
            </a:r>
            <a:r>
              <a:rPr lang="ru-RU" dirty="0" err="1"/>
              <a:t>технічної</a:t>
            </a:r>
            <a:r>
              <a:rPr lang="ru-RU" dirty="0"/>
              <a:t> </a:t>
            </a:r>
            <a:r>
              <a:rPr lang="ru-RU" dirty="0" err="1"/>
              <a:t>інвентаризації</a:t>
            </a:r>
            <a:r>
              <a:rPr lang="ru-RU" dirty="0"/>
              <a:t> </a:t>
            </a:r>
            <a:r>
              <a:rPr lang="ru-RU" dirty="0" err="1"/>
              <a:t>житла</a:t>
            </a:r>
            <a:r>
              <a:rPr lang="ru-RU" dirty="0"/>
              <a:t>;</a:t>
            </a:r>
          </a:p>
          <a:p>
            <a:pPr marL="274320" indent="-274320" eaLnBrk="1" fontAlgn="auto" hangingPunct="1">
              <a:spcAft>
                <a:spcPts val="0"/>
              </a:spcAft>
              <a:defRPr/>
            </a:pPr>
            <a:r>
              <a:rPr lang="ru-RU" dirty="0"/>
              <a:t>-	</a:t>
            </a:r>
            <a:r>
              <a:rPr lang="ru-RU" dirty="0" err="1"/>
              <a:t>оформлення</a:t>
            </a:r>
            <a:r>
              <a:rPr lang="ru-RU" dirty="0"/>
              <a:t> </a:t>
            </a:r>
            <a:r>
              <a:rPr lang="ru-RU" dirty="0" err="1"/>
              <a:t>свідоцтва</a:t>
            </a:r>
            <a:r>
              <a:rPr lang="ru-RU" dirty="0"/>
              <a:t> про право </a:t>
            </a:r>
            <a:r>
              <a:rPr lang="ru-RU" dirty="0" err="1"/>
              <a:t>власності</a:t>
            </a:r>
            <a:r>
              <a:rPr lang="ru-RU" dirty="0"/>
              <a:t> на </a:t>
            </a:r>
            <a:r>
              <a:rPr lang="ru-RU" dirty="0" err="1"/>
              <a:t>житло</a:t>
            </a:r>
            <a:r>
              <a:rPr lang="ru-RU" dirty="0"/>
              <a:t>; </a:t>
            </a:r>
          </a:p>
          <a:p>
            <a:pPr marL="274320" indent="-274320" eaLnBrk="1" fontAlgn="auto" hangingPunct="1">
              <a:spcAft>
                <a:spcPts val="0"/>
              </a:spcAft>
              <a:defRPr/>
            </a:pPr>
            <a:r>
              <a:rPr lang="ru-RU" dirty="0"/>
              <a:t>-	</a:t>
            </a:r>
            <a:r>
              <a:rPr lang="ru-RU" dirty="0" err="1"/>
              <a:t>отримання</a:t>
            </a:r>
            <a:r>
              <a:rPr lang="ru-RU" dirty="0"/>
              <a:t> </a:t>
            </a:r>
            <a:r>
              <a:rPr lang="ru-RU" dirty="0" err="1"/>
              <a:t>свідоцтва</a:t>
            </a:r>
            <a:r>
              <a:rPr lang="ru-RU" dirty="0"/>
              <a:t> про право </a:t>
            </a:r>
            <a:r>
              <a:rPr lang="ru-RU" dirty="0" err="1"/>
              <a:t>власності</a:t>
            </a:r>
            <a:r>
              <a:rPr lang="ru-RU" dirty="0"/>
              <a:t> на </a:t>
            </a:r>
            <a:r>
              <a:rPr lang="ru-RU" dirty="0" err="1"/>
              <a:t>житло</a:t>
            </a:r>
            <a:r>
              <a:rPr lang="ru-RU" dirty="0"/>
              <a:t>;</a:t>
            </a:r>
          </a:p>
          <a:p>
            <a:pPr marL="274320" indent="-274320" eaLnBrk="1" fontAlgn="auto" hangingPunct="1">
              <a:spcAft>
                <a:spcPts val="0"/>
              </a:spcAft>
              <a:defRPr/>
            </a:pPr>
            <a:r>
              <a:rPr lang="ru-RU" dirty="0"/>
              <a:t>-	</a:t>
            </a:r>
            <a:r>
              <a:rPr lang="ru-RU" dirty="0" err="1"/>
              <a:t>державна</a:t>
            </a:r>
            <a:r>
              <a:rPr lang="ru-RU" dirty="0"/>
              <a:t> </a:t>
            </a:r>
            <a:r>
              <a:rPr lang="ru-RU" dirty="0" err="1"/>
              <a:t>реєстрація</a:t>
            </a:r>
            <a:r>
              <a:rPr lang="ru-RU" dirty="0"/>
              <a:t> права </a:t>
            </a:r>
            <a:r>
              <a:rPr lang="ru-RU" dirty="0" err="1"/>
              <a:t>власності</a:t>
            </a:r>
            <a:r>
              <a:rPr lang="ru-RU" dirty="0"/>
              <a:t> на </a:t>
            </a:r>
            <a:r>
              <a:rPr lang="ru-RU" dirty="0" err="1"/>
              <a:t>житло</a:t>
            </a:r>
            <a:r>
              <a:rPr lang="ru-RU" dirty="0"/>
              <a:t>.</a:t>
            </a:r>
          </a:p>
          <a:p>
            <a:pPr marL="274320" indent="-274320" eaLnBrk="1" fontAlgn="auto" hangingPunct="1">
              <a:spcAft>
                <a:spcPts val="0"/>
              </a:spcAft>
              <a:defRPr/>
            </a:pPr>
            <a:endParaRPr lang="ru-RU" dirty="0"/>
          </a:p>
        </p:txBody>
      </p:sp>
      <p:sp>
        <p:nvSpPr>
          <p:cNvPr id="23555" name="Заголовок 2"/>
          <p:cNvSpPr>
            <a:spLocks noGrp="1"/>
          </p:cNvSpPr>
          <p:nvPr>
            <p:ph type="title"/>
          </p:nvPr>
        </p:nvSpPr>
        <p:spPr/>
        <p:txBody>
          <a:bodyPr/>
          <a:lstStyle/>
          <a:p>
            <a:pPr eaLnBrk="1" hangingPunct="1"/>
            <a:r>
              <a:rPr lang="uk-UA" altLang="ru-RU" smtClean="0"/>
              <a:t>Порядок приватизації</a:t>
            </a:r>
            <a:endParaRPr lang="ru-RU" altLang="ru-RU" smtClean="0"/>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388" y="2133600"/>
            <a:ext cx="8785225" cy="4535488"/>
          </a:xfrm>
        </p:spPr>
        <p:txBody>
          <a:bodyPr rtlCol="0">
            <a:normAutofit fontScale="85000" lnSpcReduction="10000"/>
          </a:bodyPr>
          <a:lstStyle/>
          <a:p>
            <a:pPr marL="274320" indent="-274320" eaLnBrk="1" fontAlgn="auto" hangingPunct="1">
              <a:spcAft>
                <a:spcPts val="0"/>
              </a:spcAft>
              <a:defRPr/>
            </a:pPr>
            <a:r>
              <a:rPr lang="ru-RU" dirty="0" err="1" smtClean="0"/>
              <a:t>Громадянином</a:t>
            </a:r>
            <a:r>
              <a:rPr lang="ru-RU" dirty="0" smtClean="0"/>
              <a:t> </a:t>
            </a:r>
            <a:r>
              <a:rPr lang="ru-RU" dirty="0"/>
              <a:t>до органу </a:t>
            </a:r>
            <a:r>
              <a:rPr lang="ru-RU" dirty="0" err="1"/>
              <a:t>приватизації</a:t>
            </a:r>
            <a:r>
              <a:rPr lang="ru-RU" dirty="0"/>
              <a:t> </a:t>
            </a:r>
            <a:r>
              <a:rPr lang="ru-RU" dirty="0" err="1"/>
              <a:t>подаються</a:t>
            </a:r>
            <a:r>
              <a:rPr lang="ru-RU" dirty="0"/>
              <a:t> (</a:t>
            </a:r>
            <a:r>
              <a:rPr lang="ru-RU" dirty="0" err="1"/>
              <a:t>стаття</a:t>
            </a:r>
            <a:r>
              <a:rPr lang="ru-RU" dirty="0"/>
              <a:t> 18 </a:t>
            </a:r>
            <a:r>
              <a:rPr lang="ru-RU" dirty="0" err="1"/>
              <a:t>Положення</a:t>
            </a:r>
            <a:r>
              <a:rPr lang="ru-RU" dirty="0"/>
              <a:t> про порядок </a:t>
            </a:r>
            <a:r>
              <a:rPr lang="ru-RU" dirty="0" err="1"/>
              <a:t>передачі</a:t>
            </a:r>
            <a:r>
              <a:rPr lang="ru-RU" dirty="0"/>
              <a:t> квартир (</a:t>
            </a:r>
            <a:r>
              <a:rPr lang="ru-RU" dirty="0" err="1"/>
              <a:t>будинків</a:t>
            </a:r>
            <a:r>
              <a:rPr lang="ru-RU" dirty="0"/>
              <a:t>), </a:t>
            </a:r>
            <a:r>
              <a:rPr lang="ru-RU" dirty="0" err="1"/>
              <a:t>жилих</a:t>
            </a:r>
            <a:r>
              <a:rPr lang="ru-RU" dirty="0"/>
              <a:t> </a:t>
            </a:r>
            <a:r>
              <a:rPr lang="ru-RU" dirty="0" err="1"/>
              <a:t>приміщень</a:t>
            </a:r>
            <a:r>
              <a:rPr lang="ru-RU" dirty="0"/>
              <a:t> у </a:t>
            </a:r>
            <a:r>
              <a:rPr lang="ru-RU" dirty="0" err="1"/>
              <a:t>гуртожитках</a:t>
            </a:r>
            <a:r>
              <a:rPr lang="ru-RU" dirty="0"/>
              <a:t> у </a:t>
            </a:r>
            <a:r>
              <a:rPr lang="ru-RU" dirty="0" err="1"/>
              <a:t>власність</a:t>
            </a:r>
            <a:r>
              <a:rPr lang="ru-RU" dirty="0"/>
              <a:t> </a:t>
            </a:r>
            <a:r>
              <a:rPr lang="ru-RU" dirty="0" err="1"/>
              <a:t>громадян</a:t>
            </a:r>
            <a:r>
              <a:rPr lang="ru-RU" dirty="0"/>
              <a:t>, </a:t>
            </a:r>
            <a:r>
              <a:rPr lang="ru-RU" dirty="0" err="1"/>
              <a:t>затвердженого</a:t>
            </a:r>
            <a:r>
              <a:rPr lang="ru-RU" dirty="0"/>
              <a:t> наказом </a:t>
            </a:r>
            <a:r>
              <a:rPr lang="ru-RU" dirty="0" err="1"/>
              <a:t>Міністерства</a:t>
            </a:r>
            <a:r>
              <a:rPr lang="ru-RU" dirty="0"/>
              <a:t> з </a:t>
            </a:r>
            <a:r>
              <a:rPr lang="ru-RU" dirty="0" err="1"/>
              <a:t>питань</a:t>
            </a:r>
            <a:r>
              <a:rPr lang="ru-RU" dirty="0"/>
              <a:t> </a:t>
            </a:r>
            <a:r>
              <a:rPr lang="ru-RU" dirty="0" err="1"/>
              <a:t>житлового</a:t>
            </a:r>
            <a:r>
              <a:rPr lang="ru-RU" dirty="0"/>
              <a:t> </a:t>
            </a:r>
            <a:r>
              <a:rPr lang="ru-RU" dirty="0" err="1"/>
              <a:t>господарства</a:t>
            </a:r>
            <a:r>
              <a:rPr lang="ru-RU" dirty="0"/>
              <a:t> </a:t>
            </a:r>
            <a:r>
              <a:rPr lang="ru-RU" dirty="0" err="1"/>
              <a:t>від</a:t>
            </a:r>
            <a:r>
              <a:rPr lang="ru-RU" dirty="0"/>
              <a:t> 16 </a:t>
            </a:r>
            <a:r>
              <a:rPr lang="ru-RU" dirty="0" err="1"/>
              <a:t>грудня</a:t>
            </a:r>
            <a:r>
              <a:rPr lang="ru-RU" dirty="0"/>
              <a:t> 2009 року № 396, </a:t>
            </a:r>
            <a:r>
              <a:rPr lang="ru-RU" dirty="0" err="1"/>
              <a:t>зареєстрованим</a:t>
            </a:r>
            <a:r>
              <a:rPr lang="ru-RU" dirty="0"/>
              <a:t> в </a:t>
            </a:r>
            <a:r>
              <a:rPr lang="ru-RU" dirty="0" err="1"/>
              <a:t>Міністерстві</a:t>
            </a:r>
            <a:r>
              <a:rPr lang="ru-RU" dirty="0"/>
              <a:t> </a:t>
            </a:r>
            <a:r>
              <a:rPr lang="ru-RU" dirty="0" err="1"/>
              <a:t>юстиції</a:t>
            </a:r>
            <a:r>
              <a:rPr lang="ru-RU" dirty="0"/>
              <a:t> </a:t>
            </a:r>
            <a:r>
              <a:rPr lang="ru-RU" dirty="0" err="1"/>
              <a:t>України</a:t>
            </a:r>
            <a:r>
              <a:rPr lang="ru-RU" dirty="0"/>
              <a:t> 29 </a:t>
            </a:r>
            <a:r>
              <a:rPr lang="ru-RU" dirty="0" err="1"/>
              <a:t>січня</a:t>
            </a:r>
            <a:r>
              <a:rPr lang="ru-RU" dirty="0"/>
              <a:t> 2010 року № 396/17404) (</a:t>
            </a:r>
            <a:r>
              <a:rPr lang="ru-RU" dirty="0" err="1"/>
              <a:t>далі</a:t>
            </a:r>
            <a:r>
              <a:rPr lang="ru-RU" dirty="0"/>
              <a:t> – </a:t>
            </a:r>
            <a:r>
              <a:rPr lang="ru-RU" dirty="0" err="1"/>
              <a:t>Положення</a:t>
            </a:r>
            <a:r>
              <a:rPr lang="ru-RU" dirty="0"/>
              <a:t> № 396): </a:t>
            </a:r>
          </a:p>
          <a:p>
            <a:pPr marL="274320" indent="-274320" eaLnBrk="1" fontAlgn="auto" hangingPunct="1">
              <a:spcAft>
                <a:spcPts val="0"/>
              </a:spcAft>
              <a:defRPr/>
            </a:pPr>
            <a:r>
              <a:rPr lang="ru-RU" dirty="0"/>
              <a:t>-	оформлена </a:t>
            </a:r>
            <a:r>
              <a:rPr lang="ru-RU" dirty="0" err="1"/>
              <a:t>заява</a:t>
            </a:r>
            <a:r>
              <a:rPr lang="ru-RU" dirty="0"/>
              <a:t> на </a:t>
            </a:r>
            <a:r>
              <a:rPr lang="ru-RU" dirty="0" err="1"/>
              <a:t>приватизацію</a:t>
            </a:r>
            <a:r>
              <a:rPr lang="ru-RU" dirty="0"/>
              <a:t> </a:t>
            </a:r>
            <a:r>
              <a:rPr lang="ru-RU" dirty="0" err="1"/>
              <a:t>квартири</a:t>
            </a:r>
            <a:r>
              <a:rPr lang="ru-RU" dirty="0"/>
              <a:t> (</a:t>
            </a:r>
            <a:r>
              <a:rPr lang="ru-RU" dirty="0" err="1"/>
              <a:t>будинку</a:t>
            </a:r>
            <a:r>
              <a:rPr lang="ru-RU" dirty="0"/>
              <a:t>), жилого </a:t>
            </a:r>
            <a:r>
              <a:rPr lang="ru-RU" dirty="0" err="1"/>
              <a:t>приміщення</a:t>
            </a:r>
            <a:r>
              <a:rPr lang="ru-RU" dirty="0"/>
              <a:t> у </a:t>
            </a:r>
            <a:r>
              <a:rPr lang="ru-RU" dirty="0" err="1"/>
              <a:t>гуртожитку</a:t>
            </a:r>
            <a:r>
              <a:rPr lang="ru-RU" dirty="0"/>
              <a:t>, </a:t>
            </a:r>
            <a:r>
              <a:rPr lang="ru-RU" dirty="0" err="1"/>
              <a:t>кімнати</a:t>
            </a:r>
            <a:r>
              <a:rPr lang="ru-RU" dirty="0"/>
              <a:t> у </a:t>
            </a:r>
            <a:r>
              <a:rPr lang="ru-RU" dirty="0" err="1"/>
              <a:t>комунальній</a:t>
            </a:r>
            <a:r>
              <a:rPr lang="ru-RU" dirty="0"/>
              <a:t> </a:t>
            </a:r>
            <a:r>
              <a:rPr lang="ru-RU" dirty="0" err="1"/>
              <a:t>квартирі</a:t>
            </a:r>
            <a:r>
              <a:rPr lang="ru-RU" dirty="0"/>
              <a:t>;</a:t>
            </a:r>
          </a:p>
          <a:p>
            <a:pPr marL="274320" indent="-274320" eaLnBrk="1" fontAlgn="auto" hangingPunct="1">
              <a:spcAft>
                <a:spcPts val="0"/>
              </a:spcAft>
              <a:defRPr/>
            </a:pPr>
            <a:r>
              <a:rPr lang="ru-RU" dirty="0"/>
              <a:t>-	</a:t>
            </a:r>
            <a:r>
              <a:rPr lang="ru-RU" dirty="0" err="1"/>
              <a:t>довідка</a:t>
            </a:r>
            <a:r>
              <a:rPr lang="ru-RU" dirty="0"/>
              <a:t> про склад </a:t>
            </a:r>
            <a:r>
              <a:rPr lang="ru-RU" dirty="0" err="1"/>
              <a:t>сім’ї</a:t>
            </a:r>
            <a:r>
              <a:rPr lang="ru-RU" dirty="0"/>
              <a:t> та </a:t>
            </a:r>
            <a:r>
              <a:rPr lang="ru-RU" dirty="0" err="1"/>
              <a:t>займані</a:t>
            </a:r>
            <a:r>
              <a:rPr lang="ru-RU" dirty="0"/>
              <a:t> </a:t>
            </a:r>
            <a:r>
              <a:rPr lang="ru-RU" dirty="0" err="1"/>
              <a:t>приміщення</a:t>
            </a:r>
            <a:r>
              <a:rPr lang="ru-RU" dirty="0"/>
              <a:t>;</a:t>
            </a:r>
          </a:p>
          <a:p>
            <a:pPr marL="274320" indent="-274320" eaLnBrk="1" fontAlgn="auto" hangingPunct="1">
              <a:spcAft>
                <a:spcPts val="0"/>
              </a:spcAft>
              <a:defRPr/>
            </a:pPr>
            <a:r>
              <a:rPr lang="ru-RU" dirty="0"/>
              <a:t>-	</a:t>
            </a:r>
            <a:r>
              <a:rPr lang="ru-RU" dirty="0" err="1"/>
              <a:t>копія</a:t>
            </a:r>
            <a:r>
              <a:rPr lang="ru-RU" dirty="0"/>
              <a:t> ордера про </a:t>
            </a:r>
            <a:r>
              <a:rPr lang="ru-RU" dirty="0" err="1"/>
              <a:t>надання</a:t>
            </a:r>
            <a:r>
              <a:rPr lang="ru-RU" dirty="0"/>
              <a:t> </a:t>
            </a:r>
            <a:r>
              <a:rPr lang="ru-RU" dirty="0" err="1"/>
              <a:t>жилої</a:t>
            </a:r>
            <a:r>
              <a:rPr lang="ru-RU" dirty="0"/>
              <a:t> </a:t>
            </a:r>
            <a:r>
              <a:rPr lang="ru-RU" dirty="0" err="1"/>
              <a:t>площі</a:t>
            </a:r>
            <a:r>
              <a:rPr lang="ru-RU" dirty="0"/>
              <a:t> (</a:t>
            </a:r>
            <a:r>
              <a:rPr lang="ru-RU" dirty="0" err="1"/>
              <a:t>копія</a:t>
            </a:r>
            <a:r>
              <a:rPr lang="ru-RU" dirty="0"/>
              <a:t> договору найму </a:t>
            </a:r>
            <a:r>
              <a:rPr lang="ru-RU" dirty="0" err="1"/>
              <a:t>жилої</a:t>
            </a:r>
            <a:r>
              <a:rPr lang="ru-RU" dirty="0"/>
              <a:t> </a:t>
            </a:r>
            <a:r>
              <a:rPr lang="ru-RU" dirty="0" err="1"/>
              <a:t>площі</a:t>
            </a:r>
            <a:r>
              <a:rPr lang="ru-RU" dirty="0"/>
              <a:t> у </a:t>
            </a:r>
            <a:r>
              <a:rPr lang="ru-RU" dirty="0" err="1"/>
              <a:t>гуртожитку</a:t>
            </a:r>
            <a:r>
              <a:rPr lang="ru-RU" dirty="0"/>
              <a:t>);</a:t>
            </a:r>
          </a:p>
          <a:p>
            <a:pPr marL="274320" indent="-274320" eaLnBrk="1" fontAlgn="auto" hangingPunct="1">
              <a:spcAft>
                <a:spcPts val="0"/>
              </a:spcAft>
              <a:defRPr/>
            </a:pPr>
            <a:r>
              <a:rPr lang="ru-RU" dirty="0"/>
              <a:t>-	документ, </a:t>
            </a:r>
            <a:r>
              <a:rPr lang="ru-RU" dirty="0" err="1"/>
              <a:t>що</a:t>
            </a:r>
            <a:r>
              <a:rPr lang="ru-RU" dirty="0"/>
              <a:t> </a:t>
            </a:r>
            <a:r>
              <a:rPr lang="ru-RU" dirty="0" err="1"/>
              <a:t>підтверджує</a:t>
            </a:r>
            <a:r>
              <a:rPr lang="ru-RU" dirty="0"/>
              <a:t> </a:t>
            </a:r>
            <a:r>
              <a:rPr lang="ru-RU" dirty="0" err="1"/>
              <a:t>невикористання</a:t>
            </a:r>
            <a:r>
              <a:rPr lang="ru-RU" dirty="0"/>
              <a:t> </a:t>
            </a:r>
            <a:r>
              <a:rPr lang="ru-RU" dirty="0" err="1"/>
              <a:t>громадянами</a:t>
            </a:r>
            <a:r>
              <a:rPr lang="ru-RU" dirty="0"/>
              <a:t> </a:t>
            </a:r>
            <a:r>
              <a:rPr lang="ru-RU" dirty="0" err="1"/>
              <a:t>житлових</a:t>
            </a:r>
            <a:r>
              <a:rPr lang="ru-RU" dirty="0"/>
              <a:t> </a:t>
            </a:r>
            <a:r>
              <a:rPr lang="ru-RU" dirty="0" err="1"/>
              <a:t>чеків</a:t>
            </a:r>
            <a:r>
              <a:rPr lang="ru-RU" dirty="0"/>
              <a:t> для </a:t>
            </a:r>
            <a:r>
              <a:rPr lang="ru-RU" dirty="0" err="1"/>
              <a:t>приватизації</a:t>
            </a:r>
            <a:r>
              <a:rPr lang="ru-RU" dirty="0"/>
              <a:t> державного </a:t>
            </a:r>
            <a:r>
              <a:rPr lang="ru-RU" dirty="0" err="1"/>
              <a:t>житлового</a:t>
            </a:r>
            <a:r>
              <a:rPr lang="ru-RU" dirty="0"/>
              <a:t> фонду (</a:t>
            </a:r>
            <a:r>
              <a:rPr lang="ru-RU" dirty="0" err="1"/>
              <a:t>довідка</a:t>
            </a:r>
            <a:r>
              <a:rPr lang="ru-RU" dirty="0"/>
              <a:t> з </a:t>
            </a:r>
            <a:r>
              <a:rPr lang="ru-RU" dirty="0" err="1"/>
              <a:t>попередніх</a:t>
            </a:r>
            <a:r>
              <a:rPr lang="ru-RU" dirty="0"/>
              <a:t> </a:t>
            </a:r>
            <a:r>
              <a:rPr lang="ru-RU" dirty="0" err="1"/>
              <a:t>місць</a:t>
            </a:r>
            <a:r>
              <a:rPr lang="ru-RU" dirty="0"/>
              <a:t> </a:t>
            </a:r>
            <a:r>
              <a:rPr lang="ru-RU" dirty="0" err="1"/>
              <a:t>проживання</a:t>
            </a:r>
            <a:r>
              <a:rPr lang="ru-RU" dirty="0"/>
              <a:t> (</a:t>
            </a:r>
            <a:r>
              <a:rPr lang="ru-RU" dirty="0" err="1"/>
              <a:t>після</a:t>
            </a:r>
            <a:r>
              <a:rPr lang="ru-RU" dirty="0"/>
              <a:t> 1992 року) </a:t>
            </a:r>
            <a:r>
              <a:rPr lang="ru-RU" dirty="0" err="1"/>
              <a:t>щодо</a:t>
            </a:r>
            <a:r>
              <a:rPr lang="ru-RU" dirty="0"/>
              <a:t> </a:t>
            </a:r>
            <a:r>
              <a:rPr lang="ru-RU" dirty="0" err="1"/>
              <a:t>невикористання</a:t>
            </a:r>
            <a:r>
              <a:rPr lang="ru-RU" dirty="0"/>
              <a:t> права на </a:t>
            </a:r>
            <a:r>
              <a:rPr lang="ru-RU" dirty="0" err="1"/>
              <a:t>приватизацію</a:t>
            </a:r>
            <a:r>
              <a:rPr lang="ru-RU" dirty="0"/>
              <a:t> державного </a:t>
            </a:r>
            <a:r>
              <a:rPr lang="ru-RU" dirty="0" err="1"/>
              <a:t>житлового</a:t>
            </a:r>
            <a:r>
              <a:rPr lang="ru-RU" dirty="0"/>
              <a:t> фонду);</a:t>
            </a:r>
          </a:p>
          <a:p>
            <a:pPr marL="274320" indent="-274320" eaLnBrk="1" fontAlgn="auto" hangingPunct="1">
              <a:spcAft>
                <a:spcPts val="0"/>
              </a:spcAft>
              <a:defRPr/>
            </a:pPr>
            <a:endParaRPr lang="ru-RU" dirty="0"/>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uk-UA" dirty="0" smtClean="0"/>
              <a:t>Перелік документів необхідних для приватизації</a:t>
            </a:r>
            <a:endParaRPr lang="ru-RU"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0825" y="2060575"/>
            <a:ext cx="8713788" cy="4608513"/>
          </a:xfrm>
        </p:spPr>
        <p:txBody>
          <a:bodyPr rtlCol="0">
            <a:normAutofit lnSpcReduction="10000"/>
          </a:bodyPr>
          <a:lstStyle/>
          <a:p>
            <a:pPr marL="274320" indent="-274320" eaLnBrk="1" fontAlgn="auto" hangingPunct="1">
              <a:spcAft>
                <a:spcPts val="0"/>
              </a:spcAft>
              <a:defRPr/>
            </a:pPr>
            <a:r>
              <a:rPr lang="ru-RU" dirty="0"/>
              <a:t>-	</a:t>
            </a:r>
            <a:r>
              <a:rPr lang="ru-RU" dirty="0" err="1"/>
              <a:t>копія</a:t>
            </a:r>
            <a:r>
              <a:rPr lang="ru-RU" dirty="0"/>
              <a:t> документа, </a:t>
            </a:r>
            <a:r>
              <a:rPr lang="ru-RU" dirty="0" err="1"/>
              <a:t>що</a:t>
            </a:r>
            <a:r>
              <a:rPr lang="ru-RU" dirty="0"/>
              <a:t> </a:t>
            </a:r>
            <a:r>
              <a:rPr lang="ru-RU" dirty="0" err="1"/>
              <a:t>підтверджує</a:t>
            </a:r>
            <a:r>
              <a:rPr lang="ru-RU" dirty="0"/>
              <a:t> право на </a:t>
            </a:r>
            <a:r>
              <a:rPr lang="ru-RU" dirty="0" err="1"/>
              <a:t>пільгові</a:t>
            </a:r>
            <a:r>
              <a:rPr lang="ru-RU" dirty="0"/>
              <a:t> </a:t>
            </a:r>
            <a:r>
              <a:rPr lang="ru-RU" dirty="0" err="1"/>
              <a:t>умови</a:t>
            </a:r>
            <a:r>
              <a:rPr lang="ru-RU" dirty="0"/>
              <a:t> </a:t>
            </a:r>
            <a:r>
              <a:rPr lang="ru-RU" dirty="0" err="1"/>
              <a:t>приватизації</a:t>
            </a:r>
            <a:r>
              <a:rPr lang="ru-RU" dirty="0"/>
              <a:t>;</a:t>
            </a:r>
          </a:p>
          <a:p>
            <a:pPr marL="274320" indent="-274320" eaLnBrk="1" fontAlgn="auto" hangingPunct="1">
              <a:spcAft>
                <a:spcPts val="0"/>
              </a:spcAft>
              <a:defRPr/>
            </a:pPr>
            <a:r>
              <a:rPr lang="ru-RU" dirty="0"/>
              <a:t>-	</a:t>
            </a:r>
            <a:r>
              <a:rPr lang="ru-RU" dirty="0" err="1"/>
              <a:t>заява-згода</a:t>
            </a:r>
            <a:r>
              <a:rPr lang="ru-RU" dirty="0"/>
              <a:t> </a:t>
            </a:r>
            <a:r>
              <a:rPr lang="ru-RU" dirty="0" err="1"/>
              <a:t>тимчасово</a:t>
            </a:r>
            <a:r>
              <a:rPr lang="ru-RU" dirty="0"/>
              <a:t> </a:t>
            </a:r>
            <a:r>
              <a:rPr lang="ru-RU" dirty="0" err="1"/>
              <a:t>відсутніх</a:t>
            </a:r>
            <a:r>
              <a:rPr lang="ru-RU" dirty="0"/>
              <a:t> </a:t>
            </a:r>
            <a:r>
              <a:rPr lang="ru-RU" dirty="0" err="1"/>
              <a:t>членів</a:t>
            </a:r>
            <a:r>
              <a:rPr lang="ru-RU" dirty="0"/>
              <a:t> </a:t>
            </a:r>
            <a:r>
              <a:rPr lang="ru-RU" dirty="0" err="1"/>
              <a:t>сім’ї</a:t>
            </a:r>
            <a:r>
              <a:rPr lang="ru-RU" dirty="0"/>
              <a:t> </a:t>
            </a:r>
            <a:r>
              <a:rPr lang="ru-RU" dirty="0" err="1"/>
              <a:t>наймача</a:t>
            </a:r>
            <a:r>
              <a:rPr lang="ru-RU" dirty="0"/>
              <a:t> на </a:t>
            </a:r>
            <a:r>
              <a:rPr lang="ru-RU" dirty="0" err="1"/>
              <a:t>приватизацію</a:t>
            </a:r>
            <a:r>
              <a:rPr lang="ru-RU" dirty="0"/>
              <a:t> </a:t>
            </a:r>
            <a:r>
              <a:rPr lang="ru-RU" dirty="0" err="1"/>
              <a:t>квартири</a:t>
            </a:r>
            <a:r>
              <a:rPr lang="ru-RU" dirty="0"/>
              <a:t> (</a:t>
            </a:r>
            <a:r>
              <a:rPr lang="ru-RU" dirty="0" err="1"/>
              <a:t>будинку</a:t>
            </a:r>
            <a:r>
              <a:rPr lang="ru-RU" dirty="0"/>
              <a:t>), </a:t>
            </a:r>
            <a:r>
              <a:rPr lang="ru-RU" dirty="0" err="1"/>
              <a:t>жилих</a:t>
            </a:r>
            <a:r>
              <a:rPr lang="ru-RU" dirty="0"/>
              <a:t> </a:t>
            </a:r>
            <a:r>
              <a:rPr lang="ru-RU" dirty="0" err="1"/>
              <a:t>приміщень</a:t>
            </a:r>
            <a:r>
              <a:rPr lang="ru-RU" dirty="0"/>
              <a:t> у </a:t>
            </a:r>
            <a:r>
              <a:rPr lang="ru-RU" dirty="0" err="1"/>
              <a:t>гуртожитку</a:t>
            </a:r>
            <a:r>
              <a:rPr lang="ru-RU" dirty="0"/>
              <a:t>, </a:t>
            </a:r>
            <a:r>
              <a:rPr lang="ru-RU" dirty="0" err="1"/>
              <a:t>кімнат</a:t>
            </a:r>
            <a:r>
              <a:rPr lang="ru-RU" dirty="0"/>
              <a:t> у </a:t>
            </a:r>
            <a:r>
              <a:rPr lang="ru-RU" dirty="0" err="1"/>
              <a:t>комунальній</a:t>
            </a:r>
            <a:r>
              <a:rPr lang="ru-RU" dirty="0"/>
              <a:t> </a:t>
            </a:r>
            <a:r>
              <a:rPr lang="ru-RU" dirty="0" err="1"/>
              <a:t>квартирі</a:t>
            </a:r>
            <a:r>
              <a:rPr lang="ru-RU" dirty="0"/>
              <a:t>;</a:t>
            </a:r>
          </a:p>
          <a:p>
            <a:pPr marL="274320" indent="-274320" eaLnBrk="1" fontAlgn="auto" hangingPunct="1">
              <a:spcAft>
                <a:spcPts val="0"/>
              </a:spcAft>
              <a:defRPr/>
            </a:pPr>
            <a:r>
              <a:rPr lang="ru-RU" dirty="0"/>
              <a:t>-	за </a:t>
            </a:r>
            <a:r>
              <a:rPr lang="ru-RU" dirty="0" err="1"/>
              <a:t>неповнолітніх</a:t>
            </a:r>
            <a:r>
              <a:rPr lang="ru-RU" dirty="0"/>
              <a:t> </a:t>
            </a:r>
            <a:r>
              <a:rPr lang="ru-RU" dirty="0" err="1"/>
              <a:t>членів</a:t>
            </a:r>
            <a:r>
              <a:rPr lang="ru-RU" dirty="0"/>
              <a:t> </a:t>
            </a:r>
            <a:r>
              <a:rPr lang="ru-RU" dirty="0" err="1"/>
              <a:t>сім’ї</a:t>
            </a:r>
            <a:r>
              <a:rPr lang="ru-RU" dirty="0"/>
              <a:t> </a:t>
            </a:r>
            <a:r>
              <a:rPr lang="ru-RU" dirty="0" err="1"/>
              <a:t>наймача</a:t>
            </a:r>
            <a:r>
              <a:rPr lang="ru-RU" dirty="0"/>
              <a:t> </a:t>
            </a:r>
            <a:r>
              <a:rPr lang="ru-RU" dirty="0" err="1"/>
              <a:t>рішення</a:t>
            </a:r>
            <a:r>
              <a:rPr lang="ru-RU" dirty="0"/>
              <a:t> </a:t>
            </a:r>
            <a:r>
              <a:rPr lang="ru-RU" dirty="0" err="1"/>
              <a:t>щодо</a:t>
            </a:r>
            <a:r>
              <a:rPr lang="ru-RU" dirty="0"/>
              <a:t> </a:t>
            </a:r>
            <a:r>
              <a:rPr lang="ru-RU" dirty="0" err="1"/>
              <a:t>приватизації</a:t>
            </a:r>
            <a:r>
              <a:rPr lang="ru-RU" dirty="0"/>
              <a:t> </a:t>
            </a:r>
            <a:r>
              <a:rPr lang="ru-RU" dirty="0" err="1"/>
              <a:t>житла</a:t>
            </a:r>
            <a:r>
              <a:rPr lang="ru-RU" dirty="0"/>
              <a:t> </a:t>
            </a:r>
            <a:r>
              <a:rPr lang="ru-RU" dirty="0" err="1"/>
              <a:t>приймають</a:t>
            </a:r>
            <a:r>
              <a:rPr lang="ru-RU" dirty="0"/>
              <a:t> батьки (</a:t>
            </a:r>
            <a:r>
              <a:rPr lang="ru-RU" dirty="0" err="1"/>
              <a:t>усиновлювачі</a:t>
            </a:r>
            <a:r>
              <a:rPr lang="ru-RU" dirty="0"/>
              <a:t>) </a:t>
            </a:r>
            <a:r>
              <a:rPr lang="ru-RU" dirty="0" err="1"/>
              <a:t>або</a:t>
            </a:r>
            <a:r>
              <a:rPr lang="ru-RU" dirty="0"/>
              <a:t> </a:t>
            </a:r>
            <a:r>
              <a:rPr lang="ru-RU" dirty="0" err="1"/>
              <a:t>піклувальники</a:t>
            </a:r>
            <a:r>
              <a:rPr lang="ru-RU" dirty="0"/>
              <a:t>; </a:t>
            </a:r>
            <a:r>
              <a:rPr lang="ru-RU" dirty="0" err="1"/>
              <a:t>згоду</a:t>
            </a:r>
            <a:r>
              <a:rPr lang="ru-RU" dirty="0"/>
              <a:t> на участь у </a:t>
            </a:r>
            <a:r>
              <a:rPr lang="ru-RU" dirty="0" err="1"/>
              <a:t>приватизації</a:t>
            </a:r>
            <a:r>
              <a:rPr lang="ru-RU" dirty="0"/>
              <a:t> </a:t>
            </a:r>
            <a:r>
              <a:rPr lang="ru-RU" dirty="0" err="1"/>
              <a:t>дітей</a:t>
            </a:r>
            <a:r>
              <a:rPr lang="ru-RU" dirty="0"/>
              <a:t> вони </a:t>
            </a:r>
            <a:r>
              <a:rPr lang="ru-RU" dirty="0" err="1"/>
              <a:t>засвідчують</a:t>
            </a:r>
            <a:r>
              <a:rPr lang="ru-RU" dirty="0"/>
              <a:t> </a:t>
            </a:r>
            <a:r>
              <a:rPr lang="ru-RU" dirty="0" err="1"/>
              <a:t>своїми</a:t>
            </a:r>
            <a:r>
              <a:rPr lang="ru-RU" dirty="0"/>
              <a:t> </a:t>
            </a:r>
            <a:r>
              <a:rPr lang="ru-RU" dirty="0" err="1"/>
              <a:t>підписами</a:t>
            </a:r>
            <a:r>
              <a:rPr lang="ru-RU" dirty="0"/>
              <a:t> у </a:t>
            </a:r>
            <a:r>
              <a:rPr lang="ru-RU" dirty="0" err="1"/>
              <a:t>заяві</a:t>
            </a:r>
            <a:r>
              <a:rPr lang="ru-RU" dirty="0"/>
              <a:t> </a:t>
            </a:r>
            <a:r>
              <a:rPr lang="ru-RU" dirty="0" err="1"/>
              <a:t>біля</a:t>
            </a:r>
            <a:r>
              <a:rPr lang="ru-RU" dirty="0"/>
              <a:t> </a:t>
            </a:r>
            <a:r>
              <a:rPr lang="ru-RU" dirty="0" err="1"/>
              <a:t>прізвища</a:t>
            </a:r>
            <a:r>
              <a:rPr lang="ru-RU" dirty="0"/>
              <a:t> </a:t>
            </a:r>
            <a:r>
              <a:rPr lang="ru-RU" dirty="0" err="1"/>
              <a:t>дитини</a:t>
            </a:r>
            <a:r>
              <a:rPr lang="ru-RU" dirty="0"/>
              <a:t>; </a:t>
            </a:r>
            <a:r>
              <a:rPr lang="ru-RU" dirty="0" err="1"/>
              <a:t>якщо</a:t>
            </a:r>
            <a:r>
              <a:rPr lang="ru-RU" dirty="0"/>
              <a:t> </a:t>
            </a:r>
            <a:r>
              <a:rPr lang="ru-RU" dirty="0" err="1"/>
              <a:t>дитина</a:t>
            </a:r>
            <a:r>
              <a:rPr lang="ru-RU" dirty="0"/>
              <a:t> </a:t>
            </a:r>
            <a:r>
              <a:rPr lang="ru-RU" dirty="0" err="1"/>
              <a:t>віком</a:t>
            </a:r>
            <a:r>
              <a:rPr lang="ru-RU" dirty="0"/>
              <a:t> </a:t>
            </a:r>
            <a:r>
              <a:rPr lang="ru-RU" dirty="0" err="1"/>
              <a:t>від</a:t>
            </a:r>
            <a:r>
              <a:rPr lang="ru-RU" dirty="0"/>
              <a:t> 14 до 18 </a:t>
            </a:r>
            <a:r>
              <a:rPr lang="ru-RU" dirty="0" err="1"/>
              <a:t>років</a:t>
            </a:r>
            <a:r>
              <a:rPr lang="ru-RU" dirty="0"/>
              <a:t> (</a:t>
            </a:r>
            <a:r>
              <a:rPr lang="ru-RU" dirty="0" err="1"/>
              <a:t>настає</a:t>
            </a:r>
            <a:r>
              <a:rPr lang="ru-RU" dirty="0"/>
              <a:t> </a:t>
            </a:r>
            <a:r>
              <a:rPr lang="ru-RU" dirty="0" err="1"/>
              <a:t>неповна</a:t>
            </a:r>
            <a:r>
              <a:rPr lang="ru-RU" dirty="0"/>
              <a:t> </a:t>
            </a:r>
            <a:r>
              <a:rPr lang="ru-RU" dirty="0" err="1"/>
              <a:t>цивільна</a:t>
            </a:r>
            <a:r>
              <a:rPr lang="ru-RU" dirty="0"/>
              <a:t> </a:t>
            </a:r>
            <a:r>
              <a:rPr lang="ru-RU" dirty="0" err="1"/>
              <a:t>дієздатність</a:t>
            </a:r>
            <a:r>
              <a:rPr lang="ru-RU" dirty="0"/>
              <a:t> особи), </a:t>
            </a:r>
            <a:r>
              <a:rPr lang="ru-RU" dirty="0" err="1"/>
              <a:t>додатково</a:t>
            </a:r>
            <a:r>
              <a:rPr lang="ru-RU" dirty="0"/>
              <a:t> до заяви </a:t>
            </a:r>
            <a:r>
              <a:rPr lang="ru-RU" dirty="0" err="1"/>
              <a:t>додається</a:t>
            </a:r>
            <a:r>
              <a:rPr lang="ru-RU" dirty="0"/>
              <a:t> </a:t>
            </a:r>
            <a:r>
              <a:rPr lang="ru-RU" dirty="0" err="1"/>
              <a:t>письмова</a:t>
            </a:r>
            <a:r>
              <a:rPr lang="ru-RU" dirty="0"/>
              <a:t> </a:t>
            </a:r>
            <a:r>
              <a:rPr lang="ru-RU" dirty="0" err="1"/>
              <a:t>нотаріально</a:t>
            </a:r>
            <a:r>
              <a:rPr lang="ru-RU" dirty="0"/>
              <a:t> </a:t>
            </a:r>
            <a:r>
              <a:rPr lang="ru-RU" dirty="0" err="1"/>
              <a:t>засвідчена</a:t>
            </a:r>
            <a:r>
              <a:rPr lang="ru-RU" dirty="0"/>
              <a:t> </a:t>
            </a:r>
            <a:r>
              <a:rPr lang="ru-RU" dirty="0" err="1"/>
              <a:t>згода</a:t>
            </a:r>
            <a:r>
              <a:rPr lang="ru-RU" dirty="0"/>
              <a:t> </a:t>
            </a:r>
            <a:r>
              <a:rPr lang="ru-RU" dirty="0" err="1"/>
              <a:t>батьків</a:t>
            </a:r>
            <a:r>
              <a:rPr lang="ru-RU" dirty="0"/>
              <a:t> (</a:t>
            </a:r>
            <a:r>
              <a:rPr lang="ru-RU" dirty="0" err="1"/>
              <a:t>усиновлювачів</a:t>
            </a:r>
            <a:r>
              <a:rPr lang="ru-RU" dirty="0"/>
              <a:t>) </a:t>
            </a:r>
            <a:r>
              <a:rPr lang="ru-RU" dirty="0" err="1"/>
              <a:t>або</a:t>
            </a:r>
            <a:r>
              <a:rPr lang="ru-RU" dirty="0"/>
              <a:t> </a:t>
            </a:r>
            <a:r>
              <a:rPr lang="ru-RU" dirty="0" err="1"/>
              <a:t>піклувальників</a:t>
            </a:r>
            <a:r>
              <a:rPr lang="ru-RU" dirty="0"/>
              <a:t>.</a:t>
            </a:r>
          </a:p>
          <a:p>
            <a:pPr marL="274320" indent="-274320" eaLnBrk="1" fontAlgn="auto" hangingPunct="1">
              <a:spcAft>
                <a:spcPts val="0"/>
              </a:spcAft>
              <a:defRPr/>
            </a:pPr>
            <a:endParaRPr lang="ru-RU" dirty="0"/>
          </a:p>
        </p:txBody>
      </p:sp>
      <p:sp>
        <p:nvSpPr>
          <p:cNvPr id="25603" name="Заголовок 2"/>
          <p:cNvSpPr>
            <a:spLocks noGrp="1"/>
          </p:cNvSpPr>
          <p:nvPr>
            <p:ph type="title"/>
          </p:nvPr>
        </p:nvSpPr>
        <p:spPr/>
        <p:txBody>
          <a:bodyPr/>
          <a:lstStyle/>
          <a:p>
            <a:pPr eaLnBrk="1" hangingPunct="1"/>
            <a:endParaRPr lang="ru-RU" altLang="ru-RU" smtClean="0"/>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388" y="2349500"/>
            <a:ext cx="8713787" cy="4248150"/>
          </a:xfrm>
        </p:spPr>
        <p:txBody>
          <a:bodyPr rtlCol="0">
            <a:normAutofit fontScale="92500" lnSpcReduction="10000"/>
          </a:bodyPr>
          <a:lstStyle/>
          <a:p>
            <a:pPr marL="274320" indent="-274320" eaLnBrk="1" fontAlgn="auto" hangingPunct="1">
              <a:spcAft>
                <a:spcPts val="0"/>
              </a:spcAft>
              <a:defRPr/>
            </a:pPr>
            <a:r>
              <a:rPr lang="ru-RU" dirty="0"/>
              <a:t>Передача квартир (</a:t>
            </a:r>
            <a:r>
              <a:rPr lang="ru-RU" dirty="0" err="1"/>
              <a:t>будинків</a:t>
            </a:r>
            <a:r>
              <a:rPr lang="ru-RU" dirty="0"/>
              <a:t>), </a:t>
            </a:r>
            <a:r>
              <a:rPr lang="ru-RU" dirty="0" err="1"/>
              <a:t>жилих</a:t>
            </a:r>
            <a:r>
              <a:rPr lang="ru-RU" dirty="0"/>
              <a:t> </a:t>
            </a:r>
            <a:r>
              <a:rPr lang="ru-RU" dirty="0" err="1"/>
              <a:t>приміщень</a:t>
            </a:r>
            <a:r>
              <a:rPr lang="ru-RU" dirty="0"/>
              <a:t> в </a:t>
            </a:r>
            <a:r>
              <a:rPr lang="ru-RU" dirty="0" err="1"/>
              <a:t>гуртожитках</a:t>
            </a:r>
            <a:r>
              <a:rPr lang="ru-RU" dirty="0"/>
              <a:t>,  </a:t>
            </a:r>
            <a:r>
              <a:rPr lang="ru-RU" dirty="0" err="1"/>
              <a:t>кімнат</a:t>
            </a:r>
            <a:r>
              <a:rPr lang="ru-RU" dirty="0"/>
              <a:t> у </a:t>
            </a:r>
            <a:r>
              <a:rPr lang="ru-RU" dirty="0" err="1"/>
              <a:t>комунальних</a:t>
            </a:r>
            <a:r>
              <a:rPr lang="ru-RU" dirty="0"/>
              <a:t> квартирах у </a:t>
            </a:r>
            <a:r>
              <a:rPr lang="ru-RU" dirty="0" err="1"/>
              <a:t>власність</a:t>
            </a:r>
            <a:r>
              <a:rPr lang="ru-RU" dirty="0"/>
              <a:t> </a:t>
            </a:r>
            <a:r>
              <a:rPr lang="ru-RU" dirty="0" err="1"/>
              <a:t>громадян</a:t>
            </a:r>
            <a:r>
              <a:rPr lang="ru-RU" dirty="0"/>
              <a:t> </a:t>
            </a:r>
            <a:r>
              <a:rPr lang="ru-RU" dirty="0" err="1"/>
              <a:t>здійснюється</a:t>
            </a:r>
            <a:r>
              <a:rPr lang="ru-RU" dirty="0"/>
              <a:t> на </a:t>
            </a:r>
            <a:r>
              <a:rPr lang="ru-RU" dirty="0" err="1"/>
              <a:t>підставі</a:t>
            </a:r>
            <a:r>
              <a:rPr lang="ru-RU" dirty="0"/>
              <a:t> </a:t>
            </a:r>
            <a:r>
              <a:rPr lang="ru-RU" dirty="0" err="1"/>
              <a:t>рішень</a:t>
            </a:r>
            <a:r>
              <a:rPr lang="ru-RU" dirty="0"/>
              <a:t> </a:t>
            </a:r>
            <a:r>
              <a:rPr lang="ru-RU" dirty="0" err="1"/>
              <a:t>відповідних</a:t>
            </a:r>
            <a:r>
              <a:rPr lang="ru-RU" dirty="0"/>
              <a:t> </a:t>
            </a:r>
            <a:r>
              <a:rPr lang="ru-RU" dirty="0" err="1"/>
              <a:t>органів</a:t>
            </a:r>
            <a:r>
              <a:rPr lang="ru-RU" dirty="0"/>
              <a:t> </a:t>
            </a:r>
            <a:r>
              <a:rPr lang="ru-RU" dirty="0" err="1"/>
              <a:t>приватизації</a:t>
            </a:r>
            <a:r>
              <a:rPr lang="ru-RU" dirty="0"/>
              <a:t>/</a:t>
            </a:r>
            <a:r>
              <a:rPr lang="ru-RU" dirty="0" err="1"/>
              <a:t>органів</a:t>
            </a:r>
            <a:r>
              <a:rPr lang="ru-RU" dirty="0"/>
              <a:t> </a:t>
            </a:r>
            <a:r>
              <a:rPr lang="ru-RU" dirty="0" err="1"/>
              <a:t>місцевого</a:t>
            </a:r>
            <a:r>
              <a:rPr lang="ru-RU" dirty="0"/>
              <a:t> </a:t>
            </a:r>
            <a:r>
              <a:rPr lang="ru-RU" dirty="0" err="1"/>
              <a:t>самоврядування</a:t>
            </a:r>
            <a:r>
              <a:rPr lang="ru-RU" dirty="0"/>
              <a:t>, </a:t>
            </a:r>
            <a:r>
              <a:rPr lang="ru-RU" dirty="0" err="1"/>
              <a:t>що</a:t>
            </a:r>
            <a:r>
              <a:rPr lang="ru-RU" dirty="0"/>
              <a:t> </a:t>
            </a:r>
            <a:r>
              <a:rPr lang="ru-RU" dirty="0" err="1"/>
              <a:t>приймаються</a:t>
            </a:r>
            <a:r>
              <a:rPr lang="ru-RU" dirty="0"/>
              <a:t> не </a:t>
            </a:r>
            <a:r>
              <a:rPr lang="ru-RU" dirty="0" err="1"/>
              <a:t>пізніше</a:t>
            </a:r>
            <a:r>
              <a:rPr lang="ru-RU" dirty="0"/>
              <a:t> </a:t>
            </a:r>
            <a:r>
              <a:rPr lang="ru-RU" dirty="0" err="1"/>
              <a:t>місяця</a:t>
            </a:r>
            <a:r>
              <a:rPr lang="ru-RU" dirty="0"/>
              <a:t> з дня </a:t>
            </a:r>
            <a:r>
              <a:rPr lang="ru-RU" dirty="0" err="1"/>
              <a:t>одержання</a:t>
            </a:r>
            <a:r>
              <a:rPr lang="ru-RU" dirty="0"/>
              <a:t> заяви </a:t>
            </a:r>
            <a:r>
              <a:rPr lang="ru-RU" dirty="0" err="1"/>
              <a:t>громадянина</a:t>
            </a:r>
            <a:r>
              <a:rPr lang="ru-RU" dirty="0"/>
              <a:t> (</a:t>
            </a:r>
            <a:r>
              <a:rPr lang="ru-RU" dirty="0" err="1"/>
              <a:t>частина</a:t>
            </a:r>
            <a:r>
              <a:rPr lang="ru-RU" dirty="0"/>
              <a:t> 3 </a:t>
            </a:r>
            <a:r>
              <a:rPr lang="ru-RU" dirty="0" err="1"/>
              <a:t>статті</a:t>
            </a:r>
            <a:r>
              <a:rPr lang="ru-RU" dirty="0"/>
              <a:t> 8 Закону.</a:t>
            </a:r>
          </a:p>
          <a:p>
            <a:pPr marL="274320" indent="-274320" eaLnBrk="1" fontAlgn="auto" hangingPunct="1">
              <a:spcAft>
                <a:spcPts val="0"/>
              </a:spcAft>
              <a:defRPr/>
            </a:pPr>
            <a:r>
              <a:rPr lang="ru-RU" dirty="0" err="1"/>
              <a:t>Оформлення</a:t>
            </a:r>
            <a:r>
              <a:rPr lang="ru-RU" dirty="0"/>
              <a:t> </a:t>
            </a:r>
            <a:r>
              <a:rPr lang="ru-RU" dirty="0" err="1"/>
              <a:t>свідоцтва</a:t>
            </a:r>
            <a:r>
              <a:rPr lang="ru-RU" dirty="0"/>
              <a:t> про право </a:t>
            </a:r>
            <a:r>
              <a:rPr lang="ru-RU" dirty="0" err="1"/>
              <a:t>власності</a:t>
            </a:r>
            <a:r>
              <a:rPr lang="ru-RU" dirty="0"/>
              <a:t> на </a:t>
            </a:r>
            <a:r>
              <a:rPr lang="ru-RU" dirty="0" err="1"/>
              <a:t>житло</a:t>
            </a:r>
            <a:r>
              <a:rPr lang="ru-RU" dirty="0"/>
              <a:t> </a:t>
            </a:r>
            <a:r>
              <a:rPr lang="ru-RU" dirty="0" err="1"/>
              <a:t>здійснюється</a:t>
            </a:r>
            <a:r>
              <a:rPr lang="ru-RU" dirty="0"/>
              <a:t> на </a:t>
            </a:r>
            <a:r>
              <a:rPr lang="ru-RU" dirty="0" err="1"/>
              <a:t>протязі</a:t>
            </a:r>
            <a:r>
              <a:rPr lang="ru-RU" dirty="0"/>
              <a:t> десяти </a:t>
            </a:r>
            <a:r>
              <a:rPr lang="ru-RU" dirty="0" err="1"/>
              <a:t>днів</a:t>
            </a:r>
            <a:r>
              <a:rPr lang="ru-RU" dirty="0"/>
              <a:t> з моменту </a:t>
            </a:r>
            <a:r>
              <a:rPr lang="ru-RU" dirty="0" err="1"/>
              <a:t>прийняття</a:t>
            </a:r>
            <a:r>
              <a:rPr lang="ru-RU" dirty="0"/>
              <a:t> </a:t>
            </a:r>
            <a:r>
              <a:rPr lang="ru-RU" dirty="0" err="1"/>
              <a:t>рішення</a:t>
            </a:r>
            <a:r>
              <a:rPr lang="ru-RU" dirty="0"/>
              <a:t> про передачу </a:t>
            </a:r>
            <a:r>
              <a:rPr lang="ru-RU" dirty="0" err="1"/>
              <a:t>житла</a:t>
            </a:r>
            <a:r>
              <a:rPr lang="ru-RU" dirty="0"/>
              <a:t> у </a:t>
            </a:r>
            <a:r>
              <a:rPr lang="ru-RU" dirty="0" err="1"/>
              <a:t>власність</a:t>
            </a:r>
            <a:r>
              <a:rPr lang="ru-RU" dirty="0"/>
              <a:t> </a:t>
            </a:r>
            <a:r>
              <a:rPr lang="ru-RU" dirty="0" err="1"/>
              <a:t>громадянина</a:t>
            </a:r>
            <a:r>
              <a:rPr lang="ru-RU" dirty="0"/>
              <a:t> (</a:t>
            </a:r>
            <a:r>
              <a:rPr lang="ru-RU" dirty="0" err="1"/>
              <a:t>частина</a:t>
            </a:r>
            <a:r>
              <a:rPr lang="ru-RU" dirty="0"/>
              <a:t> 3 </a:t>
            </a:r>
            <a:r>
              <a:rPr lang="ru-RU" dirty="0" err="1"/>
              <a:t>статті</a:t>
            </a:r>
            <a:r>
              <a:rPr lang="ru-RU" dirty="0"/>
              <a:t> 8 Закону.</a:t>
            </a:r>
          </a:p>
          <a:p>
            <a:pPr marL="274320" indent="-274320" eaLnBrk="1" fontAlgn="auto" hangingPunct="1">
              <a:spcAft>
                <a:spcPts val="0"/>
              </a:spcAft>
              <a:defRPr/>
            </a:pPr>
            <a:r>
              <a:rPr lang="ru-RU" dirty="0" err="1"/>
              <a:t>Оформлення</a:t>
            </a:r>
            <a:r>
              <a:rPr lang="ru-RU" dirty="0"/>
              <a:t> </a:t>
            </a:r>
            <a:r>
              <a:rPr lang="ru-RU" dirty="0" err="1"/>
              <a:t>державної</a:t>
            </a:r>
            <a:r>
              <a:rPr lang="ru-RU" dirty="0"/>
              <a:t> </a:t>
            </a:r>
            <a:r>
              <a:rPr lang="ru-RU" dirty="0" err="1"/>
              <a:t>реєстрації</a:t>
            </a:r>
            <a:r>
              <a:rPr lang="ru-RU" dirty="0"/>
              <a:t> права </a:t>
            </a:r>
            <a:r>
              <a:rPr lang="ru-RU" dirty="0" err="1"/>
              <a:t>власності</a:t>
            </a:r>
            <a:r>
              <a:rPr lang="ru-RU" dirty="0"/>
              <a:t> на </a:t>
            </a:r>
            <a:r>
              <a:rPr lang="ru-RU" dirty="0" err="1"/>
              <a:t>житло</a:t>
            </a:r>
            <a:r>
              <a:rPr lang="ru-RU" dirty="0"/>
              <a:t> </a:t>
            </a:r>
            <a:r>
              <a:rPr lang="ru-RU" dirty="0" err="1"/>
              <a:t>здійснюється</a:t>
            </a:r>
            <a:r>
              <a:rPr lang="ru-RU" dirty="0"/>
              <a:t> органами </a:t>
            </a:r>
            <a:r>
              <a:rPr lang="ru-RU" dirty="0" err="1"/>
              <a:t>державної</a:t>
            </a:r>
            <a:r>
              <a:rPr lang="ru-RU" dirty="0"/>
              <a:t> </a:t>
            </a:r>
            <a:r>
              <a:rPr lang="ru-RU" dirty="0" err="1"/>
              <a:t>реєстрації</a:t>
            </a:r>
            <a:r>
              <a:rPr lang="ru-RU" dirty="0"/>
              <a:t> прав на </a:t>
            </a:r>
            <a:r>
              <a:rPr lang="ru-RU" dirty="0" err="1"/>
              <a:t>нерухоме</a:t>
            </a:r>
            <a:r>
              <a:rPr lang="ru-RU" dirty="0"/>
              <a:t> </a:t>
            </a:r>
            <a:r>
              <a:rPr lang="ru-RU" dirty="0" err="1"/>
              <a:t>майно</a:t>
            </a:r>
            <a:r>
              <a:rPr lang="ru-RU" dirty="0"/>
              <a:t>, </a:t>
            </a:r>
            <a:r>
              <a:rPr lang="ru-RU" dirty="0" err="1"/>
              <a:t>що</a:t>
            </a:r>
            <a:r>
              <a:rPr lang="ru-RU" dirty="0"/>
              <a:t> </a:t>
            </a:r>
            <a:r>
              <a:rPr lang="ru-RU" dirty="0" err="1"/>
              <a:t>створений</a:t>
            </a:r>
            <a:r>
              <a:rPr lang="ru-RU" dirty="0"/>
              <a:t> при </a:t>
            </a:r>
            <a:r>
              <a:rPr lang="ru-RU" dirty="0" err="1"/>
              <a:t>Міністерстві</a:t>
            </a:r>
            <a:r>
              <a:rPr lang="ru-RU" dirty="0"/>
              <a:t> </a:t>
            </a:r>
            <a:r>
              <a:rPr lang="ru-RU" dirty="0" err="1"/>
              <a:t>юстиції</a:t>
            </a:r>
            <a:r>
              <a:rPr lang="ru-RU" dirty="0"/>
              <a:t> </a:t>
            </a:r>
            <a:r>
              <a:rPr lang="ru-RU" dirty="0" err="1"/>
              <a:t>Державної</a:t>
            </a:r>
            <a:r>
              <a:rPr lang="ru-RU" dirty="0"/>
              <a:t> </a:t>
            </a:r>
            <a:r>
              <a:rPr lang="ru-RU" dirty="0" err="1"/>
              <a:t>реєстраційної</a:t>
            </a:r>
            <a:r>
              <a:rPr lang="ru-RU" dirty="0"/>
              <a:t> </a:t>
            </a:r>
            <a:r>
              <a:rPr lang="ru-RU" dirty="0" err="1"/>
              <a:t>служби</a:t>
            </a:r>
            <a:r>
              <a:rPr lang="ru-RU" dirty="0"/>
              <a:t> </a:t>
            </a:r>
            <a:r>
              <a:rPr lang="ru-RU" dirty="0" err="1"/>
              <a:t>України</a:t>
            </a:r>
            <a:r>
              <a:rPr lang="ru-RU" dirty="0"/>
              <a:t> (</a:t>
            </a:r>
            <a:r>
              <a:rPr lang="ru-RU" dirty="0" err="1"/>
              <a:t>Укрдержреєстр</a:t>
            </a:r>
            <a:r>
              <a:rPr lang="ru-RU" dirty="0"/>
              <a:t>).</a:t>
            </a:r>
          </a:p>
          <a:p>
            <a:pPr marL="274320" indent="-274320" eaLnBrk="1" fontAlgn="auto" hangingPunct="1">
              <a:spcAft>
                <a:spcPts val="0"/>
              </a:spcAft>
              <a:defRPr/>
            </a:pPr>
            <a:endParaRPr lang="ru-RU" dirty="0"/>
          </a:p>
        </p:txBody>
      </p:sp>
      <p:sp>
        <p:nvSpPr>
          <p:cNvPr id="3" name="Заголовок 2"/>
          <p:cNvSpPr>
            <a:spLocks noGrp="1"/>
          </p:cNvSpPr>
          <p:nvPr>
            <p:ph type="title"/>
          </p:nvPr>
        </p:nvSpPr>
        <p:spPr>
          <a:xfrm>
            <a:off x="457200" y="338138"/>
            <a:ext cx="8229600" cy="1577975"/>
          </a:xfrm>
        </p:spPr>
        <p:txBody>
          <a:bodyPr rtlCol="0">
            <a:normAutofit fontScale="90000"/>
          </a:bodyPr>
          <a:lstStyle/>
          <a:p>
            <a:pPr eaLnBrk="1" fontAlgn="auto" hangingPunct="1">
              <a:spcAft>
                <a:spcPts val="0"/>
              </a:spcAft>
              <a:defRPr/>
            </a:pPr>
            <a:r>
              <a:rPr lang="ru-RU" dirty="0">
                <a:solidFill>
                  <a:schemeClr val="tx1"/>
                </a:solidFill>
              </a:rPr>
              <a:t>Строк </a:t>
            </a:r>
            <a:r>
              <a:rPr lang="ru-RU" dirty="0" err="1">
                <a:solidFill>
                  <a:schemeClr val="tx1"/>
                </a:solidFill>
              </a:rPr>
              <a:t>надання</a:t>
            </a:r>
            <a:r>
              <a:rPr lang="ru-RU" dirty="0">
                <a:solidFill>
                  <a:schemeClr val="tx1"/>
                </a:solidFill>
              </a:rPr>
              <a:t> </a:t>
            </a:r>
            <a:r>
              <a:rPr lang="ru-RU" dirty="0" err="1">
                <a:solidFill>
                  <a:schemeClr val="tx1"/>
                </a:solidFill>
              </a:rPr>
              <a:t>послуги</a:t>
            </a:r>
            <a:r>
              <a:rPr lang="ru-RU" dirty="0">
                <a:solidFill>
                  <a:schemeClr val="tx1"/>
                </a:solidFill>
              </a:rPr>
              <a:t>, а </a:t>
            </a:r>
            <a:r>
              <a:rPr lang="ru-RU" dirty="0" err="1">
                <a:solidFill>
                  <a:schemeClr val="tx1"/>
                </a:solidFill>
              </a:rPr>
              <a:t>також</a:t>
            </a:r>
            <a:r>
              <a:rPr lang="ru-RU" dirty="0">
                <a:solidFill>
                  <a:schemeClr val="tx1"/>
                </a:solidFill>
              </a:rPr>
              <a:t> </a:t>
            </a:r>
            <a:r>
              <a:rPr lang="ru-RU" dirty="0" err="1">
                <a:solidFill>
                  <a:schemeClr val="tx1"/>
                </a:solidFill>
              </a:rPr>
              <a:t>надання</a:t>
            </a:r>
            <a:r>
              <a:rPr lang="ru-RU" dirty="0">
                <a:solidFill>
                  <a:schemeClr val="tx1"/>
                </a:solidFill>
              </a:rPr>
              <a:t> </a:t>
            </a:r>
            <a:r>
              <a:rPr lang="ru-RU" dirty="0" err="1">
                <a:solidFill>
                  <a:schemeClr val="tx1"/>
                </a:solidFill>
              </a:rPr>
              <a:t>здійснення</a:t>
            </a:r>
            <a:r>
              <a:rPr lang="ru-RU" dirty="0">
                <a:solidFill>
                  <a:schemeClr val="tx1"/>
                </a:solidFill>
              </a:rPr>
              <a:t> </a:t>
            </a:r>
            <a:r>
              <a:rPr lang="ru-RU" dirty="0" err="1">
                <a:solidFill>
                  <a:schemeClr val="tx1"/>
                </a:solidFill>
              </a:rPr>
              <a:t>дій</a:t>
            </a:r>
            <a:r>
              <a:rPr lang="ru-RU" dirty="0">
                <a:solidFill>
                  <a:schemeClr val="tx1"/>
                </a:solidFill>
              </a:rPr>
              <a:t> </a:t>
            </a:r>
            <a:r>
              <a:rPr lang="ru-RU" dirty="0" err="1">
                <a:solidFill>
                  <a:schemeClr val="tx1"/>
                </a:solidFill>
              </a:rPr>
              <a:t>прийняття</a:t>
            </a:r>
            <a:r>
              <a:rPr lang="ru-RU" dirty="0">
                <a:solidFill>
                  <a:schemeClr val="tx1"/>
                </a:solidFill>
              </a:rPr>
              <a:t> </a:t>
            </a:r>
            <a:r>
              <a:rPr lang="ru-RU" dirty="0" err="1">
                <a:solidFill>
                  <a:schemeClr val="tx1"/>
                </a:solidFill>
              </a:rPr>
              <a:t>рішень</a:t>
            </a:r>
            <a:r>
              <a:rPr lang="ru-RU" dirty="0">
                <a:solidFill>
                  <a:schemeClr val="tx1"/>
                </a:solidFill>
              </a:rPr>
              <a:t> у </a:t>
            </a:r>
            <a:r>
              <a:rPr lang="ru-RU" dirty="0" err="1">
                <a:solidFill>
                  <a:schemeClr val="tx1"/>
                </a:solidFill>
              </a:rPr>
              <a:t>процесі</a:t>
            </a:r>
            <a:r>
              <a:rPr lang="ru-RU" dirty="0">
                <a:solidFill>
                  <a:schemeClr val="tx1"/>
                </a:solidFill>
              </a:rPr>
              <a:t> </a:t>
            </a:r>
            <a:r>
              <a:rPr lang="ru-RU" dirty="0" err="1">
                <a:solidFill>
                  <a:schemeClr val="tx1"/>
                </a:solidFill>
              </a:rPr>
              <a:t>надання</a:t>
            </a:r>
            <a:r>
              <a:rPr lang="ru-RU" dirty="0">
                <a:solidFill>
                  <a:schemeClr val="tx1"/>
                </a:solidFill>
              </a:rPr>
              <a:t> </a:t>
            </a:r>
            <a:r>
              <a:rPr lang="ru-RU" dirty="0" err="1">
                <a:solidFill>
                  <a:schemeClr val="tx1"/>
                </a:solidFill>
              </a:rPr>
              <a:t>послуги</a:t>
            </a:r>
            <a:r>
              <a:rPr lang="ru-RU" dirty="0">
                <a:solidFill>
                  <a:schemeClr val="tx1"/>
                </a:solidFill>
              </a:rPr>
              <a:t> </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Объект 2"/>
          <p:cNvSpPr>
            <a:spLocks noGrp="1"/>
          </p:cNvSpPr>
          <p:nvPr>
            <p:ph idx="1"/>
          </p:nvPr>
        </p:nvSpPr>
        <p:spPr>
          <a:xfrm>
            <a:off x="457200" y="1989138"/>
            <a:ext cx="8229600" cy="4137025"/>
          </a:xfrm>
        </p:spPr>
        <p:txBody>
          <a:bodyPr/>
          <a:lstStyle/>
          <a:p>
            <a:pPr eaLnBrk="1" hangingPunct="1"/>
            <a:endParaRPr lang="ru-RU" altLang="ru-RU" smtClean="0"/>
          </a:p>
          <a:p>
            <a:pPr eaLnBrk="1" hangingPunct="1"/>
            <a:endParaRPr lang="ru-RU" altLang="ru-RU" smtClean="0"/>
          </a:p>
          <a:p>
            <a:pPr algn="ctr" eaLnBrk="1" hangingPunct="1"/>
            <a:r>
              <a:rPr lang="ru-RU" altLang="ru-RU" b="1" smtClean="0"/>
              <a:t>Приватизація</a:t>
            </a:r>
            <a:r>
              <a:rPr lang="ru-RU" altLang="ru-RU" smtClean="0"/>
              <a:t> державного житлового фонду </a:t>
            </a:r>
            <a:r>
              <a:rPr lang="ru-RU" altLang="ru-RU" b="1" smtClean="0"/>
              <a:t>ставить за мету</a:t>
            </a:r>
            <a:r>
              <a:rPr lang="ru-RU" altLang="ru-RU" smtClean="0"/>
              <a:t> створення умов для здійснення права громадян на вільний вибір способу задоволення їх потреб у житлі, залучення значної кількості громадян до участі в утриманні існуючого житла. </a:t>
            </a:r>
          </a:p>
          <a:p>
            <a:pPr algn="ctr" eaLnBrk="1" hangingPunct="1"/>
            <a:endParaRPr lang="ru-RU" altLang="ru-RU" smtClean="0"/>
          </a:p>
          <a:p>
            <a:pPr algn="ctr" eaLnBrk="1" hangingPunct="1"/>
            <a:r>
              <a:rPr lang="ru-RU" altLang="ru-RU" smtClean="0"/>
              <a:t>Приватизація має сприяти ефективності збереження житлового фонду.</a:t>
            </a:r>
          </a:p>
        </p:txBody>
      </p:sp>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dirty="0" smtClean="0"/>
              <a:t>Право </a:t>
            </a:r>
            <a:r>
              <a:rPr lang="ru-RU" dirty="0" err="1" smtClean="0"/>
              <a:t>громадян</a:t>
            </a:r>
            <a:r>
              <a:rPr lang="ru-RU" dirty="0" smtClean="0"/>
              <a:t> на </a:t>
            </a:r>
            <a:r>
              <a:rPr lang="ru-RU" dirty="0" err="1" smtClean="0"/>
              <a:t>приватизацію</a:t>
            </a:r>
            <a:r>
              <a:rPr lang="ru-RU" dirty="0" smtClean="0"/>
              <a:t> державного </a:t>
            </a:r>
            <a:r>
              <a:rPr lang="ru-RU" dirty="0" err="1" smtClean="0"/>
              <a:t>житлового</a:t>
            </a:r>
            <a:r>
              <a:rPr lang="ru-RU" dirty="0" smtClean="0"/>
              <a:t> фонду</a:t>
            </a:r>
            <a:endParaRPr lang="ru-RU"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ъект 1"/>
          <p:cNvSpPr>
            <a:spLocks noGrp="1"/>
          </p:cNvSpPr>
          <p:nvPr>
            <p:ph idx="1"/>
          </p:nvPr>
        </p:nvSpPr>
        <p:spPr>
          <a:xfrm>
            <a:off x="871538" y="4581525"/>
            <a:ext cx="7408862" cy="1544638"/>
          </a:xfrm>
        </p:spPr>
        <p:txBody>
          <a:bodyPr/>
          <a:lstStyle/>
          <a:p>
            <a:pPr eaLnBrk="1" hangingPunct="1"/>
            <a:endParaRPr lang="ru-RU" altLang="ru-RU" smtClean="0"/>
          </a:p>
        </p:txBody>
      </p:sp>
      <p:sp>
        <p:nvSpPr>
          <p:cNvPr id="27651" name="Заголовок 2"/>
          <p:cNvSpPr>
            <a:spLocks noGrp="1"/>
          </p:cNvSpPr>
          <p:nvPr>
            <p:ph type="title"/>
          </p:nvPr>
        </p:nvSpPr>
        <p:spPr>
          <a:xfrm>
            <a:off x="457200" y="2565400"/>
            <a:ext cx="8229600" cy="1368425"/>
          </a:xfrm>
        </p:spPr>
        <p:txBody>
          <a:bodyPr/>
          <a:lstStyle/>
          <a:p>
            <a:pPr eaLnBrk="1" hangingPunct="1"/>
            <a:r>
              <a:rPr lang="uk-UA" altLang="ru-RU" b="1" u="sng" smtClean="0">
                <a:solidFill>
                  <a:schemeClr val="tx1"/>
                </a:solidFill>
              </a:rPr>
              <a:t>Дякую за увагу</a:t>
            </a:r>
            <a:endParaRPr lang="ru-RU" altLang="ru-RU" b="1" u="sng" smtClean="0">
              <a:solidFill>
                <a:schemeClr val="tx1"/>
              </a:solidFill>
            </a:endParaRPr>
          </a:p>
        </p:txBody>
      </p:sp>
      <p:sp>
        <p:nvSpPr>
          <p:cNvPr id="4" name="Улыбающееся лицо 3"/>
          <p:cNvSpPr/>
          <p:nvPr/>
        </p:nvSpPr>
        <p:spPr>
          <a:xfrm>
            <a:off x="4140200" y="3644900"/>
            <a:ext cx="914400" cy="91440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Объект 1"/>
          <p:cNvSpPr>
            <a:spLocks noGrp="1"/>
          </p:cNvSpPr>
          <p:nvPr>
            <p:ph idx="1"/>
          </p:nvPr>
        </p:nvSpPr>
        <p:spPr>
          <a:xfrm>
            <a:off x="468313" y="1989138"/>
            <a:ext cx="8280400" cy="4464050"/>
          </a:xfrm>
        </p:spPr>
        <p:txBody>
          <a:bodyPr/>
          <a:lstStyle/>
          <a:p>
            <a:pPr marL="0" indent="0" algn="ctr" eaLnBrk="1" hangingPunct="1">
              <a:buFont typeface="Symbol" pitchFamily="18" charset="2"/>
              <a:buNone/>
            </a:pPr>
            <a:r>
              <a:rPr lang="ru-RU" altLang="ru-RU" smtClean="0"/>
              <a:t>На час введення в дію </a:t>
            </a:r>
            <a:r>
              <a:rPr lang="ru-RU" altLang="ru-RU" b="1" smtClean="0"/>
              <a:t>Закону України «Про приватизацію державного житлового фонду», </a:t>
            </a:r>
            <a:r>
              <a:rPr lang="ru-RU" altLang="ru-RU" smtClean="0"/>
              <a:t>прийнятого Верховною Радою України у червні 1992 р., приватизації підлягало близько 7 млн квартир та одноквартирних будинків, що знаходилися у державній власності. </a:t>
            </a:r>
          </a:p>
          <a:p>
            <a:pPr marL="0" indent="0" algn="ctr" eaLnBrk="1" hangingPunct="1">
              <a:buFont typeface="Symbol" pitchFamily="18" charset="2"/>
              <a:buNone/>
            </a:pPr>
            <a:endParaRPr lang="ru-RU" altLang="ru-RU" smtClean="0"/>
          </a:p>
          <a:p>
            <a:pPr marL="0" indent="0" algn="ctr" eaLnBrk="1" hangingPunct="1">
              <a:buFont typeface="Symbol" pitchFamily="18" charset="2"/>
              <a:buNone/>
            </a:pPr>
            <a:r>
              <a:rPr lang="ru-RU" altLang="ru-RU" smtClean="0"/>
              <a:t>Як зазначає </a:t>
            </a:r>
            <a:r>
              <a:rPr lang="ru-RU" altLang="ru-RU" b="1" smtClean="0"/>
              <a:t>О. Лотодький: </a:t>
            </a:r>
            <a:r>
              <a:rPr lang="ru-RU" altLang="ru-RU" smtClean="0"/>
              <a:t>«Громадянами України приватизовано 5,3 мільйона квартир, будинків, або 75,4 % усього обсягу житла, що підлягає приватизації... </a:t>
            </a:r>
          </a:p>
        </p:txBody>
      </p:sp>
      <p:sp>
        <p:nvSpPr>
          <p:cNvPr id="10243" name="Заголовок 2"/>
          <p:cNvSpPr>
            <a:spLocks noGrp="1"/>
          </p:cNvSpPr>
          <p:nvPr>
            <p:ph type="title"/>
          </p:nvPr>
        </p:nvSpPr>
        <p:spPr/>
        <p:txBody>
          <a:bodyPr/>
          <a:lstStyle/>
          <a:p>
            <a:pPr eaLnBrk="1" hangingPunct="1"/>
            <a:endParaRPr lang="ru-RU" altLang="ru-RU" smtClean="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ъект 1"/>
          <p:cNvSpPr>
            <a:spLocks noGrp="1"/>
          </p:cNvSpPr>
          <p:nvPr>
            <p:ph idx="1"/>
          </p:nvPr>
        </p:nvSpPr>
        <p:spPr>
          <a:xfrm>
            <a:off x="395288" y="1989138"/>
            <a:ext cx="8569325" cy="4608512"/>
          </a:xfrm>
        </p:spPr>
        <p:txBody>
          <a:bodyPr/>
          <a:lstStyle/>
          <a:p>
            <a:pPr algn="ctr" eaLnBrk="1" hangingPunct="1"/>
            <a:r>
              <a:rPr lang="ru-RU" altLang="ru-RU" smtClean="0"/>
              <a:t>Найбільш доступним способом набуття права приватної власності громадян України на житло державної або комунальної власності є </a:t>
            </a:r>
            <a:r>
              <a:rPr lang="ru-RU" altLang="ru-RU" b="1" smtClean="0"/>
              <a:t>приватизація (ст. 345 Цивільного кодексу України). </a:t>
            </a:r>
          </a:p>
          <a:p>
            <a:pPr algn="ctr" eaLnBrk="1" hangingPunct="1"/>
            <a:endParaRPr lang="ru-RU" altLang="ru-RU" smtClean="0"/>
          </a:p>
          <a:p>
            <a:pPr algn="ctr" eaLnBrk="1" hangingPunct="1"/>
            <a:r>
              <a:rPr lang="ru-RU" altLang="ru-RU" b="1" smtClean="0"/>
              <a:t>Приватизація житла </a:t>
            </a:r>
            <a:r>
              <a:rPr lang="ru-RU" altLang="ru-RU" smtClean="0"/>
              <a:t>– це безоплатна передача у власність громадян на добровільній основі займаних ними жилих приміщень у державному та комунальному житловому фонді, що визначається Законом України «Про приватизацію державного житлового фонду». </a:t>
            </a:r>
          </a:p>
        </p:txBody>
      </p:sp>
      <p:sp>
        <p:nvSpPr>
          <p:cNvPr id="11267" name="Заголовок 2"/>
          <p:cNvSpPr>
            <a:spLocks noGrp="1"/>
          </p:cNvSpPr>
          <p:nvPr>
            <p:ph type="title"/>
          </p:nvPr>
        </p:nvSpPr>
        <p:spPr/>
        <p:txBody>
          <a:bodyPr/>
          <a:lstStyle/>
          <a:p>
            <a:pPr eaLnBrk="1" hangingPunct="1"/>
            <a:r>
              <a:rPr lang="ru-RU" altLang="ru-RU" smtClean="0"/>
              <a:t>Приватизація житла </a:t>
            </a: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Объект 1"/>
          <p:cNvSpPr>
            <a:spLocks noGrp="1"/>
          </p:cNvSpPr>
          <p:nvPr>
            <p:ph idx="1"/>
          </p:nvPr>
        </p:nvSpPr>
        <p:spPr>
          <a:xfrm>
            <a:off x="468313" y="2060575"/>
            <a:ext cx="8424862" cy="4464050"/>
          </a:xfrm>
        </p:spPr>
        <p:txBody>
          <a:bodyPr/>
          <a:lstStyle/>
          <a:p>
            <a:pPr algn="ctr" eaLnBrk="1" hangingPunct="1"/>
            <a:endParaRPr lang="ru-RU" altLang="ru-RU" smtClean="0"/>
          </a:p>
          <a:p>
            <a:pPr algn="ctr" eaLnBrk="1" hangingPunct="1"/>
            <a:r>
              <a:rPr lang="ru-RU" altLang="ru-RU" b="1" smtClean="0"/>
              <a:t>Не підлягають приватизації</a:t>
            </a:r>
            <a:r>
              <a:rPr lang="ru-RU" altLang="ru-RU" smtClean="0"/>
              <a:t>: жилі приміщення в гуртожитках, жилі приміщення, які знаходяться в аварійному стані, в комунальних квартирах, службові жилі приміщення та інші об’єкти, передбачені п. 2 ст. 2 Закону України «Про приватизацію державного житлового фонду» від 19 червня 1992 р.</a:t>
            </a:r>
          </a:p>
        </p:txBody>
      </p:sp>
      <p:sp>
        <p:nvSpPr>
          <p:cNvPr id="12291" name="Заголовок 2"/>
          <p:cNvSpPr>
            <a:spLocks noGrp="1"/>
          </p:cNvSpPr>
          <p:nvPr>
            <p:ph type="title"/>
          </p:nvPr>
        </p:nvSpPr>
        <p:spPr/>
        <p:txBody>
          <a:bodyPr/>
          <a:lstStyle/>
          <a:p>
            <a:pPr eaLnBrk="1" hangingPunct="1"/>
            <a:endParaRPr lang="ru-RU" altLang="ru-RU" smtClean="0"/>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Объект 1"/>
          <p:cNvSpPr>
            <a:spLocks noGrp="1"/>
          </p:cNvSpPr>
          <p:nvPr>
            <p:ph idx="1"/>
          </p:nvPr>
        </p:nvSpPr>
        <p:spPr>
          <a:xfrm>
            <a:off x="323850" y="2276475"/>
            <a:ext cx="8569325" cy="4248150"/>
          </a:xfrm>
        </p:spPr>
        <p:txBody>
          <a:bodyPr/>
          <a:lstStyle/>
          <a:p>
            <a:pPr algn="ctr" eaLnBrk="1" hangingPunct="1"/>
            <a:r>
              <a:rPr lang="ru-RU" altLang="ru-RU" smtClean="0"/>
              <a:t>Передача житла у власність </a:t>
            </a:r>
            <a:r>
              <a:rPr lang="ru-RU" altLang="ru-RU" b="1" smtClean="0"/>
              <a:t>оформляється свідоцтвом про право власності</a:t>
            </a:r>
            <a:r>
              <a:rPr lang="ru-RU" altLang="ru-RU" smtClean="0"/>
              <a:t> на квартиру, яке реєструється в органах приватизації. </a:t>
            </a:r>
          </a:p>
          <a:p>
            <a:pPr algn="ctr" eaLnBrk="1" hangingPunct="1"/>
            <a:r>
              <a:rPr lang="ru-RU" altLang="ru-RU" smtClean="0"/>
              <a:t>Така передача житла </a:t>
            </a:r>
            <a:r>
              <a:rPr lang="ru-RU" altLang="ru-RU" b="1" smtClean="0"/>
              <a:t>не потребує нотаріального посвідчення</a:t>
            </a:r>
            <a:r>
              <a:rPr lang="ru-RU" altLang="ru-RU" smtClean="0"/>
              <a:t> (ст. 8 Закону України «Про приватизацію державного житлового фонду»). У даному разі відчуження квартири (жилого будинку) від одного власника до іншого (від держави до громадянина) здійснюється без укладання договору про відчуження у вигляді, оформленому єдиним договірним документом.</a:t>
            </a:r>
          </a:p>
        </p:txBody>
      </p:sp>
      <p:sp>
        <p:nvSpPr>
          <p:cNvPr id="13315" name="Заголовок 2"/>
          <p:cNvSpPr>
            <a:spLocks noGrp="1"/>
          </p:cNvSpPr>
          <p:nvPr>
            <p:ph type="title"/>
          </p:nvPr>
        </p:nvSpPr>
        <p:spPr/>
        <p:txBody>
          <a:bodyPr/>
          <a:lstStyle/>
          <a:p>
            <a:pPr eaLnBrk="1" hangingPunct="1"/>
            <a:r>
              <a:rPr lang="ru-RU" altLang="ru-RU" smtClean="0"/>
              <a:t>Передача житла у власність </a:t>
            </a: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Объект 1"/>
          <p:cNvSpPr>
            <a:spLocks noGrp="1"/>
          </p:cNvSpPr>
          <p:nvPr>
            <p:ph idx="1"/>
          </p:nvPr>
        </p:nvSpPr>
        <p:spPr>
          <a:xfrm>
            <a:off x="250825" y="2276475"/>
            <a:ext cx="8713788" cy="4321175"/>
          </a:xfrm>
        </p:spPr>
        <p:txBody>
          <a:bodyPr/>
          <a:lstStyle/>
          <a:p>
            <a:pPr algn="ctr" eaLnBrk="1" hangingPunct="1"/>
            <a:r>
              <a:rPr lang="ru-RU" altLang="ru-RU" smtClean="0"/>
              <a:t>До об’єктів приватизації державного житлового фонду </a:t>
            </a:r>
            <a:r>
              <a:rPr lang="ru-RU" altLang="ru-RU" b="1" smtClean="0"/>
              <a:t>не належать</a:t>
            </a:r>
            <a:r>
              <a:rPr lang="ru-RU" altLang="ru-RU" smtClean="0"/>
              <a:t> нежилі приміщення, що розмішуються в жилих будинках.</a:t>
            </a:r>
          </a:p>
          <a:p>
            <a:pPr algn="ctr" eaLnBrk="1" hangingPunct="1"/>
            <a:r>
              <a:rPr lang="ru-RU" altLang="ru-RU" smtClean="0"/>
              <a:t> Органи приватизації не мають права відмовити мешканцям квартир у приватнзації житла, яке вони займають, за винятком випадків, передбачених п. 2 ст. 2 Закону України «Про приватизацію державного житлового фонду». </a:t>
            </a:r>
          </a:p>
          <a:p>
            <a:pPr algn="ctr" eaLnBrk="1" hangingPunct="1"/>
            <a:r>
              <a:rPr lang="ru-RU" altLang="ru-RU" smtClean="0"/>
              <a:t>До об’єктів приватизації </a:t>
            </a:r>
            <a:r>
              <a:rPr lang="ru-RU" altLang="ru-RU" b="1" smtClean="0"/>
              <a:t>належать</a:t>
            </a:r>
            <a:r>
              <a:rPr lang="ru-RU" altLang="ru-RU" smtClean="0"/>
              <a:t> квартири багатоквартирних будинків, одноквартирні будинки, кімнати у квартирах та одноквартирних будинках.</a:t>
            </a:r>
          </a:p>
        </p:txBody>
      </p:sp>
      <p:sp>
        <p:nvSpPr>
          <p:cNvPr id="14339" name="Заголовок 2"/>
          <p:cNvSpPr>
            <a:spLocks noGrp="1"/>
          </p:cNvSpPr>
          <p:nvPr>
            <p:ph type="title"/>
          </p:nvPr>
        </p:nvSpPr>
        <p:spPr>
          <a:xfrm>
            <a:off x="457200" y="338138"/>
            <a:ext cx="8229600" cy="1651000"/>
          </a:xfrm>
        </p:spPr>
        <p:txBody>
          <a:bodyPr/>
          <a:lstStyle/>
          <a:p>
            <a:pPr eaLnBrk="1" hangingPunct="1"/>
            <a:r>
              <a:rPr lang="ru-RU" altLang="ru-RU" sz="3200" smtClean="0"/>
              <a:t>Передача квартир (будинків) у власність громадян з доплатою, безоплатно чи з компенсацією. </a:t>
            </a: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Объект 1"/>
          <p:cNvSpPr>
            <a:spLocks noGrp="1"/>
          </p:cNvSpPr>
          <p:nvPr>
            <p:ph idx="1"/>
          </p:nvPr>
        </p:nvSpPr>
        <p:spPr>
          <a:xfrm>
            <a:off x="179388" y="2060575"/>
            <a:ext cx="8785225" cy="4537075"/>
          </a:xfrm>
        </p:spPr>
        <p:txBody>
          <a:bodyPr/>
          <a:lstStyle/>
          <a:p>
            <a:pPr algn="ctr" eaLnBrk="1" hangingPunct="1"/>
            <a:r>
              <a:rPr lang="ru-RU" altLang="ru-RU" b="1" smtClean="0"/>
              <a:t>Безоплатна</a:t>
            </a:r>
            <a:r>
              <a:rPr lang="ru-RU" altLang="ru-RU" smtClean="0"/>
              <a:t> передача громадянам квартир (будинків) здійснюється з розрахунку загальної жилої площі в межах санітарної норми: 21 м2 загальної площі на наймача і кожного члена його сім’ї та додатково 10 м2 на сім’ю. </a:t>
            </a:r>
          </a:p>
          <a:p>
            <a:pPr algn="ctr" eaLnBrk="1" hangingPunct="1"/>
            <a:r>
              <a:rPr lang="ru-RU" altLang="ru-RU" smtClean="0"/>
              <a:t>Якщо загальна площа квартири менша за площу, яку має право отримати сім’я наймача безоплатно, наймачу та членам його сім’ї видаються житлові чеки, сума яких визначається виходячи з розміру недостатньої площі та відновної вартості одного квадратною метра.</a:t>
            </a:r>
          </a:p>
        </p:txBody>
      </p:sp>
      <p:sp>
        <p:nvSpPr>
          <p:cNvPr id="15363" name="Заголовок 2"/>
          <p:cNvSpPr>
            <a:spLocks noGrp="1"/>
          </p:cNvSpPr>
          <p:nvPr>
            <p:ph type="title"/>
          </p:nvPr>
        </p:nvSpPr>
        <p:spPr/>
        <p:txBody>
          <a:bodyPr/>
          <a:lstStyle/>
          <a:p>
            <a:pPr eaLnBrk="1" hangingPunct="1"/>
            <a:endParaRPr lang="ru-RU" altLang="ru-RU" smtClean="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ъект 1"/>
          <p:cNvSpPr>
            <a:spLocks noGrp="1"/>
          </p:cNvSpPr>
          <p:nvPr>
            <p:ph idx="1"/>
          </p:nvPr>
        </p:nvSpPr>
        <p:spPr>
          <a:xfrm>
            <a:off x="250825" y="2492375"/>
            <a:ext cx="8642350" cy="4105275"/>
          </a:xfrm>
        </p:spPr>
        <p:txBody>
          <a:bodyPr/>
          <a:lstStyle/>
          <a:p>
            <a:pPr algn="ctr" eaLnBrk="1" hangingPunct="1"/>
            <a:r>
              <a:rPr lang="ru-RU" altLang="ru-RU" b="1" smtClean="0"/>
              <a:t>Продаж надлишків </a:t>
            </a:r>
            <a:r>
              <a:rPr lang="ru-RU" altLang="ru-RU" smtClean="0"/>
              <a:t>загальної площі квартир (будинків) здійснюється на користь громадян України, що мешкають у них або перебувають у черзі як ті, що потребують поліпшення житлових умов. </a:t>
            </a:r>
          </a:p>
          <a:p>
            <a:pPr algn="ctr" eaLnBrk="1" hangingPunct="1"/>
            <a:r>
              <a:rPr lang="ru-RU" altLang="ru-RU" smtClean="0"/>
              <a:t>Якщо загальна площа квартири (будинку) перевищує площу, яку має право отримати сім’я наймача безоплатно, наймач здійснює доплату грошима.</a:t>
            </a:r>
          </a:p>
        </p:txBody>
      </p:sp>
      <p:sp>
        <p:nvSpPr>
          <p:cNvPr id="16387" name="Заголовок 2"/>
          <p:cNvSpPr>
            <a:spLocks noGrp="1"/>
          </p:cNvSpPr>
          <p:nvPr>
            <p:ph type="title"/>
          </p:nvPr>
        </p:nvSpPr>
        <p:spPr/>
        <p:txBody>
          <a:bodyPr/>
          <a:lstStyle/>
          <a:p>
            <a:pPr eaLnBrk="1" hangingPunct="1"/>
            <a:endParaRPr lang="ru-RU" altLang="ru-RU" smtClean="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50</TotalTime>
  <Words>1218</Words>
  <Application>Microsoft Office PowerPoint</Application>
  <PresentationFormat>Экран (4:3)</PresentationFormat>
  <Paragraphs>70</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Candara</vt:lpstr>
      <vt:lpstr>Arial</vt:lpstr>
      <vt:lpstr>Symbol</vt:lpstr>
      <vt:lpstr>Calibri</vt:lpstr>
      <vt:lpstr>Волна</vt:lpstr>
      <vt:lpstr>Презентація з дисципліни «Житлове право»  За темою «Приватизація державного житлового фонду»</vt:lpstr>
      <vt:lpstr>Право громадян на приватизацію державного житлового фонду</vt:lpstr>
      <vt:lpstr>Презентация PowerPoint</vt:lpstr>
      <vt:lpstr>Приватизація житла </vt:lpstr>
      <vt:lpstr>Презентация PowerPoint</vt:lpstr>
      <vt:lpstr>Передача житла у власність </vt:lpstr>
      <vt:lpstr>Передача квартир (будинків) у власність громадян з доплатою, безоплатно чи з компенсацією. </vt:lpstr>
      <vt:lpstr>Презентация PowerPoint</vt:lpstr>
      <vt:lpstr>Презентация PowerPoint</vt:lpstr>
      <vt:lpstr>Приватизація житла в будинку, що потребує ремонту</vt:lpstr>
      <vt:lpstr>Приватизація житла в будинку, що потребує ремонту</vt:lpstr>
      <vt:lpstr>Відхилення у технічному стані конструктивних елементів</vt:lpstr>
      <vt:lpstr>НЕ підлягає приватизації</vt:lpstr>
      <vt:lpstr>Підстава для відмови у приватизації житла </vt:lpstr>
      <vt:lpstr>Строки реконструкції</vt:lpstr>
      <vt:lpstr>Порядок приватизації</vt:lpstr>
      <vt:lpstr>Перелік документів необхідних для приватизації</vt:lpstr>
      <vt:lpstr>Презентация PowerPoint</vt:lpstr>
      <vt:lpstr>Строк надання послуги, а також надання здійснення дій прийняття рішень у процесі надання послуги </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з дисципліни «Житлове право»  За темою «Приватизація державного житлового фонду»</dc:title>
  <dc:creator>Admin</dc:creator>
  <cp:lastModifiedBy>Comp</cp:lastModifiedBy>
  <cp:revision>5</cp:revision>
  <dcterms:created xsi:type="dcterms:W3CDTF">2014-12-21T19:38:18Z</dcterms:created>
  <dcterms:modified xsi:type="dcterms:W3CDTF">2015-12-06T15:09:05Z</dcterms:modified>
</cp:coreProperties>
</file>