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handoutMasterIdLst>
    <p:handoutMasterId r:id="rId17"/>
  </p:handoutMasterIdLst>
  <p:sldIdLst>
    <p:sldId id="257" r:id="rId5"/>
    <p:sldId id="258" r:id="rId6"/>
    <p:sldId id="259" r:id="rId7"/>
    <p:sldId id="260" r:id="rId8"/>
    <p:sldId id="261" r:id="rId9"/>
    <p:sldId id="262" r:id="rId10"/>
    <p:sldId id="263" r:id="rId11"/>
    <p:sldId id="264" r:id="rId12"/>
    <p:sldId id="265" r:id="rId13"/>
    <p:sldId id="266" r:id="rId14"/>
    <p:sldId id="267" r:id="rId15"/>
  </p:sldIdLst>
  <p:sldSz cx="12188825" cy="6858000"/>
  <p:notesSz cx="6669088" cy="99266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80" autoAdjust="0"/>
  </p:normalViewPr>
  <p:slideViewPr>
    <p:cSldViewPr showGuides="1">
      <p:cViewPr varScale="1">
        <p:scale>
          <a:sx n="64" d="100"/>
          <a:sy n="64" d="100"/>
        </p:scale>
        <p:origin x="96" y="246"/>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3/5/2021</a:t>
            </a:fld>
            <a:endParaRPr>
              <a:solidFill>
                <a:schemeClr val="tx2"/>
              </a:solidFill>
            </a:endParaRPr>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3/5/2021</a:t>
            </a:fld>
            <a:endParaRPr/>
          </a:p>
        </p:txBody>
      </p:sp>
      <p:sp>
        <p:nvSpPr>
          <p:cNvPr id="4" name="Slide Image Placeholder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66909" y="4715153"/>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txBox="1">
            <a:spLocks noGrp="1"/>
          </p:cNvSpPr>
          <p:nvPr>
            <p:ph type="body" idx="1"/>
          </p:nvPr>
        </p:nvSpPr>
        <p:spPr>
          <a:xfrm>
            <a:off x="666909" y="4715153"/>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4: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30:notes"/>
          <p:cNvSpPr txBox="1">
            <a:spLocks noGrp="1"/>
          </p:cNvSpPr>
          <p:nvPr>
            <p:ph type="body" idx="1"/>
          </p:nvPr>
        </p:nvSpPr>
        <p:spPr>
          <a:xfrm>
            <a:off x="666909" y="4715153"/>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30: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66909" y="4715153"/>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bdd32a6280_1_31:notes"/>
          <p:cNvSpPr txBox="1">
            <a:spLocks noGrp="1"/>
          </p:cNvSpPr>
          <p:nvPr>
            <p:ph type="body" idx="1"/>
          </p:nvPr>
        </p:nvSpPr>
        <p:spPr>
          <a:xfrm>
            <a:off x="666909" y="4715153"/>
            <a:ext cx="53352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bdd32a6280_1_3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bdd32a6280_1_21:notes"/>
          <p:cNvSpPr txBox="1">
            <a:spLocks noGrp="1"/>
          </p:cNvSpPr>
          <p:nvPr>
            <p:ph type="body" idx="1"/>
          </p:nvPr>
        </p:nvSpPr>
        <p:spPr>
          <a:xfrm>
            <a:off x="666909" y="4715153"/>
            <a:ext cx="53352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bdd32a6280_1_2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2:notes"/>
          <p:cNvSpPr txBox="1">
            <a:spLocks noGrp="1"/>
          </p:cNvSpPr>
          <p:nvPr>
            <p:ph type="body" idx="1"/>
          </p:nvPr>
        </p:nvSpPr>
        <p:spPr>
          <a:xfrm>
            <a:off x="666909" y="4715153"/>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12: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66909" y="4715153"/>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66909" y="4715153"/>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9: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bd98b93425_0_0:notes"/>
          <p:cNvSpPr txBox="1">
            <a:spLocks noGrp="1"/>
          </p:cNvSpPr>
          <p:nvPr>
            <p:ph type="body" idx="1"/>
          </p:nvPr>
        </p:nvSpPr>
        <p:spPr>
          <a:xfrm>
            <a:off x="666909" y="4715153"/>
            <a:ext cx="53352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gbd98b93425_0_0: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txBox="1">
            <a:spLocks noGrp="1"/>
          </p:cNvSpPr>
          <p:nvPr>
            <p:ph type="body" idx="1"/>
          </p:nvPr>
        </p:nvSpPr>
        <p:spPr>
          <a:xfrm>
            <a:off x="666909" y="4715153"/>
            <a:ext cx="533527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6: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3/5/2021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3/5/2021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3/5/2021</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3/5/2021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3/5/2021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3/5/2021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3/5/2021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3/5/2021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3/5/2021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t="-36000" b="-60000"/>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3/5/2021</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www.youtube.com/watch?v=lkKfSZXnZLA" TargetMode="External"/><Relationship Id="rId3" Type="http://schemas.openxmlformats.org/officeDocument/2006/relationships/hyperlink" Target="https://www.youtube.com/watch?v=AH6KeDE7aCU&amp;list=PLNIIFTg8RB5yFMz1G4u_1PQ_79AQx9XMb&amp;index=20" TargetMode="External"/><Relationship Id="rId7"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jpg"/><Relationship Id="rId5" Type="http://schemas.openxmlformats.org/officeDocument/2006/relationships/hyperlink" Target="https://www.youtube.com/watch?v=lkKfSZXnZLA" TargetMode="External"/><Relationship Id="rId10" Type="http://schemas.openxmlformats.org/officeDocument/2006/relationships/hyperlink" Target="http://www.youtube.com/watch?v=AH6KeDE7aCU" TargetMode="External"/><Relationship Id="rId4" Type="http://schemas.openxmlformats.org/officeDocument/2006/relationships/hyperlink" Target="https://tourlib.net/statti_ukr/dovgal.htm" TargetMode="External"/><Relationship Id="rId9"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www.eurogites.org/" TargetMode="External"/><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8.png"/><Relationship Id="rId4" Type="http://schemas.openxmlformats.org/officeDocument/2006/relationships/hyperlink" Target="https://www.travelwithachallenge.com/?page_id=1443"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eurogites.org/" TargetMode="External"/><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ec.europa.eu/info/food-farming-fisheries/key-policies/common-agricultural-policy/future-cap_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s://www.foodsystemsjournal.org/index.php/fsj/login/signIn" TargetMode="External"/><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ec.europa.eu/info/food-farming-fisheries/key-policies/common-agricultural-policy/future-cap_en" TargetMode="External"/><Relationship Id="rId5" Type="http://schemas.openxmlformats.org/officeDocument/2006/relationships/hyperlink" Target="https://eur-lex.europa.eu/legal-content/EN/TXT/?uri=CELEX:32020R2220" TargetMode="External"/><Relationship Id="rId4" Type="http://schemas.openxmlformats.org/officeDocument/2006/relationships/hyperlink" Target="https://ec.europa.eu/info/food-farming-fisheries/key-policies/common-agricultural-policy/financing-cap/cap-funds_en" TargetMode="Externa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www.fao.org/3/y4524s/y4524s06.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www.fao.org/3/y4524s/y4524s06.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txBox="1"/>
          <p:nvPr/>
        </p:nvSpPr>
        <p:spPr>
          <a:xfrm>
            <a:off x="2894012" y="304801"/>
            <a:ext cx="8839202" cy="4483001"/>
          </a:xfrm>
          <a:prstGeom prst="rect">
            <a:avLst/>
          </a:prstGeom>
          <a:noFill/>
          <a:ln>
            <a:noFill/>
          </a:ln>
        </p:spPr>
        <p:txBody>
          <a:bodyPr spcFirstLastPara="1" wrap="square" lIns="121875" tIns="60925" rIns="121875" bIns="60925" anchor="t" anchorCtr="0">
            <a:normAutofit fontScale="85000" lnSpcReduction="20000"/>
          </a:bodyPr>
          <a:lstStyle/>
          <a:p>
            <a:pPr marL="0" marR="0" lvl="0" indent="0" algn="ctr" rtl="0">
              <a:lnSpc>
                <a:spcPct val="95000"/>
              </a:lnSpc>
              <a:spcBef>
                <a:spcPts val="0"/>
              </a:spcBef>
              <a:spcAft>
                <a:spcPts val="0"/>
              </a:spcAft>
              <a:buClr>
                <a:schemeClr val="dk1"/>
              </a:buClr>
              <a:buSzPct val="100000"/>
              <a:buFont typeface="Arial"/>
              <a:buNone/>
            </a:pPr>
            <a:endParaRPr sz="2800" b="1" i="0" u="none" strike="noStrike" cap="none" dirty="0">
              <a:solidFill>
                <a:schemeClr val="dk1"/>
              </a:solidFill>
              <a:latin typeface="Century Gothic"/>
              <a:ea typeface="Century Gothic"/>
              <a:cs typeface="Century Gothic"/>
              <a:sym typeface="Century Gothic"/>
            </a:endParaRPr>
          </a:p>
          <a:p>
            <a:pPr marL="0" marR="0" lvl="0" indent="0" algn="ctr" rtl="0">
              <a:lnSpc>
                <a:spcPct val="95000"/>
              </a:lnSpc>
              <a:spcBef>
                <a:spcPts val="1866"/>
              </a:spcBef>
              <a:spcAft>
                <a:spcPts val="0"/>
              </a:spcAft>
              <a:buClr>
                <a:schemeClr val="dk1"/>
              </a:buClr>
              <a:buSzPct val="100000"/>
              <a:buFont typeface="Arial"/>
              <a:buNone/>
            </a:pPr>
            <a:r>
              <a:rPr lang="uk-UA" sz="3600" b="1" i="0" u="none" strike="noStrike" cap="none" dirty="0">
                <a:solidFill>
                  <a:schemeClr val="dk1"/>
                </a:solidFill>
                <a:latin typeface="Century Gothic"/>
                <a:ea typeface="Century Gothic"/>
                <a:cs typeface="Century Gothic"/>
                <a:sym typeface="Century Gothic"/>
              </a:rPr>
              <a:t>Практичне заняття № 1</a:t>
            </a:r>
            <a:endParaRPr sz="3600" b="1" i="0" u="none" strike="noStrike" cap="none" dirty="0">
              <a:solidFill>
                <a:schemeClr val="dk1"/>
              </a:solidFill>
              <a:latin typeface="Century Gothic"/>
              <a:ea typeface="Century Gothic"/>
              <a:cs typeface="Century Gothic"/>
              <a:sym typeface="Century Gothic"/>
            </a:endParaRPr>
          </a:p>
          <a:p>
            <a:pPr marL="0" marR="0" lvl="0" indent="0" algn="ctr" rtl="0">
              <a:lnSpc>
                <a:spcPct val="95000"/>
              </a:lnSpc>
              <a:spcBef>
                <a:spcPts val="1866"/>
              </a:spcBef>
              <a:spcAft>
                <a:spcPts val="0"/>
              </a:spcAft>
              <a:buClr>
                <a:schemeClr val="dk1"/>
              </a:buClr>
              <a:buSzPct val="100000"/>
              <a:buFont typeface="Arial"/>
              <a:buNone/>
            </a:pPr>
            <a:r>
              <a:rPr lang="uk-UA" sz="3600" b="1" i="0" u="none" strike="noStrike" cap="none" dirty="0">
                <a:solidFill>
                  <a:schemeClr val="dk1"/>
                </a:solidFill>
                <a:latin typeface="Century Gothic"/>
                <a:ea typeface="Century Gothic"/>
                <a:cs typeface="Century Gothic"/>
                <a:sym typeface="Century Gothic"/>
              </a:rPr>
              <a:t>«</a:t>
            </a:r>
            <a:r>
              <a:rPr lang="uk-UA" sz="3600" b="1" dirty="0">
                <a:solidFill>
                  <a:schemeClr val="dk1"/>
                </a:solidFill>
                <a:latin typeface="Century Gothic"/>
                <a:ea typeface="Century Gothic"/>
                <a:cs typeface="Century Gothic"/>
                <a:sym typeface="Century Gothic"/>
              </a:rPr>
              <a:t>ЗАГАЛЬНА ХАРАКТЕРИСТИКА ТА ОСОБЛИВОСТІ РЕГУЛЮВАННЯ СІЛЬСЬКОГО ТУРИЗМУ В ЄВРОПЕЙСЬКИХ КРАЇНАХ</a:t>
            </a:r>
            <a:r>
              <a:rPr lang="uk-UA" sz="3600" b="1" i="0" u="none" strike="noStrike" cap="none" dirty="0">
                <a:solidFill>
                  <a:schemeClr val="dk1"/>
                </a:solidFill>
                <a:latin typeface="Century Gothic"/>
                <a:ea typeface="Century Gothic"/>
                <a:cs typeface="Century Gothic"/>
                <a:sym typeface="Century Gothic"/>
              </a:rPr>
              <a:t>»</a:t>
            </a:r>
            <a:endParaRPr dirty="0"/>
          </a:p>
          <a:p>
            <a:pPr marL="0" marR="0" lvl="0" indent="0" algn="ctr" rtl="0">
              <a:lnSpc>
                <a:spcPct val="95000"/>
              </a:lnSpc>
              <a:spcBef>
                <a:spcPts val="1866"/>
              </a:spcBef>
              <a:spcAft>
                <a:spcPts val="0"/>
              </a:spcAft>
              <a:buClr>
                <a:schemeClr val="dk1"/>
              </a:buClr>
              <a:buSzPct val="100000"/>
              <a:buFont typeface="Arial"/>
              <a:buNone/>
            </a:pPr>
            <a:endParaRPr sz="3200" b="1" i="0" u="none" strike="noStrike" cap="none" dirty="0">
              <a:solidFill>
                <a:schemeClr val="dk1"/>
              </a:solidFill>
              <a:latin typeface="Century Gothic"/>
              <a:ea typeface="Century Gothic"/>
              <a:cs typeface="Century Gothic"/>
              <a:sym typeface="Century Gothic"/>
            </a:endParaRPr>
          </a:p>
          <a:p>
            <a:pPr marL="0" marR="0" lvl="0" indent="0" algn="ctr" rtl="0">
              <a:lnSpc>
                <a:spcPct val="100000"/>
              </a:lnSpc>
              <a:spcBef>
                <a:spcPts val="1866"/>
              </a:spcBef>
              <a:spcAft>
                <a:spcPts val="0"/>
              </a:spcAft>
              <a:buClr>
                <a:schemeClr val="dk1"/>
              </a:buClr>
              <a:buSzPct val="100000"/>
              <a:buFont typeface="Arial"/>
              <a:buNone/>
            </a:pPr>
            <a:r>
              <a:rPr lang="uk-UA" sz="3200" b="1" i="0" u="none" strike="noStrike" cap="none" dirty="0">
                <a:solidFill>
                  <a:schemeClr val="dk1"/>
                </a:solidFill>
                <a:latin typeface="Century Gothic"/>
                <a:ea typeface="Century Gothic"/>
                <a:cs typeface="Century Gothic"/>
                <a:sym typeface="Century Gothic"/>
              </a:rPr>
              <a:t>Викладач: </a:t>
            </a:r>
            <a:r>
              <a:rPr lang="uk-UA" sz="2800" b="1" dirty="0">
                <a:solidFill>
                  <a:schemeClr val="dk1"/>
                </a:solidFill>
                <a:latin typeface="Century Gothic"/>
                <a:ea typeface="Century Gothic"/>
                <a:cs typeface="Century Gothic"/>
                <a:sym typeface="Century Gothic"/>
              </a:rPr>
              <a:t>Лариса Безкоровайна, </a:t>
            </a:r>
            <a:endParaRPr sz="2800" b="1" dirty="0">
              <a:solidFill>
                <a:schemeClr val="dk1"/>
              </a:solidFill>
              <a:latin typeface="Century Gothic"/>
              <a:ea typeface="Century Gothic"/>
              <a:cs typeface="Century Gothic"/>
              <a:sym typeface="Century Gothic"/>
            </a:endParaRPr>
          </a:p>
          <a:p>
            <a:pPr marL="0" marR="0" lvl="0" indent="0" algn="ctr" rtl="0">
              <a:lnSpc>
                <a:spcPct val="100000"/>
              </a:lnSpc>
              <a:spcBef>
                <a:spcPts val="1866"/>
              </a:spcBef>
              <a:spcAft>
                <a:spcPts val="0"/>
              </a:spcAft>
              <a:buClr>
                <a:schemeClr val="dk1"/>
              </a:buClr>
              <a:buSzPct val="114285"/>
              <a:buFont typeface="Arial"/>
              <a:buNone/>
            </a:pPr>
            <a:r>
              <a:rPr lang="uk-UA" sz="2800" b="1" dirty="0" err="1">
                <a:solidFill>
                  <a:schemeClr val="dk1"/>
                </a:solidFill>
                <a:latin typeface="Century Gothic"/>
                <a:ea typeface="Century Gothic"/>
                <a:cs typeface="Century Gothic"/>
                <a:sym typeface="Century Gothic"/>
              </a:rPr>
              <a:t>д.п.н</a:t>
            </a:r>
            <a:r>
              <a:rPr lang="uk-UA" sz="2800" b="1" dirty="0">
                <a:solidFill>
                  <a:schemeClr val="dk1"/>
                </a:solidFill>
                <a:latin typeface="Century Gothic"/>
                <a:ea typeface="Century Gothic"/>
                <a:cs typeface="Century Gothic"/>
                <a:sym typeface="Century Gothic"/>
              </a:rPr>
              <a:t>., проф. кафедри туризму та </a:t>
            </a:r>
            <a:r>
              <a:rPr lang="uk-UA" sz="2800" b="1" dirty="0" err="1">
                <a:solidFill>
                  <a:schemeClr val="dk1"/>
                </a:solidFill>
                <a:latin typeface="Century Gothic"/>
                <a:ea typeface="Century Gothic"/>
                <a:cs typeface="Century Gothic"/>
                <a:sym typeface="Century Gothic"/>
              </a:rPr>
              <a:t>готельно</a:t>
            </a:r>
            <a:r>
              <a:rPr lang="uk-UA" sz="2800" b="1" dirty="0">
                <a:solidFill>
                  <a:schemeClr val="dk1"/>
                </a:solidFill>
                <a:latin typeface="Century Gothic"/>
                <a:ea typeface="Century Gothic"/>
                <a:cs typeface="Century Gothic"/>
                <a:sym typeface="Century Gothic"/>
              </a:rPr>
              <a:t>-ресторанної справи ЗНУ</a:t>
            </a:r>
            <a:endParaRPr dirty="0"/>
          </a:p>
        </p:txBody>
      </p:sp>
      <p:pic>
        <p:nvPicPr>
          <p:cNvPr id="86" name="Google Shape;86;p1" descr="Картинки по запросу зну"/>
          <p:cNvPicPr preferRelativeResize="0"/>
          <p:nvPr/>
        </p:nvPicPr>
        <p:blipFill rotWithShape="1">
          <a:blip r:embed="rId3">
            <a:alphaModFix/>
          </a:blip>
          <a:srcRect/>
          <a:stretch/>
        </p:blipFill>
        <p:spPr>
          <a:xfrm>
            <a:off x="1046780" y="228600"/>
            <a:ext cx="1524000" cy="1482272"/>
          </a:xfrm>
          <a:prstGeom prst="rect">
            <a:avLst/>
          </a:prstGeom>
          <a:noFill/>
          <a:ln>
            <a:noFill/>
          </a:ln>
        </p:spPr>
      </p:pic>
      <p:pic>
        <p:nvPicPr>
          <p:cNvPr id="87" name="Google Shape;87;p1"/>
          <p:cNvPicPr preferRelativeResize="0"/>
          <p:nvPr/>
        </p:nvPicPr>
        <p:blipFill rotWithShape="1">
          <a:blip r:embed="rId4">
            <a:alphaModFix/>
          </a:blip>
          <a:srcRect/>
          <a:stretch/>
        </p:blipFill>
        <p:spPr>
          <a:xfrm>
            <a:off x="4646612" y="4593445"/>
            <a:ext cx="2669385" cy="2169010"/>
          </a:xfrm>
          <a:prstGeom prst="rect">
            <a:avLst/>
          </a:prstGeom>
          <a:noFill/>
          <a:ln>
            <a:noFill/>
          </a:ln>
        </p:spPr>
      </p:pic>
      <p:pic>
        <p:nvPicPr>
          <p:cNvPr id="88" name="Google Shape;88;p1"/>
          <p:cNvPicPr preferRelativeResize="0"/>
          <p:nvPr/>
        </p:nvPicPr>
        <p:blipFill rotWithShape="1">
          <a:blip r:embed="rId5">
            <a:alphaModFix/>
          </a:blip>
          <a:srcRect/>
          <a:stretch/>
        </p:blipFill>
        <p:spPr>
          <a:xfrm>
            <a:off x="531812" y="1804918"/>
            <a:ext cx="2553937" cy="1624082"/>
          </a:xfrm>
          <a:prstGeom prst="rect">
            <a:avLst/>
          </a:prstGeom>
          <a:noFill/>
          <a:ln>
            <a:noFill/>
          </a:ln>
        </p:spPr>
      </p:pic>
      <p:pic>
        <p:nvPicPr>
          <p:cNvPr id="89" name="Google Shape;89;p1"/>
          <p:cNvPicPr preferRelativeResize="0"/>
          <p:nvPr/>
        </p:nvPicPr>
        <p:blipFill rotWithShape="1">
          <a:blip r:embed="rId6">
            <a:alphaModFix/>
          </a:blip>
          <a:srcRect/>
          <a:stretch/>
        </p:blipFill>
        <p:spPr>
          <a:xfrm>
            <a:off x="-23608" y="5791200"/>
            <a:ext cx="3466718" cy="1066800"/>
          </a:xfrm>
          <a:prstGeom prst="rect">
            <a:avLst/>
          </a:prstGeom>
          <a:noFill/>
          <a:ln>
            <a:noFill/>
          </a:ln>
        </p:spPr>
      </p:pic>
      <p:pic>
        <p:nvPicPr>
          <p:cNvPr id="90" name="Google Shape;90;p1" descr="https://eacea.ec.europa.eu/sites/eacea-site/files/logosbeneficaireserasmusright_withthesupportof.jpg"/>
          <p:cNvPicPr preferRelativeResize="0"/>
          <p:nvPr/>
        </p:nvPicPr>
        <p:blipFill rotWithShape="1">
          <a:blip r:embed="rId7">
            <a:alphaModFix/>
          </a:blip>
          <a:srcRect/>
          <a:stretch/>
        </p:blipFill>
        <p:spPr>
          <a:xfrm>
            <a:off x="9917430" y="6347670"/>
            <a:ext cx="2271395" cy="466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8" name="Google Shape;208;p14"/>
          <p:cNvSpPr txBox="1">
            <a:spLocks noGrp="1"/>
          </p:cNvSpPr>
          <p:nvPr>
            <p:ph type="title"/>
          </p:nvPr>
        </p:nvSpPr>
        <p:spPr>
          <a:xfrm>
            <a:off x="6094425" y="2327775"/>
            <a:ext cx="6029100" cy="1486200"/>
          </a:xfrm>
          <a:prstGeom prst="rect">
            <a:avLst/>
          </a:prstGeom>
          <a:noFill/>
          <a:ln>
            <a:noFill/>
          </a:ln>
        </p:spPr>
        <p:txBody>
          <a:bodyPr spcFirstLastPara="1" wrap="square" lIns="121875" tIns="60925" rIns="121875" bIns="60925" anchor="b" anchorCtr="0">
            <a:noAutofit/>
          </a:bodyPr>
          <a:lstStyle/>
          <a:p>
            <a:pPr marL="0" lvl="0" indent="0" algn="l" rtl="0">
              <a:lnSpc>
                <a:spcPct val="85000"/>
              </a:lnSpc>
              <a:spcBef>
                <a:spcPts val="0"/>
              </a:spcBef>
              <a:spcAft>
                <a:spcPts val="0"/>
              </a:spcAft>
              <a:buClr>
                <a:schemeClr val="dk1"/>
              </a:buClr>
              <a:buSzPts val="3960"/>
              <a:buFont typeface="Century Gothic"/>
              <a:buNone/>
            </a:pPr>
            <a:r>
              <a:rPr lang="uk-UA" sz="2000" b="1"/>
              <a:t>Агротуризм в Італії: родинна виноробня сім'ї Комеллі в Коллоредо-де-Монте-Альбано (Фріулі-Венеція-Джулія, Італія) </a:t>
            </a:r>
            <a:r>
              <a:rPr lang="uk-UA" sz="1400" b="1"/>
              <a:t>http://www.comelli.it/en#winery</a:t>
            </a:r>
            <a:endParaRPr sz="1400" b="1"/>
          </a:p>
          <a:p>
            <a:pPr marL="0" lvl="0" indent="0" algn="l" rtl="0">
              <a:lnSpc>
                <a:spcPct val="85000"/>
              </a:lnSpc>
              <a:spcBef>
                <a:spcPts val="0"/>
              </a:spcBef>
              <a:spcAft>
                <a:spcPts val="0"/>
              </a:spcAft>
              <a:buClr>
                <a:schemeClr val="dk1"/>
              </a:buClr>
              <a:buSzPts val="3960"/>
              <a:buFont typeface="Century Gothic"/>
              <a:buNone/>
            </a:pPr>
            <a:r>
              <a:rPr lang="uk-UA" sz="1160" u="sng">
                <a:solidFill>
                  <a:schemeClr val="hlink"/>
                </a:solidFill>
                <a:latin typeface="Times New Roman"/>
                <a:ea typeface="Times New Roman"/>
                <a:cs typeface="Times New Roman"/>
                <a:sym typeface="Times New Roman"/>
                <a:hlinkClick r:id="rId3"/>
              </a:rPr>
              <a:t>https://www.youtube.com/watch?v=AH6KeDE7aCU&amp;list=PLNIIFTg8RB5yFMz1G4u_1PQ_79AQx9XMb&amp;index=20</a:t>
            </a:r>
            <a:endParaRPr sz="1160">
              <a:solidFill>
                <a:schemeClr val="dk2"/>
              </a:solidFill>
              <a:latin typeface="Times New Roman"/>
              <a:ea typeface="Times New Roman"/>
              <a:cs typeface="Times New Roman"/>
              <a:sym typeface="Times New Roman"/>
            </a:endParaRPr>
          </a:p>
          <a:p>
            <a:pPr marL="0" lvl="0" indent="0" algn="l" rtl="0">
              <a:lnSpc>
                <a:spcPct val="85000"/>
              </a:lnSpc>
              <a:spcBef>
                <a:spcPts val="0"/>
              </a:spcBef>
              <a:spcAft>
                <a:spcPts val="0"/>
              </a:spcAft>
              <a:buClr>
                <a:schemeClr val="dk1"/>
              </a:buClr>
              <a:buSzPts val="3960"/>
              <a:buFont typeface="Century Gothic"/>
              <a:buNone/>
            </a:pPr>
            <a:endParaRPr sz="1160">
              <a:solidFill>
                <a:schemeClr val="dk2"/>
              </a:solidFill>
              <a:latin typeface="Times New Roman"/>
              <a:ea typeface="Times New Roman"/>
              <a:cs typeface="Times New Roman"/>
              <a:sym typeface="Times New Roman"/>
            </a:endParaRPr>
          </a:p>
        </p:txBody>
      </p:sp>
      <p:sp>
        <p:nvSpPr>
          <p:cNvPr id="204" name="Google Shape;204;p14"/>
          <p:cNvSpPr txBox="1">
            <a:spLocks noGrp="1"/>
          </p:cNvSpPr>
          <p:nvPr>
            <p:ph type="body" idx="1"/>
          </p:nvPr>
        </p:nvSpPr>
        <p:spPr>
          <a:xfrm>
            <a:off x="150825" y="138650"/>
            <a:ext cx="12038100" cy="6675600"/>
          </a:xfrm>
          <a:prstGeom prst="rect">
            <a:avLst/>
          </a:prstGeom>
          <a:noFill/>
          <a:ln>
            <a:noFill/>
          </a:ln>
        </p:spPr>
        <p:txBody>
          <a:bodyPr spcFirstLastPara="1" wrap="square" lIns="121875" tIns="60925" rIns="121875" bIns="60925" anchor="t" anchorCtr="0">
            <a:normAutofit/>
          </a:bodyPr>
          <a:lstStyle/>
          <a:p>
            <a:pPr marL="0" lvl="0" indent="0" algn="ctr" rtl="0">
              <a:lnSpc>
                <a:spcPct val="115000"/>
              </a:lnSpc>
              <a:spcBef>
                <a:spcPts val="0"/>
              </a:spcBef>
              <a:spcAft>
                <a:spcPts val="0"/>
              </a:spcAft>
              <a:buClr>
                <a:schemeClr val="dk2"/>
              </a:buClr>
              <a:buSzPts val="1100"/>
              <a:buNone/>
            </a:pPr>
            <a:endParaRPr sz="2900" b="1"/>
          </a:p>
          <a:p>
            <a:pPr marL="0" lvl="0" indent="0" algn="l" rtl="0">
              <a:lnSpc>
                <a:spcPct val="115000"/>
              </a:lnSpc>
              <a:spcBef>
                <a:spcPts val="0"/>
              </a:spcBef>
              <a:spcAft>
                <a:spcPts val="0"/>
              </a:spcAft>
              <a:buClr>
                <a:schemeClr val="dk2"/>
              </a:buClr>
              <a:buSzPts val="1100"/>
              <a:buNone/>
            </a:pPr>
            <a:endParaRPr sz="2900" b="1"/>
          </a:p>
          <a:p>
            <a:pPr marL="0" lvl="0" indent="0" algn="l" rtl="0">
              <a:lnSpc>
                <a:spcPct val="115000"/>
              </a:lnSpc>
              <a:spcBef>
                <a:spcPts val="0"/>
              </a:spcBef>
              <a:spcAft>
                <a:spcPts val="0"/>
              </a:spcAft>
              <a:buClr>
                <a:schemeClr val="dk2"/>
              </a:buClr>
              <a:buSzPts val="1100"/>
              <a:buNone/>
            </a:pPr>
            <a:r>
              <a:rPr lang="uk-UA" sz="2500" b="1"/>
              <a:t>Європейський Союз вбачає в сільському туризмі основний важіль економічного підйому своїх сільських територій</a:t>
            </a:r>
            <a:r>
              <a:rPr lang="uk-UA" sz="2000" b="1"/>
              <a:t> </a:t>
            </a:r>
            <a:r>
              <a:rPr lang="uk-UA" sz="1900" b="1" u="sng">
                <a:solidFill>
                  <a:schemeClr val="hlink"/>
                </a:solidFill>
                <a:hlinkClick r:id="rId4"/>
              </a:rPr>
              <a:t>https://tourlib.net/statti_ukr/dovgal.htm</a:t>
            </a:r>
            <a:endParaRPr sz="3100" b="1"/>
          </a:p>
          <a:p>
            <a:pPr marL="0" lvl="0" indent="0" algn="l" rtl="0">
              <a:lnSpc>
                <a:spcPct val="115000"/>
              </a:lnSpc>
              <a:spcBef>
                <a:spcPts val="0"/>
              </a:spcBef>
              <a:spcAft>
                <a:spcPts val="0"/>
              </a:spcAft>
              <a:buClr>
                <a:schemeClr val="dk2"/>
              </a:buClr>
              <a:buSzPts val="1100"/>
              <a:buNone/>
            </a:pPr>
            <a:endParaRPr sz="2300">
              <a:solidFill>
                <a:schemeClr val="dk2"/>
              </a:solidFill>
              <a:latin typeface="Roboto"/>
              <a:ea typeface="Roboto"/>
              <a:cs typeface="Roboto"/>
              <a:sym typeface="Roboto"/>
            </a:endParaRPr>
          </a:p>
          <a:p>
            <a:pPr marL="0" lvl="0" indent="0" algn="l" rtl="0">
              <a:lnSpc>
                <a:spcPct val="115000"/>
              </a:lnSpc>
              <a:spcBef>
                <a:spcPts val="0"/>
              </a:spcBef>
              <a:spcAft>
                <a:spcPts val="0"/>
              </a:spcAft>
              <a:buClr>
                <a:schemeClr val="dk2"/>
              </a:buClr>
              <a:buSzPts val="1100"/>
              <a:buNone/>
            </a:pPr>
            <a:endParaRPr sz="2000" b="1"/>
          </a:p>
          <a:p>
            <a:pPr marL="0" lvl="0" indent="0" algn="l" rtl="0">
              <a:lnSpc>
                <a:spcPct val="115000"/>
              </a:lnSpc>
              <a:spcBef>
                <a:spcPts val="0"/>
              </a:spcBef>
              <a:spcAft>
                <a:spcPts val="0"/>
              </a:spcAft>
              <a:buClr>
                <a:schemeClr val="dk2"/>
              </a:buClr>
              <a:buSzPts val="1100"/>
              <a:buNone/>
            </a:pPr>
            <a:r>
              <a:rPr lang="uk-UA" sz="2000" b="1"/>
              <a:t>Відкрийте для себе регіони Німеччини - </a:t>
            </a:r>
            <a:br>
              <a:rPr lang="uk-UA" sz="2000" b="1"/>
            </a:br>
            <a:r>
              <a:rPr lang="uk-UA" sz="2000" b="1"/>
              <a:t>найкращі сільські місця поблизу Кельна, </a:t>
            </a:r>
            <a:br>
              <a:rPr lang="uk-UA" sz="2000" b="1"/>
            </a:br>
            <a:r>
              <a:rPr lang="uk-UA" sz="2000" b="1"/>
              <a:t>Франкфурта, Боденського озера</a:t>
            </a:r>
            <a:endParaRPr sz="2000" b="1"/>
          </a:p>
          <a:p>
            <a:pPr marL="0" lvl="0" indent="0" algn="l" rtl="0">
              <a:lnSpc>
                <a:spcPct val="115000"/>
              </a:lnSpc>
              <a:spcBef>
                <a:spcPts val="0"/>
              </a:spcBef>
              <a:spcAft>
                <a:spcPts val="0"/>
              </a:spcAft>
              <a:buClr>
                <a:schemeClr val="dk2"/>
              </a:buClr>
              <a:buSzPts val="1100"/>
              <a:buNone/>
            </a:pPr>
            <a:r>
              <a:rPr lang="uk-UA" sz="1400" b="1" u="sng">
                <a:hlinkClick r:id="rId5"/>
              </a:rPr>
              <a:t>https://www.youtube.com/watch?v=lkKfSZXnZLA</a:t>
            </a:r>
            <a:endParaRPr sz="1400" b="1"/>
          </a:p>
          <a:p>
            <a:pPr marL="0" lvl="0" indent="0" algn="l" rtl="0">
              <a:lnSpc>
                <a:spcPct val="115000"/>
              </a:lnSpc>
              <a:spcBef>
                <a:spcPts val="0"/>
              </a:spcBef>
              <a:spcAft>
                <a:spcPts val="0"/>
              </a:spcAft>
              <a:buClr>
                <a:schemeClr val="dk2"/>
              </a:buClr>
              <a:buSzPts val="1100"/>
              <a:buFont typeface="Arial"/>
              <a:buNone/>
            </a:pPr>
            <a:endParaRPr sz="2000" b="1"/>
          </a:p>
          <a:p>
            <a:pPr marL="304747" lvl="0" indent="-152347" algn="l" rtl="0">
              <a:lnSpc>
                <a:spcPct val="95000"/>
              </a:lnSpc>
              <a:spcBef>
                <a:spcPts val="0"/>
              </a:spcBef>
              <a:spcAft>
                <a:spcPts val="0"/>
              </a:spcAft>
              <a:buClr>
                <a:schemeClr val="dk1"/>
              </a:buClr>
              <a:buSzPts val="2400"/>
              <a:buNone/>
            </a:pPr>
            <a:endParaRPr/>
          </a:p>
        </p:txBody>
      </p:sp>
      <p:pic>
        <p:nvPicPr>
          <p:cNvPr id="205" name="Google Shape;205;p14"/>
          <p:cNvPicPr preferRelativeResize="0"/>
          <p:nvPr/>
        </p:nvPicPr>
        <p:blipFill rotWithShape="1">
          <a:blip r:embed="rId6">
            <a:alphaModFix/>
          </a:blip>
          <a:srcRect/>
          <a:stretch/>
        </p:blipFill>
        <p:spPr>
          <a:xfrm>
            <a:off x="150813" y="138651"/>
            <a:ext cx="1219199" cy="775304"/>
          </a:xfrm>
          <a:prstGeom prst="rect">
            <a:avLst/>
          </a:prstGeom>
          <a:noFill/>
          <a:ln>
            <a:noFill/>
          </a:ln>
        </p:spPr>
      </p:pic>
      <p:pic>
        <p:nvPicPr>
          <p:cNvPr id="206" name="Google Shape;206;p14" descr="https://eacea.ec.europa.eu/sites/eacea-site/files/logosbeneficaireserasmusright_withthesupportof.jpg"/>
          <p:cNvPicPr preferRelativeResize="0"/>
          <p:nvPr/>
        </p:nvPicPr>
        <p:blipFill rotWithShape="1">
          <a:blip r:embed="rId7">
            <a:alphaModFix/>
          </a:blip>
          <a:srcRect/>
          <a:stretch/>
        </p:blipFill>
        <p:spPr>
          <a:xfrm>
            <a:off x="9917430" y="6347670"/>
            <a:ext cx="2271395" cy="466725"/>
          </a:xfrm>
          <a:prstGeom prst="rect">
            <a:avLst/>
          </a:prstGeom>
          <a:noFill/>
          <a:ln>
            <a:noFill/>
          </a:ln>
        </p:spPr>
      </p:pic>
      <p:pic>
        <p:nvPicPr>
          <p:cNvPr id="207" name="Google Shape;207;p14" descr="The Bergisches Land is a low mountain range in North Rhine-Westphalia, close to Cologne. It is part of the Rhenish Slate Mountains and shaped by forests, verdant meadows and valleys.&#10;The Bergisches coffee spread, a culinary tradition is still an expression of the warm hospitality in the Bergisches Land.&#10;&#10;The Swabian Alb is a plateau in the south of Germany - it is the highest part of the foothills of the Jura Mountains, northern from Lake Constance. The Häußlers live in Schwörzkirch, a small village on the edge of the Swabian Alb overlooking the Valley. Lentils and Spätzle, the national dish, used to be a typical Friday meal in this predominantly Catholic region. &#10;&#10;The Schwalm region lies in Germany’s Hessen, north of Frankfurt. The Erbe family live in the artist’s village Willingshausen and run a small pottery workshop. The local cuisine is hearty and down to earth; it is made up of what the soil offers for this was once a poor farming region.&#10;&#10;The Harz is a low mountain range through which the German-German border used to run. The Thielecke family made a new start after the reunification between East and West and breed the Harz red highland cattle, and old cattle type with very tender meat. A regional culinary speciality is the Harz cheese, a low-fat yoghurt cheese with an intense aroma.&#10;&#10;The Rhineland Palatinate lies between the Rhine and the “Pfalzer” Forest, on the south-eastern tip of North Rhine Westphalia.  The many sunny days make for a mild climate – just the right conditions for the organic farmer Michael Groß. He not only cultivates 40 different types of vegetables but also lupines. &#10;&#10;From our playlist Culinary Journeys: https://goo.gl/6nrC5N&#10;&#10;Subscribe to wocomoTRAVEL: https://goo.gl/tIk2Qc&#10;&#10;Follow wocomo on Facebook: https://www.facebook.com/wocomo/" title="Discover Germany's Regions - Best of rural places around Cologne, Frankfurt, Lake Constance and more">
            <a:hlinkClick r:id="rId8"/>
          </p:cNvPr>
          <p:cNvPicPr preferRelativeResize="0"/>
          <p:nvPr/>
        </p:nvPicPr>
        <p:blipFill>
          <a:blip r:embed="rId9">
            <a:alphaModFix/>
          </a:blip>
          <a:stretch>
            <a:fillRect/>
          </a:stretch>
        </p:blipFill>
        <p:spPr>
          <a:xfrm>
            <a:off x="949025" y="4588537"/>
            <a:ext cx="2739625" cy="2054725"/>
          </a:xfrm>
          <a:prstGeom prst="rect">
            <a:avLst/>
          </a:prstGeom>
          <a:noFill/>
          <a:ln>
            <a:noFill/>
          </a:ln>
        </p:spPr>
      </p:pic>
      <p:pic>
        <p:nvPicPr>
          <p:cNvPr id="209" name="Google Shape;209;p14" descr="Some people may call Friuli a &quot;hidden gem&quot; of a wine region in Italy, but anyone who is a hardcore wine lover knows that it's a &quot;no duh!&quot; outstanding place, famous for its white wines. For me, Friuli has become my favorite place to travel to in Italy (and not just for the wines!!) -- and much of the reason is because of Comelli winery in Colloredo (a small village in Friuli, Italy). &#10;&#10;Watch the video to see why this area of the world is so epic, why their wines are so outstanding, and how the family teamwork and pride behind the wines that come out of Comelli winery are so special. &#10;&#10;Follow Comelli winery on Instagram: @comellipaolino&#10;Here's their website: http://www.comelli.it/en&#10;&#10;Never miss a QKatie episode! SUBSCRIBE for free: http://goo.gl/Ui8JUX&#10;&#10;Follow me on:&#10;YouTube: www.youtube.com/TheQKatie&#10;Facebook: www.facebook.com/TheQKatie&#10;Instagram: www.instagram.com/qkatie&#10;Twitter: www.twitter.com/qkatie&#10;&#10;Subscribe to my podcast, Keep It Quirky: www.keepitquirkypodcast.com&#10;Available on Apple Podcasts, Stitcher, SoundCloud and wherever you find your podcasts.&#10;&#10;--Produced, filmed, edited and hosted by Katie Quinn--&#10;&#10;&#10;&#10;Hi there, friends! My name is Katie and I'm a video journalist &amp; food enthusiast. On this channel I make videos about life and delicious things. I post every week, and of course, I #keepitquirky :)" title="Agriturismo in Italy - Amazing Wine Vacation">
            <a:hlinkClick r:id="rId10"/>
          </p:cNvPr>
          <p:cNvPicPr preferRelativeResize="0"/>
          <p:nvPr/>
        </p:nvPicPr>
        <p:blipFill>
          <a:blip r:embed="rId11">
            <a:alphaModFix/>
          </a:blip>
          <a:stretch>
            <a:fillRect/>
          </a:stretch>
        </p:blipFill>
        <p:spPr>
          <a:xfrm>
            <a:off x="7739162" y="3813986"/>
            <a:ext cx="2739625" cy="20547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10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0"/>
          <p:cNvSpPr txBox="1">
            <a:spLocks noGrp="1"/>
          </p:cNvSpPr>
          <p:nvPr>
            <p:ph type="title"/>
          </p:nvPr>
        </p:nvSpPr>
        <p:spPr>
          <a:xfrm>
            <a:off x="1446212" y="4982842"/>
            <a:ext cx="8763001" cy="863600"/>
          </a:xfrm>
          <a:prstGeom prst="rect">
            <a:avLst/>
          </a:prstGeom>
          <a:noFill/>
          <a:ln>
            <a:noFill/>
          </a:ln>
        </p:spPr>
        <p:txBody>
          <a:bodyPr spcFirstLastPara="1" wrap="square" lIns="121875" tIns="60925" rIns="121875" bIns="60925" anchor="b" anchorCtr="0">
            <a:normAutofit/>
          </a:bodyPr>
          <a:lstStyle/>
          <a:p>
            <a:pPr marL="0" lvl="0" indent="0" algn="ctr" rtl="0">
              <a:lnSpc>
                <a:spcPct val="85000"/>
              </a:lnSpc>
              <a:spcBef>
                <a:spcPts val="0"/>
              </a:spcBef>
              <a:spcAft>
                <a:spcPts val="0"/>
              </a:spcAft>
              <a:buClr>
                <a:schemeClr val="dk1"/>
              </a:buClr>
              <a:buSzPts val="5600"/>
              <a:buFont typeface="Century Gothic"/>
              <a:buNone/>
            </a:pPr>
            <a:r>
              <a:rPr lang="uk-UA" sz="5600" b="1"/>
              <a:t>Дякуємо за увагу! </a:t>
            </a:r>
            <a:endParaRPr sz="5600" b="1"/>
          </a:p>
        </p:txBody>
      </p:sp>
      <p:sp>
        <p:nvSpPr>
          <p:cNvPr id="215" name="Google Shape;215;p30"/>
          <p:cNvSpPr txBox="1">
            <a:spLocks noGrp="1"/>
          </p:cNvSpPr>
          <p:nvPr>
            <p:ph type="body" idx="1"/>
          </p:nvPr>
        </p:nvSpPr>
        <p:spPr>
          <a:xfrm>
            <a:off x="1117309" y="3276600"/>
            <a:ext cx="10157354" cy="2895600"/>
          </a:xfrm>
          <a:prstGeom prst="rect">
            <a:avLst/>
          </a:prstGeom>
          <a:noFill/>
          <a:ln>
            <a:noFill/>
          </a:ln>
        </p:spPr>
        <p:txBody>
          <a:bodyPr spcFirstLastPara="1" wrap="square" lIns="121875" tIns="60925" rIns="121875" bIns="60925" anchor="t" anchorCtr="0">
            <a:normAutofit/>
          </a:bodyPr>
          <a:lstStyle/>
          <a:p>
            <a:pPr marL="304747" lvl="0" indent="-152347" algn="ctr" rtl="0">
              <a:lnSpc>
                <a:spcPct val="95000"/>
              </a:lnSpc>
              <a:spcBef>
                <a:spcPts val="0"/>
              </a:spcBef>
              <a:spcAft>
                <a:spcPts val="0"/>
              </a:spcAft>
              <a:buClr>
                <a:schemeClr val="dk1"/>
              </a:buClr>
              <a:buSzPts val="2400"/>
              <a:buNone/>
            </a:pPr>
            <a:endParaRPr/>
          </a:p>
        </p:txBody>
      </p:sp>
      <p:pic>
        <p:nvPicPr>
          <p:cNvPr id="216" name="Google Shape;216;p30"/>
          <p:cNvPicPr preferRelativeResize="0"/>
          <p:nvPr/>
        </p:nvPicPr>
        <p:blipFill rotWithShape="1">
          <a:blip r:embed="rId3">
            <a:alphaModFix/>
          </a:blip>
          <a:srcRect/>
          <a:stretch/>
        </p:blipFill>
        <p:spPr>
          <a:xfrm>
            <a:off x="3757586" y="494673"/>
            <a:ext cx="4876800" cy="4488169"/>
          </a:xfrm>
          <a:prstGeom prst="rect">
            <a:avLst/>
          </a:prstGeom>
          <a:noFill/>
          <a:ln>
            <a:noFill/>
          </a:ln>
        </p:spPr>
      </p:pic>
      <p:pic>
        <p:nvPicPr>
          <p:cNvPr id="217" name="Google Shape;217;p30" descr="https://eacea.ec.europa.eu/sites/eacea-site/files/logosbeneficaireserasmusright_withthesupportof.jpg"/>
          <p:cNvPicPr preferRelativeResize="0"/>
          <p:nvPr/>
        </p:nvPicPr>
        <p:blipFill rotWithShape="1">
          <a:blip r:embed="rId4">
            <a:alphaModFix/>
          </a:blip>
          <a:srcRect/>
          <a:stretch/>
        </p:blipFill>
        <p:spPr>
          <a:xfrm>
            <a:off x="9917430" y="6347670"/>
            <a:ext cx="2271395" cy="466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4494212" y="228600"/>
            <a:ext cx="6686598" cy="1066800"/>
          </a:xfrm>
          <a:prstGeom prst="rect">
            <a:avLst/>
          </a:prstGeom>
          <a:noFill/>
          <a:ln>
            <a:noFill/>
          </a:ln>
        </p:spPr>
        <p:txBody>
          <a:bodyPr spcFirstLastPara="1" wrap="square" lIns="121875" tIns="60925" rIns="121875" bIns="60925" anchor="b" anchorCtr="0">
            <a:normAutofit/>
          </a:bodyPr>
          <a:lstStyle/>
          <a:p>
            <a:pPr marL="0" lvl="0" indent="0" algn="l" rtl="0">
              <a:lnSpc>
                <a:spcPct val="85000"/>
              </a:lnSpc>
              <a:spcBef>
                <a:spcPts val="0"/>
              </a:spcBef>
              <a:spcAft>
                <a:spcPts val="0"/>
              </a:spcAft>
              <a:buClr>
                <a:schemeClr val="dk1"/>
              </a:buClr>
              <a:buSzPts val="4400"/>
              <a:buFont typeface="Century Gothic"/>
              <a:buNone/>
            </a:pPr>
            <a:r>
              <a:rPr lang="uk-UA"/>
              <a:t>План</a:t>
            </a:r>
            <a:endParaRPr/>
          </a:p>
        </p:txBody>
      </p:sp>
      <p:sp>
        <p:nvSpPr>
          <p:cNvPr id="96" name="Google Shape;96;p2"/>
          <p:cNvSpPr txBox="1">
            <a:spLocks noGrp="1"/>
          </p:cNvSpPr>
          <p:nvPr>
            <p:ph type="body" idx="1"/>
          </p:nvPr>
        </p:nvSpPr>
        <p:spPr>
          <a:xfrm>
            <a:off x="455612" y="1485900"/>
            <a:ext cx="8030914" cy="4152900"/>
          </a:xfrm>
          <a:prstGeom prst="rect">
            <a:avLst/>
          </a:prstGeom>
          <a:noFill/>
          <a:ln>
            <a:noFill/>
          </a:ln>
        </p:spPr>
        <p:txBody>
          <a:bodyPr spcFirstLastPara="1" wrap="square" lIns="121875" tIns="60925" rIns="121875" bIns="60925" anchor="t" anchorCtr="0">
            <a:noAutofit/>
          </a:bodyPr>
          <a:lstStyle/>
          <a:p>
            <a:pPr marL="304746" lvl="0" indent="-393646" algn="l" rtl="0">
              <a:lnSpc>
                <a:spcPct val="115000"/>
              </a:lnSpc>
              <a:spcBef>
                <a:spcPts val="1200"/>
              </a:spcBef>
              <a:spcAft>
                <a:spcPts val="0"/>
              </a:spcAft>
              <a:buSzPts val="3200"/>
              <a:buFont typeface="Century Gothic"/>
              <a:buChar char="•"/>
            </a:pPr>
            <a:r>
              <a:rPr lang="uk-UA" sz="2200" b="1"/>
              <a:t>1. Сільський туризм як фактор сприяння регіональному розвиткові в Європі.</a:t>
            </a:r>
            <a:endParaRPr sz="2200" b="1"/>
          </a:p>
          <a:p>
            <a:pPr marL="304746" lvl="0" indent="-393646" algn="l" rtl="0">
              <a:lnSpc>
                <a:spcPct val="115000"/>
              </a:lnSpc>
              <a:spcBef>
                <a:spcPts val="0"/>
              </a:spcBef>
              <a:spcAft>
                <a:spcPts val="0"/>
              </a:spcAft>
              <a:buSzPts val="3200"/>
              <a:buFont typeface="Century Gothic"/>
              <a:buChar char="•"/>
            </a:pPr>
            <a:r>
              <a:rPr lang="uk-UA" sz="2200" b="1"/>
              <a:t>2. Державна підтримка розвитку сільського туризму в ЄС.</a:t>
            </a:r>
            <a:endParaRPr sz="2200" b="1"/>
          </a:p>
          <a:p>
            <a:pPr marL="304746" lvl="0" indent="-393646" algn="l" rtl="0">
              <a:lnSpc>
                <a:spcPct val="115000"/>
              </a:lnSpc>
              <a:spcBef>
                <a:spcPts val="0"/>
              </a:spcBef>
              <a:spcAft>
                <a:spcPts val="0"/>
              </a:spcAft>
              <a:buSzPts val="3200"/>
              <a:buFont typeface="Century Gothic"/>
              <a:buChar char="•"/>
            </a:pPr>
            <a:r>
              <a:rPr lang="uk-UA" sz="2200" b="1"/>
              <a:t>3. Регулювання сільського туризму в ЄС.</a:t>
            </a:r>
            <a:endParaRPr sz="2200" b="1"/>
          </a:p>
          <a:p>
            <a:pPr marL="304746" lvl="0" indent="-393646" algn="l" rtl="0">
              <a:lnSpc>
                <a:spcPct val="115000"/>
              </a:lnSpc>
              <a:spcBef>
                <a:spcPts val="0"/>
              </a:spcBef>
              <a:spcAft>
                <a:spcPts val="0"/>
              </a:spcAft>
              <a:buSzPts val="3200"/>
              <a:buFont typeface="Century Gothic"/>
              <a:buChar char="•"/>
            </a:pPr>
            <a:r>
              <a:rPr lang="uk-UA" sz="2200" b="1"/>
              <a:t>4. Спільна аграрна політика.</a:t>
            </a:r>
            <a:endParaRPr sz="2200" b="1"/>
          </a:p>
          <a:p>
            <a:pPr marL="304746" lvl="0" indent="-393646" algn="l" rtl="0">
              <a:lnSpc>
                <a:spcPct val="115000"/>
              </a:lnSpc>
              <a:spcBef>
                <a:spcPts val="0"/>
              </a:spcBef>
              <a:spcAft>
                <a:spcPts val="0"/>
              </a:spcAft>
              <a:buSzPts val="3200"/>
              <a:buFont typeface="Century Gothic"/>
              <a:buChar char="•"/>
            </a:pPr>
            <a:r>
              <a:rPr lang="uk-UA" sz="2200" b="1"/>
              <a:t>5. Європейські сільські програми, заходи та інституції.</a:t>
            </a:r>
            <a:endParaRPr sz="2200" b="1"/>
          </a:p>
          <a:p>
            <a:pPr marL="304746" lvl="0" indent="0" algn="l" rtl="0">
              <a:lnSpc>
                <a:spcPct val="95000"/>
              </a:lnSpc>
              <a:spcBef>
                <a:spcPts val="1866"/>
              </a:spcBef>
              <a:spcAft>
                <a:spcPts val="0"/>
              </a:spcAft>
              <a:buNone/>
            </a:pPr>
            <a:endParaRPr sz="3200" b="1"/>
          </a:p>
          <a:p>
            <a:pPr marL="304747" lvl="0" indent="-152347" algn="l" rtl="0">
              <a:lnSpc>
                <a:spcPct val="95000"/>
              </a:lnSpc>
              <a:spcBef>
                <a:spcPts val="1866"/>
              </a:spcBef>
              <a:spcAft>
                <a:spcPts val="0"/>
              </a:spcAft>
              <a:buClr>
                <a:schemeClr val="dk1"/>
              </a:buClr>
              <a:buSzPts val="2400"/>
              <a:buNone/>
            </a:pPr>
            <a:endParaRPr sz="3200" b="1"/>
          </a:p>
          <a:p>
            <a:pPr marL="304747" lvl="0" indent="-152347" algn="l" rtl="0">
              <a:lnSpc>
                <a:spcPct val="95000"/>
              </a:lnSpc>
              <a:spcBef>
                <a:spcPts val="1866"/>
              </a:spcBef>
              <a:spcAft>
                <a:spcPts val="0"/>
              </a:spcAft>
              <a:buClr>
                <a:schemeClr val="dk1"/>
              </a:buClr>
              <a:buSzPts val="2400"/>
              <a:buNone/>
            </a:pPr>
            <a:endParaRPr sz="3200" b="1"/>
          </a:p>
        </p:txBody>
      </p:sp>
      <p:pic>
        <p:nvPicPr>
          <p:cNvPr id="97" name="Google Shape;97;p2"/>
          <p:cNvPicPr preferRelativeResize="0"/>
          <p:nvPr/>
        </p:nvPicPr>
        <p:blipFill rotWithShape="1">
          <a:blip r:embed="rId3">
            <a:alphaModFix/>
          </a:blip>
          <a:srcRect/>
          <a:stretch/>
        </p:blipFill>
        <p:spPr>
          <a:xfrm>
            <a:off x="0" y="5791200"/>
            <a:ext cx="3466718" cy="1066800"/>
          </a:xfrm>
          <a:prstGeom prst="rect">
            <a:avLst/>
          </a:prstGeom>
          <a:noFill/>
          <a:ln>
            <a:noFill/>
          </a:ln>
        </p:spPr>
      </p:pic>
      <p:pic>
        <p:nvPicPr>
          <p:cNvPr id="98" name="Google Shape;98;p2"/>
          <p:cNvPicPr preferRelativeResize="0"/>
          <p:nvPr/>
        </p:nvPicPr>
        <p:blipFill rotWithShape="1">
          <a:blip r:embed="rId4">
            <a:alphaModFix/>
          </a:blip>
          <a:srcRect/>
          <a:stretch/>
        </p:blipFill>
        <p:spPr>
          <a:xfrm>
            <a:off x="8961912" y="609600"/>
            <a:ext cx="3041855" cy="5715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bdd32a6280_1_31"/>
          <p:cNvSpPr txBox="1"/>
          <p:nvPr/>
        </p:nvSpPr>
        <p:spPr>
          <a:xfrm>
            <a:off x="227012" y="2707430"/>
            <a:ext cx="2993100" cy="4058400"/>
          </a:xfrm>
          <a:prstGeom prst="rect">
            <a:avLst/>
          </a:prstGeom>
          <a:noFill/>
          <a:ln>
            <a:noFill/>
          </a:ln>
        </p:spPr>
        <p:txBody>
          <a:bodyPr spcFirstLastPara="1" wrap="square" lIns="121875" tIns="60925" rIns="121875" bIns="60925" anchor="b" anchorCtr="0">
            <a:normAutofit/>
          </a:bodyPr>
          <a:lstStyle/>
          <a:p>
            <a:pPr marL="0" marR="0" lvl="0" indent="0" algn="ctr" rtl="0">
              <a:lnSpc>
                <a:spcPct val="85000"/>
              </a:lnSpc>
              <a:spcBef>
                <a:spcPts val="0"/>
              </a:spcBef>
              <a:spcAft>
                <a:spcPts val="0"/>
              </a:spcAft>
              <a:buClr>
                <a:schemeClr val="dk1"/>
              </a:buClr>
              <a:buSzPts val="4400"/>
              <a:buFont typeface="Century Gothic"/>
              <a:buNone/>
            </a:pPr>
            <a:endParaRPr sz="4400" b="0" i="0" u="none" strike="noStrike" cap="none">
              <a:solidFill>
                <a:schemeClr val="dk1"/>
              </a:solidFill>
              <a:latin typeface="Century Gothic"/>
              <a:ea typeface="Century Gothic"/>
              <a:cs typeface="Century Gothic"/>
              <a:sym typeface="Century Gothic"/>
            </a:endParaRPr>
          </a:p>
        </p:txBody>
      </p:sp>
      <p:sp>
        <p:nvSpPr>
          <p:cNvPr id="104" name="Google Shape;104;gbdd32a6280_1_31"/>
          <p:cNvSpPr txBox="1">
            <a:spLocks noGrp="1"/>
          </p:cNvSpPr>
          <p:nvPr>
            <p:ph type="body" idx="1"/>
          </p:nvPr>
        </p:nvSpPr>
        <p:spPr>
          <a:xfrm>
            <a:off x="75" y="-43525"/>
            <a:ext cx="12188700" cy="6858000"/>
          </a:xfrm>
          <a:prstGeom prst="rect">
            <a:avLst/>
          </a:prstGeom>
          <a:noFill/>
          <a:ln>
            <a:noFill/>
          </a:ln>
        </p:spPr>
        <p:txBody>
          <a:bodyPr spcFirstLastPara="1" wrap="square" lIns="121875" tIns="60925" rIns="121875" bIns="60925" anchor="t" anchorCtr="0">
            <a:normAutofit lnSpcReduction="10000"/>
          </a:bodyPr>
          <a:lstStyle/>
          <a:p>
            <a:pPr marL="304746" lvl="0" indent="-152346" algn="l" rtl="0">
              <a:lnSpc>
                <a:spcPct val="100000"/>
              </a:lnSpc>
              <a:spcBef>
                <a:spcPts val="0"/>
              </a:spcBef>
              <a:spcAft>
                <a:spcPts val="0"/>
              </a:spcAft>
              <a:buClr>
                <a:schemeClr val="dk2"/>
              </a:buClr>
              <a:buSzPts val="1100"/>
              <a:buNone/>
            </a:pPr>
            <a:endParaRPr b="1"/>
          </a:p>
          <a:p>
            <a:pPr marL="304746" lvl="0" indent="-152346" algn="l" rtl="0">
              <a:lnSpc>
                <a:spcPct val="100000"/>
              </a:lnSpc>
              <a:spcBef>
                <a:spcPts val="0"/>
              </a:spcBef>
              <a:spcAft>
                <a:spcPts val="0"/>
              </a:spcAft>
              <a:buClr>
                <a:schemeClr val="dk2"/>
              </a:buClr>
              <a:buSzPts val="1100"/>
              <a:buNone/>
            </a:pPr>
            <a:r>
              <a:rPr lang="uk-UA" b="1"/>
              <a:t>               </a:t>
            </a:r>
            <a:r>
              <a:rPr lang="uk-UA" sz="2900" b="1"/>
              <a:t>Європейська федерація </a:t>
            </a:r>
            <a:endParaRPr sz="2900" b="1"/>
          </a:p>
          <a:p>
            <a:pPr marL="304746" lvl="0" indent="-152346" algn="l" rtl="0">
              <a:lnSpc>
                <a:spcPct val="100000"/>
              </a:lnSpc>
              <a:spcBef>
                <a:spcPts val="0"/>
              </a:spcBef>
              <a:spcAft>
                <a:spcPts val="0"/>
              </a:spcAft>
              <a:buClr>
                <a:schemeClr val="dk2"/>
              </a:buClr>
              <a:buSzPts val="1100"/>
              <a:buNone/>
            </a:pPr>
            <a:r>
              <a:rPr lang="uk-UA" sz="2900" b="1"/>
              <a:t>            сільського туризму (EuroGites) </a:t>
            </a:r>
            <a:endParaRPr sz="2900" b="1"/>
          </a:p>
          <a:p>
            <a:pPr marL="304746" lvl="0" indent="-152346" algn="l" rtl="0">
              <a:lnSpc>
                <a:spcPct val="100000"/>
              </a:lnSpc>
              <a:spcBef>
                <a:spcPts val="0"/>
              </a:spcBef>
              <a:spcAft>
                <a:spcPts val="0"/>
              </a:spcAft>
              <a:buClr>
                <a:schemeClr val="dk2"/>
              </a:buClr>
              <a:buSzPts val="1100"/>
              <a:buNone/>
            </a:pPr>
            <a:r>
              <a:rPr lang="uk-UA" sz="1400" b="1" u="sng">
                <a:hlinkClick r:id="rId3"/>
              </a:rPr>
              <a:t>www.eurogites.org</a:t>
            </a:r>
            <a:r>
              <a:rPr lang="uk-UA" b="1"/>
              <a:t> </a:t>
            </a:r>
            <a:endParaRPr b="1"/>
          </a:p>
          <a:p>
            <a:pPr marL="304746" lvl="0" indent="-152346" algn="l" rtl="0">
              <a:lnSpc>
                <a:spcPct val="100000"/>
              </a:lnSpc>
              <a:spcBef>
                <a:spcPts val="0"/>
              </a:spcBef>
              <a:spcAft>
                <a:spcPts val="0"/>
              </a:spcAft>
              <a:buClr>
                <a:schemeClr val="dk2"/>
              </a:buClr>
              <a:buSzPts val="1100"/>
              <a:buNone/>
            </a:pPr>
            <a:endParaRPr b="1"/>
          </a:p>
          <a:p>
            <a:pPr marL="457200" lvl="0" indent="-349250" algn="l" rtl="0">
              <a:lnSpc>
                <a:spcPct val="100000"/>
              </a:lnSpc>
              <a:spcBef>
                <a:spcPts val="0"/>
              </a:spcBef>
              <a:spcAft>
                <a:spcPts val="0"/>
              </a:spcAft>
              <a:buSzPts val="1900"/>
              <a:buChar char="●"/>
            </a:pPr>
            <a:r>
              <a:rPr lang="uk-UA" sz="2500" b="1"/>
              <a:t>професійна організація, представляє </a:t>
            </a:r>
            <a:br>
              <a:rPr lang="uk-UA" sz="2500" b="1"/>
            </a:br>
            <a:r>
              <a:rPr lang="uk-UA" sz="2500" b="1"/>
              <a:t>36 асоціацій із 29 країн Європи та Ізраїлю</a:t>
            </a:r>
            <a:endParaRPr sz="2500" b="1"/>
          </a:p>
          <a:p>
            <a:pPr marL="457200" lvl="0" indent="-349250" algn="l" rtl="0">
              <a:lnSpc>
                <a:spcPct val="100000"/>
              </a:lnSpc>
              <a:spcBef>
                <a:spcPts val="0"/>
              </a:spcBef>
              <a:spcAft>
                <a:spcPts val="0"/>
              </a:spcAft>
              <a:buSzPts val="1900"/>
              <a:buChar char="●"/>
            </a:pPr>
            <a:r>
              <a:rPr lang="uk-UA" sz="2500" b="1"/>
              <a:t>має понад 100 000 закладів </a:t>
            </a:r>
            <a:br>
              <a:rPr lang="uk-UA" sz="2500" b="1"/>
            </a:br>
            <a:r>
              <a:rPr lang="uk-UA" sz="2500" b="1"/>
              <a:t>(15% європейського туризму (сільські готелі </a:t>
            </a:r>
            <a:br>
              <a:rPr lang="uk-UA" sz="2500" b="1"/>
            </a:br>
            <a:r>
              <a:rPr lang="uk-UA" sz="2500" b="1"/>
              <a:t>типу "ліжко&amp;сніданок" та самообслуговування у приватних будинках, </a:t>
            </a:r>
            <a:br>
              <a:rPr lang="uk-UA" sz="2500" b="1"/>
            </a:br>
            <a:r>
              <a:rPr lang="uk-UA" sz="2500" b="1"/>
              <a:t>фермах; невеликі сімейні сільські готелі, пансіонати))</a:t>
            </a:r>
            <a:endParaRPr sz="2500" b="1"/>
          </a:p>
          <a:p>
            <a:pPr marL="304746" lvl="0" indent="-152346" algn="l" rtl="0">
              <a:lnSpc>
                <a:spcPct val="100000"/>
              </a:lnSpc>
              <a:spcBef>
                <a:spcPts val="0"/>
              </a:spcBef>
              <a:spcAft>
                <a:spcPts val="0"/>
              </a:spcAft>
              <a:buClr>
                <a:schemeClr val="dk2"/>
              </a:buClr>
              <a:buSzPts val="1100"/>
              <a:buFont typeface="Arial"/>
              <a:buNone/>
            </a:pPr>
            <a:r>
              <a:rPr lang="uk-UA" sz="2500" b="1"/>
              <a:t> </a:t>
            </a:r>
            <a:endParaRPr sz="2500" b="1"/>
          </a:p>
          <a:p>
            <a:pPr marL="457200" lvl="0" indent="-349250" algn="l" rtl="0">
              <a:lnSpc>
                <a:spcPct val="100000"/>
              </a:lnSpc>
              <a:spcBef>
                <a:spcPts val="0"/>
              </a:spcBef>
              <a:spcAft>
                <a:spcPts val="0"/>
              </a:spcAft>
              <a:buSzPts val="1900"/>
              <a:buChar char="●"/>
            </a:pPr>
            <a:r>
              <a:rPr lang="uk-UA" sz="2500" b="1"/>
              <a:t>бере активну участь у всіх дискусіях та структурах в Європі, що стосуються туризму</a:t>
            </a:r>
            <a:endParaRPr sz="2500" b="1"/>
          </a:p>
          <a:p>
            <a:pPr marL="457200" lvl="0" indent="-349250" algn="l" rtl="0">
              <a:lnSpc>
                <a:spcPct val="100000"/>
              </a:lnSpc>
              <a:spcBef>
                <a:spcPts val="0"/>
              </a:spcBef>
              <a:spcAft>
                <a:spcPts val="0"/>
              </a:spcAft>
              <a:buSzPts val="1900"/>
              <a:buChar char="●"/>
            </a:pPr>
            <a:r>
              <a:rPr lang="uk-UA" sz="2500" b="1"/>
              <a:t>відповідає за Європейський конгрес з питань сільського туризму, що проводиться раз на два роки (з 2003 р.)</a:t>
            </a:r>
            <a:endParaRPr sz="2500" b="1"/>
          </a:p>
          <a:p>
            <a:pPr marL="304746" lvl="0" indent="-152346" algn="l" rtl="0">
              <a:lnSpc>
                <a:spcPct val="100000"/>
              </a:lnSpc>
              <a:spcBef>
                <a:spcPts val="0"/>
              </a:spcBef>
              <a:spcAft>
                <a:spcPts val="0"/>
              </a:spcAft>
              <a:buClr>
                <a:schemeClr val="dk2"/>
              </a:buClr>
              <a:buSzPts val="1100"/>
              <a:buNone/>
            </a:pPr>
            <a:r>
              <a:rPr lang="uk-UA" b="1"/>
              <a:t> </a:t>
            </a:r>
            <a:endParaRPr b="1"/>
          </a:p>
          <a:p>
            <a:pPr marL="152400" lvl="0" indent="0" algn="l" rtl="0">
              <a:lnSpc>
                <a:spcPct val="100000"/>
              </a:lnSpc>
              <a:spcBef>
                <a:spcPts val="0"/>
              </a:spcBef>
              <a:spcAft>
                <a:spcPts val="0"/>
              </a:spcAft>
              <a:buClr>
                <a:schemeClr val="dk1"/>
              </a:buClr>
              <a:buSzPts val="2400"/>
              <a:buNone/>
            </a:pPr>
            <a:r>
              <a:rPr lang="uk-UA" sz="1400" u="sng">
                <a:latin typeface="Arial"/>
                <a:ea typeface="Arial"/>
                <a:cs typeface="Arial"/>
                <a:sym typeface="Arial"/>
                <a:hlinkClick r:id="rId4"/>
              </a:rPr>
              <a:t>https://www.travelwithachallenge.com/?page_id=1443</a:t>
            </a:r>
            <a:endParaRPr sz="1400">
              <a:latin typeface="Arial"/>
              <a:ea typeface="Arial"/>
              <a:cs typeface="Arial"/>
              <a:sym typeface="Arial"/>
            </a:endParaRPr>
          </a:p>
        </p:txBody>
      </p:sp>
      <p:pic>
        <p:nvPicPr>
          <p:cNvPr id="105" name="Google Shape;105;gbdd32a6280_1_31"/>
          <p:cNvPicPr preferRelativeResize="0"/>
          <p:nvPr/>
        </p:nvPicPr>
        <p:blipFill rotWithShape="1">
          <a:blip r:embed="rId5">
            <a:alphaModFix/>
          </a:blip>
          <a:srcRect/>
          <a:stretch/>
        </p:blipFill>
        <p:spPr>
          <a:xfrm>
            <a:off x="150813" y="138651"/>
            <a:ext cx="1219199" cy="775304"/>
          </a:xfrm>
          <a:prstGeom prst="rect">
            <a:avLst/>
          </a:prstGeom>
          <a:noFill/>
          <a:ln>
            <a:noFill/>
          </a:ln>
        </p:spPr>
      </p:pic>
      <p:pic>
        <p:nvPicPr>
          <p:cNvPr id="106" name="Google Shape;106;gbdd32a6280_1_31" descr="https://eacea.ec.europa.eu/sites/eacea-site/files/logosbeneficaireserasmusright_withthesupportof.jpg"/>
          <p:cNvPicPr preferRelativeResize="0"/>
          <p:nvPr/>
        </p:nvPicPr>
        <p:blipFill rotWithShape="1">
          <a:blip r:embed="rId6">
            <a:alphaModFix/>
          </a:blip>
          <a:srcRect/>
          <a:stretch/>
        </p:blipFill>
        <p:spPr>
          <a:xfrm>
            <a:off x="9917430" y="6347670"/>
            <a:ext cx="2271395" cy="466725"/>
          </a:xfrm>
          <a:prstGeom prst="rect">
            <a:avLst/>
          </a:prstGeom>
          <a:noFill/>
          <a:ln>
            <a:noFill/>
          </a:ln>
        </p:spPr>
      </p:pic>
      <p:pic>
        <p:nvPicPr>
          <p:cNvPr id="107" name="Google Shape;107;gbdd32a6280_1_31"/>
          <p:cNvPicPr preferRelativeResize="0"/>
          <p:nvPr/>
        </p:nvPicPr>
        <p:blipFill>
          <a:blip r:embed="rId7">
            <a:alphaModFix/>
          </a:blip>
          <a:stretch>
            <a:fillRect/>
          </a:stretch>
        </p:blipFill>
        <p:spPr>
          <a:xfrm>
            <a:off x="8228175" y="-8825"/>
            <a:ext cx="3960650" cy="3088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bdd32a6280_1_21"/>
          <p:cNvSpPr txBox="1">
            <a:spLocks noGrp="1"/>
          </p:cNvSpPr>
          <p:nvPr>
            <p:ph type="title"/>
          </p:nvPr>
        </p:nvSpPr>
        <p:spPr>
          <a:xfrm>
            <a:off x="4118350" y="100300"/>
            <a:ext cx="7681800" cy="852000"/>
          </a:xfrm>
          <a:prstGeom prst="rect">
            <a:avLst/>
          </a:prstGeom>
          <a:noFill/>
          <a:ln>
            <a:noFill/>
          </a:ln>
        </p:spPr>
        <p:txBody>
          <a:bodyPr spcFirstLastPara="1" wrap="square" lIns="121875" tIns="60925" rIns="121875" bIns="60925" anchor="b" anchorCtr="0">
            <a:normAutofit fontScale="90000"/>
          </a:bodyPr>
          <a:lstStyle/>
          <a:p>
            <a:pPr marL="304746" lvl="0" indent="-152346" algn="r" rtl="0">
              <a:lnSpc>
                <a:spcPct val="100000"/>
              </a:lnSpc>
              <a:spcBef>
                <a:spcPts val="0"/>
              </a:spcBef>
              <a:spcAft>
                <a:spcPts val="0"/>
              </a:spcAft>
              <a:buClr>
                <a:schemeClr val="dk2"/>
              </a:buClr>
              <a:buSzPct val="35547"/>
              <a:buFont typeface="Arial"/>
              <a:buNone/>
            </a:pPr>
            <a:r>
              <a:rPr lang="uk-UA" sz="3094" b="1" u="sng"/>
              <a:t>Країни-члени</a:t>
            </a:r>
            <a:r>
              <a:rPr lang="uk-UA" sz="2761" b="1" u="sng"/>
              <a:t> </a:t>
            </a:r>
            <a:r>
              <a:rPr lang="uk-UA" sz="3011" b="1" u="sng"/>
              <a:t>Європейської федерації            сільського туризму (EuroGites)</a:t>
            </a:r>
            <a:r>
              <a:rPr lang="uk-UA" sz="2900" b="1"/>
              <a:t> </a:t>
            </a:r>
            <a:r>
              <a:rPr lang="uk-UA" sz="1400" b="1" u="sng">
                <a:hlinkClick r:id="rId3"/>
              </a:rPr>
              <a:t>www.eurogites.org</a:t>
            </a:r>
            <a:r>
              <a:rPr lang="uk-UA" sz="2400" b="1"/>
              <a:t> </a:t>
            </a:r>
            <a:endParaRPr/>
          </a:p>
        </p:txBody>
      </p:sp>
      <p:sp>
        <p:nvSpPr>
          <p:cNvPr id="114" name="Google Shape;114;gbdd32a6280_1_21"/>
          <p:cNvSpPr txBox="1">
            <a:spLocks noGrp="1"/>
          </p:cNvSpPr>
          <p:nvPr>
            <p:ph type="body" idx="1"/>
          </p:nvPr>
        </p:nvSpPr>
        <p:spPr>
          <a:xfrm>
            <a:off x="-125350" y="1038550"/>
            <a:ext cx="12314400" cy="5819400"/>
          </a:xfrm>
          <a:prstGeom prst="rect">
            <a:avLst/>
          </a:prstGeom>
          <a:noFill/>
          <a:ln>
            <a:noFill/>
          </a:ln>
        </p:spPr>
        <p:txBody>
          <a:bodyPr spcFirstLastPara="1" wrap="square" lIns="121875" tIns="60925" rIns="121875" bIns="60925" anchor="t" anchorCtr="0">
            <a:normAutofit/>
          </a:bodyPr>
          <a:lstStyle/>
          <a:p>
            <a:pPr marL="457200" lvl="0" indent="0" algn="l" rtl="0">
              <a:lnSpc>
                <a:spcPct val="100000"/>
              </a:lnSpc>
              <a:spcBef>
                <a:spcPts val="0"/>
              </a:spcBef>
              <a:spcAft>
                <a:spcPts val="0"/>
              </a:spcAft>
              <a:buNone/>
            </a:pPr>
            <a:r>
              <a:rPr lang="uk-UA" b="1"/>
              <a:t>Австрія, Білорусь, Бельгія, Боснія і Герцеговина, Болгарія, </a:t>
            </a:r>
            <a:endParaRPr b="1"/>
          </a:p>
          <a:p>
            <a:pPr marL="457200" lvl="0" indent="0" algn="l" rtl="0">
              <a:lnSpc>
                <a:spcPct val="100000"/>
              </a:lnSpc>
              <a:spcBef>
                <a:spcPts val="0"/>
              </a:spcBef>
              <a:spcAft>
                <a:spcPts val="0"/>
              </a:spcAft>
              <a:buNone/>
            </a:pPr>
            <a:r>
              <a:rPr lang="uk-UA" b="1"/>
              <a:t>Хорватія, Кіпр, Чехія, Естонія, Франція, Грузія, Греція, Угорщина, Італія, Ізраїль, Латвія, Литва, Норвегія, Польща, Португалія, Румунія, Росія, Сербія, Словаччина, Словенія, Іспанія, </a:t>
            </a:r>
            <a:endParaRPr b="1"/>
          </a:p>
          <a:p>
            <a:pPr marL="457200" lvl="0" indent="0" algn="l" rtl="0">
              <a:lnSpc>
                <a:spcPct val="100000"/>
              </a:lnSpc>
              <a:spcBef>
                <a:spcPts val="0"/>
              </a:spcBef>
              <a:spcAft>
                <a:spcPts val="0"/>
              </a:spcAft>
              <a:buNone/>
            </a:pPr>
            <a:r>
              <a:rPr lang="uk-UA" b="1"/>
              <a:t>Швейцарія, Великобританія</a:t>
            </a:r>
            <a:endParaRPr/>
          </a:p>
        </p:txBody>
      </p:sp>
      <p:sp>
        <p:nvSpPr>
          <p:cNvPr id="113" name="Google Shape;113;gbdd32a6280_1_21"/>
          <p:cNvSpPr txBox="1"/>
          <p:nvPr/>
        </p:nvSpPr>
        <p:spPr>
          <a:xfrm>
            <a:off x="227012" y="2707430"/>
            <a:ext cx="2993100" cy="4058400"/>
          </a:xfrm>
          <a:prstGeom prst="rect">
            <a:avLst/>
          </a:prstGeom>
          <a:noFill/>
          <a:ln>
            <a:noFill/>
          </a:ln>
        </p:spPr>
        <p:txBody>
          <a:bodyPr spcFirstLastPara="1" wrap="square" lIns="121875" tIns="60925" rIns="121875" bIns="60925" anchor="b" anchorCtr="0">
            <a:normAutofit/>
          </a:bodyPr>
          <a:lstStyle/>
          <a:p>
            <a:pPr marL="0" marR="0" lvl="0" indent="0" algn="ctr" rtl="0">
              <a:lnSpc>
                <a:spcPct val="85000"/>
              </a:lnSpc>
              <a:spcBef>
                <a:spcPts val="0"/>
              </a:spcBef>
              <a:spcAft>
                <a:spcPts val="0"/>
              </a:spcAft>
              <a:buClr>
                <a:schemeClr val="dk1"/>
              </a:buClr>
              <a:buSzPts val="4400"/>
              <a:buFont typeface="Century Gothic"/>
              <a:buNone/>
            </a:pPr>
            <a:endParaRPr sz="4400" b="0" i="0" u="none" strike="noStrike" cap="none">
              <a:solidFill>
                <a:schemeClr val="dk1"/>
              </a:solidFill>
              <a:latin typeface="Century Gothic"/>
              <a:ea typeface="Century Gothic"/>
              <a:cs typeface="Century Gothic"/>
              <a:sym typeface="Century Gothic"/>
            </a:endParaRPr>
          </a:p>
        </p:txBody>
      </p:sp>
      <p:pic>
        <p:nvPicPr>
          <p:cNvPr id="115" name="Google Shape;115;gbdd32a6280_1_21"/>
          <p:cNvPicPr preferRelativeResize="0"/>
          <p:nvPr/>
        </p:nvPicPr>
        <p:blipFill rotWithShape="1">
          <a:blip r:embed="rId4">
            <a:alphaModFix/>
          </a:blip>
          <a:srcRect/>
          <a:stretch/>
        </p:blipFill>
        <p:spPr>
          <a:xfrm>
            <a:off x="150813" y="138651"/>
            <a:ext cx="1219199" cy="775304"/>
          </a:xfrm>
          <a:prstGeom prst="rect">
            <a:avLst/>
          </a:prstGeom>
          <a:noFill/>
          <a:ln>
            <a:noFill/>
          </a:ln>
        </p:spPr>
      </p:pic>
      <p:pic>
        <p:nvPicPr>
          <p:cNvPr id="116" name="Google Shape;116;gbdd32a6280_1_21" descr="https://eacea.ec.europa.eu/sites/eacea-site/files/logosbeneficaireserasmusright_withthesupportof.jpg"/>
          <p:cNvPicPr preferRelativeResize="0"/>
          <p:nvPr/>
        </p:nvPicPr>
        <p:blipFill rotWithShape="1">
          <a:blip r:embed="rId5">
            <a:alphaModFix/>
          </a:blip>
          <a:srcRect/>
          <a:stretch/>
        </p:blipFill>
        <p:spPr>
          <a:xfrm>
            <a:off x="9917430" y="6347670"/>
            <a:ext cx="2271395" cy="466725"/>
          </a:xfrm>
          <a:prstGeom prst="rect">
            <a:avLst/>
          </a:prstGeom>
          <a:noFill/>
          <a:ln>
            <a:noFill/>
          </a:ln>
        </p:spPr>
      </p:pic>
      <p:pic>
        <p:nvPicPr>
          <p:cNvPr id="117" name="Google Shape;117;gbdd32a6280_1_21"/>
          <p:cNvPicPr preferRelativeResize="0"/>
          <p:nvPr/>
        </p:nvPicPr>
        <p:blipFill rotWithShape="1">
          <a:blip r:embed="rId6">
            <a:alphaModFix/>
          </a:blip>
          <a:srcRect l="17774" t="24788" r="19352" b="11456"/>
          <a:stretch/>
        </p:blipFill>
        <p:spPr>
          <a:xfrm>
            <a:off x="6213375" y="2265387"/>
            <a:ext cx="5903825" cy="3365725"/>
          </a:xfrm>
          <a:prstGeom prst="rect">
            <a:avLst/>
          </a:prstGeom>
          <a:noFill/>
          <a:ln>
            <a:noFill/>
          </a:ln>
        </p:spPr>
      </p:pic>
      <p:pic>
        <p:nvPicPr>
          <p:cNvPr id="118" name="Google Shape;118;gbdd32a6280_1_21"/>
          <p:cNvPicPr preferRelativeResize="0"/>
          <p:nvPr/>
        </p:nvPicPr>
        <p:blipFill rotWithShape="1">
          <a:blip r:embed="rId7">
            <a:alphaModFix/>
          </a:blip>
          <a:srcRect l="17630" t="25044" r="19491" b="11983"/>
          <a:stretch/>
        </p:blipFill>
        <p:spPr>
          <a:xfrm>
            <a:off x="0" y="3315750"/>
            <a:ext cx="6213374" cy="34986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2"/>
          <p:cNvSpPr txBox="1">
            <a:spLocks noGrp="1"/>
          </p:cNvSpPr>
          <p:nvPr>
            <p:ph type="title"/>
          </p:nvPr>
        </p:nvSpPr>
        <p:spPr>
          <a:xfrm>
            <a:off x="1198725" y="34000"/>
            <a:ext cx="9791400" cy="984600"/>
          </a:xfrm>
          <a:prstGeom prst="rect">
            <a:avLst/>
          </a:prstGeom>
          <a:noFill/>
          <a:ln>
            <a:noFill/>
          </a:ln>
        </p:spPr>
        <p:txBody>
          <a:bodyPr spcFirstLastPara="1" wrap="square" lIns="121875" tIns="60925" rIns="121875" bIns="60925" anchor="b" anchorCtr="0">
            <a:noAutofit/>
          </a:bodyPr>
          <a:lstStyle/>
          <a:p>
            <a:pPr marL="0" lvl="0" indent="0" algn="ctr" rtl="0">
              <a:lnSpc>
                <a:spcPct val="115000"/>
              </a:lnSpc>
              <a:spcBef>
                <a:spcPts val="800"/>
              </a:spcBef>
              <a:spcAft>
                <a:spcPts val="0"/>
              </a:spcAft>
              <a:buClr>
                <a:schemeClr val="dk2"/>
              </a:buClr>
              <a:buSzPts val="990"/>
              <a:buFont typeface="Arial"/>
              <a:buNone/>
            </a:pPr>
            <a:r>
              <a:rPr lang="uk-UA" sz="3080" b="1"/>
              <a:t>Дев'ять цілей Європейської комісії</a:t>
            </a:r>
            <a:endParaRPr sz="3080" b="1"/>
          </a:p>
          <a:p>
            <a:pPr marL="0" lvl="0" indent="0" algn="ctr" rtl="0">
              <a:lnSpc>
                <a:spcPct val="85000"/>
              </a:lnSpc>
              <a:spcBef>
                <a:spcPts val="0"/>
              </a:spcBef>
              <a:spcAft>
                <a:spcPts val="0"/>
              </a:spcAft>
              <a:buClr>
                <a:schemeClr val="dk1"/>
              </a:buClr>
              <a:buSzPts val="3960"/>
              <a:buFont typeface="Century Gothic"/>
              <a:buNone/>
            </a:pPr>
            <a:r>
              <a:rPr lang="uk-UA" sz="1400" b="1" u="sng">
                <a:solidFill>
                  <a:schemeClr val="hlink"/>
                </a:solidFill>
                <a:hlinkClick r:id="rId3"/>
              </a:rPr>
              <a:t>https://ec.europa.eu/info/food-farming-fisheries/key-policies/common-agricultural-policy/future-cap_en</a:t>
            </a:r>
            <a:endParaRPr sz="1400" b="1"/>
          </a:p>
        </p:txBody>
      </p:sp>
      <p:sp>
        <p:nvSpPr>
          <p:cNvPr id="124" name="Google Shape;124;p12"/>
          <p:cNvSpPr txBox="1"/>
          <p:nvPr/>
        </p:nvSpPr>
        <p:spPr>
          <a:xfrm>
            <a:off x="227012" y="2707430"/>
            <a:ext cx="2993035" cy="4058401"/>
          </a:xfrm>
          <a:prstGeom prst="rect">
            <a:avLst/>
          </a:prstGeom>
          <a:noFill/>
          <a:ln>
            <a:noFill/>
          </a:ln>
        </p:spPr>
        <p:txBody>
          <a:bodyPr spcFirstLastPara="1" wrap="square" lIns="121875" tIns="60925" rIns="121875" bIns="60925" anchor="b" anchorCtr="0">
            <a:normAutofit/>
          </a:bodyPr>
          <a:lstStyle/>
          <a:p>
            <a:pPr marL="0" marR="0" lvl="0" indent="0" algn="ctr" rtl="0">
              <a:lnSpc>
                <a:spcPct val="85000"/>
              </a:lnSpc>
              <a:spcBef>
                <a:spcPts val="0"/>
              </a:spcBef>
              <a:spcAft>
                <a:spcPts val="0"/>
              </a:spcAft>
              <a:buClr>
                <a:schemeClr val="dk1"/>
              </a:buClr>
              <a:buSzPts val="4400"/>
              <a:buFont typeface="Century Gothic"/>
              <a:buNone/>
            </a:pPr>
            <a:endParaRPr sz="4400" b="0" i="0" u="none" strike="noStrike" cap="none">
              <a:solidFill>
                <a:schemeClr val="dk1"/>
              </a:solidFill>
              <a:latin typeface="Century Gothic"/>
              <a:ea typeface="Century Gothic"/>
              <a:cs typeface="Century Gothic"/>
              <a:sym typeface="Century Gothic"/>
            </a:endParaRPr>
          </a:p>
        </p:txBody>
      </p:sp>
      <p:pic>
        <p:nvPicPr>
          <p:cNvPr id="125" name="Google Shape;125;p12"/>
          <p:cNvPicPr preferRelativeResize="0"/>
          <p:nvPr/>
        </p:nvPicPr>
        <p:blipFill rotWithShape="1">
          <a:blip r:embed="rId4">
            <a:alphaModFix/>
          </a:blip>
          <a:srcRect/>
          <a:stretch/>
        </p:blipFill>
        <p:spPr>
          <a:xfrm>
            <a:off x="150813" y="138651"/>
            <a:ext cx="1219199" cy="775304"/>
          </a:xfrm>
          <a:prstGeom prst="rect">
            <a:avLst/>
          </a:prstGeom>
          <a:noFill/>
          <a:ln>
            <a:noFill/>
          </a:ln>
        </p:spPr>
      </p:pic>
      <p:pic>
        <p:nvPicPr>
          <p:cNvPr id="126" name="Google Shape;126;p12" descr="https://eacea.ec.europa.eu/sites/eacea-site/files/logosbeneficaireserasmusright_withthesupportof.jpg"/>
          <p:cNvPicPr preferRelativeResize="0"/>
          <p:nvPr/>
        </p:nvPicPr>
        <p:blipFill rotWithShape="1">
          <a:blip r:embed="rId5">
            <a:alphaModFix/>
          </a:blip>
          <a:srcRect/>
          <a:stretch/>
        </p:blipFill>
        <p:spPr>
          <a:xfrm>
            <a:off x="9917430" y="6347670"/>
            <a:ext cx="2271395" cy="466725"/>
          </a:xfrm>
          <a:prstGeom prst="rect">
            <a:avLst/>
          </a:prstGeom>
          <a:noFill/>
          <a:ln>
            <a:noFill/>
          </a:ln>
        </p:spPr>
      </p:pic>
      <p:pic>
        <p:nvPicPr>
          <p:cNvPr id="127" name="Google Shape;127;p12"/>
          <p:cNvPicPr preferRelativeResize="0"/>
          <p:nvPr/>
        </p:nvPicPr>
        <p:blipFill rotWithShape="1">
          <a:blip r:embed="rId6">
            <a:alphaModFix/>
          </a:blip>
          <a:srcRect l="34122" t="20084" r="18636" b="20174"/>
          <a:stretch/>
        </p:blipFill>
        <p:spPr>
          <a:xfrm>
            <a:off x="1704350" y="1018600"/>
            <a:ext cx="8213075" cy="5839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title"/>
          </p:nvPr>
        </p:nvSpPr>
        <p:spPr>
          <a:xfrm>
            <a:off x="949025" y="393925"/>
            <a:ext cx="10869000" cy="1307100"/>
          </a:xfrm>
          <a:prstGeom prst="rect">
            <a:avLst/>
          </a:prstGeom>
          <a:noFill/>
          <a:ln>
            <a:noFill/>
          </a:ln>
        </p:spPr>
        <p:txBody>
          <a:bodyPr spcFirstLastPara="1" wrap="square" lIns="121875" tIns="60925" rIns="121875" bIns="60925" anchor="b" anchorCtr="0">
            <a:noAutofit/>
          </a:bodyPr>
          <a:lstStyle/>
          <a:p>
            <a:pPr marL="0" lvl="0" indent="0" algn="ctr" rtl="0">
              <a:lnSpc>
                <a:spcPct val="100000"/>
              </a:lnSpc>
              <a:spcBef>
                <a:spcPts val="0"/>
              </a:spcBef>
              <a:spcAft>
                <a:spcPts val="0"/>
              </a:spcAft>
              <a:buClr>
                <a:schemeClr val="dk2"/>
              </a:buClr>
              <a:buSzPts val="1100"/>
              <a:buFont typeface="Arial"/>
              <a:buNone/>
            </a:pPr>
            <a:r>
              <a:rPr lang="uk-UA" sz="2500" b="1"/>
              <a:t>Пропозиції Європейської Комісії спрямовані на сприяння стійкому та конкурентоспроможному </a:t>
            </a:r>
            <a:endParaRPr sz="2500" b="1"/>
          </a:p>
          <a:p>
            <a:pPr marL="0" lvl="0" indent="0" algn="ctr" rtl="0">
              <a:lnSpc>
                <a:spcPct val="100000"/>
              </a:lnSpc>
              <a:spcBef>
                <a:spcPts val="0"/>
              </a:spcBef>
              <a:spcAft>
                <a:spcPts val="0"/>
              </a:spcAft>
              <a:buClr>
                <a:schemeClr val="dk2"/>
              </a:buClr>
              <a:buSzPts val="1100"/>
              <a:buFont typeface="Arial"/>
              <a:buNone/>
            </a:pPr>
            <a:r>
              <a:rPr lang="uk-UA" sz="2500" b="1"/>
              <a:t>сільськогосподарському сектору:</a:t>
            </a:r>
            <a:endParaRPr sz="2500" b="1"/>
          </a:p>
        </p:txBody>
      </p:sp>
      <p:grpSp>
        <p:nvGrpSpPr>
          <p:cNvPr id="133" name="Google Shape;133;p4"/>
          <p:cNvGrpSpPr/>
          <p:nvPr/>
        </p:nvGrpSpPr>
        <p:grpSpPr>
          <a:xfrm>
            <a:off x="0" y="2202450"/>
            <a:ext cx="9203420" cy="4550926"/>
            <a:chOff x="1" y="2821"/>
            <a:chExt cx="7948372" cy="4464756"/>
          </a:xfrm>
        </p:grpSpPr>
        <p:sp>
          <p:nvSpPr>
            <p:cNvPr id="134" name="Google Shape;134;p4"/>
            <p:cNvSpPr/>
            <p:nvPr/>
          </p:nvSpPr>
          <p:spPr>
            <a:xfrm rot="5400000">
              <a:off x="-242619" y="245441"/>
              <a:ext cx="1617464" cy="1132224"/>
            </a:xfrm>
            <a:prstGeom prst="chevron">
              <a:avLst>
                <a:gd name="adj" fmla="val 50000"/>
              </a:avLst>
            </a:prstGeom>
            <a:solidFill>
              <a:srgbClr val="92D050">
                <a:alpha val="60000"/>
              </a:srgb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 name="Google Shape;135;p4"/>
            <p:cNvSpPr txBox="1"/>
            <p:nvPr/>
          </p:nvSpPr>
          <p:spPr>
            <a:xfrm>
              <a:off x="1" y="568933"/>
              <a:ext cx="1132224" cy="485240"/>
            </a:xfrm>
            <a:prstGeom prst="rect">
              <a:avLst/>
            </a:prstGeom>
            <a:noFill/>
            <a:ln>
              <a:noFill/>
            </a:ln>
          </p:spPr>
          <p:txBody>
            <a:bodyPr spcFirstLastPara="1" wrap="square" lIns="19675" tIns="19675" rIns="19675" bIns="19675" anchor="ctr" anchorCtr="0">
              <a:noAutofit/>
            </a:bodyPr>
            <a:lstStyle/>
            <a:p>
              <a:pPr marL="0" marR="0" lvl="0" indent="0" algn="ctr" rtl="0">
                <a:lnSpc>
                  <a:spcPct val="90000"/>
                </a:lnSpc>
                <a:spcBef>
                  <a:spcPts val="0"/>
                </a:spcBef>
                <a:spcAft>
                  <a:spcPts val="0"/>
                </a:spcAft>
                <a:buClr>
                  <a:schemeClr val="dk1"/>
                </a:buClr>
                <a:buSzPts val="3100"/>
                <a:buFont typeface="Century Gothic"/>
                <a:buNone/>
              </a:pPr>
              <a:endParaRPr sz="3100" b="0" i="0" u="none" strike="noStrike" cap="none">
                <a:solidFill>
                  <a:schemeClr val="lt1"/>
                </a:solidFill>
                <a:latin typeface="Century Gothic"/>
                <a:ea typeface="Century Gothic"/>
                <a:cs typeface="Century Gothic"/>
                <a:sym typeface="Century Gothic"/>
              </a:endParaRPr>
            </a:p>
          </p:txBody>
        </p:sp>
        <p:sp>
          <p:nvSpPr>
            <p:cNvPr id="136" name="Google Shape;136;p4"/>
            <p:cNvSpPr/>
            <p:nvPr/>
          </p:nvSpPr>
          <p:spPr>
            <a:xfrm rot="5400000">
              <a:off x="4014623" y="-2879577"/>
              <a:ext cx="1051351" cy="6816149"/>
            </a:xfrm>
            <a:prstGeom prst="round2SameRect">
              <a:avLst>
                <a:gd name="adj1" fmla="val 16667"/>
                <a:gd name="adj2" fmla="val 0"/>
              </a:avLst>
            </a:prstGeom>
            <a:solidFill>
              <a:schemeClr val="lt1">
                <a:alpha val="8980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 name="Google Shape;137;p4"/>
            <p:cNvSpPr txBox="1"/>
            <p:nvPr/>
          </p:nvSpPr>
          <p:spPr>
            <a:xfrm>
              <a:off x="1132225" y="54144"/>
              <a:ext cx="6764826" cy="948705"/>
            </a:xfrm>
            <a:prstGeom prst="rect">
              <a:avLst/>
            </a:prstGeom>
            <a:noFill/>
            <a:ln>
              <a:noFill/>
            </a:ln>
          </p:spPr>
          <p:txBody>
            <a:bodyPr spcFirstLastPara="1" wrap="square" lIns="440925" tIns="39350" rIns="39350" bIns="39350" anchor="ctr" anchorCtr="0">
              <a:noAutofit/>
            </a:bodyPr>
            <a:lstStyle/>
            <a:p>
              <a:pPr marL="0" lvl="0" indent="0" algn="ctr" rtl="0">
                <a:lnSpc>
                  <a:spcPct val="100000"/>
                </a:lnSpc>
                <a:spcBef>
                  <a:spcPts val="500"/>
                </a:spcBef>
                <a:spcAft>
                  <a:spcPts val="0"/>
                </a:spcAft>
                <a:buClr>
                  <a:schemeClr val="dk2"/>
                </a:buClr>
                <a:buSzPts val="1100"/>
                <a:buFont typeface="Arial"/>
                <a:buNone/>
              </a:pPr>
              <a:r>
                <a:rPr lang="uk-UA" sz="2400" b="1">
                  <a:solidFill>
                    <a:schemeClr val="dk1"/>
                  </a:solidFill>
                  <a:latin typeface="Century Gothic"/>
                  <a:ea typeface="Century Gothic"/>
                  <a:cs typeface="Century Gothic"/>
                  <a:sym typeface="Century Gothic"/>
                </a:rPr>
                <a:t>забезпечення чесної угоди та стабільного економічного майбутнього для фермерів</a:t>
              </a:r>
              <a:endParaRPr sz="2400" b="1">
                <a:solidFill>
                  <a:schemeClr val="dk1"/>
                </a:solidFill>
                <a:latin typeface="Century Gothic"/>
                <a:ea typeface="Century Gothic"/>
                <a:cs typeface="Century Gothic"/>
                <a:sym typeface="Century Gothic"/>
              </a:endParaRPr>
            </a:p>
          </p:txBody>
        </p:sp>
        <p:sp>
          <p:nvSpPr>
            <p:cNvPr id="138" name="Google Shape;138;p4"/>
            <p:cNvSpPr/>
            <p:nvPr/>
          </p:nvSpPr>
          <p:spPr>
            <a:xfrm rot="5400000">
              <a:off x="-242619" y="1669087"/>
              <a:ext cx="1617464" cy="1132224"/>
            </a:xfrm>
            <a:prstGeom prst="chevron">
              <a:avLst>
                <a:gd name="adj" fmla="val 50000"/>
              </a:avLst>
            </a:prstGeom>
            <a:solidFill>
              <a:srgbClr val="7030A0">
                <a:alpha val="60000"/>
              </a:srgb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 name="Google Shape;139;p4"/>
            <p:cNvSpPr txBox="1"/>
            <p:nvPr/>
          </p:nvSpPr>
          <p:spPr>
            <a:xfrm>
              <a:off x="1" y="1992579"/>
              <a:ext cx="1132224" cy="485240"/>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2600"/>
                <a:buFont typeface="Century Gothic"/>
                <a:buNone/>
              </a:pPr>
              <a:endParaRPr sz="2600" b="0" i="0" u="none" strike="noStrike" cap="none">
                <a:solidFill>
                  <a:schemeClr val="lt1"/>
                </a:solidFill>
                <a:latin typeface="Century Gothic"/>
                <a:ea typeface="Century Gothic"/>
                <a:cs typeface="Century Gothic"/>
                <a:sym typeface="Century Gothic"/>
              </a:endParaRPr>
            </a:p>
          </p:txBody>
        </p:sp>
        <p:sp>
          <p:nvSpPr>
            <p:cNvPr id="140" name="Google Shape;140;p4"/>
            <p:cNvSpPr/>
            <p:nvPr/>
          </p:nvSpPr>
          <p:spPr>
            <a:xfrm rot="5400000">
              <a:off x="4014623" y="-1455930"/>
              <a:ext cx="1051351" cy="6816149"/>
            </a:xfrm>
            <a:prstGeom prst="round2SameRect">
              <a:avLst>
                <a:gd name="adj1" fmla="val 16667"/>
                <a:gd name="adj2" fmla="val 0"/>
              </a:avLst>
            </a:prstGeom>
            <a:solidFill>
              <a:schemeClr val="lt1">
                <a:alpha val="8980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 name="Google Shape;141;p4"/>
            <p:cNvSpPr txBox="1"/>
            <p:nvPr/>
          </p:nvSpPr>
          <p:spPr>
            <a:xfrm>
              <a:off x="1132225" y="1477791"/>
              <a:ext cx="6764826" cy="948705"/>
            </a:xfrm>
            <a:prstGeom prst="rect">
              <a:avLst/>
            </a:prstGeom>
            <a:noFill/>
            <a:ln>
              <a:noFill/>
            </a:ln>
          </p:spPr>
          <p:txBody>
            <a:bodyPr spcFirstLastPara="1" wrap="square" lIns="440925" tIns="39350" rIns="39350" bIns="39350" anchor="ctr" anchorCtr="0">
              <a:noAutofit/>
            </a:bodyPr>
            <a:lstStyle/>
            <a:p>
              <a:pPr marL="0" lvl="0" indent="0" algn="ctr" rtl="0">
                <a:lnSpc>
                  <a:spcPct val="115000"/>
                </a:lnSpc>
                <a:spcBef>
                  <a:spcPts val="500"/>
                </a:spcBef>
                <a:spcAft>
                  <a:spcPts val="0"/>
                </a:spcAft>
                <a:buClr>
                  <a:schemeClr val="dk2"/>
                </a:buClr>
                <a:buSzPts val="1100"/>
                <a:buFont typeface="Arial"/>
                <a:buNone/>
              </a:pPr>
              <a:r>
                <a:rPr lang="uk-UA" sz="2400" b="1">
                  <a:solidFill>
                    <a:schemeClr val="dk1"/>
                  </a:solidFill>
                  <a:latin typeface="Century Gothic"/>
                  <a:ea typeface="Century Gothic"/>
                  <a:cs typeface="Century Gothic"/>
                  <a:sym typeface="Century Gothic"/>
                </a:rPr>
                <a:t>встановлення високих амбіцій щодо природоохоронних та кліматичних дій</a:t>
              </a:r>
              <a:endParaRPr sz="2400" b="1">
                <a:solidFill>
                  <a:schemeClr val="dk1"/>
                </a:solidFill>
                <a:latin typeface="Century Gothic"/>
                <a:ea typeface="Century Gothic"/>
                <a:cs typeface="Century Gothic"/>
                <a:sym typeface="Century Gothic"/>
              </a:endParaRPr>
            </a:p>
          </p:txBody>
        </p:sp>
        <p:sp>
          <p:nvSpPr>
            <p:cNvPr id="142" name="Google Shape;142;p4"/>
            <p:cNvSpPr/>
            <p:nvPr/>
          </p:nvSpPr>
          <p:spPr>
            <a:xfrm rot="5400000">
              <a:off x="-242619" y="3092733"/>
              <a:ext cx="1617464" cy="1132224"/>
            </a:xfrm>
            <a:prstGeom prst="chevron">
              <a:avLst>
                <a:gd name="adj" fmla="val 50000"/>
              </a:avLst>
            </a:prstGeom>
            <a:solidFill>
              <a:srgbClr val="00B0F0">
                <a:alpha val="60000"/>
              </a:srgb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4"/>
            <p:cNvSpPr txBox="1"/>
            <p:nvPr/>
          </p:nvSpPr>
          <p:spPr>
            <a:xfrm>
              <a:off x="1" y="3416225"/>
              <a:ext cx="1132224" cy="485240"/>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2600"/>
                <a:buFont typeface="Century Gothic"/>
                <a:buNone/>
              </a:pPr>
              <a:endParaRPr sz="2600" b="0" i="0" u="none" strike="noStrike" cap="none">
                <a:solidFill>
                  <a:schemeClr val="lt1"/>
                </a:solidFill>
                <a:latin typeface="Century Gothic"/>
                <a:ea typeface="Century Gothic"/>
                <a:cs typeface="Century Gothic"/>
                <a:sym typeface="Century Gothic"/>
              </a:endParaRPr>
            </a:p>
          </p:txBody>
        </p:sp>
        <p:sp>
          <p:nvSpPr>
            <p:cNvPr id="144" name="Google Shape;144;p4"/>
            <p:cNvSpPr/>
            <p:nvPr/>
          </p:nvSpPr>
          <p:spPr>
            <a:xfrm rot="5400000">
              <a:off x="4014623" y="-32284"/>
              <a:ext cx="1051351" cy="6816149"/>
            </a:xfrm>
            <a:prstGeom prst="round2SameRect">
              <a:avLst>
                <a:gd name="adj1" fmla="val 16667"/>
                <a:gd name="adj2" fmla="val 0"/>
              </a:avLst>
            </a:prstGeom>
            <a:solidFill>
              <a:schemeClr val="lt1">
                <a:alpha val="8980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 name="Google Shape;145;p4"/>
            <p:cNvSpPr txBox="1"/>
            <p:nvPr/>
          </p:nvSpPr>
          <p:spPr>
            <a:xfrm>
              <a:off x="1132225" y="2901437"/>
              <a:ext cx="6764826" cy="948705"/>
            </a:xfrm>
            <a:prstGeom prst="rect">
              <a:avLst/>
            </a:prstGeom>
            <a:noFill/>
            <a:ln>
              <a:noFill/>
            </a:ln>
          </p:spPr>
          <p:txBody>
            <a:bodyPr spcFirstLastPara="1" wrap="square" lIns="440925" tIns="39350" rIns="39350" bIns="39350" anchor="ctr" anchorCtr="0">
              <a:noAutofit/>
            </a:bodyPr>
            <a:lstStyle/>
            <a:p>
              <a:pPr marL="0" lvl="0" indent="0" algn="ctr" rtl="0">
                <a:lnSpc>
                  <a:spcPct val="115000"/>
                </a:lnSpc>
                <a:spcBef>
                  <a:spcPts val="500"/>
                </a:spcBef>
                <a:spcAft>
                  <a:spcPts val="0"/>
                </a:spcAft>
                <a:buClr>
                  <a:schemeClr val="dk2"/>
                </a:buClr>
                <a:buSzPts val="1100"/>
                <a:buFont typeface="Arial"/>
                <a:buNone/>
              </a:pPr>
              <a:r>
                <a:rPr lang="uk-UA" sz="2400" b="1">
                  <a:solidFill>
                    <a:schemeClr val="dk1"/>
                  </a:solidFill>
                  <a:latin typeface="Century Gothic"/>
                  <a:ea typeface="Century Gothic"/>
                  <a:cs typeface="Century Gothic"/>
                  <a:sym typeface="Century Gothic"/>
                </a:rPr>
                <a:t>захист стану сільського господарства в центрі європейського суспільства</a:t>
              </a:r>
              <a:endParaRPr sz="2400" b="1">
                <a:solidFill>
                  <a:schemeClr val="dk1"/>
                </a:solidFill>
                <a:latin typeface="Century Gothic"/>
                <a:ea typeface="Century Gothic"/>
                <a:cs typeface="Century Gothic"/>
                <a:sym typeface="Century Gothic"/>
              </a:endParaRPr>
            </a:p>
          </p:txBody>
        </p:sp>
      </p:grpSp>
      <p:pic>
        <p:nvPicPr>
          <p:cNvPr id="146" name="Google Shape;146;p4"/>
          <p:cNvPicPr preferRelativeResize="0"/>
          <p:nvPr/>
        </p:nvPicPr>
        <p:blipFill rotWithShape="1">
          <a:blip r:embed="rId3">
            <a:alphaModFix/>
          </a:blip>
          <a:srcRect/>
          <a:stretch/>
        </p:blipFill>
        <p:spPr>
          <a:xfrm>
            <a:off x="150813" y="138651"/>
            <a:ext cx="1219199" cy="775304"/>
          </a:xfrm>
          <a:prstGeom prst="rect">
            <a:avLst/>
          </a:prstGeom>
          <a:noFill/>
          <a:ln>
            <a:noFill/>
          </a:ln>
        </p:spPr>
      </p:pic>
      <p:pic>
        <p:nvPicPr>
          <p:cNvPr id="147" name="Google Shape;147;p4" descr="https://eacea.ec.europa.eu/sites/eacea-site/files/logosbeneficaireserasmusright_withthesupportof.jpg"/>
          <p:cNvPicPr preferRelativeResize="0"/>
          <p:nvPr/>
        </p:nvPicPr>
        <p:blipFill rotWithShape="1">
          <a:blip r:embed="rId4">
            <a:alphaModFix/>
          </a:blip>
          <a:srcRect/>
          <a:stretch/>
        </p:blipFill>
        <p:spPr>
          <a:xfrm>
            <a:off x="9917430" y="6347670"/>
            <a:ext cx="2271395" cy="466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9"/>
          <p:cNvSpPr txBox="1"/>
          <p:nvPr/>
        </p:nvSpPr>
        <p:spPr>
          <a:xfrm>
            <a:off x="227012" y="2707430"/>
            <a:ext cx="2993035" cy="4058401"/>
          </a:xfrm>
          <a:prstGeom prst="rect">
            <a:avLst/>
          </a:prstGeom>
          <a:noFill/>
          <a:ln>
            <a:noFill/>
          </a:ln>
        </p:spPr>
        <p:txBody>
          <a:bodyPr spcFirstLastPara="1" wrap="square" lIns="121875" tIns="60925" rIns="121875" bIns="60925" anchor="b" anchorCtr="0">
            <a:normAutofit/>
          </a:bodyPr>
          <a:lstStyle/>
          <a:p>
            <a:pPr marL="0" marR="0" lvl="0" indent="0" algn="ctr" rtl="0">
              <a:lnSpc>
                <a:spcPct val="85000"/>
              </a:lnSpc>
              <a:spcBef>
                <a:spcPts val="0"/>
              </a:spcBef>
              <a:spcAft>
                <a:spcPts val="0"/>
              </a:spcAft>
              <a:buClr>
                <a:schemeClr val="dk1"/>
              </a:buClr>
              <a:buSzPts val="4400"/>
              <a:buFont typeface="Century Gothic"/>
              <a:buNone/>
            </a:pPr>
            <a:endParaRPr sz="4400" b="0" i="0" u="none" strike="noStrike" cap="none">
              <a:solidFill>
                <a:schemeClr val="dk1"/>
              </a:solidFill>
              <a:latin typeface="Century Gothic"/>
              <a:ea typeface="Century Gothic"/>
              <a:cs typeface="Century Gothic"/>
              <a:sym typeface="Century Gothic"/>
            </a:endParaRPr>
          </a:p>
        </p:txBody>
      </p:sp>
      <p:sp>
        <p:nvSpPr>
          <p:cNvPr id="157" name="Google Shape;157;p9"/>
          <p:cNvSpPr txBox="1">
            <a:spLocks noGrp="1"/>
          </p:cNvSpPr>
          <p:nvPr>
            <p:ph type="title"/>
          </p:nvPr>
        </p:nvSpPr>
        <p:spPr>
          <a:xfrm>
            <a:off x="7110125" y="6005375"/>
            <a:ext cx="5078700" cy="342300"/>
          </a:xfrm>
          <a:prstGeom prst="rect">
            <a:avLst/>
          </a:prstGeom>
          <a:noFill/>
          <a:ln>
            <a:noFill/>
          </a:ln>
        </p:spPr>
        <p:txBody>
          <a:bodyPr spcFirstLastPara="1" wrap="square" lIns="121875" tIns="60925" rIns="121875" bIns="60925" anchor="b" anchorCtr="0">
            <a:normAutofit fontScale="90000"/>
          </a:bodyPr>
          <a:lstStyle/>
          <a:p>
            <a:pPr marL="0" lvl="0" indent="0" algn="ctr" rtl="0">
              <a:lnSpc>
                <a:spcPct val="85000"/>
              </a:lnSpc>
              <a:spcBef>
                <a:spcPts val="0"/>
              </a:spcBef>
              <a:spcAft>
                <a:spcPts val="0"/>
              </a:spcAft>
              <a:buClr>
                <a:schemeClr val="dk1"/>
              </a:buClr>
              <a:buSzPct val="314285"/>
              <a:buFont typeface="Century Gothic"/>
              <a:buNone/>
            </a:pPr>
            <a:r>
              <a:rPr lang="uk-UA" sz="1400" u="sng">
                <a:solidFill>
                  <a:schemeClr val="hlink"/>
                </a:solidFill>
                <a:hlinkClick r:id="rId3"/>
              </a:rPr>
              <a:t>https://www.foodsystemsjournal.org/index.php/fsj/login/signIn</a:t>
            </a:r>
            <a:endParaRPr sz="1400"/>
          </a:p>
        </p:txBody>
      </p:sp>
      <p:sp>
        <p:nvSpPr>
          <p:cNvPr id="153" name="Google Shape;153;p9"/>
          <p:cNvSpPr txBox="1">
            <a:spLocks noGrp="1"/>
          </p:cNvSpPr>
          <p:nvPr>
            <p:ph type="body" idx="1"/>
          </p:nvPr>
        </p:nvSpPr>
        <p:spPr>
          <a:xfrm>
            <a:off x="0" y="913950"/>
            <a:ext cx="8057700" cy="5851800"/>
          </a:xfrm>
          <a:prstGeom prst="rect">
            <a:avLst/>
          </a:prstGeom>
          <a:noFill/>
          <a:ln>
            <a:noFill/>
          </a:ln>
        </p:spPr>
        <p:txBody>
          <a:bodyPr spcFirstLastPara="1" wrap="square" lIns="121875" tIns="60925" rIns="121875" bIns="60925" anchor="t" anchorCtr="0">
            <a:normAutofit/>
          </a:bodyPr>
          <a:lstStyle/>
          <a:p>
            <a:pPr marL="457200" lvl="0" indent="-393700" algn="l" rtl="0">
              <a:lnSpc>
                <a:spcPct val="115000"/>
              </a:lnSpc>
              <a:spcBef>
                <a:spcPts val="500"/>
              </a:spcBef>
              <a:spcAft>
                <a:spcPts val="0"/>
              </a:spcAft>
              <a:buSzPts val="2600"/>
              <a:buChar char="●"/>
            </a:pPr>
            <a:r>
              <a:rPr lang="uk-UA" sz="2600" b="1"/>
              <a:t>Законодавчі пропозиції щодо спільної аграрної політики (САП) на період 2021-2027 представлено Європейською Комісією у 2018</a:t>
            </a:r>
            <a:endParaRPr sz="2600" b="1"/>
          </a:p>
          <a:p>
            <a:pPr marL="457200" lvl="0" indent="-393700" algn="l" rtl="0">
              <a:lnSpc>
                <a:spcPct val="115000"/>
              </a:lnSpc>
              <a:spcBef>
                <a:spcPts val="0"/>
              </a:spcBef>
              <a:spcAft>
                <a:spcPts val="0"/>
              </a:spcAft>
              <a:buSzPts val="2600"/>
              <a:buChar char="●"/>
            </a:pPr>
            <a:r>
              <a:rPr lang="uk-UA" sz="2600" b="1"/>
              <a:t>Після виділення </a:t>
            </a:r>
            <a:r>
              <a:rPr lang="uk-UA" sz="2600" b="1">
                <a:uFill>
                  <a:noFill/>
                </a:uFill>
                <a:hlinkClick r:id="rId4"/>
              </a:rPr>
              <a:t>фінансування </a:t>
            </a:r>
            <a:r>
              <a:rPr lang="uk-UA" sz="2600" b="1"/>
              <a:t>реформи САП з довгострокового бюджету ЄС було прийнято </a:t>
            </a:r>
            <a:r>
              <a:rPr lang="uk-UA" sz="2600" b="1">
                <a:uFill>
                  <a:noFill/>
                </a:uFill>
                <a:hlinkClick r:id="rId5"/>
              </a:rPr>
              <a:t>перехідний регламент</a:t>
            </a:r>
            <a:r>
              <a:rPr lang="uk-UA" sz="2600" b="1"/>
              <a:t> на 2021 і 2022, що включає нові екологічні амбіції</a:t>
            </a:r>
            <a:endParaRPr sz="2600" b="1"/>
          </a:p>
          <a:p>
            <a:pPr marL="0" lvl="0" indent="0" algn="l" rtl="0">
              <a:lnSpc>
                <a:spcPct val="115000"/>
              </a:lnSpc>
              <a:spcBef>
                <a:spcPts val="500"/>
              </a:spcBef>
              <a:spcAft>
                <a:spcPts val="0"/>
              </a:spcAft>
              <a:buClr>
                <a:schemeClr val="dk2"/>
              </a:buClr>
              <a:buSzPts val="1100"/>
              <a:buFont typeface="Arial"/>
              <a:buNone/>
            </a:pPr>
            <a:endParaRPr sz="2600" b="1"/>
          </a:p>
          <a:p>
            <a:pPr marL="0" lvl="0" indent="0" algn="l" rtl="0">
              <a:lnSpc>
                <a:spcPct val="115000"/>
              </a:lnSpc>
              <a:spcBef>
                <a:spcPts val="500"/>
              </a:spcBef>
              <a:spcAft>
                <a:spcPts val="0"/>
              </a:spcAft>
              <a:buClr>
                <a:schemeClr val="dk2"/>
              </a:buClr>
              <a:buSzPts val="1100"/>
              <a:buFont typeface="Arial"/>
              <a:buNone/>
            </a:pPr>
            <a:r>
              <a:rPr lang="uk-UA" sz="1300" b="1">
                <a:uFill>
                  <a:noFill/>
                </a:uFill>
                <a:hlinkClick r:id="rId6"/>
              </a:rPr>
              <a:t>https://ec.europa.eu/info/food-farming-fisheries/key-policies/common-agricultural-policy/future-cap_en</a:t>
            </a:r>
            <a:endParaRPr sz="1300" b="1"/>
          </a:p>
        </p:txBody>
      </p:sp>
      <p:pic>
        <p:nvPicPr>
          <p:cNvPr id="154" name="Google Shape;154;p9"/>
          <p:cNvPicPr preferRelativeResize="0"/>
          <p:nvPr/>
        </p:nvPicPr>
        <p:blipFill rotWithShape="1">
          <a:blip r:embed="rId7">
            <a:alphaModFix/>
          </a:blip>
          <a:srcRect/>
          <a:stretch/>
        </p:blipFill>
        <p:spPr>
          <a:xfrm>
            <a:off x="150813" y="138651"/>
            <a:ext cx="1219199" cy="775304"/>
          </a:xfrm>
          <a:prstGeom prst="rect">
            <a:avLst/>
          </a:prstGeom>
          <a:noFill/>
          <a:ln>
            <a:noFill/>
          </a:ln>
        </p:spPr>
      </p:pic>
      <p:pic>
        <p:nvPicPr>
          <p:cNvPr id="155" name="Google Shape;155;p9" descr="https://eacea.ec.europa.eu/sites/eacea-site/files/logosbeneficaireserasmusright_withthesupportof.jpg"/>
          <p:cNvPicPr preferRelativeResize="0"/>
          <p:nvPr/>
        </p:nvPicPr>
        <p:blipFill rotWithShape="1">
          <a:blip r:embed="rId8">
            <a:alphaModFix/>
          </a:blip>
          <a:srcRect/>
          <a:stretch/>
        </p:blipFill>
        <p:spPr>
          <a:xfrm>
            <a:off x="9917430" y="6347670"/>
            <a:ext cx="2271395" cy="466725"/>
          </a:xfrm>
          <a:prstGeom prst="rect">
            <a:avLst/>
          </a:prstGeom>
          <a:noFill/>
          <a:ln>
            <a:noFill/>
          </a:ln>
        </p:spPr>
      </p:pic>
      <p:pic>
        <p:nvPicPr>
          <p:cNvPr id="156" name="Google Shape;156;p9"/>
          <p:cNvPicPr preferRelativeResize="0"/>
          <p:nvPr/>
        </p:nvPicPr>
        <p:blipFill>
          <a:blip r:embed="rId9">
            <a:alphaModFix/>
          </a:blip>
          <a:stretch>
            <a:fillRect/>
          </a:stretch>
        </p:blipFill>
        <p:spPr>
          <a:xfrm>
            <a:off x="7811225" y="0"/>
            <a:ext cx="4377600" cy="5712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bd98b93425_0_0"/>
          <p:cNvSpPr txBox="1">
            <a:spLocks noGrp="1"/>
          </p:cNvSpPr>
          <p:nvPr>
            <p:ph type="title"/>
          </p:nvPr>
        </p:nvSpPr>
        <p:spPr>
          <a:xfrm>
            <a:off x="227000" y="138650"/>
            <a:ext cx="11961600" cy="1307100"/>
          </a:xfrm>
          <a:prstGeom prst="rect">
            <a:avLst/>
          </a:prstGeom>
          <a:noFill/>
          <a:ln>
            <a:noFill/>
          </a:ln>
        </p:spPr>
        <p:txBody>
          <a:bodyPr spcFirstLastPara="1" wrap="square" lIns="121875" tIns="60925" rIns="121875" bIns="60925" anchor="b" anchorCtr="0">
            <a:noAutofit/>
          </a:bodyPr>
          <a:lstStyle/>
          <a:p>
            <a:pPr marL="0" lvl="0" indent="0" algn="ctr" rtl="0">
              <a:lnSpc>
                <a:spcPct val="115000"/>
              </a:lnSpc>
              <a:spcBef>
                <a:spcPts val="2400"/>
              </a:spcBef>
              <a:spcAft>
                <a:spcPts val="0"/>
              </a:spcAft>
              <a:buClr>
                <a:schemeClr val="dk2"/>
              </a:buClr>
              <a:buSzPts val="1100"/>
              <a:buFont typeface="Arial"/>
              <a:buNone/>
            </a:pPr>
            <a:endParaRPr sz="2500" b="1"/>
          </a:p>
          <a:p>
            <a:pPr marL="0" lvl="0" indent="0" algn="ctr" rtl="0">
              <a:lnSpc>
                <a:spcPct val="115000"/>
              </a:lnSpc>
              <a:spcBef>
                <a:spcPts val="2400"/>
              </a:spcBef>
              <a:spcAft>
                <a:spcPts val="0"/>
              </a:spcAft>
              <a:buClr>
                <a:schemeClr val="dk2"/>
              </a:buClr>
              <a:buSzPts val="1100"/>
              <a:buFont typeface="Arial"/>
              <a:buNone/>
            </a:pPr>
            <a:endParaRPr sz="2500" b="1"/>
          </a:p>
          <a:p>
            <a:pPr marL="0" lvl="0" indent="0" algn="ctr" rtl="0">
              <a:lnSpc>
                <a:spcPct val="115000"/>
              </a:lnSpc>
              <a:spcBef>
                <a:spcPts val="2400"/>
              </a:spcBef>
              <a:spcAft>
                <a:spcPts val="0"/>
              </a:spcAft>
              <a:buClr>
                <a:schemeClr val="dk2"/>
              </a:buClr>
              <a:buSzPts val="1100"/>
              <a:buFont typeface="Arial"/>
              <a:buNone/>
            </a:pPr>
            <a:endParaRPr sz="2500" b="1"/>
          </a:p>
          <a:p>
            <a:pPr marL="0" lvl="0" indent="0" algn="ctr" rtl="0">
              <a:lnSpc>
                <a:spcPct val="115000"/>
              </a:lnSpc>
              <a:spcBef>
                <a:spcPts val="2400"/>
              </a:spcBef>
              <a:spcAft>
                <a:spcPts val="0"/>
              </a:spcAft>
              <a:buClr>
                <a:schemeClr val="dk2"/>
              </a:buClr>
              <a:buSzPts val="1100"/>
              <a:buFont typeface="Arial"/>
              <a:buNone/>
            </a:pPr>
            <a:br>
              <a:rPr lang="uk-UA" sz="2500" b="1"/>
            </a:br>
            <a:endParaRPr sz="2500" b="1"/>
          </a:p>
          <a:p>
            <a:pPr marL="0" lvl="0" indent="0" algn="ctr" rtl="0">
              <a:lnSpc>
                <a:spcPct val="115000"/>
              </a:lnSpc>
              <a:spcBef>
                <a:spcPts val="2400"/>
              </a:spcBef>
              <a:spcAft>
                <a:spcPts val="0"/>
              </a:spcAft>
              <a:buClr>
                <a:schemeClr val="dk2"/>
              </a:buClr>
              <a:buSzPts val="1100"/>
              <a:buFont typeface="Arial"/>
              <a:buNone/>
            </a:pPr>
            <a:endParaRPr sz="2500" b="1"/>
          </a:p>
          <a:p>
            <a:pPr marL="0" lvl="0" indent="0" algn="ctr" rtl="0">
              <a:lnSpc>
                <a:spcPct val="115000"/>
              </a:lnSpc>
              <a:spcBef>
                <a:spcPts val="2400"/>
              </a:spcBef>
              <a:spcAft>
                <a:spcPts val="0"/>
              </a:spcAft>
              <a:buClr>
                <a:schemeClr val="dk2"/>
              </a:buClr>
              <a:buSzPts val="1100"/>
              <a:buFont typeface="Arial"/>
              <a:buNone/>
            </a:pPr>
            <a:r>
              <a:rPr lang="uk-UA" sz="2500" b="1"/>
              <a:t>Європейські сільські програми, заходи та інституції</a:t>
            </a:r>
            <a:endParaRPr sz="2500" b="1"/>
          </a:p>
          <a:p>
            <a:pPr marL="0" lvl="0" indent="0" algn="ctr" rtl="0">
              <a:lnSpc>
                <a:spcPct val="85000"/>
              </a:lnSpc>
              <a:spcBef>
                <a:spcPts val="600"/>
              </a:spcBef>
              <a:spcAft>
                <a:spcPts val="0"/>
              </a:spcAft>
              <a:buClr>
                <a:schemeClr val="dk1"/>
              </a:buClr>
              <a:buSzPts val="4400"/>
              <a:buFont typeface="Century Gothic"/>
              <a:buNone/>
            </a:pPr>
            <a:endParaRPr sz="5000"/>
          </a:p>
        </p:txBody>
      </p:sp>
      <p:sp>
        <p:nvSpPr>
          <p:cNvPr id="164" name="Google Shape;164;gbd98b93425_0_0"/>
          <p:cNvSpPr txBox="1">
            <a:spLocks noGrp="1"/>
          </p:cNvSpPr>
          <p:nvPr>
            <p:ph type="body" idx="1"/>
          </p:nvPr>
        </p:nvSpPr>
        <p:spPr>
          <a:xfrm>
            <a:off x="47350" y="519275"/>
            <a:ext cx="12188700" cy="6403200"/>
          </a:xfrm>
          <a:prstGeom prst="rect">
            <a:avLst/>
          </a:prstGeom>
          <a:noFill/>
          <a:ln>
            <a:noFill/>
          </a:ln>
        </p:spPr>
        <p:txBody>
          <a:bodyPr spcFirstLastPara="1" wrap="square" lIns="121875" tIns="60925" rIns="121875" bIns="60925" anchor="t" anchorCtr="0">
            <a:noAutofit/>
          </a:bodyPr>
          <a:lstStyle/>
          <a:p>
            <a:pPr marL="0" lvl="0" indent="0" algn="l" rtl="0">
              <a:lnSpc>
                <a:spcPct val="100000"/>
              </a:lnSpc>
              <a:spcBef>
                <a:spcPts val="0"/>
              </a:spcBef>
              <a:spcAft>
                <a:spcPts val="0"/>
              </a:spcAft>
              <a:buNone/>
            </a:pPr>
            <a:r>
              <a:rPr lang="uk-UA" sz="1100" b="1"/>
              <a:t> </a:t>
            </a: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uk-UA" sz="1100" b="1"/>
              <a:t>                  </a:t>
            </a: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0"/>
              </a:spcBef>
              <a:spcAft>
                <a:spcPts val="0"/>
              </a:spcAft>
              <a:buClr>
                <a:schemeClr val="dk2"/>
              </a:buClr>
              <a:buSzPts val="1100"/>
              <a:buFont typeface="Arial"/>
              <a:buNone/>
            </a:pPr>
            <a:endParaRPr sz="1100" b="1"/>
          </a:p>
          <a:p>
            <a:pPr marL="0" lvl="0" indent="0" algn="l" rtl="0">
              <a:lnSpc>
                <a:spcPct val="100000"/>
              </a:lnSpc>
              <a:spcBef>
                <a:spcPts val="1000"/>
              </a:spcBef>
              <a:spcAft>
                <a:spcPts val="0"/>
              </a:spcAft>
              <a:buNone/>
            </a:pPr>
            <a:r>
              <a:rPr lang="uk-UA" sz="1100" b="1"/>
              <a:t>                                                                      </a:t>
            </a:r>
            <a:r>
              <a:rPr lang="uk-UA" sz="1100" b="1" u="sng">
                <a:solidFill>
                  <a:schemeClr val="hlink"/>
                </a:solidFill>
                <a:hlinkClick r:id="rId3"/>
              </a:rPr>
              <a:t>Programas, acciones e instituciones rurales europeas</a:t>
            </a:r>
            <a:endParaRPr sz="1100" b="1"/>
          </a:p>
          <a:p>
            <a:pPr marL="457200" lvl="0" indent="0" algn="l" rtl="0">
              <a:lnSpc>
                <a:spcPct val="100000"/>
              </a:lnSpc>
              <a:spcBef>
                <a:spcPts val="1000"/>
              </a:spcBef>
              <a:spcAft>
                <a:spcPts val="0"/>
              </a:spcAft>
              <a:buNone/>
            </a:pPr>
            <a:endParaRPr sz="1100" b="1">
              <a:highlight>
                <a:srgbClr val="FEFED6"/>
              </a:highlight>
            </a:endParaRPr>
          </a:p>
        </p:txBody>
      </p:sp>
      <p:sp>
        <p:nvSpPr>
          <p:cNvPr id="163" name="Google Shape;163;gbd98b93425_0_0"/>
          <p:cNvSpPr txBox="1"/>
          <p:nvPr/>
        </p:nvSpPr>
        <p:spPr>
          <a:xfrm>
            <a:off x="227012" y="2707430"/>
            <a:ext cx="2993100" cy="4058400"/>
          </a:xfrm>
          <a:prstGeom prst="rect">
            <a:avLst/>
          </a:prstGeom>
          <a:noFill/>
          <a:ln>
            <a:noFill/>
          </a:ln>
        </p:spPr>
        <p:txBody>
          <a:bodyPr spcFirstLastPara="1" wrap="square" lIns="121875" tIns="60925" rIns="121875" bIns="60925" anchor="b" anchorCtr="0">
            <a:normAutofit/>
          </a:bodyPr>
          <a:lstStyle/>
          <a:p>
            <a:pPr marL="0" marR="0" lvl="0" indent="0" algn="ctr" rtl="0">
              <a:lnSpc>
                <a:spcPct val="85000"/>
              </a:lnSpc>
              <a:spcBef>
                <a:spcPts val="0"/>
              </a:spcBef>
              <a:spcAft>
                <a:spcPts val="0"/>
              </a:spcAft>
              <a:buClr>
                <a:schemeClr val="dk1"/>
              </a:buClr>
              <a:buSzPts val="4400"/>
              <a:buFont typeface="Century Gothic"/>
              <a:buNone/>
            </a:pPr>
            <a:endParaRPr sz="4400" b="0" i="0" u="none" strike="noStrike" cap="none">
              <a:solidFill>
                <a:schemeClr val="dk1"/>
              </a:solidFill>
              <a:latin typeface="Century Gothic"/>
              <a:ea typeface="Century Gothic"/>
              <a:cs typeface="Century Gothic"/>
              <a:sym typeface="Century Gothic"/>
            </a:endParaRPr>
          </a:p>
        </p:txBody>
      </p:sp>
      <p:pic>
        <p:nvPicPr>
          <p:cNvPr id="165" name="Google Shape;165;gbd98b93425_0_0"/>
          <p:cNvPicPr preferRelativeResize="0"/>
          <p:nvPr/>
        </p:nvPicPr>
        <p:blipFill rotWithShape="1">
          <a:blip r:embed="rId4">
            <a:alphaModFix/>
          </a:blip>
          <a:srcRect/>
          <a:stretch/>
        </p:blipFill>
        <p:spPr>
          <a:xfrm>
            <a:off x="150813" y="138651"/>
            <a:ext cx="1219199" cy="775304"/>
          </a:xfrm>
          <a:prstGeom prst="rect">
            <a:avLst/>
          </a:prstGeom>
          <a:noFill/>
          <a:ln>
            <a:noFill/>
          </a:ln>
        </p:spPr>
      </p:pic>
      <p:pic>
        <p:nvPicPr>
          <p:cNvPr id="166" name="Google Shape;166;gbd98b93425_0_0" descr="https://eacea.ec.europa.eu/sites/eacea-site/files/logosbeneficaireserasmusright_withthesupportof.jpg"/>
          <p:cNvPicPr preferRelativeResize="0"/>
          <p:nvPr/>
        </p:nvPicPr>
        <p:blipFill rotWithShape="1">
          <a:blip r:embed="rId5">
            <a:alphaModFix/>
          </a:blip>
          <a:srcRect/>
          <a:stretch/>
        </p:blipFill>
        <p:spPr>
          <a:xfrm>
            <a:off x="9917430" y="6347670"/>
            <a:ext cx="2271395" cy="466725"/>
          </a:xfrm>
          <a:prstGeom prst="rect">
            <a:avLst/>
          </a:prstGeom>
          <a:noFill/>
          <a:ln>
            <a:noFill/>
          </a:ln>
        </p:spPr>
      </p:pic>
      <p:sp>
        <p:nvSpPr>
          <p:cNvPr id="167" name="Google Shape;167;gbd98b93425_0_0"/>
          <p:cNvSpPr/>
          <p:nvPr/>
        </p:nvSpPr>
        <p:spPr>
          <a:xfrm>
            <a:off x="4780900" y="1329675"/>
            <a:ext cx="1629450" cy="1244450"/>
          </a:xfrm>
          <a:prstGeom prst="flowChartProcess">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2"/>
              </a:buClr>
              <a:buSzPts val="1100"/>
              <a:buFont typeface="Arial"/>
              <a:buNone/>
            </a:pPr>
            <a:r>
              <a:rPr lang="uk-UA" sz="3100" b="1">
                <a:solidFill>
                  <a:schemeClr val="dk1"/>
                </a:solidFill>
                <a:latin typeface="Century Gothic"/>
                <a:ea typeface="Century Gothic"/>
                <a:cs typeface="Century Gothic"/>
                <a:sym typeface="Century Gothic"/>
              </a:rPr>
              <a:t>L</a:t>
            </a:r>
            <a:r>
              <a:rPr lang="uk-UA" sz="3000" b="1">
                <a:solidFill>
                  <a:schemeClr val="dk1"/>
                </a:solidFill>
                <a:latin typeface="Century Gothic"/>
                <a:ea typeface="Century Gothic"/>
                <a:cs typeface="Century Gothic"/>
                <a:sym typeface="Century Gothic"/>
              </a:rPr>
              <a:t>EADER</a:t>
            </a:r>
            <a:endParaRPr sz="2400"/>
          </a:p>
        </p:txBody>
      </p:sp>
      <p:sp>
        <p:nvSpPr>
          <p:cNvPr id="168" name="Google Shape;168;gbd98b93425_0_0"/>
          <p:cNvSpPr/>
          <p:nvPr/>
        </p:nvSpPr>
        <p:spPr>
          <a:xfrm>
            <a:off x="47350" y="716250"/>
            <a:ext cx="4733550" cy="2954475"/>
          </a:xfrm>
          <a:prstGeom prst="flowChartPunchedTap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49250" algn="l" rtl="0">
              <a:spcBef>
                <a:spcPts val="0"/>
              </a:spcBef>
              <a:spcAft>
                <a:spcPts val="0"/>
              </a:spcAft>
              <a:buClr>
                <a:schemeClr val="dk1"/>
              </a:buClr>
              <a:buSzPts val="1900"/>
              <a:buFont typeface="Century Gothic"/>
              <a:buChar char="●"/>
            </a:pPr>
            <a:r>
              <a:rPr lang="uk-UA" sz="1900" b="1">
                <a:solidFill>
                  <a:schemeClr val="dk1"/>
                </a:solidFill>
                <a:latin typeface="Century Gothic"/>
                <a:ea typeface="Century Gothic"/>
                <a:cs typeface="Century Gothic"/>
                <a:sym typeface="Century Gothic"/>
              </a:rPr>
              <a:t>програма для громади</a:t>
            </a:r>
            <a:endParaRPr sz="1900" b="1">
              <a:solidFill>
                <a:schemeClr val="dk1"/>
              </a:solidFill>
              <a:latin typeface="Century Gothic"/>
              <a:ea typeface="Century Gothic"/>
              <a:cs typeface="Century Gothic"/>
              <a:sym typeface="Century Gothic"/>
            </a:endParaRPr>
          </a:p>
          <a:p>
            <a:pPr marL="457200" lvl="0" indent="-349250" algn="l" rtl="0">
              <a:spcBef>
                <a:spcPts val="0"/>
              </a:spcBef>
              <a:spcAft>
                <a:spcPts val="0"/>
              </a:spcAft>
              <a:buClr>
                <a:schemeClr val="dk1"/>
              </a:buClr>
              <a:buSzPts val="1900"/>
              <a:buFont typeface="Century Gothic"/>
              <a:buChar char="●"/>
            </a:pPr>
            <a:r>
              <a:rPr lang="uk-UA" sz="1900" b="1">
                <a:solidFill>
                  <a:schemeClr val="dk1"/>
                </a:solidFill>
                <a:latin typeface="Century Gothic"/>
                <a:ea typeface="Century Gothic"/>
                <a:cs typeface="Century Gothic"/>
                <a:sym typeface="Century Gothic"/>
              </a:rPr>
              <a:t>перша спроба застосувати новий територіальний, інтегрований підхід до розвитку сільських територій «знизу вгору»:</a:t>
            </a:r>
            <a:endParaRPr sz="1300">
              <a:latin typeface="Century Gothic"/>
              <a:ea typeface="Century Gothic"/>
              <a:cs typeface="Century Gothic"/>
              <a:sym typeface="Century Gothic"/>
            </a:endParaRPr>
          </a:p>
        </p:txBody>
      </p:sp>
      <p:sp>
        <p:nvSpPr>
          <p:cNvPr id="169" name="Google Shape;169;gbd98b93425_0_0"/>
          <p:cNvSpPr/>
          <p:nvPr/>
        </p:nvSpPr>
        <p:spPr>
          <a:xfrm>
            <a:off x="6410350" y="716250"/>
            <a:ext cx="5778475" cy="2614275"/>
          </a:xfrm>
          <a:prstGeom prst="flowChartPunchedTap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l" rtl="0">
              <a:spcBef>
                <a:spcPts val="0"/>
              </a:spcBef>
              <a:spcAft>
                <a:spcPts val="0"/>
              </a:spcAft>
              <a:buClr>
                <a:schemeClr val="dk1"/>
              </a:buClr>
              <a:buSzPts val="1800"/>
              <a:buFont typeface="Century Gothic"/>
              <a:buChar char="●"/>
            </a:pPr>
            <a:r>
              <a:rPr lang="uk-UA" sz="1800" b="1">
                <a:solidFill>
                  <a:schemeClr val="dk1"/>
                </a:solidFill>
                <a:latin typeface="Century Gothic"/>
                <a:ea typeface="Century Gothic"/>
                <a:cs typeface="Century Gothic"/>
                <a:sym typeface="Century Gothic"/>
              </a:rPr>
              <a:t>загальні принципи: інновації, партнерство, багатогалузева інтеграція</a:t>
            </a:r>
            <a:endParaRPr sz="1800" b="1">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uk-UA" sz="1800" b="1">
                <a:solidFill>
                  <a:schemeClr val="dk1"/>
                </a:solidFill>
                <a:latin typeface="Century Gothic"/>
                <a:ea typeface="Century Gothic"/>
                <a:cs typeface="Century Gothic"/>
                <a:sym typeface="Century Gothic"/>
              </a:rPr>
              <a:t>охоплює більше половини європейської сільської території</a:t>
            </a:r>
            <a:endParaRPr>
              <a:latin typeface="Century Gothic"/>
              <a:ea typeface="Century Gothic"/>
              <a:cs typeface="Century Gothic"/>
              <a:sym typeface="Century Gothic"/>
            </a:endParaRPr>
          </a:p>
        </p:txBody>
      </p:sp>
      <p:sp>
        <p:nvSpPr>
          <p:cNvPr id="170" name="Google Shape;170;gbd98b93425_0_0"/>
          <p:cNvSpPr/>
          <p:nvPr/>
        </p:nvSpPr>
        <p:spPr>
          <a:xfrm>
            <a:off x="47350" y="3670725"/>
            <a:ext cx="4733550" cy="3095100"/>
          </a:xfrm>
          <a:prstGeom prst="flowChartPunchedTap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55600" algn="l" rtl="0">
              <a:spcBef>
                <a:spcPts val="0"/>
              </a:spcBef>
              <a:spcAft>
                <a:spcPts val="0"/>
              </a:spcAft>
              <a:buClr>
                <a:schemeClr val="dk1"/>
              </a:buClr>
              <a:buSzPts val="2000"/>
              <a:buFont typeface="Century Gothic"/>
              <a:buChar char="●"/>
            </a:pPr>
            <a:r>
              <a:rPr lang="uk-UA" sz="2000" b="1">
                <a:solidFill>
                  <a:schemeClr val="dk1"/>
                </a:solidFill>
                <a:latin typeface="Century Gothic"/>
                <a:ea typeface="Century Gothic"/>
                <a:cs typeface="Century Gothic"/>
                <a:sym typeface="Century Gothic"/>
              </a:rPr>
              <a:t>оперативна програма розвитку та економічної диверсифікації сільських територій</a:t>
            </a:r>
            <a:endParaRPr/>
          </a:p>
        </p:txBody>
      </p:sp>
      <p:sp>
        <p:nvSpPr>
          <p:cNvPr id="171" name="Google Shape;171;gbd98b93425_0_0"/>
          <p:cNvSpPr/>
          <p:nvPr/>
        </p:nvSpPr>
        <p:spPr>
          <a:xfrm>
            <a:off x="4780900" y="4475175"/>
            <a:ext cx="1713600" cy="1451725"/>
          </a:xfrm>
          <a:prstGeom prst="flowChartProcess">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2"/>
              </a:buClr>
              <a:buSzPts val="1100"/>
              <a:buFont typeface="Arial"/>
              <a:buNone/>
            </a:pPr>
            <a:r>
              <a:rPr lang="uk-UA" sz="3000" b="1">
                <a:solidFill>
                  <a:schemeClr val="dk1"/>
                </a:solidFill>
                <a:latin typeface="Century Gothic"/>
                <a:ea typeface="Century Gothic"/>
                <a:cs typeface="Century Gothic"/>
                <a:sym typeface="Century Gothic"/>
              </a:rPr>
              <a:t>PRODER</a:t>
            </a:r>
            <a:endParaRPr sz="3000"/>
          </a:p>
        </p:txBody>
      </p:sp>
      <p:sp>
        <p:nvSpPr>
          <p:cNvPr id="172" name="Google Shape;172;gbd98b93425_0_0"/>
          <p:cNvSpPr/>
          <p:nvPr/>
        </p:nvSpPr>
        <p:spPr>
          <a:xfrm>
            <a:off x="6494500" y="3330525"/>
            <a:ext cx="5694100" cy="3435300"/>
          </a:xfrm>
          <a:prstGeom prst="flowChartPunchedTap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l" rtl="0">
              <a:spcBef>
                <a:spcPts val="0"/>
              </a:spcBef>
              <a:spcAft>
                <a:spcPts val="0"/>
              </a:spcAft>
              <a:buClr>
                <a:schemeClr val="dk1"/>
              </a:buClr>
              <a:buSzPts val="1800"/>
              <a:buFont typeface="Century Gothic"/>
              <a:buChar char="●"/>
            </a:pPr>
            <a:r>
              <a:rPr lang="uk-UA" sz="1800" b="1">
                <a:solidFill>
                  <a:schemeClr val="dk1"/>
                </a:solidFill>
                <a:latin typeface="Century Gothic"/>
                <a:ea typeface="Century Gothic"/>
                <a:cs typeface="Century Gothic"/>
                <a:sym typeface="Century Gothic"/>
              </a:rPr>
              <a:t>мета - сприяння ендогенному, стійкому розвитку відсталих сільських районів через диверсифікацію їх економіки, стримування виселення із села</a:t>
            </a:r>
            <a:endParaRPr sz="1800" b="1">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uk-UA" sz="1800" b="1">
                <a:solidFill>
                  <a:schemeClr val="dk1"/>
                </a:solidFill>
                <a:latin typeface="Century Gothic"/>
                <a:ea typeface="Century Gothic"/>
                <a:cs typeface="Century Gothic"/>
                <a:sym typeface="Century Gothic"/>
              </a:rPr>
              <a:t>заходи: посилення сільської та місцевої спадщини (благоустрій, облаштування малих міських центрів, промислових садиб)</a:t>
            </a:r>
            <a:endParaRPr sz="1800" b="1">
              <a:latin typeface="Century Gothic"/>
              <a:ea typeface="Century Gothic"/>
              <a:cs typeface="Century Gothic"/>
              <a:sym typeface="Century Gothic"/>
            </a:endParaRPr>
          </a:p>
        </p:txBody>
      </p:sp>
      <p:sp>
        <p:nvSpPr>
          <p:cNvPr id="173" name="Google Shape;173;gbd98b93425_0_0"/>
          <p:cNvSpPr/>
          <p:nvPr/>
        </p:nvSpPr>
        <p:spPr>
          <a:xfrm>
            <a:off x="5231275" y="2574125"/>
            <a:ext cx="728700" cy="1901100"/>
          </a:xfrm>
          <a:prstGeom prst="downArrow">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6"/>
          <p:cNvSpPr txBox="1">
            <a:spLocks noGrp="1"/>
          </p:cNvSpPr>
          <p:nvPr>
            <p:ph type="title"/>
          </p:nvPr>
        </p:nvSpPr>
        <p:spPr>
          <a:xfrm>
            <a:off x="1568725" y="388228"/>
            <a:ext cx="8348700" cy="775200"/>
          </a:xfrm>
          <a:prstGeom prst="rect">
            <a:avLst/>
          </a:prstGeom>
          <a:noFill/>
          <a:ln>
            <a:noFill/>
          </a:ln>
        </p:spPr>
        <p:txBody>
          <a:bodyPr spcFirstLastPara="1" wrap="square" lIns="121875" tIns="60925" rIns="121875" bIns="60925" anchor="b" anchorCtr="0">
            <a:normAutofit fontScale="90000"/>
          </a:bodyPr>
          <a:lstStyle/>
          <a:p>
            <a:pPr marL="0" lvl="0" indent="0" algn="l" rtl="0">
              <a:lnSpc>
                <a:spcPct val="115000"/>
              </a:lnSpc>
              <a:spcBef>
                <a:spcPts val="2400"/>
              </a:spcBef>
              <a:spcAft>
                <a:spcPts val="600"/>
              </a:spcAft>
              <a:buClr>
                <a:schemeClr val="dk2"/>
              </a:buClr>
              <a:buSzPts val="1100"/>
              <a:buFont typeface="Arial"/>
              <a:buNone/>
            </a:pPr>
            <a:r>
              <a:rPr lang="uk-UA" sz="2900" b="1"/>
              <a:t>Європейська сільська політика</a:t>
            </a:r>
            <a:endParaRPr sz="4600"/>
          </a:p>
        </p:txBody>
      </p:sp>
      <p:sp>
        <p:nvSpPr>
          <p:cNvPr id="179" name="Google Shape;179;p6"/>
          <p:cNvSpPr txBox="1">
            <a:spLocks noGrp="1"/>
          </p:cNvSpPr>
          <p:nvPr>
            <p:ph type="body" idx="1"/>
          </p:nvPr>
        </p:nvSpPr>
        <p:spPr>
          <a:xfrm>
            <a:off x="5640849" y="6016425"/>
            <a:ext cx="4733100" cy="669900"/>
          </a:xfrm>
          <a:prstGeom prst="rect">
            <a:avLst/>
          </a:prstGeom>
          <a:noFill/>
          <a:ln>
            <a:noFill/>
          </a:ln>
        </p:spPr>
        <p:txBody>
          <a:bodyPr spcFirstLastPara="1" wrap="square" lIns="121875" tIns="60925" rIns="121875" bIns="60925" anchor="t" anchorCtr="0">
            <a:noAutofit/>
          </a:bodyPr>
          <a:lstStyle/>
          <a:p>
            <a:pPr marL="0" lvl="0" indent="0" algn="l" rtl="0">
              <a:lnSpc>
                <a:spcPct val="95000"/>
              </a:lnSpc>
              <a:spcBef>
                <a:spcPts val="0"/>
              </a:spcBef>
              <a:spcAft>
                <a:spcPts val="0"/>
              </a:spcAft>
              <a:buClr>
                <a:schemeClr val="dk1"/>
              </a:buClr>
              <a:buSzPts val="2000"/>
              <a:buNone/>
            </a:pPr>
            <a:r>
              <a:rPr lang="uk-UA" sz="1400" b="1" u="sng">
                <a:solidFill>
                  <a:schemeClr val="hlink"/>
                </a:solidFill>
                <a:hlinkClick r:id="rId3"/>
              </a:rPr>
              <a:t>http://www.fao.org/3/y4524s/y4524s06.htm</a:t>
            </a:r>
            <a:endParaRPr sz="1400" b="1"/>
          </a:p>
        </p:txBody>
      </p:sp>
      <p:grpSp>
        <p:nvGrpSpPr>
          <p:cNvPr id="180" name="Google Shape;180;p6"/>
          <p:cNvGrpSpPr/>
          <p:nvPr/>
        </p:nvGrpSpPr>
        <p:grpSpPr>
          <a:xfrm>
            <a:off x="-54" y="1217592"/>
            <a:ext cx="12188411" cy="5596943"/>
            <a:chOff x="699785" y="-271901"/>
            <a:chExt cx="10044842" cy="5001289"/>
          </a:xfrm>
        </p:grpSpPr>
        <p:sp>
          <p:nvSpPr>
            <p:cNvPr id="181" name="Google Shape;181;p6"/>
            <p:cNvSpPr/>
            <p:nvPr/>
          </p:nvSpPr>
          <p:spPr>
            <a:xfrm>
              <a:off x="699785" y="1083297"/>
              <a:ext cx="2700022" cy="2226953"/>
            </a:xfrm>
            <a:prstGeom prst="roundRect">
              <a:avLst>
                <a:gd name="adj" fmla="val 10000"/>
              </a:avLst>
            </a:prstGeom>
            <a:solidFill>
              <a:schemeClr val="lt1">
                <a:alpha val="8980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txBox="1"/>
            <p:nvPr/>
          </p:nvSpPr>
          <p:spPr>
            <a:xfrm>
              <a:off x="751033" y="1134545"/>
              <a:ext cx="2597526" cy="1647253"/>
            </a:xfrm>
            <a:prstGeom prst="rect">
              <a:avLst/>
            </a:prstGeom>
            <a:noFill/>
            <a:ln>
              <a:noFill/>
            </a:ln>
          </p:spPr>
          <p:txBody>
            <a:bodyPr spcFirstLastPara="1" wrap="square" lIns="123825" tIns="123825" rIns="123825" bIns="123825" anchor="t" anchorCtr="0">
              <a:noAutofit/>
            </a:bodyPr>
            <a:lstStyle/>
            <a:p>
              <a:pPr marL="285750" marR="0" lvl="1" indent="0" algn="l" rtl="0">
                <a:lnSpc>
                  <a:spcPct val="90000"/>
                </a:lnSpc>
                <a:spcBef>
                  <a:spcPts val="0"/>
                </a:spcBef>
                <a:spcAft>
                  <a:spcPts val="0"/>
                </a:spcAft>
                <a:buClr>
                  <a:schemeClr val="dk1"/>
                </a:buClr>
                <a:buSzPts val="6500"/>
                <a:buFont typeface="Century Gothic"/>
                <a:buNone/>
              </a:pPr>
              <a:endParaRPr sz="6500" b="0" i="0" u="none" strike="noStrike" cap="none">
                <a:solidFill>
                  <a:schemeClr val="dk1"/>
                </a:solidFill>
                <a:latin typeface="Century Gothic"/>
                <a:ea typeface="Century Gothic"/>
                <a:cs typeface="Century Gothic"/>
                <a:sym typeface="Century Gothic"/>
              </a:endParaRPr>
            </a:p>
          </p:txBody>
        </p:sp>
        <p:sp>
          <p:nvSpPr>
            <p:cNvPr id="183" name="Google Shape;183;p6"/>
            <p:cNvSpPr/>
            <p:nvPr/>
          </p:nvSpPr>
          <p:spPr>
            <a:xfrm>
              <a:off x="2090084" y="1558477"/>
              <a:ext cx="3170911" cy="3170911"/>
            </a:xfrm>
            <a:custGeom>
              <a:avLst/>
              <a:gdLst/>
              <a:ahLst/>
              <a:cxnLst/>
              <a:rect l="l" t="t" r="r" b="b"/>
              <a:pathLst>
                <a:path w="120000" h="120000" extrusionOk="0">
                  <a:moveTo>
                    <a:pt x="11325" y="89971"/>
                  </a:moveTo>
                  <a:lnTo>
                    <a:pt x="14952" y="87738"/>
                  </a:lnTo>
                  <a:lnTo>
                    <a:pt x="14952" y="87738"/>
                  </a:lnTo>
                  <a:cubicBezTo>
                    <a:pt x="23911" y="101968"/>
                    <a:pt x="39204" y="111110"/>
                    <a:pt x="56109" y="112339"/>
                  </a:cubicBezTo>
                  <a:cubicBezTo>
                    <a:pt x="73013" y="113569"/>
                    <a:pt x="89494" y="106738"/>
                    <a:pt x="100461" y="93956"/>
                  </a:cubicBezTo>
                  <a:lnTo>
                    <a:pt x="98095" y="92500"/>
                  </a:lnTo>
                  <a:lnTo>
                    <a:pt x="106861" y="88855"/>
                  </a:lnTo>
                  <a:lnTo>
                    <a:pt x="106537" y="97698"/>
                  </a:lnTo>
                  <a:lnTo>
                    <a:pt x="104168" y="96239"/>
                  </a:lnTo>
                  <a:cubicBezTo>
                    <a:pt x="92432" y="110426"/>
                    <a:pt x="74545" y="118106"/>
                    <a:pt x="56130" y="116862"/>
                  </a:cubicBezTo>
                  <a:cubicBezTo>
                    <a:pt x="37714" y="115619"/>
                    <a:pt x="21032" y="105606"/>
                    <a:pt x="11325" y="89971"/>
                  </a:cubicBezTo>
                  <a:close/>
                </a:path>
              </a:pathLst>
            </a:custGeom>
            <a:solidFill>
              <a:srgbClr val="AEB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1209177" y="2908674"/>
              <a:ext cx="2400020" cy="954408"/>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txBox="1"/>
            <p:nvPr/>
          </p:nvSpPr>
          <p:spPr>
            <a:xfrm>
              <a:off x="1237131" y="2936628"/>
              <a:ext cx="2344112" cy="898500"/>
            </a:xfrm>
            <a:prstGeom prst="rect">
              <a:avLst/>
            </a:prstGeom>
            <a:noFill/>
            <a:ln>
              <a:noFill/>
            </a:ln>
          </p:spPr>
          <p:txBody>
            <a:bodyPr spcFirstLastPara="1" wrap="square" lIns="102850" tIns="68575" rIns="102850" bIns="68575" anchor="ctr" anchorCtr="0">
              <a:noAutofit/>
            </a:bodyPr>
            <a:lstStyle/>
            <a:p>
              <a:pPr marL="0" marR="0" lvl="0" indent="0" algn="ctr" rtl="0">
                <a:lnSpc>
                  <a:spcPct val="90000"/>
                </a:lnSpc>
                <a:spcBef>
                  <a:spcPts val="0"/>
                </a:spcBef>
                <a:spcAft>
                  <a:spcPts val="0"/>
                </a:spcAft>
                <a:buClr>
                  <a:schemeClr val="dk1"/>
                </a:buClr>
                <a:buSzPts val="5400"/>
                <a:buFont typeface="Century Gothic"/>
                <a:buNone/>
              </a:pPr>
              <a:endParaRPr sz="5400" b="0" i="0" u="none" strike="noStrike" cap="none">
                <a:solidFill>
                  <a:schemeClr val="lt1"/>
                </a:solidFill>
                <a:latin typeface="Century Gothic"/>
                <a:ea typeface="Century Gothic"/>
                <a:cs typeface="Century Gothic"/>
                <a:sym typeface="Century Gothic"/>
              </a:endParaRPr>
            </a:p>
          </p:txBody>
        </p:sp>
        <p:sp>
          <p:nvSpPr>
            <p:cNvPr id="186" name="Google Shape;186;p6"/>
            <p:cNvSpPr/>
            <p:nvPr/>
          </p:nvSpPr>
          <p:spPr>
            <a:xfrm>
              <a:off x="4176887" y="1158925"/>
              <a:ext cx="2700022" cy="2226953"/>
            </a:xfrm>
            <a:prstGeom prst="roundRect">
              <a:avLst>
                <a:gd name="adj" fmla="val 10000"/>
              </a:avLst>
            </a:prstGeom>
            <a:solidFill>
              <a:schemeClr val="lt1">
                <a:alpha val="8980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txBox="1"/>
            <p:nvPr/>
          </p:nvSpPr>
          <p:spPr>
            <a:xfrm>
              <a:off x="4228135" y="1687377"/>
              <a:ext cx="2597526" cy="1647253"/>
            </a:xfrm>
            <a:prstGeom prst="rect">
              <a:avLst/>
            </a:prstGeom>
            <a:noFill/>
            <a:ln>
              <a:noFill/>
            </a:ln>
          </p:spPr>
          <p:txBody>
            <a:bodyPr spcFirstLastPara="1" wrap="square" lIns="123825" tIns="123825" rIns="123825" bIns="123825" anchor="t" anchorCtr="0">
              <a:noAutofit/>
            </a:bodyPr>
            <a:lstStyle/>
            <a:p>
              <a:pPr marL="285750" marR="0" lvl="1" indent="0" algn="l" rtl="0">
                <a:lnSpc>
                  <a:spcPct val="90000"/>
                </a:lnSpc>
                <a:spcBef>
                  <a:spcPts val="0"/>
                </a:spcBef>
                <a:spcAft>
                  <a:spcPts val="0"/>
                </a:spcAft>
                <a:buClr>
                  <a:schemeClr val="dk1"/>
                </a:buClr>
                <a:buSzPts val="6500"/>
                <a:buFont typeface="Century Gothic"/>
                <a:buNone/>
              </a:pPr>
              <a:endParaRPr sz="6500" b="1" i="0" u="none" strike="noStrike" cap="none">
                <a:solidFill>
                  <a:schemeClr val="dk1"/>
                </a:solidFill>
                <a:latin typeface="Century Gothic"/>
                <a:ea typeface="Century Gothic"/>
                <a:cs typeface="Century Gothic"/>
                <a:sym typeface="Century Gothic"/>
              </a:endParaRPr>
            </a:p>
          </p:txBody>
        </p:sp>
        <p:sp>
          <p:nvSpPr>
            <p:cNvPr id="188" name="Google Shape;188;p6"/>
            <p:cNvSpPr/>
            <p:nvPr/>
          </p:nvSpPr>
          <p:spPr>
            <a:xfrm>
              <a:off x="5635299" y="-271901"/>
              <a:ext cx="3515914" cy="3515914"/>
            </a:xfrm>
            <a:custGeom>
              <a:avLst/>
              <a:gdLst/>
              <a:ahLst/>
              <a:cxnLst/>
              <a:rect l="l" t="t" r="r" b="b"/>
              <a:pathLst>
                <a:path w="120000" h="120000" extrusionOk="0">
                  <a:moveTo>
                    <a:pt x="11089" y="29883"/>
                  </a:moveTo>
                  <a:lnTo>
                    <a:pt x="11089" y="29883"/>
                  </a:lnTo>
                  <a:cubicBezTo>
                    <a:pt x="20913" y="14044"/>
                    <a:pt x="37851" y="3950"/>
                    <a:pt x="56505" y="2819"/>
                  </a:cubicBezTo>
                  <a:cubicBezTo>
                    <a:pt x="75159" y="1687"/>
                    <a:pt x="93201" y="9658"/>
                    <a:pt x="104882" y="24193"/>
                  </a:cubicBezTo>
                  <a:lnTo>
                    <a:pt x="107025" y="22873"/>
                  </a:lnTo>
                  <a:lnTo>
                    <a:pt x="107276" y="30890"/>
                  </a:lnTo>
                  <a:lnTo>
                    <a:pt x="99410" y="27562"/>
                  </a:lnTo>
                  <a:lnTo>
                    <a:pt x="101550" y="26244"/>
                  </a:lnTo>
                  <a:lnTo>
                    <a:pt x="101550" y="26244"/>
                  </a:lnTo>
                  <a:cubicBezTo>
                    <a:pt x="90558" y="12978"/>
                    <a:pt x="73781" y="5774"/>
                    <a:pt x="56489" y="6896"/>
                  </a:cubicBezTo>
                  <a:cubicBezTo>
                    <a:pt x="39196" y="8017"/>
                    <a:pt x="23511" y="17325"/>
                    <a:pt x="14359" y="31897"/>
                  </a:cubicBezTo>
                  <a:close/>
                </a:path>
              </a:pathLst>
            </a:custGeom>
            <a:solidFill>
              <a:srgbClr val="AEB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4776892" y="681720"/>
              <a:ext cx="2400020" cy="954408"/>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txBox="1"/>
            <p:nvPr/>
          </p:nvSpPr>
          <p:spPr>
            <a:xfrm>
              <a:off x="4804846" y="709674"/>
              <a:ext cx="2344112" cy="898500"/>
            </a:xfrm>
            <a:prstGeom prst="rect">
              <a:avLst/>
            </a:prstGeom>
            <a:noFill/>
            <a:ln>
              <a:noFill/>
            </a:ln>
          </p:spPr>
          <p:txBody>
            <a:bodyPr spcFirstLastPara="1" wrap="square" lIns="102850" tIns="68575" rIns="102850" bIns="68575" anchor="ctr" anchorCtr="0">
              <a:noAutofit/>
            </a:bodyPr>
            <a:lstStyle/>
            <a:p>
              <a:pPr marL="0" marR="0" lvl="0" indent="0" algn="ctr" rtl="0">
                <a:lnSpc>
                  <a:spcPct val="90000"/>
                </a:lnSpc>
                <a:spcBef>
                  <a:spcPts val="0"/>
                </a:spcBef>
                <a:spcAft>
                  <a:spcPts val="0"/>
                </a:spcAft>
                <a:buClr>
                  <a:schemeClr val="dk1"/>
                </a:buClr>
                <a:buSzPts val="5400"/>
                <a:buFont typeface="Century Gothic"/>
                <a:buNone/>
              </a:pPr>
              <a:endParaRPr sz="5400" b="0" i="0" u="none" strike="noStrike" cap="none">
                <a:solidFill>
                  <a:schemeClr val="lt1"/>
                </a:solidFill>
                <a:latin typeface="Century Gothic"/>
                <a:ea typeface="Century Gothic"/>
                <a:cs typeface="Century Gothic"/>
                <a:sym typeface="Century Gothic"/>
              </a:endParaRPr>
            </a:p>
          </p:txBody>
        </p:sp>
        <p:sp>
          <p:nvSpPr>
            <p:cNvPr id="191" name="Google Shape;191;p6"/>
            <p:cNvSpPr/>
            <p:nvPr/>
          </p:nvSpPr>
          <p:spPr>
            <a:xfrm>
              <a:off x="7744602" y="1158925"/>
              <a:ext cx="2700022" cy="2226953"/>
            </a:xfrm>
            <a:prstGeom prst="roundRect">
              <a:avLst>
                <a:gd name="adj" fmla="val 10000"/>
              </a:avLst>
            </a:prstGeom>
            <a:solidFill>
              <a:schemeClr val="lt1">
                <a:alpha val="89803"/>
              </a:schemeClr>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txBox="1"/>
            <p:nvPr/>
          </p:nvSpPr>
          <p:spPr>
            <a:xfrm>
              <a:off x="7795850" y="1210173"/>
              <a:ext cx="2597526" cy="1647253"/>
            </a:xfrm>
            <a:prstGeom prst="rect">
              <a:avLst/>
            </a:prstGeom>
            <a:noFill/>
            <a:ln>
              <a:noFill/>
            </a:ln>
          </p:spPr>
          <p:txBody>
            <a:bodyPr spcFirstLastPara="1" wrap="square" lIns="123825" tIns="123825" rIns="123825" bIns="123825" anchor="t" anchorCtr="0">
              <a:noAutofit/>
            </a:bodyPr>
            <a:lstStyle/>
            <a:p>
              <a:pPr marL="285750" marR="0" lvl="1" indent="0" algn="l" rtl="0">
                <a:lnSpc>
                  <a:spcPct val="90000"/>
                </a:lnSpc>
                <a:spcBef>
                  <a:spcPts val="0"/>
                </a:spcBef>
                <a:spcAft>
                  <a:spcPts val="0"/>
                </a:spcAft>
                <a:buClr>
                  <a:schemeClr val="dk1"/>
                </a:buClr>
                <a:buSzPts val="6500"/>
                <a:buFont typeface="Century Gothic"/>
                <a:buNone/>
              </a:pPr>
              <a:endParaRPr sz="6500" b="1" i="0" u="none" strike="noStrike" cap="none">
                <a:solidFill>
                  <a:schemeClr val="dk1"/>
                </a:solidFill>
                <a:latin typeface="Century Gothic"/>
                <a:ea typeface="Century Gothic"/>
                <a:cs typeface="Century Gothic"/>
                <a:sym typeface="Century Gothic"/>
              </a:endParaRPr>
            </a:p>
          </p:txBody>
        </p:sp>
        <p:sp>
          <p:nvSpPr>
            <p:cNvPr id="193" name="Google Shape;193;p6"/>
            <p:cNvSpPr/>
            <p:nvPr/>
          </p:nvSpPr>
          <p:spPr>
            <a:xfrm>
              <a:off x="8344607" y="2908674"/>
              <a:ext cx="2400020" cy="954408"/>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txBox="1"/>
            <p:nvPr/>
          </p:nvSpPr>
          <p:spPr>
            <a:xfrm>
              <a:off x="8372561" y="2936628"/>
              <a:ext cx="2344112" cy="898500"/>
            </a:xfrm>
            <a:prstGeom prst="rect">
              <a:avLst/>
            </a:prstGeom>
            <a:noFill/>
            <a:ln>
              <a:noFill/>
            </a:ln>
          </p:spPr>
          <p:txBody>
            <a:bodyPr spcFirstLastPara="1" wrap="square" lIns="102850" tIns="68575" rIns="102850" bIns="68575" anchor="ctr" anchorCtr="0">
              <a:noAutofit/>
            </a:bodyPr>
            <a:lstStyle/>
            <a:p>
              <a:pPr marL="0" marR="0" lvl="0" indent="0" algn="ctr" rtl="0">
                <a:lnSpc>
                  <a:spcPct val="90000"/>
                </a:lnSpc>
                <a:spcBef>
                  <a:spcPts val="0"/>
                </a:spcBef>
                <a:spcAft>
                  <a:spcPts val="0"/>
                </a:spcAft>
                <a:buClr>
                  <a:schemeClr val="dk1"/>
                </a:buClr>
                <a:buSzPts val="5400"/>
                <a:buFont typeface="Century Gothic"/>
                <a:buNone/>
              </a:pPr>
              <a:endParaRPr sz="5400" b="0" i="0" u="none" strike="noStrike" cap="none">
                <a:solidFill>
                  <a:schemeClr val="lt1"/>
                </a:solidFill>
                <a:latin typeface="Century Gothic"/>
                <a:ea typeface="Century Gothic"/>
                <a:cs typeface="Century Gothic"/>
                <a:sym typeface="Century Gothic"/>
              </a:endParaRPr>
            </a:p>
          </p:txBody>
        </p:sp>
      </p:grpSp>
      <p:pic>
        <p:nvPicPr>
          <p:cNvPr id="195" name="Google Shape;195;p6"/>
          <p:cNvPicPr preferRelativeResize="0"/>
          <p:nvPr/>
        </p:nvPicPr>
        <p:blipFill rotWithShape="1">
          <a:blip r:embed="rId4">
            <a:alphaModFix/>
          </a:blip>
          <a:srcRect/>
          <a:stretch/>
        </p:blipFill>
        <p:spPr>
          <a:xfrm>
            <a:off x="150813" y="138651"/>
            <a:ext cx="1219199" cy="775304"/>
          </a:xfrm>
          <a:prstGeom prst="rect">
            <a:avLst/>
          </a:prstGeom>
          <a:noFill/>
          <a:ln>
            <a:noFill/>
          </a:ln>
        </p:spPr>
      </p:pic>
      <p:pic>
        <p:nvPicPr>
          <p:cNvPr id="196" name="Google Shape;196;p6" descr="https://eacea.ec.europa.eu/sites/eacea-site/files/logosbeneficaireserasmusright_withthesupportof.jpg"/>
          <p:cNvPicPr preferRelativeResize="0"/>
          <p:nvPr/>
        </p:nvPicPr>
        <p:blipFill rotWithShape="1">
          <a:blip r:embed="rId5">
            <a:alphaModFix/>
          </a:blip>
          <a:srcRect/>
          <a:stretch/>
        </p:blipFill>
        <p:spPr>
          <a:xfrm>
            <a:off x="9917430" y="6347670"/>
            <a:ext cx="2271395" cy="466725"/>
          </a:xfrm>
          <a:prstGeom prst="rect">
            <a:avLst/>
          </a:prstGeom>
          <a:noFill/>
          <a:ln>
            <a:noFill/>
          </a:ln>
        </p:spPr>
      </p:pic>
      <p:sp>
        <p:nvSpPr>
          <p:cNvPr id="197" name="Google Shape;197;p6"/>
          <p:cNvSpPr txBox="1"/>
          <p:nvPr/>
        </p:nvSpPr>
        <p:spPr>
          <a:xfrm>
            <a:off x="138275" y="3429000"/>
            <a:ext cx="29415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uk-UA" sz="2600" b="1">
                <a:solidFill>
                  <a:schemeClr val="dk1"/>
                </a:solidFill>
                <a:latin typeface="Century Gothic"/>
                <a:ea typeface="Century Gothic"/>
                <a:cs typeface="Century Gothic"/>
                <a:sym typeface="Century Gothic"/>
              </a:rPr>
              <a:t>продуктивна диверсифікація</a:t>
            </a:r>
            <a:endParaRPr sz="2000" b="1">
              <a:solidFill>
                <a:schemeClr val="dk1"/>
              </a:solidFill>
              <a:latin typeface="Century Gothic"/>
              <a:ea typeface="Century Gothic"/>
              <a:cs typeface="Century Gothic"/>
              <a:sym typeface="Century Gothic"/>
            </a:endParaRPr>
          </a:p>
        </p:txBody>
      </p:sp>
      <p:sp>
        <p:nvSpPr>
          <p:cNvPr id="198" name="Google Shape;198;p6"/>
          <p:cNvSpPr txBox="1"/>
          <p:nvPr/>
        </p:nvSpPr>
        <p:spPr>
          <a:xfrm>
            <a:off x="4456300" y="3429000"/>
            <a:ext cx="28689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uk-UA" sz="2600" b="1">
                <a:solidFill>
                  <a:schemeClr val="dk1"/>
                </a:solidFill>
                <a:latin typeface="Century Gothic"/>
                <a:ea typeface="Century Gothic"/>
                <a:cs typeface="Century Gothic"/>
                <a:sym typeface="Century Gothic"/>
              </a:rPr>
              <a:t>валоризація територіальних цінностей</a:t>
            </a:r>
            <a:endParaRPr sz="2000"/>
          </a:p>
        </p:txBody>
      </p:sp>
      <p:sp>
        <p:nvSpPr>
          <p:cNvPr id="199" name="Google Shape;199;p6"/>
          <p:cNvSpPr txBox="1"/>
          <p:nvPr/>
        </p:nvSpPr>
        <p:spPr>
          <a:xfrm>
            <a:off x="8811825" y="3197988"/>
            <a:ext cx="2720700" cy="143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uk-UA" sz="2700" b="1">
                <a:solidFill>
                  <a:schemeClr val="dk1"/>
                </a:solidFill>
                <a:latin typeface="Century Gothic"/>
                <a:ea typeface="Century Gothic"/>
                <a:cs typeface="Century Gothic"/>
                <a:sym typeface="Century Gothic"/>
              </a:rPr>
              <a:t>розвиток сільського туризму</a:t>
            </a:r>
            <a:endParaRPr sz="19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3.xml><?xml version="1.0" encoding="utf-8"?>
<ds:datastoreItem xmlns:ds="http://schemas.openxmlformats.org/officeDocument/2006/customXml" ds:itemID="{F301D382-32B0-43EE-932C-28906AF37617}">
  <ds:schemaRefs>
    <ds:schemaRef ds:uri="http://schemas.microsoft.com/office/infopath/2007/PartnerControls"/>
    <ds:schemaRef ds:uri="http://purl.org/dc/dcmitype/"/>
    <ds:schemaRef ds:uri="http://purl.org/dc/terms/"/>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4873beb7-5857-4685-be1f-d57550cc96c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Integral</Template>
  <TotalTime>8043</TotalTime>
  <Words>510</Words>
  <Application>Microsoft Office PowerPoint</Application>
  <PresentationFormat>Произвольный</PresentationFormat>
  <Paragraphs>107</Paragraphs>
  <Slides>11</Slides>
  <Notes>11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11</vt:i4>
      </vt:variant>
    </vt:vector>
  </HeadingPairs>
  <TitlesOfParts>
    <vt:vector size="16" baseType="lpstr">
      <vt:lpstr>Arial</vt:lpstr>
      <vt:lpstr>Century Gothic</vt:lpstr>
      <vt:lpstr>Roboto</vt:lpstr>
      <vt:lpstr>Times New Roman</vt:lpstr>
      <vt:lpstr>Books 16x9</vt:lpstr>
      <vt:lpstr>Презентация PowerPoint</vt:lpstr>
      <vt:lpstr>План</vt:lpstr>
      <vt:lpstr>Презентация PowerPoint</vt:lpstr>
      <vt:lpstr>Країни-члени Європейської федерації            сільського туризму (EuroGites) www.eurogites.org </vt:lpstr>
      <vt:lpstr>Дев'ять цілей Європейської комісії https://ec.europa.eu/info/food-farming-fisheries/key-policies/common-agricultural-policy/future-cap_en</vt:lpstr>
      <vt:lpstr>Пропозиції Європейської Комісії спрямовані на сприяння стійкому та конкурентоспроможному  сільськогосподарському сектору:</vt:lpstr>
      <vt:lpstr>https://www.foodsystemsjournal.org/index.php/fsj/login/signIn</vt:lpstr>
      <vt:lpstr>      Європейські сільські програми, заходи та інституції </vt:lpstr>
      <vt:lpstr>Європейська сільська політика</vt:lpstr>
      <vt:lpstr>Агротуризм в Італії: родинна виноробня сім'ї Комеллі в Коллоредо-де-Монте-Альбано (Фріулі-Венеція-Джулія, Італія) http://www.comelli.it/en#winery https://www.youtube.com/watch?v=AH6KeDE7aCU&amp;list=PLNIIFTg8RB5yFMz1G4u_1PQ_79AQx9XMb&amp;index=20 </vt:lpstr>
      <vt:lpstr>Дякуємо за увагу!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E. T.</dc:creator>
  <cp:lastModifiedBy>Пользователь</cp:lastModifiedBy>
  <cp:revision>82</cp:revision>
  <cp:lastPrinted>2020-10-15T04:45:28Z</cp:lastPrinted>
  <dcterms:created xsi:type="dcterms:W3CDTF">2018-09-22T11:00:06Z</dcterms:created>
  <dcterms:modified xsi:type="dcterms:W3CDTF">2021-03-05T05:22:04Z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