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Базові </a:t>
            </a:r>
            <a:r>
              <a:rPr lang="uk-UA" dirty="0" err="1" smtClean="0"/>
              <a:t>пресупозиції</a:t>
            </a:r>
            <a:r>
              <a:rPr lang="uk-UA" dirty="0" smtClean="0"/>
              <a:t> НЛП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Комунікативні </a:t>
            </a:r>
            <a:r>
              <a:rPr lang="uk-UA" dirty="0" err="1" smtClean="0"/>
              <a:t>пресупозиції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10. Ми не можемо не спілкуватись</a:t>
            </a:r>
          </a:p>
          <a:p>
            <a:r>
              <a:rPr lang="uk-UA" dirty="0" smtClean="0"/>
              <a:t>11. Спосіб комунікації впливає на наше сприйняття (</a:t>
            </a:r>
            <a:r>
              <a:rPr lang="uk-UA" b="1" i="1" dirty="0" smtClean="0"/>
              <a:t>що</a:t>
            </a:r>
            <a:r>
              <a:rPr lang="uk-UA" dirty="0" smtClean="0"/>
              <a:t> і </a:t>
            </a:r>
            <a:r>
              <a:rPr lang="uk-UA" b="1" i="1" dirty="0" smtClean="0"/>
              <a:t>як</a:t>
            </a:r>
            <a:r>
              <a:rPr lang="uk-UA" dirty="0" smtClean="0"/>
              <a:t>)</a:t>
            </a:r>
          </a:p>
          <a:p>
            <a:r>
              <a:rPr lang="uk-UA" dirty="0" smtClean="0"/>
              <a:t>12. Сенс комунікації полягає у тій реакції, яку вона викликає</a:t>
            </a:r>
          </a:p>
          <a:p>
            <a:r>
              <a:rPr lang="uk-UA" dirty="0" smtClean="0"/>
              <a:t>13. Людина, яка встановлює фрейм комунікації, керує нею</a:t>
            </a:r>
          </a:p>
          <a:p>
            <a:r>
              <a:rPr lang="uk-UA" dirty="0" smtClean="0"/>
              <a:t>14. «Не існує поразок, є тільки зворотній зв’язок»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6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Комунікативні </a:t>
            </a:r>
            <a:r>
              <a:rPr lang="uk-UA" dirty="0" err="1" smtClean="0"/>
              <a:t>пресупозиції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15. Людина, яка має найбільшу гнучкість, має найбільший вплив у системі («</a:t>
            </a:r>
            <a:r>
              <a:rPr lang="uk-UA" u="sng" dirty="0" smtClean="0"/>
              <a:t>закон необхідної різноманітності</a:t>
            </a:r>
            <a:r>
              <a:rPr lang="uk-UA" dirty="0" smtClean="0"/>
              <a:t>») 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endParaRPr lang="uk-UA" dirty="0" smtClean="0"/>
          </a:p>
          <a:p>
            <a:r>
              <a:rPr lang="uk-UA" dirty="0" smtClean="0"/>
              <a:t>16. Спротив вказує на відсутність </a:t>
            </a:r>
            <a:r>
              <a:rPr lang="uk-UA" dirty="0" err="1" smtClean="0"/>
              <a:t>раппорту</a:t>
            </a:r>
            <a:endParaRPr lang="uk-U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1560" y="3837994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вимагає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різноманітність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керуючого</a:t>
            </a:r>
            <a:r>
              <a:rPr lang="ru-RU" dirty="0"/>
              <a:t> органу, </a:t>
            </a:r>
            <a:r>
              <a:rPr lang="ru-RU" dirty="0" err="1"/>
              <a:t>була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за </a:t>
            </a:r>
            <a:r>
              <a:rPr lang="ru-RU" dirty="0" err="1"/>
              <a:t>різноманітність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керованого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81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Пресупозиції</a:t>
            </a:r>
            <a:r>
              <a:rPr lang="uk-UA" dirty="0" smtClean="0"/>
              <a:t>, які стосуються навчання, вибору та змін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17. Люди мають внутрішні ресурси для досягнення мети</a:t>
            </a:r>
          </a:p>
          <a:p>
            <a:r>
              <a:rPr lang="uk-UA" dirty="0"/>
              <a:t>18. Люди здатні навчитись чомусь з першої спроби</a:t>
            </a:r>
            <a:endParaRPr lang="ru-RU" dirty="0"/>
          </a:p>
          <a:p>
            <a:r>
              <a:rPr lang="uk-UA" dirty="0"/>
              <a:t>19. Будь-яка комунікація повинна збільшувати кількість доступних альтернатив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98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/>
              <a:t>, які стосуються навчання, вибору та змін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20. Здійснюючи якийсь вчинок, люди обирають найкращий з наявних у даний момент варіантів</a:t>
            </a:r>
          </a:p>
          <a:p>
            <a:r>
              <a:rPr lang="uk-UA" dirty="0" smtClean="0"/>
              <a:t>21. Ми можемо керувати своїм мозком та контролювати результати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46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u="sng" dirty="0" smtClean="0"/>
              <a:t>Емпіричність</a:t>
            </a:r>
            <a:r>
              <a:rPr lang="uk-UA" dirty="0" smtClean="0"/>
              <a:t>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Установка на пробудження сильної цікавості щодо того, що змушує людську свідомість працювати</a:t>
            </a:r>
          </a:p>
          <a:p>
            <a:r>
              <a:rPr lang="uk-UA" dirty="0" smtClean="0"/>
              <a:t>Установка на експеримент</a:t>
            </a:r>
          </a:p>
          <a:p>
            <a:r>
              <a:rPr lang="uk-UA" dirty="0" smtClean="0"/>
              <a:t>Моделювання</a:t>
            </a:r>
          </a:p>
          <a:p>
            <a:endParaRPr lang="uk-UA" dirty="0"/>
          </a:p>
          <a:p>
            <a:pPr marL="64008" indent="0">
              <a:buNone/>
            </a:pPr>
            <a:r>
              <a:rPr lang="uk-UA" dirty="0" smtClean="0"/>
              <a:t>«НЛП – це позиція та методологія, яка породжує цілу низку технік».</a:t>
            </a:r>
          </a:p>
          <a:p>
            <a:pPr marL="64008" indent="0" algn="r">
              <a:buNone/>
            </a:pPr>
            <a:r>
              <a:rPr lang="uk-UA" dirty="0" smtClean="0"/>
              <a:t>(Річард </a:t>
            </a:r>
            <a:r>
              <a:rPr lang="uk-UA" dirty="0" err="1" smtClean="0"/>
              <a:t>Бендлер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134076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Визнання чуттєвого досвіду джерелом знань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93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u="sng" dirty="0" err="1" smtClean="0"/>
              <a:t>Пресупозиції</a:t>
            </a:r>
            <a:r>
              <a:rPr lang="uk-UA" dirty="0" smtClean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1. «Карта» – не «територія», «меню» – не «їжа</a:t>
            </a:r>
            <a:r>
              <a:rPr lang="uk-UA" dirty="0" smtClean="0"/>
              <a:t>»</a:t>
            </a:r>
          </a:p>
          <a:p>
            <a:endParaRPr lang="uk-UA" dirty="0"/>
          </a:p>
          <a:p>
            <a:pPr marL="64008" indent="0">
              <a:buNone/>
            </a:pPr>
            <a:r>
              <a:rPr lang="uk-UA" dirty="0" smtClean="0"/>
              <a:t>Те, що відбувається у нашій свідомості під час споглядання події, містить у собі не подію, а лише наше </a:t>
            </a:r>
            <a:r>
              <a:rPr lang="uk-UA" i="1" dirty="0" smtClean="0"/>
              <a:t>сприйняття</a:t>
            </a:r>
            <a:r>
              <a:rPr lang="uk-UA" dirty="0" smtClean="0"/>
              <a:t> цієї події.</a:t>
            </a:r>
          </a:p>
          <a:p>
            <a:pPr marL="64008" indent="0">
              <a:buNone/>
            </a:pPr>
            <a:r>
              <a:rPr lang="uk-UA" dirty="0" smtClean="0"/>
              <a:t>Ми оперуємо не світом, а нашим індивідуальним сприйняттям світу.</a:t>
            </a:r>
            <a:endParaRPr lang="uk-UA" dirty="0" smtClean="0"/>
          </a:p>
          <a:p>
            <a:pPr marL="64008" indent="0"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980728"/>
            <a:ext cx="57006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uk-UA" dirty="0" smtClean="0"/>
              <a:t>Структурна передумова подальшого тексту</a:t>
            </a:r>
          </a:p>
          <a:p>
            <a:pPr marL="342900" indent="-342900">
              <a:buFontTx/>
              <a:buAutoNum type="arabicParenR"/>
            </a:pPr>
            <a:r>
              <a:rPr lang="uk-UA" dirty="0" err="1" smtClean="0"/>
              <a:t>Домислення</a:t>
            </a:r>
            <a:r>
              <a:rPr lang="uk-UA" dirty="0" smtClean="0"/>
              <a:t> розповіді</a:t>
            </a:r>
          </a:p>
          <a:p>
            <a:pPr marL="342900" indent="-342900">
              <a:buFontTx/>
              <a:buAutoNum type="arabicParenR"/>
            </a:pPr>
            <a:r>
              <a:rPr lang="uk-UA" dirty="0" smtClean="0"/>
              <a:t>Базове </a:t>
            </a:r>
            <a:r>
              <a:rPr lang="uk-UA" dirty="0"/>
              <a:t>твердження, попереднє припущення</a:t>
            </a:r>
          </a:p>
          <a:p>
            <a:pPr marL="342900" indent="-34290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32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 dirty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2. Реакції людей відповідають їхнім внутрішнім картам.</a:t>
            </a:r>
          </a:p>
          <a:p>
            <a:endParaRPr lang="ru-RU" dirty="0"/>
          </a:p>
        </p:txBody>
      </p:sp>
      <p:pic>
        <p:nvPicPr>
          <p:cNvPr id="4" name="Picture 3" descr="C:\Users\Admin\Desktop\2023 07 ДЗВ НЛП\НЛП та переклад\NLP communication mode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24944"/>
            <a:ext cx="4968552" cy="374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31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 dirty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3. </a:t>
            </a:r>
            <a:r>
              <a:rPr lang="uk-UA" u="sng" dirty="0"/>
              <a:t>Значення залежить від контексту</a:t>
            </a:r>
            <a:r>
              <a:rPr lang="uk-UA" dirty="0" smtClean="0"/>
              <a:t>.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r>
              <a:rPr lang="uk-UA" dirty="0" smtClean="0"/>
              <a:t>Переміщення від змісту у процес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r>
              <a:rPr lang="uk-UA" dirty="0" smtClean="0"/>
              <a:t>Питання «як?»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25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 dirty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4. Свідомість та тіло неминуче впливають одне на інше</a:t>
            </a:r>
          </a:p>
          <a:p>
            <a:endParaRPr lang="uk-UA" dirty="0"/>
          </a:p>
          <a:p>
            <a:pPr marL="64008" indent="0">
              <a:buNone/>
            </a:pPr>
            <a:r>
              <a:rPr lang="uk-UA" dirty="0" smtClean="0"/>
              <a:t>«ефект плацебо»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r>
              <a:rPr lang="uk-UA" dirty="0" smtClean="0"/>
              <a:t>Свідомість та тіло функціонують як одне кібернетичне ціле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776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 dirty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5. Індивідуальні навички є результатом удосконалення та встановлення послідовності використання репрезентативних систем</a:t>
            </a:r>
          </a:p>
          <a:p>
            <a:endParaRPr lang="uk-UA" dirty="0"/>
          </a:p>
          <a:p>
            <a:pPr marL="64008" indent="0">
              <a:buNone/>
            </a:pPr>
            <a:r>
              <a:rPr lang="uk-UA" dirty="0" err="1" smtClean="0"/>
              <a:t>Субмодальності</a:t>
            </a:r>
            <a:r>
              <a:rPr lang="uk-UA" dirty="0" smtClean="0"/>
              <a:t> та стратегії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r>
              <a:rPr lang="uk-UA" dirty="0" smtClean="0"/>
              <a:t>Стратегія окреслює послідовність використання репрезентативних систем, що дає план отримання певного результату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1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Пресупозиції</a:t>
            </a:r>
            <a:r>
              <a:rPr lang="uk-UA" dirty="0"/>
              <a:t> ментальної обробки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6. Ми поважаємо моделі світу інших людей</a:t>
            </a:r>
          </a:p>
          <a:p>
            <a:endParaRPr lang="uk-UA" dirty="0"/>
          </a:p>
          <a:p>
            <a:pPr marL="64008" indent="0">
              <a:buNone/>
            </a:pPr>
            <a:r>
              <a:rPr lang="uk-UA" dirty="0" smtClean="0"/>
              <a:t>Створення карт реальності різними способами</a:t>
            </a:r>
          </a:p>
          <a:p>
            <a:pPr marL="64008" indent="0">
              <a:buNone/>
            </a:pPr>
            <a:endParaRPr lang="uk-UA" dirty="0"/>
          </a:p>
          <a:p>
            <a:pPr marL="64008" indent="0">
              <a:buNone/>
            </a:pPr>
            <a:r>
              <a:rPr lang="uk-UA" dirty="0" smtClean="0"/>
              <a:t>«нотації», «проповіді»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367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Пресупозиції</a:t>
            </a:r>
            <a:r>
              <a:rPr lang="uk-UA" dirty="0" smtClean="0"/>
              <a:t>, які стосуються поведінки/реакцій людини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3202376"/>
          </a:xfrm>
        </p:spPr>
        <p:txBody>
          <a:bodyPr/>
          <a:lstStyle/>
          <a:p>
            <a:r>
              <a:rPr lang="uk-UA" dirty="0" smtClean="0"/>
              <a:t>7. Особистість та поведінка – це різні явища </a:t>
            </a:r>
          </a:p>
          <a:p>
            <a:r>
              <a:rPr lang="uk-UA" dirty="0" smtClean="0"/>
              <a:t>8. Кожен вид поведінки є практичним та корисним у певному контексті</a:t>
            </a:r>
          </a:p>
          <a:p>
            <a:r>
              <a:rPr lang="uk-UA" dirty="0" smtClean="0"/>
              <a:t>9. Ми оцінюємо поведінку та зміни у термінах контексту та </a:t>
            </a:r>
            <a:r>
              <a:rPr lang="uk-UA" u="sng" dirty="0" smtClean="0"/>
              <a:t>екології</a:t>
            </a:r>
            <a:endParaRPr lang="ru-RU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879227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будь-яка зміна, зроблена у системі, повинна бути сумісною з іншими елементами системи та мати здатність адаптуватись до них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86916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це</a:t>
            </a:r>
            <a:r>
              <a:rPr lang="ru-RU" dirty="0"/>
              <a:t> наука,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організмами</a:t>
            </a:r>
            <a:r>
              <a:rPr lang="ru-RU" dirty="0"/>
              <a:t> та </a:t>
            </a:r>
            <a:r>
              <a:rPr lang="ru-RU" dirty="0" err="1"/>
              <a:t>довкіллям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і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надорганізмових</a:t>
            </a:r>
            <a:r>
              <a:rPr lang="ru-RU" dirty="0"/>
              <a:t> систем (</a:t>
            </a:r>
            <a:r>
              <a:rPr lang="ru-RU" dirty="0" err="1"/>
              <a:t>популяцій</a:t>
            </a:r>
            <a:r>
              <a:rPr lang="ru-RU" dirty="0"/>
              <a:t>, </a:t>
            </a:r>
            <a:r>
              <a:rPr lang="ru-RU" dirty="0" err="1"/>
              <a:t>видів</a:t>
            </a:r>
            <a:r>
              <a:rPr lang="ru-RU" dirty="0"/>
              <a:t>, </a:t>
            </a:r>
            <a:r>
              <a:rPr lang="ru-RU" dirty="0" err="1"/>
              <a:t>біоценозів</a:t>
            </a:r>
            <a:r>
              <a:rPr lang="ru-RU" dirty="0"/>
              <a:t>, </a:t>
            </a:r>
            <a:r>
              <a:rPr lang="ru-RU" dirty="0" err="1"/>
              <a:t>біосфери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5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171</TotalTime>
  <Words>488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Яркая</vt:lpstr>
      <vt:lpstr>Базові пресупозиції НЛП</vt:lpstr>
      <vt:lpstr>Емпіричність НЛП</vt:lpstr>
      <vt:lpstr>Пресупозиції ментальної обробки</vt:lpstr>
      <vt:lpstr>Пресупозиції ментальної обробки</vt:lpstr>
      <vt:lpstr>Пресупозиції ментальної обробки</vt:lpstr>
      <vt:lpstr>Пресупозиції ментальної обробки</vt:lpstr>
      <vt:lpstr>Пресупозиції ментальної обробки</vt:lpstr>
      <vt:lpstr>Пресупозиції ментальної обробки</vt:lpstr>
      <vt:lpstr>Пресупозиції, які стосуються поведінки/реакцій людини</vt:lpstr>
      <vt:lpstr>Комунікативні пресупозиції</vt:lpstr>
      <vt:lpstr>Комунікативні пресупозиції</vt:lpstr>
      <vt:lpstr>Пресупозиції, які стосуються навчання, вибору та змін</vt:lpstr>
      <vt:lpstr>Пресупозиції, які стосуються навчання, вибору та змін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Базові пресупозиції НЛП</dc:title>
  <dc:creator>Admin</dc:creator>
  <cp:lastModifiedBy>Admin</cp:lastModifiedBy>
  <cp:revision>22</cp:revision>
  <dcterms:created xsi:type="dcterms:W3CDTF">2024-09-10T21:33:12Z</dcterms:created>
  <dcterms:modified xsi:type="dcterms:W3CDTF">2024-09-11T05:59:28Z</dcterms:modified>
</cp:coreProperties>
</file>