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87" r:id="rId5"/>
    <p:sldId id="288" r:id="rId6"/>
    <p:sldId id="289" r:id="rId7"/>
    <p:sldId id="291" r:id="rId8"/>
    <p:sldId id="29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9" r:id="rId26"/>
    <p:sldId id="308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B81CCB-EFFC-4DE5-AEE4-69B4F5B35BE2}">
          <p14:sldIdLst>
            <p14:sldId id="256"/>
            <p14:sldId id="257"/>
            <p14:sldId id="286"/>
            <p14:sldId id="287"/>
            <p14:sldId id="288"/>
            <p14:sldId id="289"/>
            <p14:sldId id="291"/>
            <p14:sldId id="290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Раздел без заголовка" id="{2BB44ADB-C682-42BD-AEE1-AF92B3E37AD9}">
          <p14:sldIdLst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9"/>
            <p14:sldId id="308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43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5B309-BAF9-485A-A9D5-C9D25F55925B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F94F4-B3E5-456E-8A2B-0DD0BFE0CED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2984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0E14-37A0-44F2-89AD-C3DFECBCDF4A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85AD1-9A20-42D3-B650-F22D634509C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608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9698-A8D9-4A13-8287-BEEB996BDA71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BB1A7-B0B1-4219-AFE9-6111E4938AE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6195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7997-74AD-4A02-A82F-446AB5B19C73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126D8-2433-44B7-B924-99DE655A2D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0024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3D49-0E8C-47F9-86F7-D8FF4B248EC8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2637A-036B-48F2-80EE-825123450EF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1488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57F55-FE93-4EDF-A3C4-E8C4182AA0DA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35C38-D2E2-40D3-9661-E7870EC370B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5916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92CDE-96D5-451D-BA15-9C7F89753A9C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E244A-D271-4298-958A-5665BAC6E29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7686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26C51-EDBC-42E2-978D-C61BE71C9A3F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2A27C-FFCD-4370-89BB-B475337C1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4830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2FC8-98F7-457D-B2A4-7B09451683CF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CC2F9-F511-4BAD-B900-367945BF0A7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123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D52E-76C3-4459-933E-0DF759278436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02A8B-D2AA-48B6-9D0B-568E976F78F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6326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F339-86A6-40DF-A49F-25B42CCDDB6E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D4D1B-C3E1-4041-907F-6401A4B7D1E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6537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DB14EB-F6A7-43D4-A777-5C8EC01A8760}" type="datetimeFigureOut">
              <a:rPr lang="ru-RU"/>
              <a:pPr>
                <a:defRPr/>
              </a:pPr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7B2BCC7-B985-4874-92D2-4E63B5A4862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GB5BSzPsLsw&amp;ab_channel=ScienceMagazin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2273" y="641350"/>
            <a:ext cx="8171727" cy="57245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ЛЕКЦІЯ № 13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800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Біоетичні</a:t>
            </a:r>
            <a:r>
              <a:rPr lang="ru-RU" sz="28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аспекти</a:t>
            </a:r>
            <a:r>
              <a:rPr lang="ru-RU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біомедицині</a:t>
            </a:r>
            <a:r>
              <a:rPr lang="ru-RU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uk-UA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Альтернативи дослідам на лабораторних тваринах</a:t>
            </a:r>
            <a:r>
              <a:rPr lang="uk-UA" altLang="en-US" sz="28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uk-UA" altLang="en-US" b="1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uk-UA" altLang="en-US" b="1" dirty="0" smtClean="0">
                <a:latin typeface="Cambria" panose="02040503050406030204" pitchFamily="18" charset="0"/>
              </a:rPr>
              <a:t>ПЛАН: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uk-UA" altLang="en-US" b="1" dirty="0" smtClean="0">
              <a:latin typeface="Cambria" panose="02040503050406030204" pitchFamily="18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Види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альтернатив,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використовуваних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вищій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2.1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Моделі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пристрої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імітують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.2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Відеофільми</a:t>
            </a:r>
            <a:endParaRPr lang="uk-UA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2.3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Експериментування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студентів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на самих </a:t>
            </a:r>
            <a:r>
              <a:rPr lang="ru-RU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собі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2.4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Трупи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отримані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етичних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джерел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2.5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Лабораторні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vitro</a:t>
            </a:r>
            <a:endParaRPr lang="uk-UA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.6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Мультимедійне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комп'ютерне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моделюванн</a:t>
            </a:r>
            <a:endParaRPr lang="uk-UA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uk-UA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Переваги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альтернатив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ru-RU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Недоліки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альтернатив, а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також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труднощі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пов'язані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введенням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endParaRPr lang="uk-UA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3" y="0"/>
            <a:ext cx="7886700" cy="492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1.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241" y="614623"/>
            <a:ext cx="8515772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Серед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методів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заміни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прийнято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розрізняти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наступні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а)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відносні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абсолютні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б)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прямі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непрямі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в)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часткові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9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3" y="0"/>
            <a:ext cx="7886700" cy="492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1.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241" y="614623"/>
            <a:ext cx="8515772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n-US" sz="4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Відносна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заміна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включає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гуманне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вбивство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хребетної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метою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забезпечення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клітинами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тканинами та /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органами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vitro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досліджень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Абсолютна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заміна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виключає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цілому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наприклад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допомогою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залучення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культур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клітин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тканин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людини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безхребетних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9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3" y="0"/>
            <a:ext cx="7886700" cy="492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1.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241" y="614623"/>
            <a:ext cx="8515772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n-US" sz="4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Відносна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заміна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включає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гуманне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вбивство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хребетної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метою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забезпечення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клітинами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тканинами та /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органами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vitro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досліджень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Абсолютна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заміна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виключає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цілому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наприклад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допомогою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залучення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культур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клітин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тканин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людини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безхребетних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0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3" y="0"/>
            <a:ext cx="7886700" cy="492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1.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241" y="614623"/>
            <a:ext cx="8515772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Приклад </a:t>
            </a:r>
            <a:r>
              <a:rPr lang="ru-RU" b="1" i="1" dirty="0" err="1">
                <a:solidFill>
                  <a:srgbClr val="FF0000"/>
                </a:solidFill>
              </a:rPr>
              <a:t>прямої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заміни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свинки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 з метою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, яку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з </a:t>
            </a:r>
            <a:r>
              <a:rPr lang="ru-RU" dirty="0" err="1"/>
              <a:t>тестів</a:t>
            </a:r>
            <a:r>
              <a:rPr lang="ru-RU" dirty="0"/>
              <a:t> на </a:t>
            </a:r>
            <a:r>
              <a:rPr lang="ru-RU" dirty="0" err="1"/>
              <a:t>шкірі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endParaRPr lang="en-US" dirty="0"/>
          </a:p>
          <a:p>
            <a:pPr marL="0" indent="0" algn="just">
              <a:buNone/>
            </a:pPr>
            <a:r>
              <a:rPr lang="ru-RU" b="1" i="1" dirty="0">
                <a:solidFill>
                  <a:srgbClr val="7030A0"/>
                </a:solidFill>
              </a:rPr>
              <a:t>Непряма </a:t>
            </a:r>
            <a:r>
              <a:rPr lang="ru-RU" b="1" i="1" dirty="0" err="1">
                <a:solidFill>
                  <a:srgbClr val="7030A0"/>
                </a:solidFill>
              </a:rPr>
              <a:t>заміна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коли тест </a:t>
            </a:r>
            <a:r>
              <a:rPr lang="ru-RU" dirty="0" err="1"/>
              <a:t>пірогенного</a:t>
            </a:r>
            <a:r>
              <a:rPr lang="ru-RU" dirty="0"/>
              <a:t> препарату на кроликах для </a:t>
            </a:r>
            <a:r>
              <a:rPr lang="ru-RU" dirty="0" err="1"/>
              <a:t>мікробного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рідин</a:t>
            </a:r>
            <a:r>
              <a:rPr lang="ru-RU" dirty="0"/>
              <a:t> </a:t>
            </a:r>
            <a:r>
              <a:rPr lang="ru-RU" dirty="0" err="1"/>
              <a:t>замінюється</a:t>
            </a:r>
            <a:r>
              <a:rPr lang="ru-RU" dirty="0"/>
              <a:t> LAL (</a:t>
            </a:r>
            <a:r>
              <a:rPr lang="ru-RU" dirty="0" err="1"/>
              <a:t>скорочено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«</a:t>
            </a:r>
            <a:r>
              <a:rPr lang="ru-RU" dirty="0" err="1"/>
              <a:t>Limulus</a:t>
            </a:r>
            <a:r>
              <a:rPr lang="ru-RU" dirty="0"/>
              <a:t> </a:t>
            </a:r>
            <a:r>
              <a:rPr lang="ru-RU" dirty="0" err="1"/>
              <a:t>amoebocyte</a:t>
            </a:r>
            <a:r>
              <a:rPr lang="ru-RU" dirty="0"/>
              <a:t> </a:t>
            </a:r>
            <a:r>
              <a:rPr lang="ru-RU" dirty="0" err="1"/>
              <a:t>lysate</a:t>
            </a:r>
            <a:r>
              <a:rPr lang="ru-RU" dirty="0"/>
              <a:t>»: </a:t>
            </a:r>
            <a:r>
              <a:rPr lang="ru-RU" dirty="0" err="1"/>
              <a:t>Limulus</a:t>
            </a:r>
            <a:r>
              <a:rPr lang="ru-RU" dirty="0"/>
              <a:t> - </a:t>
            </a:r>
            <a:r>
              <a:rPr lang="ru-RU" dirty="0" err="1"/>
              <a:t>назва</a:t>
            </a:r>
            <a:r>
              <a:rPr lang="ru-RU" dirty="0"/>
              <a:t> краба по </a:t>
            </a:r>
            <a:r>
              <a:rPr lang="ru-RU" dirty="0" err="1"/>
              <a:t>латині</a:t>
            </a:r>
            <a:r>
              <a:rPr lang="ru-RU" dirty="0"/>
              <a:t>, </a:t>
            </a:r>
            <a:r>
              <a:rPr lang="ru-RU" dirty="0" err="1"/>
              <a:t>amoebocyte</a:t>
            </a:r>
            <a:r>
              <a:rPr lang="ru-RU" dirty="0"/>
              <a:t> </a:t>
            </a:r>
            <a:r>
              <a:rPr lang="ru-RU" dirty="0" err="1"/>
              <a:t>lysate</a:t>
            </a:r>
            <a:r>
              <a:rPr lang="ru-RU" dirty="0"/>
              <a:t> - </a:t>
            </a:r>
            <a:r>
              <a:rPr lang="ru-RU" dirty="0" err="1"/>
              <a:t>лізат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краба) тестом </a:t>
            </a:r>
            <a:r>
              <a:rPr lang="ru-RU" dirty="0" err="1"/>
              <a:t>або</a:t>
            </a:r>
            <a:r>
              <a:rPr lang="ru-RU" dirty="0"/>
              <a:t> тестом, </a:t>
            </a:r>
            <a:r>
              <a:rPr lang="ru-RU" dirty="0" err="1"/>
              <a:t>заснованим</a:t>
            </a:r>
            <a:r>
              <a:rPr lang="ru-RU" dirty="0"/>
              <a:t> на </a:t>
            </a:r>
            <a:r>
              <a:rPr lang="ru-RU" dirty="0" err="1"/>
              <a:t>цільній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6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3" y="0"/>
            <a:ext cx="7886700" cy="492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1.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241" y="614623"/>
            <a:ext cx="8515772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4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4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R </a:t>
            </a:r>
            <a:r>
              <a:rPr lang="ru-RU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означає</a:t>
            </a:r>
            <a:r>
              <a:rPr lang="ru-RU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ru-RU" sz="4000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4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i="1" dirty="0" err="1">
                <a:solidFill>
                  <a:srgbClr val="7030A0"/>
                </a:solidFill>
              </a:rPr>
              <a:t>Повної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заміни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шляхом </a:t>
            </a:r>
            <a:r>
              <a:rPr lang="ru-RU" dirty="0" err="1"/>
              <a:t>відмови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експерименту</a:t>
            </a:r>
            <a:r>
              <a:rPr lang="ru-RU" dirty="0"/>
              <a:t> з-за </a:t>
            </a:r>
            <a:r>
              <a:rPr lang="ru-RU" dirty="0" err="1"/>
              <a:t>нестачі</a:t>
            </a:r>
            <a:r>
              <a:rPr lang="ru-RU" dirty="0"/>
              <a:t> </a:t>
            </a:r>
            <a:r>
              <a:rPr lang="ru-RU" dirty="0" err="1"/>
              <a:t>обгрунтування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достовірності</a:t>
            </a:r>
            <a:r>
              <a:rPr lang="ru-RU" dirty="0"/>
              <a:t> методу. </a:t>
            </a:r>
            <a:endParaRPr lang="en-US" dirty="0"/>
          </a:p>
          <a:p>
            <a:pPr marL="0" indent="0">
              <a:buNone/>
            </a:pP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Часткова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заміна</a:t>
            </a:r>
            <a:r>
              <a:rPr lang="ru-RU" dirty="0"/>
              <a:t>, на </a:t>
            </a:r>
            <a:r>
              <a:rPr lang="ru-RU" dirty="0" err="1"/>
              <a:t>противагу</a:t>
            </a:r>
            <a:r>
              <a:rPr lang="ru-RU" dirty="0"/>
              <a:t>,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вільні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у </a:t>
            </a:r>
            <a:r>
              <a:rPr lang="ru-RU" dirty="0" err="1"/>
              <a:t>стратегіях</a:t>
            </a:r>
            <a:r>
              <a:rPr lang="ru-RU" dirty="0"/>
              <a:t> </a:t>
            </a:r>
            <a:r>
              <a:rPr lang="ru-RU" dirty="0" err="1"/>
              <a:t>тестування</a:t>
            </a:r>
            <a:r>
              <a:rPr lang="ru-RU" dirty="0"/>
              <a:t> </a:t>
            </a:r>
            <a:r>
              <a:rPr lang="ru-RU" dirty="0" err="1"/>
              <a:t>токсичності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5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3" y="0"/>
            <a:ext cx="7886700" cy="492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1.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137" y="492125"/>
            <a:ext cx="8515772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4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4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R </a:t>
            </a:r>
            <a:r>
              <a:rPr lang="ru-RU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означає</a:t>
            </a:r>
            <a:r>
              <a:rPr lang="ru-RU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ru-RU" sz="4000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4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багатьох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країнах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включаючи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держави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-члени ЄС,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вчені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зобов'язані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законодавством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давати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звіт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вони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повністю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розглянули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можливе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альтернатив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заміни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заповненні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заявки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ліцензію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проекту.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вимога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рекомендовано Директивою ЄС 86/609/ECC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Конвенцією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Ради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Європи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захисту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хребетних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використовуються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експериментальних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інших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наукових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цілей</a:t>
            </a:r>
            <a:r>
              <a:rPr lang="ru-RU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96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3" y="0"/>
            <a:ext cx="7886700" cy="492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1.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137" y="492125"/>
            <a:ext cx="8515772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Формулювання</a:t>
            </a:r>
            <a:r>
              <a:rPr lang="ru-R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загальних</a:t>
            </a: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етичних</a:t>
            </a: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вимоги</a:t>
            </a: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хребетних</a:t>
            </a: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біологічних</a:t>
            </a: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медичних</a:t>
            </a: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експериментах</a:t>
            </a: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припустимі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тільки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тих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випадках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вони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спрямовані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одержання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нових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наукових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знань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поліпшення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здоров'я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людини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збереження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живої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природи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є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вкрай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необхідними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якісного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підготовки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фахівців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проведення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тестування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судово-медичної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криміналістичної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експертизи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не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представляють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загрози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здоров'ю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людини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виправдані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тоді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коли є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достатні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підстави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сподіватися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отримання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таких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результатів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будуть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істотно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сприяти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досягненню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хоча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однієї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перерахованих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вище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цілей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Неприпустимо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використовувати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цілі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бути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досягнуті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іншим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шляхом.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Слід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уникати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буквального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дублювання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вже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проведених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досліджень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воно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диктується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необхідністю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експериментальної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перевірки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результатів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38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3" y="0"/>
            <a:ext cx="7886700" cy="492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1.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137" y="492125"/>
            <a:ext cx="8515772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4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Вибір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кількість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методика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дослідження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повинні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бути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ретельно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обгрунтовані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 початку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отримати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схвалення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уповноваженої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особи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органу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біоетичної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експертизи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повинні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надходити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сертифікованого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розплідника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бродячих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суперечить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принципам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біоетики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6. При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проведенні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слід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проявляти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гуманність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уникати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дистресу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болю, не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завдавати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шкоди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тривалого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здоров'ю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полегшувати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страждання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Необхідно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прагнути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 максимального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скорочення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кількості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там, де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можливо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використовувати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альтернативні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методи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потребують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участі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повинен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проводити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кваліфікований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дослідник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знайомий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правилами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біоетики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дотримується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навчальному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процесі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проводиться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наглядом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фахівця-викладача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8.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Лабораторії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наукові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навчальні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заклади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організації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проводяться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підлягають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атестації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повноважними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органами.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Зокрема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перевіряється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відповідність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стандартам «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належної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лабораторної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практики» (GLP),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є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міжнародною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вимогою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розробки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лікарських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засобів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7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2. </a:t>
            </a:r>
            <a:r>
              <a:rPr lang="ru-RU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Види</a:t>
            </a:r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> альтернатив, </a:t>
            </a:r>
            <a:r>
              <a:rPr lang="ru-RU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використовуваних</a:t>
            </a:r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вищій</a:t>
            </a:r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896" y="1025525"/>
            <a:ext cx="8700967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t>Підраховано, що у вищій освіті по всій Європі щорічно використовується кілька сотень тисяч хребетних тварин або 1% від загального числа задіяних в науці видів тварин. Найбільш задіяними видами в біомедичному освіті сьогодні є гризуни, риби і амфібії.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 descr="http://ua-referat.com/dopb8983.zi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83" y="3253884"/>
            <a:ext cx="3970020" cy="22021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823012" y="5648794"/>
            <a:ext cx="6846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Рис. 2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Розподіл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експериментів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вигляду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використовуваних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тварин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UK 1999.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FRAME.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02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2.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альтернатив,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використовуваних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вищій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72" y="868101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Серед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альтернатив,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бути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вищій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розрізняють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Моделі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манекени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механічні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симулятори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Фільми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інтерактивні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відео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Комп'ютерні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симуляції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системи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віртуальної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реальності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самих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собі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рослинах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Спостереження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польова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практика.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7. Методики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vitro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культурі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клітин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8.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мертвих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отриманих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гуманних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джерел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наприклад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загиблі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природною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смертю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вбиті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гуманним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чином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після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наукових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9.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Клінічна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практика.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Зупинимося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докладніше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деяких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із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вищезгаданих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альтернатив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8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3" y="0"/>
            <a:ext cx="7886700" cy="492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1.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313" y="614624"/>
            <a:ext cx="7886700" cy="4791075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Альтернативи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 - освітні засоби або навчальні підходи, які замінюють використання тварин, що заподіює їм шкоду, або доповнюють </a:t>
            </a:r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</a:rPr>
              <a:t>існуючу гуманну освіту. </a:t>
            </a:r>
          </a:p>
          <a:p>
            <a:pPr marL="0" lvl="0" indent="0">
              <a:buNone/>
            </a:pP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[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reduction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refinement and replacement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] -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скорочення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удосконалення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заміни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відношенню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лабораторних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була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вперше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запропонована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Расселом і </a:t>
            </a:r>
            <a:r>
              <a:rPr lang="ru-RU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Берчем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трактаті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назвою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«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Принципи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гуманної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методики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»,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опублікованому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1959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Сьогодні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принцип 3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є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загальноприйнятим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світовим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стандартом,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дозволив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отримати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новий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науковий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досвід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галузі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створення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альтернатив та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значній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мірі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скоротити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кількість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використовуваних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лабораторних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2.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альтернатив,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використовуваних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вищій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72" y="868101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2.1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Моделі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пристрої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імітують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цього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типу альтернатив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відноситься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цілий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ряд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розробок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недорогих моделей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хірургічних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тренажерів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комп'ютеризованих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манекенів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виготовлення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зазвичай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використовується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твердий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м'який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пластик,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забезпечує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тактильний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структурний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просторовий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досвід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Нещодавно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розроблений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процес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«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пластифікації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», при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тканини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мертвих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хімічно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замінюються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пластиком,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крім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усього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іншого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дозволяє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зберегти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найдрібніші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деталі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безлічі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анатомічних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особливостей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надати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надійну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модель для повторного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06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2.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альтернатив,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використовуваних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вищій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72" y="868101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2.1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Моделі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пристрої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імітують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Основні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моделі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допомогти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вивченні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анатомії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полегшити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освоєння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навичок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поводження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без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стресу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боку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тривоги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боку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Різноманіття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існуючих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хірургічних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тренажерів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включає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себе: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моделі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шкіри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внутрішніх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кінцівок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моделі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надають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студентам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можливість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оволодіти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такими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основними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навичками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як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координація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очей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і руки,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інструментів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техніка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накладання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швів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Тренажери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органах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одержуваних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боєнь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передбачають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реальних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тканин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процесі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Більш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складні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розробки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включають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манекени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використовуються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оволодіння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навичками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внутрішньовенних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ін'єкцій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інтубації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катетеризації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також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торакоцентез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видалення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рідини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із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плевральної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області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)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реанімації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60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2.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альтернатив,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використовуваних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вищій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72" y="868101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2.1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Моделі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пристрої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імітують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6256" y="1736202"/>
            <a:ext cx="3437561" cy="267375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84916" y="1736202"/>
            <a:ext cx="3137281" cy="26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1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2.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альтернатив,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використовуваних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вищій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72" y="868101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.2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Відеофільми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Як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пасивний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але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ефективний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метод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процесі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навчання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фільми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та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відеофільми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дати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гарні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вихідні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відомості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служити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якості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гарно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ї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візуальної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альтернативи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Наприклад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відеофільми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професійно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виконуване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анатомування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часто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передають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студентам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набагато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більше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інформації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ніж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анатомування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виконується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самими студентами.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відеофільми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використовуватися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тих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потрібні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навички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майбутній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до того, як вони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будуть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виконувати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реальне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анатомування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трупах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отриманих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етичних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джерел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15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2.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альтернатив,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використовуваних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вищій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72" y="868101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2.3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Експериментування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студентів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на самих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собі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зоологів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медичних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ветеринарних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факультетів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ефективне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розуміння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фізіологічних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процесів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бути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придбано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завдяки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принаймні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деякому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досвіду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живим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тілом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Студент,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дав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згоду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є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відмінною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«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експериментальною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»,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самих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собі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є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нешкідливою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гуманною альтернативою.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Людське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тіло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звичайно,відповідний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основний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об'єкт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студентів-медиків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самих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собі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використовується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багатьох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навчальних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закладах як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частина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нормальної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практики.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Людське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тіло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бути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всіх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науках про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68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2.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альтернатив,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використовуваних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вищій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72" y="868101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2.3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Експериментування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студентів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на самих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собі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Такі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практичні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варіюють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простих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таких як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прийом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сечогінного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засобу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виконання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фізичних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вправ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подальшим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спостереженням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фізіологічними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біохімічними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змінами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до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більш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складних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тестів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таких як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вимірювання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швидкості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нервової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провідності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допомогою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самотестуючої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апаратури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з'єднаної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відповідним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програмним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забезпеченням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Інтенсивна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залученість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самовідносність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таких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робить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такими,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запам'ятовуються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задоволення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51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2.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альтернатив,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використовуваних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вищій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72" y="868101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2.4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Трупи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отримані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етичних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джерел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Для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багатьох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студентів-зоологів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всіх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майбутніх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ветеринарів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вивчення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анатомії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не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було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б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довершеним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без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деякого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безпосереднього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досвіду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тваринами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тваринної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тканиною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Подібним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же чином,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хірургії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було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достатнім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відсутності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безпосереднього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досвіду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реальною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тканиною.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Етичні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альтернативи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вбивства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заподіяння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шкоди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тваринам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звичайно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існують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для таких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вимог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: 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саме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трупи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отримані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етичних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джерел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"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Отримані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етичних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джерел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означає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були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вирощені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вбиті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того,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щоб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постачати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трупами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тканиною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навчальні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заклади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також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те,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такі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придбання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створюють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не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підтримують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ринок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трупів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Приклади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етичних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джерел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включають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себе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померли природною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смертю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результаті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нещасного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випадку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також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евтаназірованних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серйозними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медичними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показниками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Ветеринарні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клініки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фермерськігосподарства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- два хороших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потенційних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джерела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отримання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трупів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0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2.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альтернатив,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використовуваних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вищій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72" y="868101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2.5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Лабораторні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in vitro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Швидкий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розвиток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підйом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технології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 vitro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дослідженнях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тестуванні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потребує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підтримки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шляхом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ознайомлення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вищих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навчальних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закладів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цією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технікою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Швидше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практичні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 vitro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культурі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клітин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ніж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 vivo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живому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організмі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цей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досвід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ітваринні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тканини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використовувані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такої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етичний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джерело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походження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Більш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того,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тканин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деяких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практичних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роботах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бути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замінено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рослинними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матеріалами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наприклад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вивчення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дихання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клітини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переміщення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електронів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мітохондрія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бути залучена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цвілі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картоплі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чи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буряків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замість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традиційної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печінки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щура.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83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2.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альтернатив,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використовуваних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вищій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72" y="868101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.6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Мультимедійне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комп'ютерне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моделювання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Можливості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пов'язані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розвитком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комп'ютерного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програмного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забезпечення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сприяють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ефективному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утворенню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галузі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наук про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зросли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експоненціально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останні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кілька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років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візуального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анатомування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яке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виконувати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екрані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комп'ютера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до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візуальної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реальності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комп'ютерного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моделювання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клінічних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технік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тривимірним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тактильним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обладнанням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можливості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обмежені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тільки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технічними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уявними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кордонами.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допомогою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комп'ютера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передбачає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також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велику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глибину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широту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досвіду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Наприклад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морфологію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різних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біологічних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видів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порівняти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одним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клацанням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комп'ютерної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мишки,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отримати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гістології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відомості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інших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галузей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наук,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вводяться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практичних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заняттях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54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2.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альтернатив,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використовуваних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вищій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72" y="868101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Картинка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комп'ютері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бути легко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збільшена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зменшена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кровоносна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нервова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системи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прибрані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картинки,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навпаки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виділені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тривимірному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зображенні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м'язи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приведені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дію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навіть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такі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як затененность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контролюються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щоб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більш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чітко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оцінити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структуру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структурні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співвідношення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Збільшена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сенсорність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досвіду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рівень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контролю в новому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програмному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забезпеченні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підтримує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ефективне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якісне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Деякі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програми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включають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віртуальні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лабораторії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вибором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над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різними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Інші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програми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бути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налаштовані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викладачами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метою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адаптації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ситуації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певним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цілям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0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3" y="0"/>
            <a:ext cx="7886700" cy="492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1.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241" y="614623"/>
            <a:ext cx="8515772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62500" lnSpcReduction="20000"/>
          </a:bodyPr>
          <a:lstStyle/>
          <a:p>
            <a:pPr marL="0" indent="0">
              <a:buNone/>
            </a:pPr>
            <a:r>
              <a:rPr lang="ru-RU" sz="4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4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R </a:t>
            </a:r>
            <a:r>
              <a:rPr lang="ru-RU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означає</a:t>
            </a:r>
            <a:r>
              <a:rPr lang="ru-RU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ru-RU" sz="4000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4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5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Refinment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удосконалення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тобто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гуманізація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при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підготовці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проведенні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експерименту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(у широкому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розумінні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з моменту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народження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і до моменту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смерті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тварини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) за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рахунок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знеболюючих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нетравматичних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методів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45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45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1)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нетравматичних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методів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дослідження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Деймон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ін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в 1998р.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встановили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щурів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вилучених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зі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своїх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буденних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клітин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підданих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експерименту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b="1" i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4500" b="1" i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незнайомій</a:t>
            </a:r>
            <a:r>
              <a:rPr lang="ru-RU" sz="45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для них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метаболічної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клітці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, токсична доза становила не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більше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3-8мг/кг, в той час як у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звикли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проживання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метаболічної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клітці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як альтернатива ,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протестованих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повсякденних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житлових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клітинах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, токсична доза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уранової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руди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коливалася</a:t>
            </a:r>
            <a:r>
              <a:rPr lang="ru-RU" sz="4500" dirty="0">
                <a:latin typeface="Cambria" panose="02040503050406030204" pitchFamily="18" charset="0"/>
                <a:ea typeface="Cambria" panose="02040503050406030204" pitchFamily="18" charset="0"/>
              </a:rPr>
              <a:t> в межах 220-650 мг / кг.</a:t>
            </a:r>
            <a:r>
              <a:rPr lang="ru-RU" sz="45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55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2.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альтернатив,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використовуваних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вищій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68101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2500"/>
          </a:bodyPr>
          <a:lstStyle/>
          <a:p>
            <a:pPr marL="0" indent="0" algn="just">
              <a:buNone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також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працювати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своєму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власному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темпі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повторювати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частини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вправ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використовувати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допоміжнийматеріал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 тих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пір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вони не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будуть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впевнені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своїх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знаннях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навичках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Вони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бути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настільки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самостійними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процесі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наскільки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дозволяє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програма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курсу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Інноваційний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характер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нових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технологічних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розробок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бути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збуджуючим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додає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інтерес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процесу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є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важливою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частиною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неформального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професій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де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інформаційні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технології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комп'ютерні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навички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будуть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відігравати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важливу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роль.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Проте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скрізь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де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можливо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спілкування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людьми й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живими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використовуватися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додаток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комп'ютерного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моделювання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щоб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технологічні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досягнення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залишалися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потужним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інструментом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а не альтернативою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реальності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05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3.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Переваги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68101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п'ятдесяти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шістдесяти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шести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відсотків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нобелівських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лауреатів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галузі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фізіології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медицини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минулого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століття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альтернативних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методик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відігравало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ключову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роль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дослідженні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останні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роки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свідчать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збільшення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частоти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практики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ними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vitro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технологій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чим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пов'язано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? У тому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числі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перевагами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застосування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альтернатив.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залежності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навчальних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цілей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моделі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виключають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декілька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переваг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над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випадку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коли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погано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підготовлені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емоції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виникають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взаємодії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мертвими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живими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відволікати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даному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випадку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альтернативні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моделі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бути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побудовані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таким чином,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щоб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максимально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ефективно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відповідати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цілям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20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3.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Переваги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3928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Наприклад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1. У той час як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певний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бути проведений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лише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один раз, альтернативна модель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використовуватися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знову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знову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без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обмеження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часу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місця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Альтернативні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моделі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надавати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точні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самим,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оберігаючи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негативного практичного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досвіду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«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невдалого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»;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3. Модель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вбудовану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систему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самооцінки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студента,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дозволяє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оцінити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ступінь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досягнення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цілей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; і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Альтернативи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включають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аудіовізуальні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технології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надають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можливість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демонстрації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явищ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зазвичай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спостерігається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подібному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Наприклад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анімації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органу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клітинних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функцій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14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3.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Переваги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3928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Хоча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деяких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випадках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створення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альтернативної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моделі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бути дорогим, нею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користуватися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неодноразово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Крім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усього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іншого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альтернативна модель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виходить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дешевше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постійного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придбання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великої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кількості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альтернатива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також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зберегти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час, як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викладачів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так і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студентів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32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4.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Недоліки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альтернатив, а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також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труднощі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пов'язані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введенням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0801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дивлячись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широку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доступність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альтернатив,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кількість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використовуються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зменшується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дуже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повільно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Подання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подальше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альтернатив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вищій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освіті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видається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простим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деяких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причин: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Деякі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педагоги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протистоять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змінам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потребують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переконанні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переваги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альтернатив.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Інтеграція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альтернативи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курс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зазвичай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вимагає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початкових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вкладень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часу і грошей.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Інформація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потенційних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альтернативи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не широко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поширена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доступних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матеріалів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значно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варіює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існувати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фінансові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технічні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інші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фактори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обмежують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альтернатив.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Ставлення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викладачів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альтернатив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91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64" y="0"/>
            <a:ext cx="7886700" cy="8681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4.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Недоліки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альтернатив, а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також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труднощі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пов'язані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введенням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0801"/>
            <a:ext cx="8958805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Педагоги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позитивним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ставленням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альтернатив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зокрема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розробили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самі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зазвичай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знають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як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вирішувати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проблеми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описані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вище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Інші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викладачі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негативно ставиться до того, коли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хто-небудь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пояснює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їм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робити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час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заняття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Їхня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думка до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заміни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зводиться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 того,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вони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віддають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перевагу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«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традиційному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» шляху; 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введення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технічно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заснованих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навчальних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методів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розглядається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як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регресивний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крок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Часто, вони просто не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зацікавлені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етиці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Книги,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лабораторії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обладнання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пір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орієнтоване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експерименти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Переконання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таких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вчителів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перевагах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альтернатив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представляється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складним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Введення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принципів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трьох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"R"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початкову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підготовку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посткваліфікаціонное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вдосконалення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допомогти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подолати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труднощі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6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3" y="0"/>
            <a:ext cx="7886700" cy="492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1.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241" y="614623"/>
            <a:ext cx="8515772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n-US" sz="4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2) </a:t>
            </a:r>
            <a:r>
              <a:rPr lang="ru-RU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Умови</a:t>
            </a: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утримання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віваріумі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Одна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передумов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науки,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своїх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цілях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полягає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тому,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нормальні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Вирощування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неприродньому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них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середовищі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викликає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ряд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відхилень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природній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поведінці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появу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стереотипів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також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негативно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позначається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здоров'ї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3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3" y="0"/>
            <a:ext cx="7886700" cy="492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1.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241" y="614623"/>
            <a:ext cx="8515772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2500"/>
          </a:bodyPr>
          <a:lstStyle/>
          <a:p>
            <a:pPr marL="0" indent="0" algn="just">
              <a:buNone/>
            </a:pPr>
            <a:endParaRPr lang="en-US" sz="4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Приклад 1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енцефалограма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цуценят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живуть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збагаченій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обстановці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значно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відрізняється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показників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тих,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містяться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більш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пустих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клітинах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Враховуючи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той факт,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природному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середовищі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існування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організм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розвивається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впливом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складного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сплетіння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факторів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без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сумніву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сказати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мозок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виросла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голому лабораторному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приміщенні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не є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нормальним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виражається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по-перше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високій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ймовірності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аномалій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поведінки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по-друге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недостатній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складності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структури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мозку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Таким чином,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збагачення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стандартної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лабораторної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обстановки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здатне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знизити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частотність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прояву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стереотипів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поведінці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6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3" y="0"/>
            <a:ext cx="7886700" cy="492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1.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241" y="614623"/>
            <a:ext cx="8515772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n-US" sz="4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Приклад 2.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дослідженнях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Врубеля,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клітці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мишами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була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встановлена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картонна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труба,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дозволило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істотно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скоротити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випадки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стереотипного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гризіння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серед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мишей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Приклад 3.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Дослідження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біології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піщанки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показали,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стереотипне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риття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яке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дуже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поширене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серед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особин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утримуються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неволі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можна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зменшити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шляхом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приєднання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гніздової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коробки входу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вигляді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труби,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імітує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довжину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природної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нори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8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3" y="0"/>
            <a:ext cx="7886700" cy="492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1.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241" y="614623"/>
            <a:ext cx="8515772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uk-UA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 користь збагачення середовища для лабораторних тварин можна подивитися за цим посиланням:</a:t>
            </a:r>
          </a:p>
          <a:p>
            <a:pPr marL="0" indent="0" algn="just">
              <a:buNone/>
            </a:pPr>
            <a:r>
              <a:rPr lang="uk-UA" u="sng" dirty="0">
                <a:hlinkClick r:id="rId2"/>
              </a:rPr>
              <a:t>https://</a:t>
            </a:r>
            <a:r>
              <a:rPr lang="uk-UA" u="sng" dirty="0" smtClean="0">
                <a:hlinkClick r:id="rId2"/>
              </a:rPr>
              <a:t>www.youtube.com/watch?v=GB5BSzPsLsw&amp;ab_channel=ScienceMagazine</a:t>
            </a:r>
            <a:endParaRPr lang="uk-UA" u="sng" dirty="0" smtClean="0"/>
          </a:p>
          <a:p>
            <a:pPr marL="0" indent="0" algn="just">
              <a:buNone/>
            </a:pPr>
            <a:r>
              <a:rPr lang="uk-UA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8" y="3548222"/>
            <a:ext cx="4914478" cy="27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2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3" y="0"/>
            <a:ext cx="7886700" cy="492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1.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241" y="614623"/>
            <a:ext cx="8515772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n-US" sz="4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Reduction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скорочення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кількості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використовуваних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без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компромісу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науковим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результатом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якістю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біомедичного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дослідження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тестування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також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без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компромісу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благополуччям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Рассел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Берч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запропонували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три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основні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шляхи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зменшення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а)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удосконалення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дослідницької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стратегії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б)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удосконалення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контролю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варіації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в)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удосконалення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статистичного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аналізу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6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3" y="0"/>
            <a:ext cx="7886700" cy="4921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1. </a:t>
            </a:r>
            <a:r>
              <a:rPr lang="ru-RU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«3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32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228" y="492125"/>
            <a:ext cx="8515772" cy="5867199"/>
          </a:xfrm>
          <a:solidFill>
            <a:schemeClr val="bg1">
              <a:lumMod val="95000"/>
            </a:schemeClr>
          </a:solidFill>
        </p:spPr>
        <p:txBody>
          <a:bodyPr rtlCol="0">
            <a:normAutofit lnSpcReduction="10000"/>
          </a:bodyPr>
          <a:lstStyle/>
          <a:p>
            <a:pPr marL="0" indent="0" algn="just">
              <a:buNone/>
            </a:pPr>
            <a:endParaRPr lang="en-US" sz="4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ru-RU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Replacement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заміна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високоорганізованих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нізкоорганізованними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альтернативних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методів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Найбільшого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поширення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сьогодні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отримали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культуральні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методи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використання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культур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клітин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як альтернатива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організму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тварини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Їх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перевага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полягає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тому,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вони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виявляють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токсичність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випробовуваних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препаратів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більш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глибокому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клітинному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рівні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Вважається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методи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культур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клітин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тканин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vitro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" -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склом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порівнянні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методами "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vivo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" - на живому,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більш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дешеві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демонстративно.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50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2810</TotalTime>
  <Words>3255</Words>
  <Application>Microsoft Office PowerPoint</Application>
  <PresentationFormat>Экран (4:3)</PresentationFormat>
  <Paragraphs>154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1. Концепція «3R» </vt:lpstr>
      <vt:lpstr>1. Концепція «3R» </vt:lpstr>
      <vt:lpstr>1. Концепція «3R» </vt:lpstr>
      <vt:lpstr>1. Концепція «3R» </vt:lpstr>
      <vt:lpstr>1. Концепція «3R» </vt:lpstr>
      <vt:lpstr>1. Концепція «3R» </vt:lpstr>
      <vt:lpstr>1. Концепція «3R» </vt:lpstr>
      <vt:lpstr>1. Концепція «3R» </vt:lpstr>
      <vt:lpstr>1. Концепція «3R» </vt:lpstr>
      <vt:lpstr>1. Концепція «3R» </vt:lpstr>
      <vt:lpstr>1. Концепція «3R» </vt:lpstr>
      <vt:lpstr>1. Концепція «3R» </vt:lpstr>
      <vt:lpstr>1. Концепція «3R» </vt:lpstr>
      <vt:lpstr>1. Концепція «3R» </vt:lpstr>
      <vt:lpstr>1. Концепція «3R» </vt:lpstr>
      <vt:lpstr>1. Концепція «3R» </vt:lpstr>
      <vt:lpstr>2. Види альтернатив, використовуваних у вищій освіті </vt:lpstr>
      <vt:lpstr>2. Види альтернатив, використовуваних у вищій освіті </vt:lpstr>
      <vt:lpstr>2. Види альтернатив, використовуваних у вищій освіті </vt:lpstr>
      <vt:lpstr>2. Види альтернатив, використовуваних у вищій освіті </vt:lpstr>
      <vt:lpstr>2. Види альтернатив, використовуваних у вищій освіті </vt:lpstr>
      <vt:lpstr>2. Види альтернатив, використовуваних у вищій освіті </vt:lpstr>
      <vt:lpstr>2. Види альтернатив, використовуваних у вищій освіті </vt:lpstr>
      <vt:lpstr>2. Види альтернатив, використовуваних у вищій освіті </vt:lpstr>
      <vt:lpstr>2. Види альтернатив, використовуваних у вищій освіті </vt:lpstr>
      <vt:lpstr>2. Види альтернатив, використовуваних у вищій освіті </vt:lpstr>
      <vt:lpstr>2. Види альтернатив, використовуваних у вищій освіті </vt:lpstr>
      <vt:lpstr>2. Види альтернатив, використовуваних у вищій освіті </vt:lpstr>
      <vt:lpstr>2. Види альтернатив, використовуваних у вищій освіті </vt:lpstr>
      <vt:lpstr>3. Переваги альтернатив</vt:lpstr>
      <vt:lpstr>3. Переваги альтернатив</vt:lpstr>
      <vt:lpstr>3. Переваги альтернатив</vt:lpstr>
      <vt:lpstr>4. Недоліки альтернатив, а також труднощі, пов'язані з їх введенням </vt:lpstr>
      <vt:lpstr>4. Недоліки альтернатив, а також труднощі, пов'язані з їх введенням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Наталья</cp:lastModifiedBy>
  <cp:revision>32</cp:revision>
  <dcterms:created xsi:type="dcterms:W3CDTF">2015-04-13T12:52:24Z</dcterms:created>
  <dcterms:modified xsi:type="dcterms:W3CDTF">2024-05-03T07:56:14Z</dcterms:modified>
</cp:coreProperties>
</file>