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74" r:id="rId6"/>
    <p:sldId id="275" r:id="rId7"/>
    <p:sldId id="276" r:id="rId8"/>
    <p:sldId id="259" r:id="rId9"/>
    <p:sldId id="260" r:id="rId10"/>
    <p:sldId id="272" r:id="rId11"/>
    <p:sldId id="277" r:id="rId12"/>
    <p:sldId id="261" r:id="rId13"/>
    <p:sldId id="278" r:id="rId14"/>
    <p:sldId id="262" r:id="rId15"/>
    <p:sldId id="279" r:id="rId16"/>
    <p:sldId id="263" r:id="rId17"/>
    <p:sldId id="264" r:id="rId18"/>
    <p:sldId id="265" r:id="rId19"/>
    <p:sldId id="266" r:id="rId20"/>
    <p:sldId id="280" r:id="rId21"/>
    <p:sldId id="281" r:id="rId22"/>
    <p:sldId id="267" r:id="rId23"/>
    <p:sldId id="282" r:id="rId24"/>
    <p:sldId id="268" r:id="rId25"/>
    <p:sldId id="269" r:id="rId26"/>
    <p:sldId id="270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1751-9EBE-45E3-AFE5-3C868A9EB193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5F67B-C9F8-404C-AB59-91C71A5A9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1751-9EBE-45E3-AFE5-3C868A9EB193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F67B-C9F8-404C-AB59-91C71A5A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1751-9EBE-45E3-AFE5-3C868A9EB193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F67B-C9F8-404C-AB59-91C71A5A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E41751-9EBE-45E3-AFE5-3C868A9EB193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7D5F67B-C9F8-404C-AB59-91C71A5A9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1751-9EBE-45E3-AFE5-3C868A9EB193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F67B-C9F8-404C-AB59-91C71A5A9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1751-9EBE-45E3-AFE5-3C868A9EB193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F67B-C9F8-404C-AB59-91C71A5A9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F67B-C9F8-404C-AB59-91C71A5A9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1751-9EBE-45E3-AFE5-3C868A9EB193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1751-9EBE-45E3-AFE5-3C868A9EB193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F67B-C9F8-404C-AB59-91C71A5A9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1751-9EBE-45E3-AFE5-3C868A9EB193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F67B-C9F8-404C-AB59-91C71A5A9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E41751-9EBE-45E3-AFE5-3C868A9EB193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D5F67B-C9F8-404C-AB59-91C71A5A9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1751-9EBE-45E3-AFE5-3C868A9EB193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5F67B-C9F8-404C-AB59-91C71A5A9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E41751-9EBE-45E3-AFE5-3C868A9EB193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7D5F67B-C9F8-404C-AB59-91C71A5A9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Мінливість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Лекція</a:t>
            </a:r>
            <a:r>
              <a:rPr lang="ru-RU" dirty="0" smtClean="0"/>
              <a:t> 4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24744"/>
            <a:ext cx="8748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біологічних</a:t>
            </a:r>
            <a:r>
              <a:rPr lang="ru-RU" dirty="0" smtClean="0"/>
              <a:t> </a:t>
            </a:r>
            <a:r>
              <a:rPr lang="ru-RU" dirty="0" err="1" smtClean="0"/>
              <a:t>мутагенів</a:t>
            </a:r>
            <a:r>
              <a:rPr lang="ru-RU" dirty="0" smtClean="0"/>
              <a:t> належать: а) не </a:t>
            </a:r>
            <a:r>
              <a:rPr lang="ru-RU" dirty="0" err="1" smtClean="0"/>
              <a:t>вірусні</a:t>
            </a:r>
            <a:r>
              <a:rPr lang="ru-RU" dirty="0" smtClean="0"/>
              <a:t> </a:t>
            </a:r>
            <a:r>
              <a:rPr lang="ru-RU" dirty="0" err="1" smtClean="0"/>
              <a:t>паразитарні</a:t>
            </a:r>
            <a:r>
              <a:rPr lang="ru-RU" dirty="0" smtClean="0"/>
              <a:t> </a:t>
            </a:r>
            <a:r>
              <a:rPr lang="ru-RU" dirty="0" err="1" smtClean="0"/>
              <a:t>агенти</a:t>
            </a:r>
            <a:r>
              <a:rPr lang="ru-RU" dirty="0" smtClean="0"/>
              <a:t> (</a:t>
            </a:r>
            <a:r>
              <a:rPr lang="ru-RU" dirty="0" err="1" smtClean="0"/>
              <a:t>мікоплазми</a:t>
            </a:r>
            <a:r>
              <a:rPr lang="ru-RU" dirty="0" smtClean="0"/>
              <a:t>, </a:t>
            </a:r>
            <a:r>
              <a:rPr lang="ru-RU" dirty="0" err="1" smtClean="0"/>
              <a:t>бактерії</a:t>
            </a:r>
            <a:r>
              <a:rPr lang="ru-RU" dirty="0" smtClean="0"/>
              <a:t>, </a:t>
            </a:r>
            <a:r>
              <a:rPr lang="ru-RU" dirty="0" err="1" smtClean="0"/>
              <a:t>рикетсії</a:t>
            </a:r>
            <a:r>
              <a:rPr lang="ru-RU" dirty="0" smtClean="0"/>
              <a:t>);б) </a:t>
            </a:r>
            <a:r>
              <a:rPr lang="ru-RU" dirty="0" err="1" smtClean="0"/>
              <a:t>віруси</a:t>
            </a:r>
            <a:r>
              <a:rPr lang="ru-RU" dirty="0" smtClean="0"/>
              <a:t> (краснухи, кору, </a:t>
            </a:r>
            <a:r>
              <a:rPr lang="ru-RU" dirty="0" err="1" smtClean="0"/>
              <a:t>грипу</a:t>
            </a:r>
            <a:r>
              <a:rPr lang="ru-RU" dirty="0" smtClean="0"/>
              <a:t>); в)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метаболізму</a:t>
            </a:r>
            <a:r>
              <a:rPr lang="ru-RU" dirty="0" smtClean="0"/>
              <a:t> </a:t>
            </a:r>
            <a:r>
              <a:rPr lang="ru-RU" dirty="0" err="1" smtClean="0"/>
              <a:t>паразитів</a:t>
            </a:r>
            <a:r>
              <a:rPr lang="ru-RU" dirty="0" smtClean="0"/>
              <a:t> (</a:t>
            </a:r>
            <a:r>
              <a:rPr lang="ru-RU" dirty="0" err="1" smtClean="0"/>
              <a:t>токсоплазми</a:t>
            </a:r>
            <a:r>
              <a:rPr lang="ru-RU" dirty="0" smtClean="0"/>
              <a:t>, </a:t>
            </a:r>
            <a:r>
              <a:rPr lang="ru-RU" dirty="0" err="1" smtClean="0"/>
              <a:t>котячого</a:t>
            </a:r>
            <a:r>
              <a:rPr lang="ru-RU" dirty="0" smtClean="0"/>
              <a:t> </a:t>
            </a:r>
            <a:r>
              <a:rPr lang="ru-RU" dirty="0" err="1" smtClean="0"/>
              <a:t>сисуна,трихінели</a:t>
            </a:r>
            <a:r>
              <a:rPr lang="ru-RU" dirty="0" smtClean="0"/>
              <a:t>). </a:t>
            </a:r>
          </a:p>
          <a:p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: 1) </a:t>
            </a:r>
            <a:r>
              <a:rPr lang="ru-RU" dirty="0" err="1" smtClean="0"/>
              <a:t>невірусні</a:t>
            </a:r>
            <a:r>
              <a:rPr lang="ru-RU" dirty="0" smtClean="0"/>
              <a:t> та </a:t>
            </a:r>
            <a:r>
              <a:rPr lang="ru-RU" dirty="0" err="1" smtClean="0"/>
              <a:t>вірусні</a:t>
            </a:r>
            <a:r>
              <a:rPr lang="ru-RU" dirty="0" smtClean="0"/>
              <a:t> </a:t>
            </a:r>
            <a:r>
              <a:rPr lang="ru-RU" dirty="0" err="1" smtClean="0"/>
              <a:t>агенти</a:t>
            </a:r>
            <a:r>
              <a:rPr lang="ru-RU" dirty="0" smtClean="0"/>
              <a:t> – причина </a:t>
            </a:r>
            <a:r>
              <a:rPr lang="ru-RU" dirty="0" err="1" smtClean="0"/>
              <a:t>інфекційного</a:t>
            </a:r>
            <a:r>
              <a:rPr lang="ru-RU" dirty="0" smtClean="0"/>
              <a:t> </a:t>
            </a:r>
            <a:r>
              <a:rPr lang="ru-RU" dirty="0" err="1" smtClean="0"/>
              <a:t>мутагенезу;вони</a:t>
            </a:r>
            <a:r>
              <a:rPr lang="ru-RU" dirty="0" smtClean="0"/>
              <a:t> </a:t>
            </a:r>
            <a:r>
              <a:rPr lang="ru-RU" dirty="0" err="1" smtClean="0"/>
              <a:t>порушують</a:t>
            </a:r>
            <a:r>
              <a:rPr lang="ru-RU" dirty="0" smtClean="0"/>
              <a:t> </a:t>
            </a:r>
            <a:r>
              <a:rPr lang="ru-RU" dirty="0" err="1" smtClean="0"/>
              <a:t>перебіг</a:t>
            </a:r>
            <a:r>
              <a:rPr lang="ru-RU" dirty="0" smtClean="0"/>
              <a:t> </a:t>
            </a:r>
            <a:r>
              <a:rPr lang="ru-RU" dirty="0" err="1" smtClean="0"/>
              <a:t>мітозу</a:t>
            </a:r>
            <a:r>
              <a:rPr lang="ru-RU" dirty="0" smtClean="0"/>
              <a:t>,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розриви</a:t>
            </a:r>
            <a:r>
              <a:rPr lang="ru-RU" dirty="0" smtClean="0"/>
              <a:t> хромосом </a:t>
            </a:r>
            <a:r>
              <a:rPr lang="ru-RU" dirty="0" err="1" smtClean="0"/>
              <a:t>і</a:t>
            </a:r>
            <a:r>
              <a:rPr lang="ru-RU" dirty="0" smtClean="0"/>
              <a:t> хроматид, </a:t>
            </a:r>
            <a:r>
              <a:rPr lang="ru-RU" dirty="0" err="1" smtClean="0"/>
              <a:t>вбудовують</a:t>
            </a:r>
            <a:r>
              <a:rPr lang="ru-RU" dirty="0" smtClean="0"/>
              <a:t> свою ДНК у ДНК </a:t>
            </a:r>
            <a:r>
              <a:rPr lang="ru-RU" dirty="0" err="1" smtClean="0"/>
              <a:t>клітин</a:t>
            </a:r>
            <a:r>
              <a:rPr lang="ru-RU" dirty="0" smtClean="0"/>
              <a:t> господаря; 2)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паразитів</a:t>
            </a:r>
            <a:r>
              <a:rPr lang="ru-RU" dirty="0" smtClean="0"/>
              <a:t> – </a:t>
            </a:r>
            <a:r>
              <a:rPr lang="ru-RU" dirty="0" err="1" smtClean="0"/>
              <a:t>збудників</a:t>
            </a:r>
            <a:r>
              <a:rPr lang="ru-RU" dirty="0" smtClean="0"/>
              <a:t> хвороб </a:t>
            </a:r>
            <a:r>
              <a:rPr lang="ru-RU" dirty="0" err="1" smtClean="0"/>
              <a:t>діють</a:t>
            </a:r>
            <a:r>
              <a:rPr lang="ru-RU" dirty="0" smtClean="0"/>
              <a:t> як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мутагени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>
                <a:solidFill>
                  <a:srgbClr val="FFFF00"/>
                </a:solidFill>
              </a:rPr>
              <a:t>Супермутагени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 (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підвищують</a:t>
            </a:r>
            <a:r>
              <a:rPr lang="ru-RU" dirty="0" smtClean="0"/>
              <a:t> частоту </a:t>
            </a:r>
            <a:r>
              <a:rPr lang="ru-RU" dirty="0" err="1" smtClean="0"/>
              <a:t>мутацій</a:t>
            </a:r>
            <a:r>
              <a:rPr lang="ru-RU" dirty="0" smtClean="0"/>
              <a:t> у </a:t>
            </a:r>
            <a:r>
              <a:rPr lang="ru-RU" dirty="0" err="1" smtClean="0"/>
              <a:t>сотні</a:t>
            </a:r>
            <a:r>
              <a:rPr lang="ru-RU" dirty="0" smtClean="0"/>
              <a:t> – десятки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колхіцин</a:t>
            </a:r>
            <a:r>
              <a:rPr lang="ru-RU" dirty="0" smtClean="0"/>
              <a:t>, </a:t>
            </a:r>
            <a:r>
              <a:rPr lang="ru-RU" dirty="0" err="1" smtClean="0"/>
              <a:t>етиленімін</a:t>
            </a:r>
            <a:r>
              <a:rPr lang="ru-RU" dirty="0" smtClean="0"/>
              <a:t>, </a:t>
            </a:r>
            <a:r>
              <a:rPr lang="ru-RU" dirty="0" err="1" smtClean="0"/>
              <a:t>іприт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err="1" smtClean="0">
                <a:solidFill>
                  <a:srgbClr val="FFFF00"/>
                </a:solidFill>
              </a:rPr>
              <a:t>Антимутагени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антиоксиданти</a:t>
            </a:r>
            <a:r>
              <a:rPr lang="ru-RU" dirty="0" smtClean="0"/>
              <a:t>, </a:t>
            </a:r>
            <a:r>
              <a:rPr lang="ru-RU" dirty="0" err="1" smtClean="0"/>
              <a:t>сульфаніламіди</a:t>
            </a:r>
            <a:r>
              <a:rPr lang="ru-RU" dirty="0" smtClean="0"/>
              <a:t>) </a:t>
            </a:r>
            <a:r>
              <a:rPr lang="ru-RU" dirty="0" err="1" smtClean="0"/>
              <a:t>знижують</a:t>
            </a:r>
            <a:r>
              <a:rPr lang="ru-RU" dirty="0" smtClean="0"/>
              <a:t> частоту </a:t>
            </a:r>
            <a:r>
              <a:rPr lang="ru-RU" dirty="0" err="1" smtClean="0"/>
              <a:t>мутацій</a:t>
            </a:r>
            <a:r>
              <a:rPr lang="ru-RU" dirty="0" smtClean="0"/>
              <a:t>. Вони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як </a:t>
            </a:r>
            <a:r>
              <a:rPr lang="ru-RU" dirty="0" err="1" smtClean="0"/>
              <a:t>радіопротекторні</a:t>
            </a:r>
            <a:r>
              <a:rPr lang="ru-RU" dirty="0" smtClean="0"/>
              <a:t> </a:t>
            </a:r>
            <a:r>
              <a:rPr lang="ru-RU" dirty="0" err="1" smtClean="0"/>
              <a:t>препарати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11443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81575"/>
            <a:ext cx="29718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3675" y="3343275"/>
            <a:ext cx="64103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КЛАСИФІКАЦІЯ МУТАЦІЙ</a:t>
            </a:r>
          </a:p>
          <a:p>
            <a:endParaRPr lang="ru-RU" dirty="0"/>
          </a:p>
          <a:p>
            <a:r>
              <a:rPr lang="ru-RU" dirty="0" smtClean="0"/>
              <a:t>З причин,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викликали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спонтанні</a:t>
            </a:r>
            <a:r>
              <a:rPr lang="ru-RU" dirty="0" smtClean="0"/>
              <a:t> та </a:t>
            </a:r>
            <a:r>
              <a:rPr lang="ru-RU" dirty="0" err="1" smtClean="0"/>
              <a:t>індуковані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Спонтанні</a:t>
            </a:r>
            <a:r>
              <a:rPr lang="ru-RU" dirty="0" smtClean="0"/>
              <a:t> (</a:t>
            </a:r>
            <a:r>
              <a:rPr lang="ru-RU" dirty="0" err="1" smtClean="0"/>
              <a:t>мимовільні</a:t>
            </a:r>
            <a:r>
              <a:rPr lang="ru-RU" dirty="0" smtClean="0"/>
              <a:t>)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мутагенних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без </a:t>
            </a:r>
            <a:r>
              <a:rPr lang="ru-RU" dirty="0" err="1" smtClean="0"/>
              <a:t>втручання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спадкові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причинами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помилки</a:t>
            </a:r>
            <a:r>
              <a:rPr lang="ru-RU" dirty="0" smtClean="0"/>
              <a:t> </a:t>
            </a:r>
            <a:r>
              <a:rPr lang="ru-RU" dirty="0" err="1" smtClean="0"/>
              <a:t>реплікації</a:t>
            </a:r>
            <a:r>
              <a:rPr lang="ru-RU" dirty="0" smtClean="0"/>
              <a:t> та </a:t>
            </a:r>
            <a:r>
              <a:rPr lang="ru-RU" dirty="0" err="1" smtClean="0"/>
              <a:t>репарації</a:t>
            </a:r>
            <a:r>
              <a:rPr lang="ru-RU" dirty="0" smtClean="0"/>
              <a:t> ДНК,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перекисів</a:t>
            </a:r>
            <a:r>
              <a:rPr lang="ru-RU" dirty="0" smtClean="0"/>
              <a:t> та </a:t>
            </a:r>
            <a:r>
              <a:rPr lang="ru-RU" dirty="0" err="1" smtClean="0"/>
              <a:t>альдегідів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в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випромінювань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Індуковані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– результат </a:t>
            </a:r>
            <a:r>
              <a:rPr lang="ru-RU" dirty="0" err="1" smtClean="0"/>
              <a:t>спрямованого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мутагенних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. Так, </a:t>
            </a:r>
            <a:r>
              <a:rPr lang="ru-RU" dirty="0" err="1" smtClean="0"/>
              <a:t>вперше</a:t>
            </a:r>
            <a:r>
              <a:rPr lang="ru-RU" dirty="0" smtClean="0"/>
              <a:t> в 1925 р. Г. А. Надсон та Г. С. </a:t>
            </a:r>
            <a:r>
              <a:rPr lang="ru-RU" dirty="0" err="1" smtClean="0"/>
              <a:t>Філіппов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у </a:t>
            </a:r>
            <a:r>
              <a:rPr lang="ru-RU" dirty="0" err="1" smtClean="0"/>
              <a:t>дріжджів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іонізуючої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. По </a:t>
            </a:r>
            <a:r>
              <a:rPr lang="ru-RU" dirty="0" err="1" smtClean="0"/>
              <a:t>клітинах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мутували</a:t>
            </a:r>
            <a:r>
              <a:rPr lang="ru-RU" dirty="0" smtClean="0"/>
              <a:t>,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</a:t>
            </a:r>
            <a:r>
              <a:rPr lang="ru-RU" dirty="0" err="1" smtClean="0"/>
              <a:t>гаметичні</a:t>
            </a:r>
            <a:r>
              <a:rPr lang="ru-RU" dirty="0" smtClean="0"/>
              <a:t> (</a:t>
            </a:r>
            <a:r>
              <a:rPr lang="ru-RU" dirty="0" err="1" smtClean="0"/>
              <a:t>генеративні</a:t>
            </a:r>
            <a:r>
              <a:rPr lang="ru-RU" dirty="0" smtClean="0"/>
              <a:t>) та </a:t>
            </a:r>
            <a:r>
              <a:rPr lang="ru-RU" dirty="0" err="1" smtClean="0"/>
              <a:t>соматичні</a:t>
            </a:r>
            <a:r>
              <a:rPr lang="ru-RU" dirty="0" smtClean="0"/>
              <a:t>. </a:t>
            </a:r>
            <a:r>
              <a:rPr lang="ru-RU" dirty="0" err="1" smtClean="0"/>
              <a:t>Гаметичні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у </a:t>
            </a:r>
            <a:r>
              <a:rPr lang="ru-RU" dirty="0" err="1" smtClean="0"/>
              <a:t>статевих</a:t>
            </a:r>
            <a:r>
              <a:rPr lang="ru-RU" dirty="0" smtClean="0"/>
              <a:t> </a:t>
            </a:r>
            <a:r>
              <a:rPr lang="ru-RU" dirty="0" err="1" smtClean="0"/>
              <a:t>клітинах</a:t>
            </a:r>
            <a:r>
              <a:rPr lang="ru-RU" dirty="0" smtClean="0"/>
              <a:t>, </a:t>
            </a:r>
            <a:r>
              <a:rPr lang="ru-RU" dirty="0" err="1" smtClean="0"/>
              <a:t>передаються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спадок</a:t>
            </a:r>
            <a:r>
              <a:rPr lang="ru-RU" dirty="0" smtClean="0"/>
              <a:t> при </a:t>
            </a:r>
            <a:r>
              <a:rPr lang="ru-RU" dirty="0" err="1" smtClean="0"/>
              <a:t>статевому</a:t>
            </a:r>
            <a:r>
              <a:rPr lang="ru-RU" dirty="0" smtClean="0"/>
              <a:t> </a:t>
            </a:r>
            <a:r>
              <a:rPr lang="ru-RU" dirty="0" err="1" smtClean="0"/>
              <a:t>розмноженні</a:t>
            </a:r>
            <a:r>
              <a:rPr lang="ru-RU" dirty="0" smtClean="0"/>
              <a:t> (</a:t>
            </a:r>
            <a:r>
              <a:rPr lang="ru-RU" dirty="0" err="1" smtClean="0"/>
              <a:t>гемофілія</a:t>
            </a:r>
            <a:r>
              <a:rPr lang="ru-RU" dirty="0" smtClean="0"/>
              <a:t>, </a:t>
            </a:r>
            <a:r>
              <a:rPr lang="ru-RU" dirty="0" err="1" smtClean="0"/>
              <a:t>фенілкетонурія</a:t>
            </a:r>
            <a:r>
              <a:rPr lang="ru-RU" dirty="0" smtClean="0"/>
              <a:t>). </a:t>
            </a:r>
            <a:r>
              <a:rPr lang="ru-RU" dirty="0" err="1" smtClean="0"/>
              <a:t>Соматичні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в </a:t>
            </a:r>
            <a:r>
              <a:rPr lang="ru-RU" dirty="0" err="1" smtClean="0"/>
              <a:t>соматичних</a:t>
            </a:r>
            <a:r>
              <a:rPr lang="ru-RU" dirty="0" smtClean="0"/>
              <a:t> </a:t>
            </a:r>
            <a:r>
              <a:rPr lang="ru-RU" dirty="0" err="1" smtClean="0"/>
              <a:t>клітинах</a:t>
            </a:r>
            <a:r>
              <a:rPr lang="ru-RU" dirty="0" smtClean="0"/>
              <a:t>, </a:t>
            </a:r>
            <a:r>
              <a:rPr lang="ru-RU" dirty="0" err="1" smtClean="0"/>
              <a:t>проявляються</a:t>
            </a:r>
            <a:r>
              <a:rPr lang="ru-RU" dirty="0" smtClean="0"/>
              <a:t> у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особини</a:t>
            </a:r>
            <a:r>
              <a:rPr lang="ru-RU" dirty="0" smtClean="0"/>
              <a:t> (</a:t>
            </a:r>
            <a:r>
              <a:rPr lang="ru-RU" dirty="0" err="1" smtClean="0"/>
              <a:t>різний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очей, </a:t>
            </a:r>
            <a:r>
              <a:rPr lang="ru-RU" dirty="0" err="1" smtClean="0"/>
              <a:t>біле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, </a:t>
            </a:r>
            <a:r>
              <a:rPr lang="ru-RU" dirty="0" err="1" smtClean="0"/>
              <a:t>пухлини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у </a:t>
            </a:r>
            <a:r>
              <a:rPr lang="ru-RU" dirty="0" err="1" smtClean="0"/>
              <a:t>спадок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за вегетативного </a:t>
            </a:r>
            <a:r>
              <a:rPr lang="ru-RU" dirty="0" err="1" smtClean="0"/>
              <a:t>розмноження</a:t>
            </a:r>
            <a:r>
              <a:rPr lang="ru-RU" dirty="0" smtClean="0"/>
              <a:t>. Для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: </a:t>
            </a:r>
            <a:r>
              <a:rPr lang="ru-RU" dirty="0" err="1" smtClean="0"/>
              <a:t>негативні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летальні</a:t>
            </a:r>
            <a:r>
              <a:rPr lang="ru-RU" dirty="0" smtClean="0"/>
              <a:t>, - </a:t>
            </a:r>
            <a:r>
              <a:rPr lang="ru-RU" dirty="0" err="1" smtClean="0"/>
              <a:t>несумісні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відсутність</a:t>
            </a:r>
            <a:r>
              <a:rPr lang="ru-RU" dirty="0" smtClean="0"/>
              <a:t> головного </a:t>
            </a:r>
            <a:r>
              <a:rPr lang="ru-RU" dirty="0" err="1" smtClean="0"/>
              <a:t>мозку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напівлетальні</a:t>
            </a:r>
            <a:r>
              <a:rPr lang="ru-RU" dirty="0" smtClean="0"/>
              <a:t> -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знижують</a:t>
            </a:r>
            <a:r>
              <a:rPr lang="ru-RU" dirty="0" smtClean="0"/>
              <a:t> </a:t>
            </a:r>
            <a:r>
              <a:rPr lang="ru-RU" dirty="0" err="1" smtClean="0"/>
              <a:t>життєздатність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(</a:t>
            </a:r>
            <a:r>
              <a:rPr lang="ru-RU" dirty="0" err="1" smtClean="0"/>
              <a:t>наприклад,хвороба</a:t>
            </a:r>
            <a:r>
              <a:rPr lang="ru-RU" dirty="0" smtClean="0"/>
              <a:t> Дауна); </a:t>
            </a:r>
            <a:r>
              <a:rPr lang="ru-RU" dirty="0" err="1" smtClean="0"/>
              <a:t>нейтральні</a:t>
            </a:r>
            <a:r>
              <a:rPr lang="ru-RU" dirty="0" smtClean="0"/>
              <a:t> - </a:t>
            </a:r>
            <a:r>
              <a:rPr lang="ru-RU" dirty="0" err="1" smtClean="0"/>
              <a:t>істотно</a:t>
            </a:r>
            <a:r>
              <a:rPr lang="ru-RU" dirty="0" smtClean="0"/>
              <a:t> не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ластовиння</a:t>
            </a:r>
            <a:r>
              <a:rPr lang="ru-RU" dirty="0" smtClean="0"/>
              <a:t>);</a:t>
            </a:r>
            <a:r>
              <a:rPr lang="ru-RU" dirty="0" err="1" smtClean="0"/>
              <a:t>позитивні</a:t>
            </a:r>
            <a:r>
              <a:rPr lang="ru-RU" dirty="0" smtClean="0"/>
              <a:t> -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підвищують</a:t>
            </a:r>
            <a:r>
              <a:rPr lang="ru-RU" dirty="0" smtClean="0"/>
              <a:t> </a:t>
            </a:r>
            <a:r>
              <a:rPr lang="ru-RU" dirty="0" err="1" smtClean="0"/>
              <a:t>життєздатність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поява</a:t>
            </a:r>
            <a:r>
              <a:rPr lang="ru-RU" dirty="0" smtClean="0"/>
              <a:t> </a:t>
            </a:r>
            <a:r>
              <a:rPr lang="ru-RU" dirty="0" err="1" smtClean="0"/>
              <a:t>чотирикамерного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). </a:t>
            </a: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прогресивної</a:t>
            </a:r>
            <a:r>
              <a:rPr lang="ru-RU" dirty="0" smtClean="0"/>
              <a:t> </a:t>
            </a:r>
            <a:r>
              <a:rPr lang="ru-RU" dirty="0" err="1" smtClean="0"/>
              <a:t>еволюції</a:t>
            </a:r>
            <a:r>
              <a:rPr lang="ru-RU" dirty="0" smtClean="0"/>
              <a:t>. За </a:t>
            </a:r>
            <a:r>
              <a:rPr lang="ru-RU" dirty="0" err="1" smtClean="0"/>
              <a:t>змінами</a:t>
            </a:r>
            <a:r>
              <a:rPr lang="ru-RU" dirty="0" smtClean="0"/>
              <a:t> </a:t>
            </a:r>
            <a:r>
              <a:rPr lang="ru-RU" dirty="0" err="1" smtClean="0"/>
              <a:t>генетичного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геномні</a:t>
            </a:r>
            <a:r>
              <a:rPr lang="ru-RU" dirty="0" smtClean="0"/>
              <a:t>, </a:t>
            </a:r>
            <a:r>
              <a:rPr lang="ru-RU" dirty="0" err="1" smtClean="0"/>
              <a:t>хромосомні</a:t>
            </a:r>
            <a:r>
              <a:rPr lang="ru-RU" dirty="0" smtClean="0"/>
              <a:t> та </a:t>
            </a:r>
            <a:r>
              <a:rPr lang="ru-RU" dirty="0" err="1" smtClean="0"/>
              <a:t>генні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860032" cy="36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954" y="0"/>
            <a:ext cx="459704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212977"/>
            <a:ext cx="6300192" cy="364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Геномні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Геномні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обумовлені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 числа хромосом. До них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поліплоїдія</a:t>
            </a:r>
            <a:r>
              <a:rPr lang="ru-RU" dirty="0" smtClean="0"/>
              <a:t>, </a:t>
            </a:r>
            <a:r>
              <a:rPr lang="ru-RU" dirty="0" err="1" smtClean="0"/>
              <a:t>гаплоїдія</a:t>
            </a:r>
            <a:r>
              <a:rPr lang="ru-RU" dirty="0" smtClean="0"/>
              <a:t> та </a:t>
            </a:r>
            <a:r>
              <a:rPr lang="ru-RU" dirty="0" err="1" smtClean="0"/>
              <a:t>анеуплоїдія</a:t>
            </a:r>
            <a:r>
              <a:rPr lang="ru-RU" dirty="0" smtClean="0"/>
              <a:t>. </a:t>
            </a:r>
            <a:r>
              <a:rPr lang="ru-RU" dirty="0" err="1" smtClean="0"/>
              <a:t>Аномалії</a:t>
            </a:r>
            <a:r>
              <a:rPr lang="ru-RU" dirty="0" smtClean="0"/>
              <a:t> числа хромосом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спричинені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причинами.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геномні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наслідком</a:t>
            </a:r>
            <a:r>
              <a:rPr lang="ru-RU" dirty="0" smtClean="0"/>
              <a:t>: 1) </a:t>
            </a:r>
            <a:r>
              <a:rPr lang="ru-RU" dirty="0" err="1" smtClean="0"/>
              <a:t>нерозбіжності</a:t>
            </a:r>
            <a:r>
              <a:rPr lang="ru-RU" dirty="0" smtClean="0"/>
              <a:t> хромосом, коли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гомологічних</a:t>
            </a:r>
            <a:r>
              <a:rPr lang="ru-RU" dirty="0" smtClean="0"/>
              <a:t> хромосом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з'єднаними</a:t>
            </a:r>
            <a:r>
              <a:rPr lang="ru-RU" dirty="0" smtClean="0"/>
              <a:t> разом </a:t>
            </a:r>
            <a:r>
              <a:rPr lang="ru-RU" dirty="0" err="1" smtClean="0"/>
              <a:t>і</a:t>
            </a:r>
            <a:r>
              <a:rPr lang="ru-RU" dirty="0" smtClean="0"/>
              <a:t> в анафазу </a:t>
            </a:r>
            <a:r>
              <a:rPr lang="ru-RU" dirty="0" err="1" smtClean="0"/>
              <a:t>відходять</a:t>
            </a:r>
            <a:r>
              <a:rPr lang="ru-RU" dirty="0" smtClean="0"/>
              <a:t> до одного полюсу; 2) </a:t>
            </a:r>
            <a:r>
              <a:rPr lang="ru-RU" dirty="0" err="1" smtClean="0"/>
              <a:t>анафазного</a:t>
            </a:r>
            <a:r>
              <a:rPr lang="ru-RU" dirty="0" smtClean="0"/>
              <a:t> </a:t>
            </a:r>
            <a:r>
              <a:rPr lang="ru-RU" dirty="0" err="1" smtClean="0"/>
              <a:t>відставання</a:t>
            </a:r>
            <a:r>
              <a:rPr lang="ru-RU" dirty="0" smtClean="0"/>
              <a:t>, коли одна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хромосом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анафазного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відстають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. </a:t>
            </a:r>
            <a:r>
              <a:rPr lang="ru-RU" dirty="0" err="1" smtClean="0"/>
              <a:t>Рідше</a:t>
            </a:r>
            <a:r>
              <a:rPr lang="ru-RU" dirty="0" smtClean="0"/>
              <a:t> причиною </a:t>
            </a:r>
            <a:r>
              <a:rPr lang="ru-RU" dirty="0" err="1" smtClean="0"/>
              <a:t>геномних</a:t>
            </a:r>
            <a:r>
              <a:rPr lang="ru-RU" dirty="0" smtClean="0"/>
              <a:t> </a:t>
            </a:r>
            <a:r>
              <a:rPr lang="ru-RU" dirty="0" err="1" smtClean="0"/>
              <a:t>мутацій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поліплоїдизація</a:t>
            </a:r>
            <a:r>
              <a:rPr lang="ru-RU" dirty="0" smtClean="0"/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Поліплоїдія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кратне</a:t>
            </a:r>
            <a:r>
              <a:rPr lang="ru-RU" dirty="0" smtClean="0"/>
              <a:t> </a:t>
            </a:r>
            <a:r>
              <a:rPr lang="ru-RU" dirty="0" err="1" smtClean="0"/>
              <a:t>гаплоїдне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числа хромосом (</a:t>
            </a:r>
            <a:r>
              <a:rPr lang="ru-RU" dirty="0" err="1" smtClean="0"/>
              <a:t>Зп</a:t>
            </a:r>
            <a:r>
              <a:rPr lang="ru-RU" dirty="0" smtClean="0"/>
              <a:t>, 4п, 5п, ...). </a:t>
            </a:r>
            <a:r>
              <a:rPr lang="ru-RU" dirty="0" err="1" smtClean="0"/>
              <a:t>Поліплоїдія</a:t>
            </a:r>
            <a:r>
              <a:rPr lang="ru-RU" dirty="0" smtClean="0"/>
              <a:t>, як правило,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селекції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та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врожайності</a:t>
            </a:r>
            <a:r>
              <a:rPr lang="ru-RU" dirty="0" smtClean="0"/>
              <a:t>. У </a:t>
            </a:r>
            <a:r>
              <a:rPr lang="ru-RU" dirty="0" err="1" smtClean="0"/>
              <a:t>ссавців</a:t>
            </a:r>
            <a:r>
              <a:rPr lang="ru-RU" dirty="0" smtClean="0"/>
              <a:t> та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летальні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Гаплоїдія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In) </a:t>
            </a:r>
            <a:r>
              <a:rPr lang="en-US" dirty="0" smtClean="0"/>
              <a:t>- </a:t>
            </a:r>
            <a:r>
              <a:rPr lang="ru-RU" dirty="0" err="1" smtClean="0"/>
              <a:t>одинарний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хромосом, </a:t>
            </a:r>
            <a:r>
              <a:rPr lang="ru-RU" dirty="0" err="1" smtClean="0"/>
              <a:t>наприклад</a:t>
            </a:r>
            <a:r>
              <a:rPr lang="ru-RU" dirty="0" smtClean="0"/>
              <a:t> у </a:t>
            </a:r>
            <a:r>
              <a:rPr lang="ru-RU" dirty="0" err="1" smtClean="0"/>
              <a:t>бджіл</a:t>
            </a:r>
            <a:r>
              <a:rPr lang="ru-RU" dirty="0" smtClean="0"/>
              <a:t> </a:t>
            </a:r>
            <a:r>
              <a:rPr lang="ru-RU" dirty="0" err="1" smtClean="0"/>
              <a:t>трутнів</a:t>
            </a:r>
            <a:r>
              <a:rPr lang="ru-RU" dirty="0" smtClean="0"/>
              <a:t>. </a:t>
            </a:r>
            <a:r>
              <a:rPr lang="ru-RU" dirty="0" err="1" smtClean="0"/>
              <a:t>Життєздатність</a:t>
            </a:r>
            <a:r>
              <a:rPr lang="ru-RU" dirty="0" smtClean="0"/>
              <a:t> </a:t>
            </a:r>
            <a:r>
              <a:rPr lang="ru-RU" dirty="0" err="1" smtClean="0"/>
              <a:t>гаплоїдів</a:t>
            </a:r>
            <a:r>
              <a:rPr lang="ru-RU" dirty="0" smtClean="0"/>
              <a:t> </a:t>
            </a:r>
            <a:r>
              <a:rPr lang="ru-RU" dirty="0" err="1" smtClean="0"/>
              <a:t>знижується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проявляються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рецесивні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однині.Для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 та </a:t>
            </a:r>
            <a:r>
              <a:rPr lang="ru-RU" dirty="0" err="1" smtClean="0"/>
              <a:t>людини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летальна </a:t>
            </a:r>
            <a:r>
              <a:rPr lang="ru-RU" dirty="0" err="1" smtClean="0"/>
              <a:t>мутація</a:t>
            </a:r>
            <a:r>
              <a:rPr lang="ru-RU" dirty="0" smtClean="0"/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Анеуплоїдія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неразове</a:t>
            </a:r>
            <a:r>
              <a:rPr lang="ru-RU" dirty="0" smtClean="0"/>
              <a:t> </a:t>
            </a:r>
            <a:r>
              <a:rPr lang="ru-RU" dirty="0" err="1" smtClean="0"/>
              <a:t>гаплоїдне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числа хромосом (2п+1, 2п+2, 2п-1 </a:t>
            </a:r>
            <a:r>
              <a:rPr lang="ru-RU" dirty="0" err="1" smtClean="0"/>
              <a:t>тощо</a:t>
            </a:r>
            <a:r>
              <a:rPr lang="ru-RU" dirty="0" smtClean="0"/>
              <a:t>).</a:t>
            </a:r>
            <a:r>
              <a:rPr lang="ru-RU" dirty="0" err="1" smtClean="0"/>
              <a:t>Різновиди</a:t>
            </a:r>
            <a:r>
              <a:rPr lang="ru-RU" dirty="0" smtClean="0"/>
              <a:t> </a:t>
            </a:r>
            <a:r>
              <a:rPr lang="ru-RU" dirty="0" err="1" smtClean="0"/>
              <a:t>анеуплоїдії</a:t>
            </a:r>
            <a:r>
              <a:rPr lang="ru-RU" dirty="0" smtClean="0"/>
              <a:t>: а) </a:t>
            </a:r>
            <a:r>
              <a:rPr lang="ru-RU" dirty="0" err="1" smtClean="0"/>
              <a:t>трисомія</a:t>
            </a:r>
            <a:r>
              <a:rPr lang="ru-RU" dirty="0" smtClean="0"/>
              <a:t> - три </a:t>
            </a:r>
            <a:r>
              <a:rPr lang="ru-RU" dirty="0" err="1" smtClean="0"/>
              <a:t>гомологічні</a:t>
            </a:r>
            <a:r>
              <a:rPr lang="ru-RU" dirty="0" smtClean="0"/>
              <a:t> </a:t>
            </a:r>
            <a:r>
              <a:rPr lang="ru-RU" dirty="0" err="1" smtClean="0"/>
              <a:t>хромосоми</a:t>
            </a:r>
            <a:r>
              <a:rPr lang="ru-RU" dirty="0" smtClean="0"/>
              <a:t> в </a:t>
            </a:r>
            <a:r>
              <a:rPr lang="ru-RU" dirty="0" err="1" smtClean="0"/>
              <a:t>каріотипі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при </a:t>
            </a:r>
            <a:r>
              <a:rPr lang="ru-RU" dirty="0" err="1" smtClean="0"/>
              <a:t>синдромі</a:t>
            </a:r>
            <a:r>
              <a:rPr lang="ru-RU" dirty="0" smtClean="0"/>
              <a:t> Дауна (</a:t>
            </a:r>
            <a:r>
              <a:rPr lang="ru-RU" dirty="0" err="1" smtClean="0"/>
              <a:t>трисомія</a:t>
            </a:r>
            <a:r>
              <a:rPr lang="ru-RU" dirty="0" smtClean="0"/>
              <a:t> по 21-й </a:t>
            </a:r>
            <a:r>
              <a:rPr lang="ru-RU" dirty="0" err="1" smtClean="0"/>
              <a:t>хромосомі</a:t>
            </a:r>
            <a:r>
              <a:rPr lang="ru-RU" dirty="0" smtClean="0"/>
              <a:t>); б) </a:t>
            </a:r>
            <a:r>
              <a:rPr lang="ru-RU" dirty="0" err="1" smtClean="0"/>
              <a:t>моносомія</a:t>
            </a:r>
            <a:r>
              <a:rPr lang="ru-RU" dirty="0" smtClean="0"/>
              <a:t> – в </a:t>
            </a:r>
            <a:r>
              <a:rPr lang="ru-RU" dirty="0" err="1" smtClean="0"/>
              <a:t>наборі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пари </a:t>
            </a:r>
            <a:r>
              <a:rPr lang="ru-RU" dirty="0" err="1" smtClean="0"/>
              <a:t>гомологічних</a:t>
            </a:r>
            <a:r>
              <a:rPr lang="ru-RU" dirty="0" smtClean="0"/>
              <a:t> хромосом, </a:t>
            </a:r>
            <a:r>
              <a:rPr lang="ru-RU" dirty="0" err="1" smtClean="0"/>
              <a:t>наприклад</a:t>
            </a:r>
            <a:r>
              <a:rPr lang="ru-RU" dirty="0" smtClean="0"/>
              <a:t> при </a:t>
            </a:r>
            <a:r>
              <a:rPr lang="ru-RU" dirty="0" err="1" smtClean="0"/>
              <a:t>синдромі</a:t>
            </a:r>
            <a:r>
              <a:rPr lang="ru-RU" dirty="0" smtClean="0"/>
              <a:t> </a:t>
            </a:r>
            <a:r>
              <a:rPr lang="ru-RU" dirty="0" err="1" smtClean="0"/>
              <a:t>Шерешевського-Тернера</a:t>
            </a:r>
            <a:r>
              <a:rPr lang="ru-RU" dirty="0" smtClean="0"/>
              <a:t> (</a:t>
            </a:r>
            <a:r>
              <a:rPr lang="ru-RU" dirty="0" err="1" smtClean="0"/>
              <a:t>моносомія</a:t>
            </a:r>
            <a:r>
              <a:rPr lang="ru-RU" dirty="0" smtClean="0"/>
              <a:t> </a:t>
            </a:r>
            <a:r>
              <a:rPr lang="en-US" dirty="0" smtClean="0"/>
              <a:t>X).</a:t>
            </a:r>
            <a:r>
              <a:rPr lang="ru-RU" dirty="0" err="1" smtClean="0"/>
              <a:t>Моносомії</a:t>
            </a:r>
            <a:r>
              <a:rPr lang="ru-RU" dirty="0" smtClean="0"/>
              <a:t> за першими великими парами хромосом </a:t>
            </a:r>
            <a:r>
              <a:rPr lang="ru-RU" dirty="0" err="1" smtClean="0"/>
              <a:t>є</a:t>
            </a:r>
            <a:r>
              <a:rPr lang="ru-RU" dirty="0" smtClean="0"/>
              <a:t> для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летальними</a:t>
            </a:r>
            <a:r>
              <a:rPr lang="ru-RU" dirty="0" smtClean="0"/>
              <a:t> </a:t>
            </a:r>
            <a:r>
              <a:rPr lang="ru-RU" dirty="0" err="1" smtClean="0"/>
              <a:t>мутаціями</a:t>
            </a:r>
            <a:r>
              <a:rPr lang="ru-RU" dirty="0" smtClean="0"/>
              <a:t>. </a:t>
            </a:r>
            <a:r>
              <a:rPr lang="ru-RU" dirty="0" err="1" smtClean="0"/>
              <a:t>Нулісомія</a:t>
            </a:r>
            <a:r>
              <a:rPr lang="ru-RU" dirty="0" smtClean="0"/>
              <a:t> – </a:t>
            </a:r>
            <a:r>
              <a:rPr lang="ru-RU" dirty="0" err="1" smtClean="0"/>
              <a:t>відсутність</a:t>
            </a:r>
            <a:r>
              <a:rPr lang="ru-RU" dirty="0" smtClean="0"/>
              <a:t> пари хромосом (летальна </a:t>
            </a:r>
            <a:r>
              <a:rPr lang="ru-RU" dirty="0" err="1" smtClean="0"/>
              <a:t>мутація</a:t>
            </a:r>
            <a:r>
              <a:rPr lang="ru-RU" dirty="0" smtClean="0"/>
              <a:t>), 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невідома.Геномні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</a:t>
            </a:r>
            <a:r>
              <a:rPr lang="ru-RU" dirty="0" err="1" smtClean="0"/>
              <a:t>фенотипно</a:t>
            </a:r>
            <a:r>
              <a:rPr lang="ru-RU" dirty="0" smtClean="0"/>
              <a:t> та легко </a:t>
            </a:r>
            <a:r>
              <a:rPr lang="ru-RU" dirty="0" err="1" smtClean="0"/>
              <a:t>виявляються</a:t>
            </a:r>
            <a:r>
              <a:rPr lang="ru-RU" dirty="0" smtClean="0"/>
              <a:t> </a:t>
            </a:r>
            <a:r>
              <a:rPr lang="ru-RU" dirty="0" err="1" smtClean="0"/>
              <a:t>цитогенетичними</a:t>
            </a:r>
            <a:r>
              <a:rPr lang="ru-RU" dirty="0" smtClean="0"/>
              <a:t> методами.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3204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780928"/>
            <a:ext cx="2107480" cy="268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068960"/>
            <a:ext cx="13804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068960"/>
            <a:ext cx="154305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526094"/>
            <a:ext cx="3635895" cy="233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Хромосомні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Хромосомні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(</a:t>
            </a:r>
            <a:r>
              <a:rPr lang="ru-RU" dirty="0" err="1" smtClean="0"/>
              <a:t>аберації</a:t>
            </a:r>
            <a:r>
              <a:rPr lang="ru-RU" dirty="0" smtClean="0"/>
              <a:t>) </a:t>
            </a:r>
            <a:r>
              <a:rPr lang="ru-RU" dirty="0" err="1" smtClean="0"/>
              <a:t>обумовлені</a:t>
            </a:r>
            <a:r>
              <a:rPr lang="ru-RU" dirty="0" smtClean="0"/>
              <a:t> </a:t>
            </a:r>
            <a:r>
              <a:rPr lang="ru-RU" dirty="0" err="1" smtClean="0"/>
              <a:t>зміною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хромосом. Вони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внутрішньохромосомними</a:t>
            </a:r>
            <a:r>
              <a:rPr lang="ru-RU" dirty="0" smtClean="0"/>
              <a:t> та </a:t>
            </a:r>
            <a:r>
              <a:rPr lang="ru-RU" dirty="0" err="1" smtClean="0"/>
              <a:t>міжхромосомними.До</a:t>
            </a:r>
            <a:r>
              <a:rPr lang="ru-RU" dirty="0" smtClean="0"/>
              <a:t> </a:t>
            </a:r>
            <a:r>
              <a:rPr lang="ru-RU" dirty="0" err="1" smtClean="0"/>
              <a:t>внутрішньохромосомних</a:t>
            </a:r>
            <a:r>
              <a:rPr lang="ru-RU" dirty="0" smtClean="0"/>
              <a:t> </a:t>
            </a:r>
            <a:r>
              <a:rPr lang="ru-RU" dirty="0" err="1" smtClean="0"/>
              <a:t>мутацій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перебудови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хромосоми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Делеція</a:t>
            </a:r>
            <a:r>
              <a:rPr lang="ru-RU" dirty="0" smtClean="0">
                <a:solidFill>
                  <a:srgbClr val="FFFF00"/>
                </a:solidFill>
              </a:rPr>
              <a:t> (недостача) </a:t>
            </a:r>
            <a:r>
              <a:rPr lang="ru-RU" dirty="0" smtClean="0"/>
              <a:t>-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хромосоми</a:t>
            </a:r>
            <a:r>
              <a:rPr lang="ru-RU" dirty="0" smtClean="0"/>
              <a:t>.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нестачі</a:t>
            </a:r>
            <a:r>
              <a:rPr lang="ru-RU" dirty="0" smtClean="0"/>
              <a:t> </a:t>
            </a:r>
            <a:r>
              <a:rPr lang="ru-RU" dirty="0" err="1" smtClean="0"/>
              <a:t>термінальних</a:t>
            </a:r>
            <a:r>
              <a:rPr lang="ru-RU" dirty="0" smtClean="0"/>
              <a:t> та </a:t>
            </a:r>
            <a:r>
              <a:rPr lang="ru-RU" dirty="0" err="1" smtClean="0"/>
              <a:t>середніх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(Рис. 1).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16832"/>
            <a:ext cx="641028" cy="167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9344" y="357301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Норма (</a:t>
            </a:r>
            <a:r>
              <a:rPr lang="ru-RU" dirty="0" err="1" smtClean="0"/>
              <a:t>начальна</a:t>
            </a:r>
            <a:r>
              <a:rPr lang="ru-RU" dirty="0" smtClean="0"/>
              <a:t> форма)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403648" y="3933056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83968" y="40050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12160" y="3789040"/>
            <a:ext cx="158417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55576" y="4365104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Інверсія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4293096"/>
            <a:ext cx="2037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Делеція</a:t>
            </a:r>
            <a:r>
              <a:rPr lang="ru-RU" dirty="0" smtClean="0"/>
              <a:t> (</a:t>
            </a:r>
            <a:r>
              <a:rPr lang="ru-RU" dirty="0" err="1" smtClean="0"/>
              <a:t>нестача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88224" y="4221088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Дуплікація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869160"/>
            <a:ext cx="4762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97152"/>
            <a:ext cx="4381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97152"/>
            <a:ext cx="3714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581128"/>
            <a:ext cx="3524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Делеція</a:t>
            </a:r>
            <a:r>
              <a:rPr lang="ru-RU" dirty="0" smtClean="0"/>
              <a:t> практично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хромосом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порушити</a:t>
            </a:r>
            <a:r>
              <a:rPr lang="ru-RU" dirty="0" smtClean="0"/>
              <a:t> </a:t>
            </a:r>
            <a:r>
              <a:rPr lang="ru-RU" dirty="0" err="1" smtClean="0"/>
              <a:t>ембріональний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та </a:t>
            </a:r>
            <a:r>
              <a:rPr lang="ru-RU" dirty="0" err="1" smtClean="0"/>
              <a:t>виявитися</a:t>
            </a:r>
            <a:r>
              <a:rPr lang="ru-RU" dirty="0" smtClean="0"/>
              <a:t> </a:t>
            </a:r>
            <a:r>
              <a:rPr lang="ru-RU" dirty="0" err="1" smtClean="0"/>
              <a:t>множинними</a:t>
            </a:r>
            <a:r>
              <a:rPr lang="ru-RU" dirty="0" smtClean="0"/>
              <a:t> </a:t>
            </a:r>
            <a:r>
              <a:rPr lang="ru-RU" dirty="0" err="1" smtClean="0"/>
              <a:t>вродженими</a:t>
            </a:r>
            <a:r>
              <a:rPr lang="ru-RU" dirty="0" smtClean="0"/>
              <a:t> </a:t>
            </a:r>
            <a:r>
              <a:rPr lang="ru-RU" dirty="0" err="1" smtClean="0"/>
              <a:t>вадами</a:t>
            </a:r>
            <a:r>
              <a:rPr lang="ru-RU" dirty="0" smtClean="0"/>
              <a:t>. </a:t>
            </a:r>
            <a:r>
              <a:rPr lang="en-US" dirty="0" smtClean="0"/>
              <a:t>Ha</a:t>
            </a:r>
            <a:r>
              <a:rPr lang="ru-RU" dirty="0" smtClean="0"/>
              <a:t>приклад, </a:t>
            </a:r>
            <a:r>
              <a:rPr lang="ru-RU" dirty="0" err="1" smtClean="0"/>
              <a:t>делеція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короткого плеча 5 </a:t>
            </a:r>
            <a:r>
              <a:rPr lang="ru-RU" dirty="0" err="1" smtClean="0"/>
              <a:t>й</a:t>
            </a:r>
            <a:r>
              <a:rPr lang="ru-RU" dirty="0" smtClean="0"/>
              <a:t> (5р-) </a:t>
            </a:r>
            <a:r>
              <a:rPr lang="ru-RU" dirty="0" err="1" smtClean="0"/>
              <a:t>хромосоми</a:t>
            </a:r>
            <a:r>
              <a:rPr lang="ru-RU" dirty="0" smtClean="0"/>
              <a:t> у </a:t>
            </a:r>
            <a:r>
              <a:rPr lang="ru-RU" dirty="0" err="1" smtClean="0"/>
              <a:t>людини</a:t>
            </a:r>
            <a:r>
              <a:rPr lang="ru-RU" dirty="0" smtClean="0"/>
              <a:t> наводить до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синдрому-котячого</a:t>
            </a:r>
            <a:r>
              <a:rPr lang="ru-RU" dirty="0" smtClean="0"/>
              <a:t> крику»(</a:t>
            </a:r>
            <a:r>
              <a:rPr lang="ru-RU" dirty="0" err="1" smtClean="0"/>
              <a:t>Недорозвинення</a:t>
            </a:r>
            <a:r>
              <a:rPr lang="ru-RU" dirty="0" smtClean="0"/>
              <a:t> </a:t>
            </a:r>
            <a:r>
              <a:rPr lang="ru-RU" dirty="0" err="1" smtClean="0"/>
              <a:t>гортані</a:t>
            </a:r>
            <a:r>
              <a:rPr lang="ru-RU" dirty="0" smtClean="0"/>
              <a:t>, </a:t>
            </a:r>
            <a:r>
              <a:rPr lang="ru-RU" dirty="0" err="1" smtClean="0"/>
              <a:t>різке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інтелекту</a:t>
            </a:r>
            <a:r>
              <a:rPr lang="ru-RU" dirty="0" smtClean="0"/>
              <a:t>, вади </a:t>
            </a:r>
            <a:r>
              <a:rPr lang="ru-RU" dirty="0" err="1" smtClean="0"/>
              <a:t>серця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.). При </a:t>
            </a:r>
            <a:r>
              <a:rPr lang="ru-RU" dirty="0" err="1" smtClean="0"/>
              <a:t>делеції</a:t>
            </a:r>
            <a:r>
              <a:rPr lang="ru-RU" dirty="0" smtClean="0"/>
              <a:t> </a:t>
            </a:r>
            <a:r>
              <a:rPr lang="ru-RU" dirty="0" err="1" smtClean="0"/>
              <a:t>термінальних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плеч </a:t>
            </a:r>
            <a:r>
              <a:rPr lang="ru-RU" dirty="0" err="1" smtClean="0"/>
              <a:t>хромосоми</a:t>
            </a:r>
            <a:r>
              <a:rPr lang="ru-RU" dirty="0" smtClean="0"/>
              <a:t> (</a:t>
            </a:r>
            <a:r>
              <a:rPr lang="ru-RU" dirty="0" err="1" smtClean="0"/>
              <a:t>видаляються</a:t>
            </a:r>
            <a:r>
              <a:rPr lang="ru-RU" dirty="0" smtClean="0"/>
              <a:t> </a:t>
            </a:r>
            <a:r>
              <a:rPr lang="ru-RU" dirty="0" err="1" smtClean="0"/>
              <a:t>теломери</a:t>
            </a:r>
            <a:r>
              <a:rPr lang="ru-RU" dirty="0" smtClean="0"/>
              <a:t>) часто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замикання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залишилася</a:t>
            </a:r>
            <a:r>
              <a:rPr lang="ru-RU" dirty="0" smtClean="0"/>
              <a:t> в </a:t>
            </a:r>
            <a:r>
              <a:rPr lang="ru-RU" dirty="0" err="1" smtClean="0"/>
              <a:t>кільце</a:t>
            </a:r>
            <a:r>
              <a:rPr lang="ru-RU" dirty="0" smtClean="0"/>
              <a:t> -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кільцевих</a:t>
            </a:r>
            <a:r>
              <a:rPr lang="ru-RU" dirty="0" smtClean="0"/>
              <a:t> хромосом (рис. 2).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88840"/>
            <a:ext cx="24765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Дуплікація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ru-RU" dirty="0" err="1" smtClean="0">
                <a:solidFill>
                  <a:srgbClr val="FFFF00"/>
                </a:solidFill>
              </a:rPr>
              <a:t>порціальна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трисомія</a:t>
            </a:r>
            <a:r>
              <a:rPr lang="ru-RU" dirty="0" smtClean="0">
                <a:solidFill>
                  <a:srgbClr val="FFFF00"/>
                </a:solidFill>
              </a:rPr>
              <a:t>) </a:t>
            </a:r>
            <a:r>
              <a:rPr lang="ru-RU" dirty="0" smtClean="0"/>
              <a:t>– </a:t>
            </a:r>
            <a:r>
              <a:rPr lang="ru-RU" dirty="0" err="1" smtClean="0"/>
              <a:t>подвоєння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хромосоми</a:t>
            </a:r>
            <a:r>
              <a:rPr lang="ru-RU" dirty="0" smtClean="0"/>
              <a:t>. Прикладом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синдром </a:t>
            </a:r>
            <a:r>
              <a:rPr lang="ru-RU" dirty="0" err="1" smtClean="0"/>
              <a:t>трисомії</a:t>
            </a:r>
            <a:r>
              <a:rPr lang="ru-RU" dirty="0" smtClean="0"/>
              <a:t> за коротким </a:t>
            </a:r>
            <a:r>
              <a:rPr lang="ru-RU" dirty="0" err="1" smtClean="0"/>
              <a:t>плечем</a:t>
            </a:r>
            <a:r>
              <a:rPr lang="ru-RU" dirty="0" smtClean="0"/>
              <a:t> </a:t>
            </a:r>
            <a:r>
              <a:rPr lang="ru-RU" dirty="0" err="1" smtClean="0"/>
              <a:t>дев'ятої</a:t>
            </a:r>
            <a:r>
              <a:rPr lang="ru-RU" dirty="0" smtClean="0"/>
              <a:t> </a:t>
            </a:r>
            <a:r>
              <a:rPr lang="ru-RU" dirty="0" err="1" smtClean="0"/>
              <a:t>хромосоми</a:t>
            </a:r>
            <a:r>
              <a:rPr lang="ru-RU" dirty="0" smtClean="0"/>
              <a:t> у </a:t>
            </a:r>
            <a:r>
              <a:rPr lang="ru-RU" dirty="0" err="1" smtClean="0"/>
              <a:t>людини,що</a:t>
            </a:r>
            <a:r>
              <a:rPr lang="ru-RU" dirty="0" smtClean="0"/>
              <a:t> </a:t>
            </a:r>
            <a:r>
              <a:rPr lang="ru-RU" dirty="0" err="1" smtClean="0"/>
              <a:t>виявляється</a:t>
            </a:r>
            <a:r>
              <a:rPr lang="ru-RU" dirty="0" smtClean="0"/>
              <a:t> </a:t>
            </a:r>
            <a:r>
              <a:rPr lang="ru-RU" dirty="0" err="1" smtClean="0"/>
              <a:t>розумовою</a:t>
            </a:r>
            <a:r>
              <a:rPr lang="ru-RU" dirty="0" smtClean="0"/>
              <a:t> </a:t>
            </a:r>
            <a:r>
              <a:rPr lang="ru-RU" dirty="0" err="1" smtClean="0"/>
              <a:t>відсталістю</a:t>
            </a:r>
            <a:r>
              <a:rPr lang="ru-RU" dirty="0" smtClean="0"/>
              <a:t>, </a:t>
            </a:r>
            <a:r>
              <a:rPr lang="ru-RU" dirty="0" err="1" smtClean="0"/>
              <a:t>затримкою</a:t>
            </a:r>
            <a:r>
              <a:rPr lang="ru-RU" dirty="0" smtClean="0"/>
              <a:t> росту, </a:t>
            </a:r>
            <a:r>
              <a:rPr lang="ru-RU" dirty="0" err="1" smtClean="0"/>
              <a:t>мікроцефалією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вадами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>
                <a:solidFill>
                  <a:srgbClr val="FFFF00"/>
                </a:solidFill>
              </a:rPr>
              <a:t>Інверсія</a:t>
            </a:r>
            <a:r>
              <a:rPr lang="ru-RU" dirty="0" smtClean="0"/>
              <a:t> - </a:t>
            </a:r>
            <a:r>
              <a:rPr lang="ru-RU" dirty="0" err="1" smtClean="0"/>
              <a:t>відрив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хромосоми</a:t>
            </a:r>
            <a:r>
              <a:rPr lang="ru-RU" dirty="0" smtClean="0"/>
              <a:t>, поворот на 180°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прикріплення</a:t>
            </a:r>
            <a:r>
              <a:rPr lang="ru-RU" dirty="0" smtClean="0"/>
              <a:t> до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відриву</a:t>
            </a:r>
            <a:r>
              <a:rPr lang="ru-RU" dirty="0" smtClean="0"/>
              <a:t>.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порядку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генів.Міжхромосомні</a:t>
            </a:r>
            <a:r>
              <a:rPr lang="ru-RU" dirty="0" smtClean="0"/>
              <a:t> </a:t>
            </a:r>
            <a:r>
              <a:rPr lang="ru-RU" dirty="0" err="1" smtClean="0"/>
              <a:t>перебудови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негомологічними</a:t>
            </a:r>
            <a:r>
              <a:rPr lang="ru-RU" dirty="0" smtClean="0"/>
              <a:t> </a:t>
            </a:r>
            <a:r>
              <a:rPr lang="ru-RU" dirty="0" err="1" smtClean="0"/>
              <a:t>хромосомами.Транслокація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сегментами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негомологічними</a:t>
            </a:r>
            <a:r>
              <a:rPr lang="ru-RU" dirty="0" smtClean="0"/>
              <a:t> хромосомами. </a:t>
            </a:r>
          </a:p>
          <a:p>
            <a:pPr algn="just"/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реципрокні</a:t>
            </a:r>
            <a:r>
              <a:rPr lang="ru-RU" dirty="0" smtClean="0"/>
              <a:t> </a:t>
            </a:r>
            <a:r>
              <a:rPr lang="ru-RU" dirty="0" err="1" smtClean="0"/>
              <a:t>транслокації</a:t>
            </a:r>
            <a:r>
              <a:rPr lang="ru-RU" dirty="0" smtClean="0"/>
              <a:t>, коли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хромосоми</a:t>
            </a:r>
            <a:r>
              <a:rPr lang="ru-RU" dirty="0" smtClean="0"/>
              <a:t> </a:t>
            </a:r>
            <a:r>
              <a:rPr lang="ru-RU" dirty="0" err="1" smtClean="0"/>
              <a:t>обмінюються</a:t>
            </a:r>
            <a:r>
              <a:rPr lang="ru-RU" dirty="0" smtClean="0"/>
              <a:t> сегментами(Рис. 3);</a:t>
            </a:r>
            <a:r>
              <a:rPr lang="ru-RU" dirty="0" err="1" smtClean="0"/>
              <a:t>нереципрокні</a:t>
            </a:r>
            <a:r>
              <a:rPr lang="ru-RU" dirty="0" smtClean="0"/>
              <a:t>, коли </a:t>
            </a:r>
            <a:r>
              <a:rPr lang="ru-RU" dirty="0" err="1" smtClean="0"/>
              <a:t>сегменти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хромосоми</a:t>
            </a:r>
            <a:r>
              <a:rPr lang="ru-RU" dirty="0" smtClean="0"/>
              <a:t> </a:t>
            </a:r>
            <a:r>
              <a:rPr lang="ru-RU" dirty="0" err="1" smtClean="0"/>
              <a:t>переносяться</a:t>
            </a:r>
            <a:r>
              <a:rPr lang="ru-RU" dirty="0" smtClean="0"/>
              <a:t> на </a:t>
            </a:r>
            <a:r>
              <a:rPr lang="ru-RU" dirty="0" err="1" smtClean="0"/>
              <a:t>іншу</a:t>
            </a:r>
            <a:r>
              <a:rPr lang="ru-RU" dirty="0" smtClean="0"/>
              <a:t> (рис. 4),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робертсонівські,коли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акроцентричні</a:t>
            </a:r>
            <a:r>
              <a:rPr lang="ru-RU" dirty="0" smtClean="0"/>
              <a:t> </a:t>
            </a:r>
            <a:r>
              <a:rPr lang="ru-RU" dirty="0" err="1" smtClean="0"/>
              <a:t>хромосоми</a:t>
            </a:r>
            <a:r>
              <a:rPr lang="ru-RU" dirty="0" smtClean="0"/>
              <a:t> </a:t>
            </a:r>
            <a:r>
              <a:rPr lang="ru-RU" dirty="0" err="1" smtClean="0"/>
              <a:t>з'єднуютьсясвоїми</a:t>
            </a:r>
            <a:r>
              <a:rPr lang="ru-RU" dirty="0" smtClean="0"/>
              <a:t> </a:t>
            </a:r>
            <a:r>
              <a:rPr lang="ru-RU" dirty="0" err="1" smtClean="0"/>
              <a:t>центромірними</a:t>
            </a:r>
            <a:r>
              <a:rPr lang="ru-RU" dirty="0" smtClean="0"/>
              <a:t> районами (рис. 5).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відбуватися</a:t>
            </a:r>
            <a:r>
              <a:rPr lang="ru-RU" dirty="0" smtClean="0"/>
              <a:t> </a:t>
            </a:r>
            <a:r>
              <a:rPr lang="ru-RU" dirty="0" err="1" smtClean="0"/>
              <a:t>поперечний</a:t>
            </a:r>
            <a:r>
              <a:rPr lang="ru-RU" dirty="0" smtClean="0"/>
              <a:t>, а не </a:t>
            </a:r>
            <a:r>
              <a:rPr lang="ru-RU" dirty="0" err="1" smtClean="0"/>
              <a:t>поздовжній</a:t>
            </a:r>
            <a:r>
              <a:rPr lang="ru-RU" dirty="0" smtClean="0"/>
              <a:t>, як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розрив</a:t>
            </a:r>
            <a:r>
              <a:rPr lang="ru-RU" dirty="0" smtClean="0"/>
              <a:t> хроматид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центромір</a:t>
            </a:r>
            <a:r>
              <a:rPr lang="ru-RU" dirty="0" smtClean="0"/>
              <a:t>;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ізохромосоми</a:t>
            </a:r>
            <a:r>
              <a:rPr lang="ru-RU" dirty="0" smtClean="0"/>
              <a:t> (рис. 6),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дзеркальним</a:t>
            </a:r>
            <a:r>
              <a:rPr lang="ru-RU" dirty="0" smtClean="0"/>
              <a:t> </a:t>
            </a:r>
            <a:r>
              <a:rPr lang="ru-RU" dirty="0" err="1" smtClean="0"/>
              <a:t>відображенням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однакових</a:t>
            </a:r>
            <a:r>
              <a:rPr lang="ru-RU" dirty="0" smtClean="0"/>
              <a:t> </a:t>
            </a:r>
            <a:r>
              <a:rPr lang="ru-RU" dirty="0" err="1" smtClean="0"/>
              <a:t>плечей</a:t>
            </a:r>
            <a:r>
              <a:rPr lang="ru-RU" dirty="0" smtClean="0"/>
              <a:t> (</a:t>
            </a:r>
            <a:r>
              <a:rPr lang="ru-RU" dirty="0" err="1" smtClean="0"/>
              <a:t>довгих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коротких).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65253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Рис.3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Рис.4</a:t>
            </a:r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25144"/>
            <a:ext cx="21184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1725761" cy="158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653136"/>
            <a:ext cx="1802688" cy="15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860032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Рис. 5</a:t>
            </a:r>
            <a:endParaRPr lang="ru-RU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437112"/>
            <a:ext cx="1870765" cy="17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236296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Рис. 6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2845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Нестачі</a:t>
            </a:r>
            <a:r>
              <a:rPr lang="ru-RU" dirty="0" smtClean="0"/>
              <a:t> (</a:t>
            </a:r>
            <a:r>
              <a:rPr lang="ru-RU" dirty="0" err="1" smtClean="0"/>
              <a:t>часткові</a:t>
            </a:r>
            <a:r>
              <a:rPr lang="ru-RU" dirty="0" smtClean="0"/>
              <a:t> </a:t>
            </a:r>
            <a:r>
              <a:rPr lang="ru-RU" dirty="0" err="1" smtClean="0"/>
              <a:t>моносомії</a:t>
            </a:r>
            <a:r>
              <a:rPr lang="ru-RU" dirty="0" smtClean="0"/>
              <a:t>) та </a:t>
            </a:r>
            <a:r>
              <a:rPr lang="ru-RU" dirty="0" err="1" smtClean="0"/>
              <a:t>дуплікації</a:t>
            </a:r>
            <a:r>
              <a:rPr lang="ru-RU" dirty="0" smtClean="0"/>
              <a:t> (</a:t>
            </a:r>
            <a:r>
              <a:rPr lang="ru-RU" dirty="0" err="1" smtClean="0"/>
              <a:t>часткові</a:t>
            </a:r>
            <a:r>
              <a:rPr lang="ru-RU" dirty="0" smtClean="0"/>
              <a:t> </a:t>
            </a:r>
            <a:r>
              <a:rPr lang="ru-RU" dirty="0" err="1" smtClean="0"/>
              <a:t>трисомії</a:t>
            </a:r>
            <a:r>
              <a:rPr lang="ru-RU" dirty="0" smtClean="0"/>
              <a:t>)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</a:t>
            </a:r>
            <a:r>
              <a:rPr lang="ru-RU" dirty="0" err="1" smtClean="0"/>
              <a:t>фенотипно,оскільки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порушується</a:t>
            </a:r>
            <a:r>
              <a:rPr lang="ru-RU" dirty="0" smtClean="0"/>
              <a:t> </a:t>
            </a:r>
            <a:r>
              <a:rPr lang="ru-RU" dirty="0" err="1" smtClean="0"/>
              <a:t>регуляція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ембріогенезу</a:t>
            </a:r>
            <a:r>
              <a:rPr lang="ru-RU" dirty="0" smtClean="0"/>
              <a:t>. </a:t>
            </a:r>
            <a:r>
              <a:rPr lang="ru-RU" dirty="0" err="1" smtClean="0"/>
              <a:t>Інверсії</a:t>
            </a:r>
            <a:r>
              <a:rPr lang="ru-RU" dirty="0" smtClean="0"/>
              <a:t> та </a:t>
            </a:r>
            <a:r>
              <a:rPr lang="ru-RU" dirty="0" err="1" smtClean="0"/>
              <a:t>транслокації</a:t>
            </a:r>
            <a:r>
              <a:rPr lang="ru-RU" dirty="0" smtClean="0"/>
              <a:t> </a:t>
            </a:r>
            <a:r>
              <a:rPr lang="ru-RU" dirty="0" err="1" smtClean="0"/>
              <a:t>фенотипно</a:t>
            </a:r>
            <a:r>
              <a:rPr lang="ru-RU" dirty="0" smtClean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не </a:t>
            </a:r>
            <a:r>
              <a:rPr lang="ru-RU" dirty="0" err="1" smtClean="0"/>
              <a:t>завжди</a:t>
            </a:r>
            <a:r>
              <a:rPr lang="ru-RU" dirty="0" smtClean="0"/>
              <a:t>; вони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збалансованими</a:t>
            </a:r>
            <a:r>
              <a:rPr lang="ru-RU" dirty="0" smtClean="0"/>
              <a:t>, коли не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жодного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генетичного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та </a:t>
            </a:r>
            <a:r>
              <a:rPr lang="ru-RU" dirty="0" err="1" smtClean="0"/>
              <a:t>зберігається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баланс </a:t>
            </a:r>
            <a:r>
              <a:rPr lang="ru-RU" dirty="0" err="1" smtClean="0"/>
              <a:t>генів</a:t>
            </a:r>
            <a:r>
              <a:rPr lang="ru-RU" dirty="0" smtClean="0"/>
              <a:t> у </a:t>
            </a:r>
            <a:r>
              <a:rPr lang="ru-RU" dirty="0" err="1" smtClean="0"/>
              <a:t>геномі</a:t>
            </a:r>
            <a:r>
              <a:rPr lang="ru-RU" dirty="0" smtClean="0"/>
              <a:t>. За </a:t>
            </a:r>
            <a:r>
              <a:rPr lang="ru-RU" dirty="0" err="1" smtClean="0"/>
              <a:t>інверсій</a:t>
            </a:r>
            <a:r>
              <a:rPr lang="ru-RU" dirty="0" smtClean="0"/>
              <a:t> та </a:t>
            </a:r>
            <a:r>
              <a:rPr lang="ru-RU" dirty="0" err="1" smtClean="0"/>
              <a:t>транслокацій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кон'югація</a:t>
            </a:r>
            <a:r>
              <a:rPr lang="ru-RU" dirty="0" smtClean="0"/>
              <a:t> </a:t>
            </a:r>
            <a:r>
              <a:rPr lang="ru-RU" dirty="0" err="1" smtClean="0"/>
              <a:t>гомологічних</a:t>
            </a:r>
            <a:r>
              <a:rPr lang="ru-RU" dirty="0" smtClean="0"/>
              <a:t> хромосом </a:t>
            </a:r>
            <a:r>
              <a:rPr lang="ru-RU" dirty="0" err="1" smtClean="0"/>
              <a:t>спричиняти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генетичного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дочірніми</a:t>
            </a:r>
            <a:r>
              <a:rPr lang="ru-RU" dirty="0" smtClean="0"/>
              <a:t> </a:t>
            </a:r>
            <a:r>
              <a:rPr lang="ru-RU" dirty="0" err="1" smtClean="0"/>
              <a:t>клітинами.Хромосомні</a:t>
            </a:r>
            <a:r>
              <a:rPr lang="ru-RU" dirty="0" smtClean="0"/>
              <a:t> </a:t>
            </a:r>
            <a:r>
              <a:rPr lang="ru-RU" dirty="0" err="1" smtClean="0"/>
              <a:t>аберації</a:t>
            </a:r>
            <a:r>
              <a:rPr lang="ru-RU" dirty="0" smtClean="0"/>
              <a:t> </a:t>
            </a:r>
            <a:r>
              <a:rPr lang="ru-RU" dirty="0" err="1" smtClean="0"/>
              <a:t>виявляються</a:t>
            </a:r>
            <a:r>
              <a:rPr lang="ru-RU" dirty="0" smtClean="0"/>
              <a:t> </a:t>
            </a:r>
            <a:r>
              <a:rPr lang="ru-RU" dirty="0" err="1" smtClean="0"/>
              <a:t>цитогенетичними</a:t>
            </a:r>
            <a:r>
              <a:rPr lang="ru-RU" dirty="0" smtClean="0"/>
              <a:t> методами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спеціального</a:t>
            </a:r>
            <a:r>
              <a:rPr lang="ru-RU" dirty="0" smtClean="0"/>
              <a:t> </a:t>
            </a:r>
            <a:r>
              <a:rPr lang="ru-RU" dirty="0" err="1" smtClean="0"/>
              <a:t>диференціального</a:t>
            </a:r>
            <a:r>
              <a:rPr lang="ru-RU" dirty="0" smtClean="0"/>
              <a:t> </a:t>
            </a:r>
            <a:r>
              <a:rPr lang="ru-RU" dirty="0" err="1" smtClean="0"/>
              <a:t>забарвлення</a:t>
            </a:r>
            <a:r>
              <a:rPr lang="ru-RU" dirty="0" smtClean="0"/>
              <a:t> хромосом.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Мінливість</a:t>
            </a:r>
            <a:r>
              <a:rPr lang="ru-RU" dirty="0" smtClean="0"/>
              <a:t> - </a:t>
            </a:r>
            <a:r>
              <a:rPr lang="ru-RU" dirty="0" err="1" smtClean="0"/>
              <a:t>властивість</a:t>
            </a:r>
            <a:r>
              <a:rPr lang="ru-RU" dirty="0" smtClean="0"/>
              <a:t>, </a:t>
            </a:r>
            <a:r>
              <a:rPr lang="ru-RU" dirty="0" err="1" smtClean="0"/>
              <a:t>протилежна</a:t>
            </a:r>
            <a:r>
              <a:rPr lang="ru-RU" dirty="0" smtClean="0"/>
              <a:t> </a:t>
            </a:r>
            <a:r>
              <a:rPr lang="ru-RU" dirty="0" err="1" smtClean="0"/>
              <a:t>спадковості</a:t>
            </a:r>
            <a:r>
              <a:rPr lang="ru-RU" dirty="0" smtClean="0"/>
              <a:t>;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систем </a:t>
            </a:r>
            <a:r>
              <a:rPr lang="ru-RU" dirty="0" err="1" smtClean="0"/>
              <a:t>набувати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(</a:t>
            </a:r>
            <a:r>
              <a:rPr lang="ru-RU" dirty="0" err="1" smtClean="0"/>
              <a:t>морфологічні</a:t>
            </a:r>
            <a:r>
              <a:rPr lang="ru-RU" dirty="0" smtClean="0"/>
              <a:t>, </a:t>
            </a:r>
            <a:r>
              <a:rPr lang="ru-RU" dirty="0" err="1" smtClean="0"/>
              <a:t>фізіологічні</a:t>
            </a:r>
            <a:r>
              <a:rPr lang="ru-RU" dirty="0" smtClean="0"/>
              <a:t>, </a:t>
            </a:r>
            <a:r>
              <a:rPr lang="ru-RU" dirty="0" err="1" smtClean="0"/>
              <a:t>біохімічні</a:t>
            </a:r>
            <a:r>
              <a:rPr lang="ru-RU" dirty="0" smtClean="0"/>
              <a:t>) та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 </a:t>
            </a:r>
            <a:r>
              <a:rPr lang="ru-RU" dirty="0" err="1" smtClean="0"/>
              <a:t>Генетична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потенції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та </a:t>
            </a:r>
            <a:r>
              <a:rPr lang="ru-RU" dirty="0" err="1" smtClean="0"/>
              <a:t>ознак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реалізуються</a:t>
            </a:r>
            <a:r>
              <a:rPr lang="ru-RU" dirty="0" smtClean="0"/>
              <a:t> у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Одна </a:t>
            </a:r>
            <a:r>
              <a:rPr lang="ru-RU" dirty="0" err="1" smtClean="0"/>
              <a:t>й</a:t>
            </a:r>
            <a:r>
              <a:rPr lang="ru-RU" dirty="0" smtClean="0"/>
              <a:t> та сама </a:t>
            </a:r>
            <a:r>
              <a:rPr lang="ru-RU" dirty="0" err="1" smtClean="0"/>
              <a:t>спадкова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проявляється</a:t>
            </a:r>
            <a:r>
              <a:rPr lang="ru-RU" dirty="0" smtClean="0"/>
              <a:t> по </a:t>
            </a:r>
            <a:r>
              <a:rPr lang="ru-RU" dirty="0" err="1" smtClean="0"/>
              <a:t>різному</a:t>
            </a:r>
            <a:r>
              <a:rPr lang="ru-RU" dirty="0" smtClean="0"/>
              <a:t>. Прикладом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однояйцеві</a:t>
            </a:r>
            <a:r>
              <a:rPr lang="ru-RU" dirty="0" smtClean="0"/>
              <a:t> </a:t>
            </a:r>
            <a:r>
              <a:rPr lang="ru-RU" dirty="0" err="1" smtClean="0"/>
              <a:t>близнюки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виховуються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сім'ях</a:t>
            </a:r>
            <a:r>
              <a:rPr lang="ru-RU" dirty="0" smtClean="0"/>
              <a:t>.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низько</a:t>
            </a:r>
            <a:r>
              <a:rPr lang="uk-UA" dirty="0" smtClean="0"/>
              <a:t>ї </a:t>
            </a:r>
            <a:r>
              <a:rPr lang="ru-RU" dirty="0" err="1" smtClean="0"/>
              <a:t>температури</a:t>
            </a:r>
            <a:r>
              <a:rPr lang="ru-RU" dirty="0" smtClean="0"/>
              <a:t> на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гімалайських</a:t>
            </a:r>
            <a:r>
              <a:rPr lang="ru-RU" dirty="0" smtClean="0"/>
              <a:t> </a:t>
            </a:r>
            <a:r>
              <a:rPr lang="ru-RU" dirty="0" err="1" smtClean="0"/>
              <a:t>кроликів</a:t>
            </a:r>
            <a:r>
              <a:rPr lang="ru-RU" dirty="0" smtClean="0"/>
              <a:t> та </a:t>
            </a:r>
            <a:r>
              <a:rPr lang="ru-RU" dirty="0" err="1" smtClean="0"/>
              <a:t>сіамських</a:t>
            </a:r>
            <a:r>
              <a:rPr lang="ru-RU" dirty="0" smtClean="0"/>
              <a:t> </a:t>
            </a:r>
            <a:r>
              <a:rPr lang="ru-RU" dirty="0" err="1" smtClean="0"/>
              <a:t>кішок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поява</a:t>
            </a:r>
            <a:r>
              <a:rPr lang="ru-RU" dirty="0" smtClean="0"/>
              <a:t> на них </a:t>
            </a:r>
            <a:r>
              <a:rPr lang="ru-RU" dirty="0" err="1" smtClean="0"/>
              <a:t>темної</a:t>
            </a:r>
            <a:r>
              <a:rPr lang="ru-RU" dirty="0" smtClean="0"/>
              <a:t> </a:t>
            </a:r>
            <a:r>
              <a:rPr lang="ru-RU" dirty="0" err="1" smtClean="0"/>
              <a:t>вовни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успадковується</a:t>
            </a:r>
            <a:r>
              <a:rPr lang="ru-RU" dirty="0" smtClean="0"/>
              <a:t> не готова </a:t>
            </a:r>
            <a:r>
              <a:rPr lang="ru-RU" dirty="0" err="1" smtClean="0"/>
              <a:t>ознака</a:t>
            </a:r>
            <a:r>
              <a:rPr lang="ru-RU" dirty="0" smtClean="0"/>
              <a:t>, а </a:t>
            </a:r>
            <a:r>
              <a:rPr lang="ru-RU" dirty="0" err="1" smtClean="0"/>
              <a:t>певний</a:t>
            </a:r>
            <a:r>
              <a:rPr lang="ru-RU" dirty="0" smtClean="0"/>
              <a:t> тип </a:t>
            </a:r>
            <a:r>
              <a:rPr lang="ru-RU" dirty="0" err="1" smtClean="0"/>
              <a:t>реакції</a:t>
            </a:r>
            <a:r>
              <a:rPr lang="ru-RU" dirty="0" smtClean="0"/>
              <a:t> на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.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фенотипового</a:t>
            </a:r>
            <a:r>
              <a:rPr lang="ru-RU" dirty="0" smtClean="0"/>
              <a:t> </a:t>
            </a:r>
            <a:r>
              <a:rPr lang="ru-RU" dirty="0" err="1" smtClean="0"/>
              <a:t>прояву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гена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експресивністю</a:t>
            </a:r>
            <a:r>
              <a:rPr lang="ru-RU" dirty="0" smtClean="0"/>
              <a:t>. Вона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та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генів.Частота</a:t>
            </a:r>
            <a:r>
              <a:rPr lang="ru-RU" dirty="0" smtClean="0"/>
              <a:t> </a:t>
            </a:r>
            <a:r>
              <a:rPr lang="ru-RU" dirty="0" err="1" smtClean="0"/>
              <a:t>прояву</a:t>
            </a:r>
            <a:r>
              <a:rPr lang="ru-RU" dirty="0" smtClean="0"/>
              <a:t> гена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пенетрантністю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 err="1" smtClean="0"/>
              <a:t>Пенетрантність</a:t>
            </a:r>
            <a:r>
              <a:rPr lang="ru-RU" dirty="0" smtClean="0"/>
              <a:t> </a:t>
            </a:r>
            <a:r>
              <a:rPr lang="ru-RU" dirty="0" err="1" smtClean="0"/>
              <a:t>виражається</a:t>
            </a:r>
            <a:r>
              <a:rPr lang="ru-RU" dirty="0" smtClean="0"/>
              <a:t> у </a:t>
            </a:r>
            <a:r>
              <a:rPr lang="ru-RU" dirty="0" err="1" smtClean="0"/>
              <a:t>відсотковому</a:t>
            </a:r>
            <a:r>
              <a:rPr lang="ru-RU" dirty="0" smtClean="0"/>
              <a:t> </a:t>
            </a:r>
            <a:r>
              <a:rPr lang="ru-RU" dirty="0" err="1" smtClean="0"/>
              <a:t>відношенні</a:t>
            </a:r>
            <a:r>
              <a:rPr lang="ru-RU" dirty="0" smtClean="0"/>
              <a:t> числа </a:t>
            </a:r>
            <a:r>
              <a:rPr lang="ru-RU" dirty="0" err="1" smtClean="0"/>
              <a:t>особин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дану</a:t>
            </a:r>
            <a:r>
              <a:rPr lang="ru-RU" dirty="0" smtClean="0"/>
              <a:t> </a:t>
            </a:r>
            <a:r>
              <a:rPr lang="ru-RU" dirty="0" err="1" smtClean="0"/>
              <a:t>ознаку</a:t>
            </a:r>
            <a:r>
              <a:rPr lang="ru-RU" dirty="0" smtClean="0"/>
              <a:t>, до числа </a:t>
            </a:r>
            <a:r>
              <a:rPr lang="ru-RU" dirty="0" err="1" smtClean="0"/>
              <a:t>особин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ген. </a:t>
            </a:r>
            <a:r>
              <a:rPr lang="ru-RU" dirty="0" err="1" smtClean="0"/>
              <a:t>Різний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пенетрантності</a:t>
            </a:r>
            <a:r>
              <a:rPr lang="ru-RU" dirty="0" smtClean="0"/>
              <a:t> та </a:t>
            </a:r>
            <a:r>
              <a:rPr lang="ru-RU" dirty="0" err="1" smtClean="0"/>
              <a:t>експресивності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медичної</a:t>
            </a:r>
            <a:r>
              <a:rPr lang="ru-RU" dirty="0" smtClean="0"/>
              <a:t> генетики. </a:t>
            </a:r>
            <a:r>
              <a:rPr lang="ru-RU" dirty="0" err="1" smtClean="0"/>
              <a:t>Обтяжена</a:t>
            </a:r>
            <a:r>
              <a:rPr lang="ru-RU" dirty="0" smtClean="0"/>
              <a:t> </a:t>
            </a:r>
            <a:r>
              <a:rPr lang="ru-RU" dirty="0" err="1" smtClean="0"/>
              <a:t>спадковість</a:t>
            </a:r>
            <a:r>
              <a:rPr lang="ru-RU" dirty="0" smtClean="0"/>
              <a:t>, </a:t>
            </a:r>
            <a:r>
              <a:rPr lang="ru-RU" dirty="0" err="1" smtClean="0"/>
              <a:t>спадкова</a:t>
            </a:r>
            <a:r>
              <a:rPr lang="ru-RU" dirty="0" smtClean="0"/>
              <a:t> </a:t>
            </a:r>
            <a:r>
              <a:rPr lang="ru-RU" dirty="0" err="1" smtClean="0"/>
              <a:t>схильність</a:t>
            </a:r>
            <a:r>
              <a:rPr lang="ru-RU" dirty="0" smtClean="0"/>
              <a:t> до </a:t>
            </a:r>
            <a:r>
              <a:rPr lang="ru-RU" dirty="0" err="1" smtClean="0"/>
              <a:t>захворювання</a:t>
            </a:r>
            <a:r>
              <a:rPr lang="ru-RU" dirty="0" smtClean="0"/>
              <a:t> не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виявитися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Фенокопія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явище</a:t>
            </a:r>
            <a:r>
              <a:rPr lang="ru-RU" dirty="0" smtClean="0"/>
              <a:t>, коли </a:t>
            </a:r>
            <a:r>
              <a:rPr lang="ru-RU" dirty="0" err="1" smtClean="0"/>
              <a:t>ознака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копіює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генотипу.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багаторазовий</a:t>
            </a:r>
            <a:r>
              <a:rPr lang="ru-RU" dirty="0" smtClean="0"/>
              <a:t> </a:t>
            </a:r>
            <a:r>
              <a:rPr lang="ru-RU" dirty="0" err="1" smtClean="0"/>
              <a:t>прийом</a:t>
            </a:r>
            <a:r>
              <a:rPr lang="ru-RU" dirty="0" smtClean="0"/>
              <a:t> алкоголю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вагітності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розвивання</a:t>
            </a:r>
            <a:r>
              <a:rPr lang="ru-RU" dirty="0" smtClean="0"/>
              <a:t> </a:t>
            </a:r>
            <a:r>
              <a:rPr lang="ru-RU" dirty="0" err="1" smtClean="0"/>
              <a:t>алкогольної</a:t>
            </a:r>
            <a:r>
              <a:rPr lang="ru-RU" dirty="0" smtClean="0"/>
              <a:t> </a:t>
            </a:r>
            <a:r>
              <a:rPr lang="ru-RU" dirty="0" err="1" smtClean="0"/>
              <a:t>ембріопатії</a:t>
            </a:r>
            <a:r>
              <a:rPr lang="ru-RU" dirty="0" smtClean="0"/>
              <a:t> - комплексу </a:t>
            </a:r>
            <a:r>
              <a:rPr lang="ru-RU" dirty="0" err="1" smtClean="0"/>
              <a:t>порушень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зародка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копіює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спадкові</a:t>
            </a:r>
            <a:r>
              <a:rPr lang="ru-RU" dirty="0" smtClean="0"/>
              <a:t> </a:t>
            </a:r>
            <a:r>
              <a:rPr lang="ru-RU" dirty="0" err="1" smtClean="0"/>
              <a:t>синдроми</a:t>
            </a:r>
            <a:r>
              <a:rPr lang="ru-RU" dirty="0" smtClean="0"/>
              <a:t> </a:t>
            </a:r>
            <a:r>
              <a:rPr lang="ru-RU" dirty="0" err="1" smtClean="0"/>
              <a:t>множинних</a:t>
            </a:r>
            <a:r>
              <a:rPr lang="ru-RU" dirty="0" smtClean="0"/>
              <a:t> </a:t>
            </a:r>
            <a:r>
              <a:rPr lang="ru-RU" dirty="0" err="1" smtClean="0"/>
              <a:t>спадкових</a:t>
            </a:r>
            <a:r>
              <a:rPr lang="ru-RU" dirty="0" smtClean="0"/>
              <a:t> </a:t>
            </a:r>
            <a:r>
              <a:rPr lang="ru-RU" dirty="0" err="1" smtClean="0"/>
              <a:t>пороків</a:t>
            </a:r>
            <a:r>
              <a:rPr lang="ru-RU" dirty="0" smtClean="0"/>
              <a:t> (синдром </a:t>
            </a:r>
            <a:r>
              <a:rPr lang="ru-RU" dirty="0" err="1" smtClean="0"/>
              <a:t>Дубовиця</a:t>
            </a:r>
            <a:r>
              <a:rPr lang="ru-RU" dirty="0" smtClean="0"/>
              <a:t>, хвороба Дауна 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Генокопія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однаковий</a:t>
            </a:r>
            <a:r>
              <a:rPr lang="ru-RU" dirty="0" smtClean="0"/>
              <a:t> </a:t>
            </a:r>
            <a:r>
              <a:rPr lang="ru-RU" dirty="0" err="1" smtClean="0"/>
              <a:t>фенотипічний</a:t>
            </a:r>
            <a:r>
              <a:rPr lang="ru-RU" dirty="0" smtClean="0"/>
              <a:t> </a:t>
            </a:r>
            <a:r>
              <a:rPr lang="ru-RU" dirty="0" err="1" smtClean="0"/>
              <a:t>прояв</a:t>
            </a:r>
            <a:r>
              <a:rPr lang="ru-RU" dirty="0" smtClean="0"/>
              <a:t> </a:t>
            </a:r>
            <a:r>
              <a:rPr lang="ru-RU" dirty="0" err="1" smtClean="0"/>
              <a:t>мутацій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. Прикладом </a:t>
            </a:r>
            <a:r>
              <a:rPr lang="ru-RU" dirty="0" err="1" smtClean="0"/>
              <a:t>генокопії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гемофілії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клінічно</a:t>
            </a:r>
            <a:r>
              <a:rPr lang="ru-RU" dirty="0" smtClean="0"/>
              <a:t> </a:t>
            </a:r>
            <a:r>
              <a:rPr lang="ru-RU" dirty="0" err="1" smtClean="0"/>
              <a:t>проявляються</a:t>
            </a:r>
            <a:r>
              <a:rPr lang="ru-RU" dirty="0" smtClean="0"/>
              <a:t> </a:t>
            </a:r>
            <a:r>
              <a:rPr lang="ru-RU" dirty="0" err="1" smtClean="0"/>
              <a:t>зниженням</a:t>
            </a:r>
            <a:r>
              <a:rPr lang="ru-RU" dirty="0" smtClean="0"/>
              <a:t> </a:t>
            </a:r>
            <a:r>
              <a:rPr lang="ru-RU" dirty="0" err="1" smtClean="0"/>
              <a:t>згортання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недостатністю</a:t>
            </a:r>
            <a:r>
              <a:rPr lang="ru-RU" dirty="0" smtClean="0"/>
              <a:t> восьмого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дев'ятого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згортання</a:t>
            </a:r>
            <a:r>
              <a:rPr lang="ru-RU" dirty="0" smtClean="0"/>
              <a:t> (</a:t>
            </a:r>
            <a:r>
              <a:rPr lang="ru-RU" dirty="0" err="1" smtClean="0"/>
              <a:t>гемофілія</a:t>
            </a:r>
            <a:r>
              <a:rPr lang="ru-RU" dirty="0" smtClean="0"/>
              <a:t> А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відповідно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65055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7054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Генні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>
                <a:solidFill>
                  <a:srgbClr val="FFFF00"/>
                </a:solidFill>
              </a:rPr>
              <a:t>Генні</a:t>
            </a:r>
            <a:r>
              <a:rPr lang="ru-RU" dirty="0" smtClean="0">
                <a:solidFill>
                  <a:srgbClr val="FFFF00"/>
                </a:solidFill>
              </a:rPr>
              <a:t> (</a:t>
            </a:r>
            <a:r>
              <a:rPr lang="ru-RU" dirty="0" err="1" smtClean="0">
                <a:solidFill>
                  <a:srgbClr val="FFFF00"/>
                </a:solidFill>
              </a:rPr>
              <a:t>точкові</a:t>
            </a:r>
            <a:r>
              <a:rPr lang="ru-RU" dirty="0" smtClean="0">
                <a:solidFill>
                  <a:srgbClr val="FFFF00"/>
                </a:solidFill>
              </a:rPr>
              <a:t>) </a:t>
            </a:r>
            <a:r>
              <a:rPr lang="ru-RU" dirty="0" err="1" smtClean="0">
                <a:solidFill>
                  <a:srgbClr val="FFFF00"/>
                </a:solidFill>
              </a:rPr>
              <a:t>мутації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або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трансгенації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гена (</a:t>
            </a:r>
            <a:r>
              <a:rPr lang="ru-RU" dirty="0" err="1" smtClean="0"/>
              <a:t>молекули</a:t>
            </a:r>
            <a:r>
              <a:rPr lang="ru-RU" dirty="0" smtClean="0"/>
              <a:t> ДНК). </a:t>
            </a:r>
            <a:r>
              <a:rPr lang="ru-RU" dirty="0" err="1" smtClean="0"/>
              <a:t>Генні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зачіпати</a:t>
            </a:r>
            <a:r>
              <a:rPr lang="ru-RU" dirty="0" smtClean="0"/>
              <a:t> як </a:t>
            </a:r>
            <a:r>
              <a:rPr lang="ru-RU" dirty="0" err="1" smtClean="0"/>
              <a:t>структурні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функціональні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"</a:t>
            </a:r>
            <a:r>
              <a:rPr lang="ru-RU" dirty="0" err="1" smtClean="0"/>
              <a:t>Зсув</a:t>
            </a:r>
            <a:r>
              <a:rPr lang="ru-RU" dirty="0" smtClean="0"/>
              <a:t> рамки </a:t>
            </a:r>
            <a:r>
              <a:rPr lang="ru-RU" dirty="0" err="1" smtClean="0"/>
              <a:t>зчитування</a:t>
            </a:r>
            <a:r>
              <a:rPr lang="ru-RU" dirty="0" smtClean="0"/>
              <a:t>" - вставка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випадання</a:t>
            </a:r>
            <a:r>
              <a:rPr lang="ru-RU" dirty="0" smtClean="0"/>
              <a:t> пари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пар </a:t>
            </a:r>
            <a:r>
              <a:rPr lang="ru-RU" dirty="0" err="1" smtClean="0"/>
              <a:t>нуклеотидів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вихідний</a:t>
            </a:r>
            <a:r>
              <a:rPr lang="ru-RU" dirty="0" smtClean="0"/>
              <a:t> порядок </a:t>
            </a:r>
            <a:r>
              <a:rPr lang="ru-RU" dirty="0" err="1" smtClean="0"/>
              <a:t>нуклеотидів</a:t>
            </a:r>
            <a:r>
              <a:rPr lang="ru-RU" dirty="0" smtClean="0"/>
              <a:t> - АГГАЦТЦГА..., а </a:t>
            </a:r>
            <a:r>
              <a:rPr lang="ru-RU" dirty="0" err="1" smtClean="0"/>
              <a:t>після</a:t>
            </a:r>
            <a:r>
              <a:rPr lang="ru-RU" dirty="0" smtClean="0"/>
              <a:t> вставки нуклеотиду - АГГАЦЦЦГА...;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вставки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випадання</a:t>
            </a:r>
            <a:r>
              <a:rPr lang="ru-RU" dirty="0" smtClean="0"/>
              <a:t> </a:t>
            </a:r>
            <a:r>
              <a:rPr lang="ru-RU" dirty="0" err="1" smtClean="0"/>
              <a:t>нуклеотидів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кодонів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Транзиція</a:t>
            </a:r>
            <a:r>
              <a:rPr lang="ru-RU" dirty="0" smtClean="0"/>
              <a:t> — </a:t>
            </a:r>
            <a:r>
              <a:rPr lang="ru-RU" dirty="0" err="1" smtClean="0"/>
              <a:t>заміна</a:t>
            </a:r>
            <a:r>
              <a:rPr lang="ru-RU" dirty="0" smtClean="0"/>
              <a:t> </a:t>
            </a:r>
            <a:r>
              <a:rPr lang="ru-RU" dirty="0" err="1" smtClean="0"/>
              <a:t>підстав</a:t>
            </a:r>
            <a:r>
              <a:rPr lang="ru-RU" dirty="0" smtClean="0"/>
              <a:t>: пуринового на </a:t>
            </a:r>
            <a:r>
              <a:rPr lang="ru-RU" dirty="0" err="1" smtClean="0"/>
              <a:t>пуринове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піримідинового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піримідинове</a:t>
            </a:r>
            <a:r>
              <a:rPr lang="ru-RU" dirty="0" smtClean="0"/>
              <a:t>, </a:t>
            </a:r>
            <a:r>
              <a:rPr lang="ru-RU" dirty="0" err="1" smtClean="0"/>
              <a:t>наприклад:А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Р, Ц на Т;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кодон,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сталася</a:t>
            </a:r>
            <a:r>
              <a:rPr lang="ru-RU" dirty="0" smtClean="0"/>
              <a:t> </a:t>
            </a:r>
            <a:r>
              <a:rPr lang="ru-RU" dirty="0" err="1" smtClean="0"/>
              <a:t>транзиція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Трансверсія</a:t>
            </a:r>
            <a:r>
              <a:rPr lang="ru-RU" dirty="0" smtClean="0"/>
              <a:t> — </a:t>
            </a:r>
            <a:r>
              <a:rPr lang="ru-RU" dirty="0" err="1" smtClean="0"/>
              <a:t>заміна</a:t>
            </a:r>
            <a:r>
              <a:rPr lang="ru-RU" dirty="0" smtClean="0"/>
              <a:t> </a:t>
            </a:r>
            <a:r>
              <a:rPr lang="ru-RU" dirty="0" err="1" smtClean="0"/>
              <a:t>пуринової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на </a:t>
            </a:r>
            <a:r>
              <a:rPr lang="ru-RU" dirty="0" err="1" smtClean="0"/>
              <a:t>піримідинову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піримідинову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пуринову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: А на Ц, Г на Т; </a:t>
            </a:r>
            <a:r>
              <a:rPr lang="ru-RU" dirty="0" err="1" smtClean="0"/>
              <a:t>змінюється</a:t>
            </a:r>
            <a:r>
              <a:rPr lang="ru-RU" dirty="0" smtClean="0"/>
              <a:t> кодон,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відбулася</a:t>
            </a:r>
            <a:r>
              <a:rPr lang="ru-RU" dirty="0" smtClean="0"/>
              <a:t> </a:t>
            </a:r>
            <a:r>
              <a:rPr lang="ru-RU" dirty="0" err="1" smtClean="0"/>
              <a:t>трансверсія.Зміни</a:t>
            </a:r>
            <a:r>
              <a:rPr lang="ru-RU" dirty="0" smtClean="0"/>
              <a:t> </a:t>
            </a:r>
            <a:r>
              <a:rPr lang="ru-RU" dirty="0" err="1" smtClean="0"/>
              <a:t>структурних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 </a:t>
            </a:r>
            <a:r>
              <a:rPr lang="ru-RU" dirty="0" err="1" smtClean="0"/>
              <a:t>призводять</a:t>
            </a:r>
            <a:r>
              <a:rPr lang="ru-RU" dirty="0" smtClean="0"/>
              <a:t> до </a:t>
            </a:r>
            <a:r>
              <a:rPr lang="ru-RU" dirty="0" err="1" smtClean="0"/>
              <a:t>місценс-мутаціям</a:t>
            </a:r>
            <a:r>
              <a:rPr lang="ru-RU" dirty="0" smtClean="0"/>
              <a:t> - </a:t>
            </a:r>
            <a:r>
              <a:rPr lang="ru-RU" dirty="0" err="1" smtClean="0"/>
              <a:t>зміні</a:t>
            </a:r>
            <a:r>
              <a:rPr lang="ru-RU" dirty="0" smtClean="0"/>
              <a:t> </a:t>
            </a:r>
            <a:r>
              <a:rPr lang="ru-RU" dirty="0" err="1" smtClean="0"/>
              <a:t>сенсу</a:t>
            </a:r>
            <a:r>
              <a:rPr lang="ru-RU" dirty="0" smtClean="0"/>
              <a:t> </a:t>
            </a:r>
            <a:r>
              <a:rPr lang="ru-RU" dirty="0" err="1" smtClean="0"/>
              <a:t>кодонів</a:t>
            </a:r>
            <a:r>
              <a:rPr lang="ru-RU" dirty="0" smtClean="0"/>
              <a:t> та </a:t>
            </a:r>
            <a:r>
              <a:rPr lang="ru-RU" dirty="0" err="1" smtClean="0"/>
              <a:t>утворенню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нонсенс-мутацій</a:t>
            </a:r>
            <a:r>
              <a:rPr lang="ru-RU" dirty="0" smtClean="0"/>
              <a:t> - </a:t>
            </a:r>
            <a:r>
              <a:rPr lang="ru-RU" dirty="0" err="1" smtClean="0"/>
              <a:t>утворенню</a:t>
            </a:r>
            <a:r>
              <a:rPr lang="ru-RU" dirty="0" smtClean="0"/>
              <a:t> </a:t>
            </a:r>
            <a:r>
              <a:rPr lang="ru-RU" dirty="0" err="1" smtClean="0"/>
              <a:t>множинних</a:t>
            </a:r>
            <a:r>
              <a:rPr lang="ru-RU" dirty="0" smtClean="0"/>
              <a:t> </a:t>
            </a:r>
            <a:r>
              <a:rPr lang="ru-RU" dirty="0" err="1" smtClean="0"/>
              <a:t>кодонів</a:t>
            </a:r>
            <a:r>
              <a:rPr lang="ru-RU" dirty="0" smtClean="0"/>
              <a:t> (УАА, УАГ, УГА),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кодують</a:t>
            </a:r>
            <a:r>
              <a:rPr lang="ru-RU" dirty="0" smtClean="0"/>
              <a:t> </a:t>
            </a:r>
            <a:r>
              <a:rPr lang="ru-RU" dirty="0" err="1" smtClean="0"/>
              <a:t>амінокислоти</a:t>
            </a:r>
            <a:r>
              <a:rPr lang="ru-RU" dirty="0" smtClean="0"/>
              <a:t> (</a:t>
            </a:r>
            <a:r>
              <a:rPr lang="ru-RU" dirty="0" err="1" smtClean="0"/>
              <a:t>термінатори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зчитування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341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507605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6254" y="2996952"/>
            <a:ext cx="411774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833" y="1"/>
            <a:ext cx="414916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072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Зміни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функціональних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генів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/>
              <a:t>Білок-репресор</a:t>
            </a:r>
            <a:r>
              <a:rPr lang="ru-RU" dirty="0" smtClean="0"/>
              <a:t> </a:t>
            </a:r>
            <a:r>
              <a:rPr lang="ru-RU" dirty="0" err="1" smtClean="0"/>
              <a:t>змінений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«не </a:t>
            </a:r>
            <a:r>
              <a:rPr lang="ru-RU" dirty="0" err="1" smtClean="0"/>
              <a:t>підходить</a:t>
            </a:r>
            <a:r>
              <a:rPr lang="ru-RU" dirty="0" smtClean="0"/>
              <a:t>» до гена-оператора - «ключ не входить до </a:t>
            </a:r>
            <a:r>
              <a:rPr lang="ru-RU" dirty="0" err="1" smtClean="0"/>
              <a:t>замкової</a:t>
            </a:r>
            <a:r>
              <a:rPr lang="ru-RU" dirty="0" smtClean="0"/>
              <a:t> </a:t>
            </a:r>
            <a:r>
              <a:rPr lang="ru-RU" dirty="0" err="1" smtClean="0"/>
              <a:t>щілини</a:t>
            </a:r>
            <a:r>
              <a:rPr lang="ru-RU" dirty="0" smtClean="0"/>
              <a:t>», </a:t>
            </a:r>
            <a:r>
              <a:rPr lang="ru-RU" dirty="0" err="1" smtClean="0"/>
              <a:t>структурні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(</a:t>
            </a:r>
            <a:r>
              <a:rPr lang="ru-RU" dirty="0" err="1" smtClean="0"/>
              <a:t>білки</a:t>
            </a:r>
            <a:r>
              <a:rPr lang="ru-RU" dirty="0" smtClean="0"/>
              <a:t>, </a:t>
            </a:r>
            <a:r>
              <a:rPr lang="ru-RU" dirty="0" err="1" smtClean="0"/>
              <a:t>закодовані</a:t>
            </a:r>
            <a:r>
              <a:rPr lang="ru-RU" dirty="0" smtClean="0"/>
              <a:t> в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транскриптоні</a:t>
            </a:r>
            <a:r>
              <a:rPr lang="ru-RU" dirty="0" smtClean="0"/>
              <a:t>, </a:t>
            </a:r>
            <a:r>
              <a:rPr lang="ru-RU" dirty="0" err="1" smtClean="0"/>
              <a:t>синтезуються</a:t>
            </a:r>
            <a:r>
              <a:rPr lang="ru-RU" dirty="0" smtClean="0"/>
              <a:t> весь час).</a:t>
            </a:r>
          </a:p>
          <a:p>
            <a:r>
              <a:rPr lang="ru-RU" dirty="0" err="1" smtClean="0"/>
              <a:t>Білок-репресор</a:t>
            </a:r>
            <a:r>
              <a:rPr lang="ru-RU" dirty="0" smtClean="0"/>
              <a:t> </a:t>
            </a:r>
            <a:r>
              <a:rPr lang="ru-RU" dirty="0" err="1" smtClean="0"/>
              <a:t>щільно</a:t>
            </a:r>
            <a:r>
              <a:rPr lang="ru-RU" dirty="0" smtClean="0"/>
              <a:t> «</a:t>
            </a:r>
            <a:r>
              <a:rPr lang="ru-RU" dirty="0" err="1" smtClean="0"/>
              <a:t>приєднується</a:t>
            </a:r>
            <a:r>
              <a:rPr lang="ru-RU" dirty="0" smtClean="0"/>
              <a:t>» до гена-оператора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знімається</a:t>
            </a:r>
            <a:r>
              <a:rPr lang="ru-RU" dirty="0" smtClean="0"/>
              <a:t> </a:t>
            </a:r>
            <a:r>
              <a:rPr lang="ru-RU" dirty="0" err="1" smtClean="0"/>
              <a:t>індуктором</a:t>
            </a:r>
            <a:r>
              <a:rPr lang="ru-RU" dirty="0" smtClean="0"/>
              <a:t> — «ключ не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замкової</a:t>
            </a:r>
            <a:r>
              <a:rPr lang="ru-RU" dirty="0" smtClean="0"/>
              <a:t> </a:t>
            </a:r>
            <a:r>
              <a:rPr lang="ru-RU" dirty="0" err="1" smtClean="0"/>
              <a:t>щілини</a:t>
            </a:r>
            <a:r>
              <a:rPr lang="ru-RU" dirty="0" smtClean="0"/>
              <a:t>»: </a:t>
            </a:r>
            <a:r>
              <a:rPr lang="ru-RU" dirty="0" err="1" smtClean="0"/>
              <a:t>структурні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 </a:t>
            </a:r>
            <a:r>
              <a:rPr lang="ru-RU" dirty="0" err="1" smtClean="0"/>
              <a:t>постійноне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(</a:t>
            </a:r>
            <a:r>
              <a:rPr lang="ru-RU" dirty="0" err="1" smtClean="0"/>
              <a:t>білки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синтезуються</a:t>
            </a:r>
            <a:r>
              <a:rPr lang="ru-RU" dirty="0" smtClean="0"/>
              <a:t>).</a:t>
            </a:r>
            <a:r>
              <a:rPr lang="ru-RU" dirty="0" err="1" smtClean="0"/>
              <a:t>Порушується</a:t>
            </a:r>
            <a:r>
              <a:rPr lang="ru-RU" dirty="0" smtClean="0"/>
              <a:t> </a:t>
            </a:r>
            <a:r>
              <a:rPr lang="ru-RU" dirty="0" err="1" smtClean="0"/>
              <a:t>чергування</a:t>
            </a:r>
            <a:r>
              <a:rPr lang="ru-RU" dirty="0" smtClean="0"/>
              <a:t> </a:t>
            </a:r>
            <a:r>
              <a:rPr lang="ru-RU" dirty="0" err="1" smtClean="0"/>
              <a:t>репресії</a:t>
            </a:r>
            <a:r>
              <a:rPr lang="ru-RU" dirty="0" smtClean="0"/>
              <a:t> та </a:t>
            </a:r>
            <a:r>
              <a:rPr lang="ru-RU" dirty="0" err="1" smtClean="0"/>
              <a:t>індукції</a:t>
            </a:r>
            <a:r>
              <a:rPr lang="ru-RU" dirty="0" smtClean="0"/>
              <a:t>: за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індуктора</a:t>
            </a:r>
            <a:r>
              <a:rPr lang="ru-RU" dirty="0" smtClean="0"/>
              <a:t> </a:t>
            </a:r>
            <a:r>
              <a:rPr lang="ru-RU" dirty="0" err="1" smtClean="0"/>
              <a:t>специфічний</a:t>
            </a:r>
            <a:r>
              <a:rPr lang="ru-RU" dirty="0" smtClean="0"/>
              <a:t> </a:t>
            </a:r>
            <a:r>
              <a:rPr lang="ru-RU" dirty="0" err="1" smtClean="0"/>
              <a:t>білок</a:t>
            </a:r>
            <a:r>
              <a:rPr lang="ru-RU" dirty="0" smtClean="0"/>
              <a:t> </a:t>
            </a:r>
            <a:r>
              <a:rPr lang="ru-RU" dirty="0" err="1" smtClean="0"/>
              <a:t>синтезується</a:t>
            </a:r>
            <a:r>
              <a:rPr lang="ru-RU" dirty="0" smtClean="0"/>
              <a:t>, а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 — не </a:t>
            </a:r>
            <a:r>
              <a:rPr lang="ru-RU" dirty="0" err="1" smtClean="0"/>
              <a:t>синтезується</a:t>
            </a:r>
            <a:r>
              <a:rPr lang="ru-RU" dirty="0" smtClean="0"/>
              <a:t>. </a:t>
            </a:r>
            <a:r>
              <a:rPr lang="ru-RU" dirty="0" err="1" smtClean="0"/>
              <a:t>Вищеназвані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транскриптонів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мутаціями</a:t>
            </a:r>
            <a:r>
              <a:rPr lang="ru-RU" dirty="0" smtClean="0"/>
              <a:t> гена-регулятора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гена-оператора.Генні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виявляються,фенотипно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причиною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(</a:t>
            </a:r>
            <a:r>
              <a:rPr lang="ru-RU" dirty="0" err="1" smtClean="0"/>
              <a:t>генних</a:t>
            </a:r>
            <a:r>
              <a:rPr lang="ru-RU" dirty="0" smtClean="0"/>
              <a:t> хвороб), частота </a:t>
            </a:r>
            <a:r>
              <a:rPr lang="ru-RU" dirty="0" err="1" smtClean="0"/>
              <a:t>прояву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у </a:t>
            </a:r>
            <a:r>
              <a:rPr lang="ru-RU" dirty="0" err="1" smtClean="0"/>
              <a:t>популяціях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1-2%. Вони </a:t>
            </a:r>
            <a:r>
              <a:rPr lang="ru-RU" dirty="0" err="1" smtClean="0"/>
              <a:t>виявляються</a:t>
            </a:r>
            <a:r>
              <a:rPr lang="ru-RU" dirty="0" smtClean="0"/>
              <a:t> </a:t>
            </a:r>
            <a:r>
              <a:rPr lang="ru-RU" dirty="0" err="1" smtClean="0"/>
              <a:t>біохімічними</a:t>
            </a:r>
            <a:r>
              <a:rPr lang="ru-RU" dirty="0" smtClean="0"/>
              <a:t> способами. Прикладами </a:t>
            </a:r>
            <a:r>
              <a:rPr lang="ru-RU" dirty="0" err="1" smtClean="0"/>
              <a:t>генних</a:t>
            </a:r>
            <a:r>
              <a:rPr lang="ru-RU" dirty="0" smtClean="0"/>
              <a:t> </a:t>
            </a:r>
            <a:r>
              <a:rPr lang="ru-RU" dirty="0" err="1" smtClean="0"/>
              <a:t>мутацій</a:t>
            </a:r>
            <a:r>
              <a:rPr lang="ru-RU" dirty="0" smtClean="0"/>
              <a:t> 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фенілкетонурія</a:t>
            </a:r>
            <a:r>
              <a:rPr lang="ru-RU" dirty="0" smtClean="0"/>
              <a:t>, </a:t>
            </a:r>
            <a:r>
              <a:rPr lang="ru-RU" dirty="0" err="1" smtClean="0"/>
              <a:t>серповидноклітинна</a:t>
            </a:r>
            <a:r>
              <a:rPr lang="ru-RU" dirty="0" smtClean="0"/>
              <a:t> </a:t>
            </a:r>
            <a:r>
              <a:rPr lang="ru-RU" dirty="0" err="1" smtClean="0"/>
              <a:t>анемія</a:t>
            </a:r>
            <a:r>
              <a:rPr lang="ru-RU" dirty="0" smtClean="0"/>
              <a:t>, </a:t>
            </a:r>
            <a:r>
              <a:rPr lang="ru-RU" dirty="0" err="1" smtClean="0"/>
              <a:t>міопатія</a:t>
            </a:r>
            <a:r>
              <a:rPr lang="ru-RU" dirty="0" smtClean="0"/>
              <a:t> </a:t>
            </a:r>
            <a:r>
              <a:rPr lang="ru-RU" dirty="0" err="1" smtClean="0"/>
              <a:t>Дюшенна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СТІЙКІСТЬ І РЕПАРАЦІЯ ГЕНЕТИЧНОГО МАТЕРІАЛУ</a:t>
            </a:r>
          </a:p>
          <a:p>
            <a:r>
              <a:rPr lang="ru-RU" dirty="0" err="1" smtClean="0"/>
              <a:t>Стійкість</a:t>
            </a:r>
            <a:r>
              <a:rPr lang="ru-RU" dirty="0" smtClean="0"/>
              <a:t> </a:t>
            </a:r>
            <a:r>
              <a:rPr lang="ru-RU" dirty="0" err="1" smtClean="0"/>
              <a:t>генетичного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</a:t>
            </a:r>
            <a:r>
              <a:rPr lang="ru-RU" dirty="0" err="1" smtClean="0"/>
              <a:t>забезпечується</a:t>
            </a:r>
            <a:r>
              <a:rPr lang="ru-RU" dirty="0" smtClean="0"/>
              <a:t> </a:t>
            </a:r>
            <a:r>
              <a:rPr lang="ru-RU" dirty="0" err="1" smtClean="0"/>
              <a:t>диплоїдним</a:t>
            </a:r>
            <a:r>
              <a:rPr lang="ru-RU" dirty="0" smtClean="0"/>
              <a:t> набором хромосом; </a:t>
            </a:r>
            <a:r>
              <a:rPr lang="ru-RU" dirty="0" err="1" smtClean="0"/>
              <a:t>подвійною</a:t>
            </a:r>
            <a:r>
              <a:rPr lang="ru-RU" dirty="0" smtClean="0"/>
              <a:t> </a:t>
            </a:r>
            <a:r>
              <a:rPr lang="ru-RU" dirty="0" err="1" smtClean="0"/>
              <a:t>спіраллю</a:t>
            </a:r>
            <a:r>
              <a:rPr lang="ru-RU" dirty="0" smtClean="0"/>
              <a:t> ДНК, </a:t>
            </a:r>
            <a:r>
              <a:rPr lang="ru-RU" dirty="0" err="1" smtClean="0"/>
              <a:t>виродженістю</a:t>
            </a:r>
            <a:r>
              <a:rPr lang="ru-RU" dirty="0" smtClean="0"/>
              <a:t> (</a:t>
            </a:r>
            <a:r>
              <a:rPr lang="ru-RU" dirty="0" err="1" smtClean="0"/>
              <a:t>надмірністю</a:t>
            </a:r>
            <a:r>
              <a:rPr lang="ru-RU" dirty="0" smtClean="0"/>
              <a:t>) </a:t>
            </a:r>
            <a:r>
              <a:rPr lang="ru-RU" dirty="0" err="1" smtClean="0"/>
              <a:t>генетичного</a:t>
            </a:r>
            <a:r>
              <a:rPr lang="ru-RU" dirty="0" smtClean="0"/>
              <a:t> коду </a:t>
            </a:r>
            <a:r>
              <a:rPr lang="ru-RU" dirty="0" err="1" smtClean="0"/>
              <a:t>повторення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; </a:t>
            </a:r>
            <a:r>
              <a:rPr lang="ru-RU" dirty="0" err="1" smtClean="0"/>
              <a:t>репарацією</a:t>
            </a:r>
            <a:r>
              <a:rPr lang="ru-RU" dirty="0" smtClean="0"/>
              <a:t> </a:t>
            </a:r>
            <a:r>
              <a:rPr lang="ru-RU" dirty="0" err="1" smtClean="0"/>
              <a:t>порушень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ДНК </a:t>
            </a:r>
          </a:p>
          <a:p>
            <a:r>
              <a:rPr lang="ru-RU" dirty="0" err="1" smtClean="0"/>
              <a:t>Репарація</a:t>
            </a:r>
            <a:r>
              <a:rPr lang="ru-RU" dirty="0" smtClean="0"/>
              <a:t> </a:t>
            </a:r>
            <a:r>
              <a:rPr lang="ru-RU" dirty="0" err="1" smtClean="0"/>
              <a:t>генетичного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клітинний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ушкодженої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ДНК.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ДНК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викликані</a:t>
            </a:r>
            <a:r>
              <a:rPr lang="ru-RU" dirty="0" smtClean="0"/>
              <a:t> </a:t>
            </a:r>
            <a:r>
              <a:rPr lang="ru-RU" dirty="0" err="1" smtClean="0"/>
              <a:t>ушкодженнями</a:t>
            </a:r>
            <a:r>
              <a:rPr lang="ru-RU" dirty="0" smtClean="0"/>
              <a:t> </a:t>
            </a:r>
            <a:r>
              <a:rPr lang="ru-RU" dirty="0" err="1" smtClean="0"/>
              <a:t>азотистих</a:t>
            </a:r>
            <a:r>
              <a:rPr lang="ru-RU" dirty="0" smtClean="0"/>
              <a:t> основ, </a:t>
            </a:r>
            <a:r>
              <a:rPr lang="ru-RU" dirty="0" err="1" smtClean="0"/>
              <a:t>розривом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ниток </a:t>
            </a:r>
            <a:r>
              <a:rPr lang="ru-RU" dirty="0" err="1" smtClean="0"/>
              <a:t>молекули</a:t>
            </a:r>
            <a:r>
              <a:rPr lang="ru-RU" dirty="0" smtClean="0"/>
              <a:t>, </a:t>
            </a:r>
            <a:r>
              <a:rPr lang="ru-RU" dirty="0" err="1" smtClean="0"/>
              <a:t>зшивки</a:t>
            </a:r>
            <a:r>
              <a:rPr lang="ru-RU" dirty="0" smtClean="0"/>
              <a:t> ниток ДНК, </a:t>
            </a:r>
            <a:r>
              <a:rPr lang="ru-RU" dirty="0" err="1" smtClean="0"/>
              <a:t>зшивки</a:t>
            </a:r>
            <a:r>
              <a:rPr lang="ru-RU" dirty="0" smtClean="0"/>
              <a:t> «</a:t>
            </a:r>
            <a:r>
              <a:rPr lang="ru-RU" dirty="0" err="1" smtClean="0"/>
              <a:t>ДНК-гістон</a:t>
            </a:r>
            <a:r>
              <a:rPr lang="ru-RU" dirty="0" smtClean="0"/>
              <a:t>». </a:t>
            </a:r>
            <a:r>
              <a:rPr lang="ru-RU" dirty="0" err="1" smtClean="0"/>
              <a:t>Розрізняють</a:t>
            </a:r>
            <a:r>
              <a:rPr lang="ru-RU" dirty="0" smtClean="0"/>
              <a:t> до </a:t>
            </a:r>
            <a:r>
              <a:rPr lang="ru-RU" dirty="0" err="1" smtClean="0"/>
              <a:t>реплікативну</a:t>
            </a:r>
            <a:r>
              <a:rPr lang="ru-RU" dirty="0" smtClean="0"/>
              <a:t> (до </a:t>
            </a:r>
            <a:r>
              <a:rPr lang="ru-RU" dirty="0" err="1" smtClean="0"/>
              <a:t>подвоєння</a:t>
            </a:r>
            <a:r>
              <a:rPr lang="ru-RU" dirty="0" smtClean="0"/>
              <a:t> молекул ДНК), </a:t>
            </a:r>
            <a:r>
              <a:rPr lang="ru-RU" dirty="0" err="1" smtClean="0"/>
              <a:t>реплікативну</a:t>
            </a:r>
            <a:r>
              <a:rPr lang="ru-RU" dirty="0" smtClean="0"/>
              <a:t> (у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подвоєння</a:t>
            </a:r>
            <a:r>
              <a:rPr lang="ru-RU" dirty="0" smtClean="0"/>
              <a:t>) та </a:t>
            </a:r>
            <a:r>
              <a:rPr lang="ru-RU" dirty="0" err="1" smtClean="0"/>
              <a:t>постреплікативну</a:t>
            </a:r>
            <a:r>
              <a:rPr lang="ru-RU" dirty="0" smtClean="0"/>
              <a:t> (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подвоєння</a:t>
            </a:r>
            <a:r>
              <a:rPr lang="ru-RU" dirty="0" smtClean="0"/>
              <a:t>) </a:t>
            </a:r>
            <a:r>
              <a:rPr lang="ru-RU" dirty="0" err="1" smtClean="0"/>
              <a:t>репарацію</a:t>
            </a:r>
            <a:r>
              <a:rPr lang="ru-RU" dirty="0" smtClean="0"/>
              <a:t>.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репарації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ДНК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встановлена</a:t>
            </a:r>
            <a:r>
              <a:rPr lang="ru-RU" dirty="0" smtClean="0"/>
              <a:t> ​​1948 р. А. Кельнером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співавторами</a:t>
            </a:r>
            <a:r>
              <a:rPr lang="ru-RU" dirty="0" smtClean="0"/>
              <a:t>. К. </a:t>
            </a:r>
            <a:r>
              <a:rPr lang="ru-RU" dirty="0" err="1" smtClean="0"/>
              <a:t>Руперт</a:t>
            </a:r>
            <a:r>
              <a:rPr lang="ru-RU" dirty="0" smtClean="0"/>
              <a:t> (1962) описав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репарації</a:t>
            </a:r>
            <a:r>
              <a:rPr lang="ru-RU" dirty="0" smtClean="0"/>
              <a:t> – </a:t>
            </a:r>
            <a:r>
              <a:rPr lang="ru-RU" dirty="0" err="1" smtClean="0"/>
              <a:t>фотореактивацію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ультрафіолетовому</a:t>
            </a:r>
            <a:r>
              <a:rPr lang="ru-RU" dirty="0" smtClean="0"/>
              <a:t> </a:t>
            </a:r>
            <a:r>
              <a:rPr lang="ru-RU" dirty="0" err="1" smtClean="0"/>
              <a:t>опроміненні</a:t>
            </a:r>
            <a:r>
              <a:rPr lang="ru-RU" dirty="0" smtClean="0"/>
              <a:t> </a:t>
            </a:r>
            <a:r>
              <a:rPr lang="ru-RU" dirty="0" err="1" smtClean="0"/>
              <a:t>фагів</a:t>
            </a:r>
            <a:r>
              <a:rPr lang="ru-RU" dirty="0" smtClean="0"/>
              <a:t>, </a:t>
            </a:r>
            <a:r>
              <a:rPr lang="ru-RU" dirty="0" err="1" smtClean="0"/>
              <a:t>бактерій</a:t>
            </a:r>
            <a:r>
              <a:rPr lang="ru-RU" dirty="0" smtClean="0"/>
              <a:t> та </a:t>
            </a:r>
            <a:r>
              <a:rPr lang="ru-RU" dirty="0" err="1" smtClean="0"/>
              <a:t>найпростіших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різке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життєздатності</a:t>
            </a:r>
            <a:r>
              <a:rPr lang="ru-RU" dirty="0" smtClean="0"/>
              <a:t>. Але ж </a:t>
            </a:r>
            <a:r>
              <a:rPr lang="ru-RU" dirty="0" err="1" smtClean="0"/>
              <a:t>виживання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підвищується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на них </a:t>
            </a:r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</a:t>
            </a:r>
            <a:r>
              <a:rPr lang="ru-RU" dirty="0" err="1" smtClean="0"/>
              <a:t>видимим</a:t>
            </a:r>
            <a:r>
              <a:rPr lang="ru-RU" dirty="0" smtClean="0"/>
              <a:t> </a:t>
            </a:r>
            <a:r>
              <a:rPr lang="ru-RU" dirty="0" err="1" smtClean="0"/>
              <a:t>світлом</a:t>
            </a:r>
            <a:r>
              <a:rPr lang="ru-RU" dirty="0" smtClean="0"/>
              <a:t>. </a:t>
            </a:r>
            <a:r>
              <a:rPr lang="ru-RU" dirty="0" err="1" smtClean="0"/>
              <a:t>Виявилося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ультрафіолету</a:t>
            </a:r>
            <a:r>
              <a:rPr lang="ru-RU" dirty="0" smtClean="0"/>
              <a:t> в </a:t>
            </a:r>
            <a:r>
              <a:rPr lang="ru-RU" dirty="0" err="1" smtClean="0"/>
              <a:t>молекулі</a:t>
            </a:r>
            <a:r>
              <a:rPr lang="ru-RU" dirty="0" smtClean="0"/>
              <a:t> ДНК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димери</a:t>
            </a:r>
            <a:r>
              <a:rPr lang="ru-RU" dirty="0" smtClean="0"/>
              <a:t> (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піримідиновими</a:t>
            </a:r>
            <a:r>
              <a:rPr lang="ru-RU" dirty="0" smtClean="0"/>
              <a:t> основами одного </a:t>
            </a:r>
            <a:r>
              <a:rPr lang="ru-RU" dirty="0" err="1" smtClean="0"/>
              <a:t>ланцюжка</a:t>
            </a:r>
            <a:r>
              <a:rPr lang="ru-RU" dirty="0" smtClean="0"/>
              <a:t>, </a:t>
            </a:r>
            <a:r>
              <a:rPr lang="ru-RU" dirty="0" err="1" smtClean="0"/>
              <a:t>частіше</a:t>
            </a:r>
            <a:r>
              <a:rPr lang="ru-RU" dirty="0" smtClean="0"/>
              <a:t> Т-Т),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перешкоджає</a:t>
            </a:r>
            <a:r>
              <a:rPr lang="ru-RU" dirty="0" smtClean="0"/>
              <a:t> </a:t>
            </a:r>
            <a:r>
              <a:rPr lang="ru-RU" dirty="0" err="1" smtClean="0"/>
              <a:t>зчитуванню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</a:t>
            </a:r>
            <a:r>
              <a:rPr lang="ru-RU" dirty="0" err="1" smtClean="0"/>
              <a:t>Видиме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 </a:t>
            </a:r>
            <a:r>
              <a:rPr lang="ru-RU" dirty="0" err="1" smtClean="0"/>
              <a:t>активує</a:t>
            </a:r>
            <a:r>
              <a:rPr lang="ru-RU" dirty="0" smtClean="0"/>
              <a:t> </a:t>
            </a:r>
            <a:r>
              <a:rPr lang="ru-RU" dirty="0" err="1" smtClean="0"/>
              <a:t>ферменти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руйнують</a:t>
            </a:r>
            <a:r>
              <a:rPr lang="ru-RU" dirty="0" smtClean="0"/>
              <a:t> </a:t>
            </a:r>
            <a:r>
              <a:rPr lang="ru-RU" dirty="0" err="1" smtClean="0"/>
              <a:t>димери.Темнова</a:t>
            </a:r>
            <a:r>
              <a:rPr lang="ru-RU" dirty="0" smtClean="0"/>
              <a:t> (</a:t>
            </a:r>
            <a:r>
              <a:rPr lang="ru-RU" dirty="0" err="1" smtClean="0"/>
              <a:t>ексцизійна</a:t>
            </a:r>
            <a:r>
              <a:rPr lang="ru-RU" dirty="0" smtClean="0"/>
              <a:t>) </a:t>
            </a:r>
            <a:r>
              <a:rPr lang="ru-RU" dirty="0" err="1" smtClean="0"/>
              <a:t>репарація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вивчена</a:t>
            </a:r>
            <a:r>
              <a:rPr lang="ru-RU" dirty="0" smtClean="0"/>
              <a:t> А. </a:t>
            </a:r>
            <a:r>
              <a:rPr lang="ru-RU" dirty="0" err="1" smtClean="0"/>
              <a:t>Герреном</a:t>
            </a:r>
            <a:r>
              <a:rPr lang="ru-RU" dirty="0" smtClean="0"/>
              <a:t> у 50-ті роки. Вона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знаходженні</a:t>
            </a:r>
            <a:r>
              <a:rPr lang="ru-RU" dirty="0" smtClean="0"/>
              <a:t> та </a:t>
            </a:r>
            <a:r>
              <a:rPr lang="ru-RU" dirty="0" err="1" smtClean="0"/>
              <a:t>видаленні</a:t>
            </a:r>
            <a:r>
              <a:rPr lang="ru-RU" dirty="0" smtClean="0"/>
              <a:t> </a:t>
            </a:r>
            <a:r>
              <a:rPr lang="ru-RU" dirty="0" err="1" smtClean="0"/>
              <a:t>пошкодженої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нитки ДНК шляхом </a:t>
            </a:r>
            <a:r>
              <a:rPr lang="ru-RU" dirty="0" err="1" smtClean="0"/>
              <a:t>його</a:t>
            </a:r>
            <a:r>
              <a:rPr lang="ru-RU" dirty="0" smtClean="0"/>
              <a:t> «</a:t>
            </a:r>
            <a:r>
              <a:rPr lang="ru-RU" dirty="0" err="1" smtClean="0"/>
              <a:t>вирізання</a:t>
            </a:r>
            <a:r>
              <a:rPr lang="ru-RU" dirty="0" smtClean="0"/>
              <a:t>»,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в </a:t>
            </a:r>
            <a:r>
              <a:rPr lang="ru-RU" dirty="0" err="1" smtClean="0"/>
              <a:t>синтезі</a:t>
            </a:r>
            <a:r>
              <a:rPr lang="ru-RU" dirty="0" smtClean="0"/>
              <a:t> та </a:t>
            </a:r>
            <a:r>
              <a:rPr lang="ru-RU" dirty="0" err="1" smtClean="0"/>
              <a:t>вставці</a:t>
            </a:r>
            <a:r>
              <a:rPr lang="ru-RU" dirty="0" smtClean="0"/>
              <a:t> нового фрагмента за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. </a:t>
            </a:r>
            <a:r>
              <a:rPr lang="ru-RU" dirty="0" err="1" smtClean="0"/>
              <a:t>Темнова</a:t>
            </a:r>
            <a:r>
              <a:rPr lang="ru-RU" dirty="0" smtClean="0"/>
              <a:t> </a:t>
            </a:r>
            <a:r>
              <a:rPr lang="ru-RU" dirty="0" err="1" smtClean="0"/>
              <a:t>репарація</a:t>
            </a:r>
            <a:r>
              <a:rPr lang="ru-RU" dirty="0" smtClean="0"/>
              <a:t> </a:t>
            </a:r>
            <a:r>
              <a:rPr lang="ru-RU" dirty="0" err="1" smtClean="0"/>
              <a:t>протікає</a:t>
            </a:r>
            <a:r>
              <a:rPr lang="ru-RU" dirty="0" smtClean="0"/>
              <a:t> у 4 </a:t>
            </a:r>
            <a:r>
              <a:rPr lang="ru-RU" dirty="0" err="1" smtClean="0"/>
              <a:t>стадії</a:t>
            </a:r>
            <a:r>
              <a:rPr lang="ru-RU" dirty="0" smtClean="0"/>
              <a:t> (рис. 7):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3713386" cy="169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448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Схема </a:t>
            </a:r>
            <a:r>
              <a:rPr lang="ru-RU" dirty="0" err="1" smtClean="0"/>
              <a:t>темнової</a:t>
            </a:r>
            <a:r>
              <a:rPr lang="ru-RU" dirty="0" smtClean="0"/>
              <a:t> </a:t>
            </a:r>
            <a:r>
              <a:rPr lang="ru-RU" dirty="0" err="1" smtClean="0"/>
              <a:t>репарації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пошкодженої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ДНК: 1-ушкоджена молекула ДНК, 2- </a:t>
            </a:r>
            <a:r>
              <a:rPr lang="ru-RU" dirty="0" err="1" smtClean="0"/>
              <a:t>ендонуклеаза</a:t>
            </a:r>
            <a:r>
              <a:rPr lang="ru-RU" dirty="0" smtClean="0"/>
              <a:t> </a:t>
            </a:r>
            <a:r>
              <a:rPr lang="ru-RU" dirty="0" err="1" smtClean="0"/>
              <a:t>розриває</a:t>
            </a:r>
            <a:r>
              <a:rPr lang="ru-RU" dirty="0" smtClean="0"/>
              <a:t> </a:t>
            </a:r>
            <a:r>
              <a:rPr lang="ru-RU" dirty="0" err="1" smtClean="0"/>
              <a:t>пошкоджений</a:t>
            </a:r>
            <a:r>
              <a:rPr lang="ru-RU" dirty="0" smtClean="0"/>
              <a:t> </a:t>
            </a:r>
            <a:r>
              <a:rPr lang="ru-RU" dirty="0" err="1" smtClean="0"/>
              <a:t>ланцюг</a:t>
            </a:r>
            <a:r>
              <a:rPr lang="ru-RU" dirty="0" smtClean="0"/>
              <a:t> ДНК, 3-екзонуклеаза </a:t>
            </a:r>
            <a:r>
              <a:rPr lang="ru-RU" dirty="0" err="1" smtClean="0"/>
              <a:t>вірізає</a:t>
            </a:r>
            <a:r>
              <a:rPr lang="ru-RU" dirty="0" smtClean="0"/>
              <a:t> </a:t>
            </a:r>
            <a:r>
              <a:rPr lang="ru-RU" dirty="0" err="1" smtClean="0"/>
              <a:t>пошкоджену</a:t>
            </a:r>
            <a:r>
              <a:rPr lang="ru-RU" dirty="0" smtClean="0"/>
              <a:t> </a:t>
            </a:r>
            <a:r>
              <a:rPr lang="ru-RU" dirty="0" err="1" smtClean="0"/>
              <a:t>ділянку</a:t>
            </a:r>
            <a:r>
              <a:rPr lang="ru-RU" dirty="0" smtClean="0"/>
              <a:t>, 4 </a:t>
            </a:r>
            <a:r>
              <a:rPr lang="ru-RU" dirty="0" err="1" smtClean="0"/>
              <a:t>ДНК-полімераза</a:t>
            </a:r>
            <a:r>
              <a:rPr lang="ru-RU" dirty="0" smtClean="0"/>
              <a:t> </a:t>
            </a:r>
            <a:r>
              <a:rPr lang="ru-RU" dirty="0" err="1" smtClean="0"/>
              <a:t>синтезує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фрагмент ДНК, 5-лігаза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вшиває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14096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 </a:t>
            </a:r>
            <a:r>
              <a:rPr lang="ru-RU" dirty="0" err="1" smtClean="0"/>
              <a:t>ендонуклеаза</a:t>
            </a:r>
            <a:r>
              <a:rPr lang="ru-RU" dirty="0" smtClean="0"/>
              <a:t> «</a:t>
            </a:r>
            <a:r>
              <a:rPr lang="ru-RU" dirty="0" err="1" smtClean="0"/>
              <a:t>пізнає</a:t>
            </a:r>
            <a:r>
              <a:rPr lang="ru-RU" dirty="0" smtClean="0"/>
              <a:t>» </a:t>
            </a:r>
            <a:r>
              <a:rPr lang="ru-RU" dirty="0" err="1" smtClean="0"/>
              <a:t>пошкоджену</a:t>
            </a:r>
            <a:r>
              <a:rPr lang="ru-RU" dirty="0" smtClean="0"/>
              <a:t> </a:t>
            </a:r>
            <a:r>
              <a:rPr lang="ru-RU" dirty="0" err="1" smtClean="0"/>
              <a:t>ділянку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нею </a:t>
            </a:r>
            <a:r>
              <a:rPr lang="ru-RU" dirty="0" err="1" smtClean="0"/>
              <a:t>розриває</a:t>
            </a:r>
            <a:r>
              <a:rPr lang="ru-RU" dirty="0" smtClean="0"/>
              <a:t> нитку ДНК;2) </a:t>
            </a:r>
            <a:r>
              <a:rPr lang="ru-RU" dirty="0" err="1" smtClean="0"/>
              <a:t>екзонуклеаза</a:t>
            </a:r>
            <a:r>
              <a:rPr lang="ru-RU" dirty="0" smtClean="0"/>
              <a:t> «</a:t>
            </a:r>
            <a:r>
              <a:rPr lang="ru-RU" dirty="0" err="1" smtClean="0"/>
              <a:t>вирізає</a:t>
            </a:r>
            <a:r>
              <a:rPr lang="ru-RU" dirty="0" smtClean="0"/>
              <a:t>» </a:t>
            </a:r>
            <a:r>
              <a:rPr lang="ru-RU" dirty="0" err="1" smtClean="0"/>
              <a:t>пошкоджену</a:t>
            </a:r>
            <a:r>
              <a:rPr lang="ru-RU" dirty="0" smtClean="0"/>
              <a:t> ділянку;3) </a:t>
            </a:r>
            <a:r>
              <a:rPr lang="ru-RU" dirty="0" err="1" smtClean="0"/>
              <a:t>ДНК-полімераза</a:t>
            </a:r>
            <a:r>
              <a:rPr lang="ru-RU" dirty="0" smtClean="0"/>
              <a:t> за принципом </a:t>
            </a:r>
            <a:r>
              <a:rPr lang="ru-RU" dirty="0" err="1" smtClean="0"/>
              <a:t>комплементарності</a:t>
            </a:r>
            <a:r>
              <a:rPr lang="ru-RU" dirty="0" smtClean="0"/>
              <a:t> </a:t>
            </a:r>
            <a:r>
              <a:rPr lang="ru-RU" dirty="0" err="1" smtClean="0"/>
              <a:t>синтезує</a:t>
            </a:r>
            <a:r>
              <a:rPr lang="ru-RU" dirty="0" smtClean="0"/>
              <a:t> фрагмент ДНК на </a:t>
            </a:r>
            <a:r>
              <a:rPr lang="ru-RU" dirty="0" err="1" smtClean="0"/>
              <a:t>місці</a:t>
            </a:r>
            <a:r>
              <a:rPr lang="ru-RU" dirty="0" smtClean="0"/>
              <a:t> зруйнованого;4) </a:t>
            </a:r>
            <a:r>
              <a:rPr lang="ru-RU" dirty="0" err="1" smtClean="0"/>
              <a:t>лігаза</a:t>
            </a:r>
            <a:r>
              <a:rPr lang="ru-RU" dirty="0" smtClean="0"/>
              <a:t> «</a:t>
            </a:r>
            <a:r>
              <a:rPr lang="ru-RU" dirty="0" err="1" smtClean="0"/>
              <a:t>зшиває</a:t>
            </a:r>
            <a:r>
              <a:rPr lang="ru-RU" dirty="0" smtClean="0"/>
              <a:t>»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ресинтезованої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основною ниткою </a:t>
            </a:r>
            <a:r>
              <a:rPr lang="ru-RU" dirty="0" err="1" smtClean="0"/>
              <a:t>ДНК.Принципово</a:t>
            </a:r>
            <a:r>
              <a:rPr lang="ru-RU" dirty="0" smtClean="0"/>
              <a:t> доведено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репарації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ДНК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пошкодження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ниток.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отримана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РНК за </a:t>
            </a:r>
            <a:r>
              <a:rPr lang="ru-RU" dirty="0" err="1" smtClean="0"/>
              <a:t>допомогою</a:t>
            </a:r>
            <a:r>
              <a:rPr lang="ru-RU" dirty="0" smtClean="0"/>
              <a:t> ферменту </a:t>
            </a:r>
            <a:r>
              <a:rPr lang="ru-RU" dirty="0" err="1" smtClean="0"/>
              <a:t>ревертази.Порушення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репарації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низки </a:t>
            </a:r>
            <a:r>
              <a:rPr lang="ru-RU" dirty="0" err="1" smtClean="0"/>
              <a:t>захворювань</a:t>
            </a:r>
            <a:r>
              <a:rPr lang="ru-RU" dirty="0" smtClean="0"/>
              <a:t>. У </a:t>
            </a:r>
            <a:r>
              <a:rPr lang="ru-RU" dirty="0" err="1" smtClean="0"/>
              <a:t>хворих</a:t>
            </a:r>
            <a:r>
              <a:rPr lang="ru-RU" dirty="0" smtClean="0"/>
              <a:t> на </a:t>
            </a:r>
            <a:r>
              <a:rPr lang="ru-RU" dirty="0" err="1" smtClean="0"/>
              <a:t>пігментну</a:t>
            </a:r>
            <a:r>
              <a:rPr lang="ru-RU" dirty="0" smtClean="0"/>
              <a:t> ксеродерму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сонячного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веснушки,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капілярів</a:t>
            </a:r>
            <a:r>
              <a:rPr lang="ru-RU" dirty="0" smtClean="0"/>
              <a:t>, </a:t>
            </a:r>
            <a:r>
              <a:rPr lang="ru-RU" dirty="0" err="1" smtClean="0"/>
              <a:t>зроговіння</a:t>
            </a:r>
            <a:r>
              <a:rPr lang="ru-RU" dirty="0" smtClean="0"/>
              <a:t> </a:t>
            </a:r>
            <a:r>
              <a:rPr lang="ru-RU" dirty="0" err="1" smtClean="0"/>
              <a:t>епідермісу</a:t>
            </a:r>
            <a:r>
              <a:rPr lang="ru-RU" dirty="0" smtClean="0"/>
              <a:t>, </a:t>
            </a:r>
            <a:r>
              <a:rPr lang="ru-RU" dirty="0" err="1" smtClean="0"/>
              <a:t>ураження</a:t>
            </a:r>
            <a:r>
              <a:rPr lang="ru-RU" dirty="0" smtClean="0"/>
              <a:t> очей,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злоякісних</a:t>
            </a:r>
            <a:r>
              <a:rPr lang="ru-RU" dirty="0" smtClean="0"/>
              <a:t> </a:t>
            </a:r>
            <a:r>
              <a:rPr lang="ru-RU" dirty="0" err="1" smtClean="0"/>
              <a:t>пухлин</a:t>
            </a:r>
            <a:r>
              <a:rPr lang="ru-RU" dirty="0" smtClean="0"/>
              <a:t> </a:t>
            </a:r>
            <a:r>
              <a:rPr lang="ru-RU" dirty="0" err="1" smtClean="0"/>
              <a:t>шкіри.При</a:t>
            </a:r>
            <a:r>
              <a:rPr lang="ru-RU" dirty="0" smtClean="0"/>
              <a:t> </a:t>
            </a:r>
            <a:r>
              <a:rPr lang="ru-RU" dirty="0" err="1" smtClean="0"/>
              <a:t>анемії</a:t>
            </a:r>
            <a:r>
              <a:rPr lang="ru-RU" dirty="0" smtClean="0"/>
              <a:t> </a:t>
            </a:r>
            <a:r>
              <a:rPr lang="ru-RU" dirty="0" err="1" smtClean="0"/>
              <a:t>Фанконі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недостатність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кісткового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та </a:t>
            </a:r>
            <a:r>
              <a:rPr lang="ru-RU" dirty="0" err="1" smtClean="0"/>
              <a:t>гіперпігментації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ГЕНЕТИЧНІ КОНЦЕПЦІЇ КАНЦЕРОГЕНАЗА</a:t>
            </a:r>
          </a:p>
          <a:p>
            <a:endParaRPr lang="ru-RU" sz="1600" dirty="0"/>
          </a:p>
          <a:p>
            <a:r>
              <a:rPr lang="ru-RU" sz="1400" dirty="0" smtClean="0"/>
              <a:t>В </a:t>
            </a:r>
            <a:r>
              <a:rPr lang="ru-RU" sz="1400" dirty="0" err="1" smtClean="0"/>
              <a:t>даний</a:t>
            </a:r>
            <a:r>
              <a:rPr lang="ru-RU" sz="1400" dirty="0" smtClean="0"/>
              <a:t> час </a:t>
            </a:r>
            <a:r>
              <a:rPr lang="ru-RU" sz="1400" dirty="0" err="1" smtClean="0"/>
              <a:t>встановлено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при </a:t>
            </a:r>
            <a:r>
              <a:rPr lang="ru-RU" sz="1400" dirty="0" err="1" smtClean="0"/>
              <a:t>канцерогенезі</a:t>
            </a:r>
            <a:r>
              <a:rPr lang="ru-RU" sz="1400" dirty="0" smtClean="0"/>
              <a:t> - </a:t>
            </a:r>
            <a:r>
              <a:rPr lang="ru-RU" sz="1400" dirty="0" err="1" smtClean="0"/>
              <a:t>утворенні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пухлин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відбуваються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молекулярно-генетичному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зачіпають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механізми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відповідають</a:t>
            </a:r>
            <a:r>
              <a:rPr lang="ru-RU" sz="1400" dirty="0" smtClean="0"/>
              <a:t> за </a:t>
            </a:r>
            <a:r>
              <a:rPr lang="ru-RU" sz="1400" dirty="0" err="1" smtClean="0"/>
              <a:t>розмноження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зростання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диференціювання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клітин.Хронологічно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виділити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кілька</a:t>
            </a:r>
            <a:r>
              <a:rPr lang="ru-RU" sz="1400" dirty="0" smtClean="0"/>
              <a:t> </a:t>
            </a:r>
            <a:r>
              <a:rPr lang="ru-RU" sz="1400" dirty="0" err="1" smtClean="0"/>
              <a:t>теорій</a:t>
            </a:r>
            <a:r>
              <a:rPr lang="ru-RU" sz="1400" dirty="0" smtClean="0"/>
              <a:t>(</a:t>
            </a:r>
            <a:r>
              <a:rPr lang="ru-RU" sz="1400" dirty="0" err="1" smtClean="0"/>
              <a:t>концепцій</a:t>
            </a:r>
            <a:r>
              <a:rPr lang="ru-RU" sz="1400" dirty="0" smtClean="0"/>
              <a:t>) канцерогенезу.</a:t>
            </a:r>
          </a:p>
          <a:p>
            <a:r>
              <a:rPr lang="ru-RU" sz="1400" dirty="0" err="1" smtClean="0"/>
              <a:t>Мутаційна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концепція</a:t>
            </a:r>
            <a:r>
              <a:rPr lang="ru-RU" sz="1400" dirty="0" smtClean="0"/>
              <a:t>. </a:t>
            </a:r>
            <a:r>
              <a:rPr lang="ru-RU" sz="1400" dirty="0" err="1" smtClean="0"/>
              <a:t>Вперше</a:t>
            </a:r>
            <a:r>
              <a:rPr lang="ru-RU" sz="1400" dirty="0" smtClean="0"/>
              <a:t> Г. де </a:t>
            </a:r>
            <a:r>
              <a:rPr lang="ru-RU" sz="1400" dirty="0" err="1" smtClean="0"/>
              <a:t>Фріз</a:t>
            </a:r>
            <a:r>
              <a:rPr lang="ru-RU" sz="1400" dirty="0" smtClean="0"/>
              <a:t> (1901)</a:t>
            </a:r>
            <a:r>
              <a:rPr lang="ru-RU" sz="1400" dirty="0" err="1" smtClean="0"/>
              <a:t>висловив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припущення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пухлини</a:t>
            </a:r>
            <a:r>
              <a:rPr lang="ru-RU" sz="1400" dirty="0" smtClean="0"/>
              <a:t> — </a:t>
            </a:r>
            <a:r>
              <a:rPr lang="ru-RU" sz="1400" dirty="0" err="1" smtClean="0"/>
              <a:t>це</a:t>
            </a:r>
            <a:r>
              <a:rPr lang="ru-RU" sz="1400" dirty="0" smtClean="0"/>
              <a:t> результат </a:t>
            </a:r>
            <a:r>
              <a:rPr lang="ru-RU" sz="1400" dirty="0" err="1" smtClean="0"/>
              <a:t>мутацій</a:t>
            </a:r>
            <a:r>
              <a:rPr lang="ru-RU" sz="1400" dirty="0" smtClean="0"/>
              <a:t> </a:t>
            </a:r>
            <a:r>
              <a:rPr lang="ru-RU" sz="1400" dirty="0" err="1" smtClean="0"/>
              <a:t>соматичних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клітин</a:t>
            </a:r>
            <a:r>
              <a:rPr lang="ru-RU" sz="1400" dirty="0" smtClean="0"/>
              <a:t>. Т. </a:t>
            </a:r>
            <a:r>
              <a:rPr lang="ru-RU" sz="1400" dirty="0" err="1" smtClean="0"/>
              <a:t>Бовері</a:t>
            </a:r>
            <a:r>
              <a:rPr lang="ru-RU" sz="1400" dirty="0" smtClean="0"/>
              <a:t> (1914)</a:t>
            </a:r>
            <a:r>
              <a:rPr lang="ru-RU" sz="1400" dirty="0" err="1" smtClean="0"/>
              <a:t>вважав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в </a:t>
            </a:r>
            <a:r>
              <a:rPr lang="ru-RU" sz="1400" dirty="0" err="1" smtClean="0"/>
              <a:t>основі</a:t>
            </a:r>
            <a:r>
              <a:rPr lang="ru-RU" sz="1400" dirty="0" smtClean="0"/>
              <a:t> канцерогенезу лежать </a:t>
            </a:r>
            <a:r>
              <a:rPr lang="ru-RU" sz="1400" dirty="0" err="1" smtClean="0"/>
              <a:t>геномні</a:t>
            </a:r>
            <a:r>
              <a:rPr lang="ru-RU" sz="1400" dirty="0" smtClean="0"/>
              <a:t> </a:t>
            </a:r>
            <a:r>
              <a:rPr lang="ru-RU" sz="1400" dirty="0" err="1" smtClean="0"/>
              <a:t>абохромосомні</a:t>
            </a:r>
            <a:r>
              <a:rPr lang="ru-RU" sz="1400" dirty="0" smtClean="0"/>
              <a:t> </a:t>
            </a:r>
            <a:r>
              <a:rPr lang="ru-RU" sz="1400" dirty="0" err="1" smtClean="0"/>
              <a:t>мутації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Надалі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показано,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процес</a:t>
            </a:r>
            <a:r>
              <a:rPr lang="ru-RU" sz="1400" dirty="0" smtClean="0"/>
              <a:t> канцерогенезу </a:t>
            </a:r>
            <a:r>
              <a:rPr lang="ru-RU" sz="1400" dirty="0" err="1" smtClean="0"/>
              <a:t>може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відбуватися</a:t>
            </a:r>
            <a:r>
              <a:rPr lang="ru-RU" sz="1400" dirty="0" smtClean="0"/>
              <a:t> без </a:t>
            </a:r>
            <a:r>
              <a:rPr lang="ru-RU" sz="1400" dirty="0" err="1" smtClean="0"/>
              <a:t>структурних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</a:t>
            </a:r>
            <a:r>
              <a:rPr lang="ru-RU" sz="1400" dirty="0" smtClean="0"/>
              <a:t> у </a:t>
            </a:r>
            <a:r>
              <a:rPr lang="ru-RU" sz="1400" dirty="0" err="1" smtClean="0"/>
              <a:t>геномі</a:t>
            </a:r>
            <a:r>
              <a:rPr lang="ru-RU" sz="1400" dirty="0" smtClean="0"/>
              <a:t>, а </a:t>
            </a:r>
            <a:r>
              <a:rPr lang="ru-RU" sz="1400" dirty="0" err="1" smtClean="0"/>
              <a:t>виявляються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пухлинних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клітинах</a:t>
            </a:r>
            <a:r>
              <a:rPr lang="ru-RU" sz="1400" dirty="0" smtClean="0"/>
              <a:t> </a:t>
            </a:r>
            <a:r>
              <a:rPr lang="ru-RU" sz="1400" dirty="0" err="1" smtClean="0"/>
              <a:t>хромосомні</a:t>
            </a:r>
            <a:r>
              <a:rPr lang="ru-RU" sz="1400" dirty="0" smtClean="0"/>
              <a:t> та </a:t>
            </a:r>
            <a:r>
              <a:rPr lang="ru-RU" sz="1400" dirty="0" err="1" smtClean="0"/>
              <a:t>геномні</a:t>
            </a:r>
            <a:r>
              <a:rPr lang="ru-RU" sz="1400" dirty="0" smtClean="0"/>
              <a:t> </a:t>
            </a:r>
            <a:r>
              <a:rPr lang="ru-RU" sz="1400" dirty="0" err="1" smtClean="0"/>
              <a:t>мутації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наслідком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переродження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клітин</a:t>
            </a:r>
            <a:r>
              <a:rPr lang="ru-RU" sz="1400" dirty="0" smtClean="0"/>
              <a:t>. </a:t>
            </a:r>
          </a:p>
          <a:p>
            <a:r>
              <a:rPr lang="ru-RU" sz="1400" dirty="0" err="1" smtClean="0"/>
              <a:t>Епігеномні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концепції</a:t>
            </a:r>
            <a:r>
              <a:rPr lang="ru-RU" sz="1400" dirty="0" smtClean="0"/>
              <a:t>. Ю. М. Оленов (1967) та О. Ю. </a:t>
            </a:r>
            <a:r>
              <a:rPr lang="ru-RU" sz="1400" dirty="0" err="1" smtClean="0"/>
              <a:t>Броновицький</a:t>
            </a:r>
            <a:r>
              <a:rPr lang="ru-RU" sz="1400" dirty="0" smtClean="0"/>
              <a:t> (1972) </a:t>
            </a:r>
            <a:r>
              <a:rPr lang="ru-RU" sz="1400" dirty="0" err="1" smtClean="0"/>
              <a:t>вважали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в </a:t>
            </a:r>
            <a:r>
              <a:rPr lang="ru-RU" sz="1400" dirty="0" err="1" smtClean="0"/>
              <a:t>основі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нормальної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клітини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пухлинну</a:t>
            </a:r>
            <a:r>
              <a:rPr lang="ru-RU" sz="1400" dirty="0" smtClean="0"/>
              <a:t> лежать </a:t>
            </a:r>
            <a:r>
              <a:rPr lang="ru-RU" sz="1400" dirty="0" err="1" smtClean="0"/>
              <a:t>стійкі</a:t>
            </a:r>
            <a:r>
              <a:rPr lang="ru-RU" sz="1400" dirty="0" smtClean="0"/>
              <a:t> </a:t>
            </a:r>
            <a:r>
              <a:rPr lang="ru-RU" sz="1400" dirty="0" err="1" smtClean="0"/>
              <a:t>порушення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регуляції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генної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активності</a:t>
            </a:r>
            <a:r>
              <a:rPr lang="ru-RU" sz="1400" dirty="0" smtClean="0"/>
              <a:t>, </a:t>
            </a:r>
            <a:r>
              <a:rPr lang="ru-RU" sz="1400" dirty="0" err="1" smtClean="0"/>
              <a:t>тобто</a:t>
            </a:r>
            <a:r>
              <a:rPr lang="ru-RU" sz="1400" dirty="0" smtClean="0"/>
              <a:t> </a:t>
            </a:r>
            <a:r>
              <a:rPr lang="ru-RU" sz="1400" dirty="0" err="1" smtClean="0"/>
              <a:t>ушкоджуються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функціональні</a:t>
            </a:r>
            <a:r>
              <a:rPr lang="ru-RU" sz="1400" dirty="0" smtClean="0"/>
              <a:t> </a:t>
            </a:r>
            <a:r>
              <a:rPr lang="ru-RU" sz="1400" dirty="0" err="1" smtClean="0"/>
              <a:t>гени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Вірусо-генетична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концепція</a:t>
            </a:r>
            <a:r>
              <a:rPr lang="ru-RU" sz="1400" dirty="0" smtClean="0"/>
              <a:t>. </a:t>
            </a:r>
            <a:r>
              <a:rPr lang="ru-RU" sz="1400" dirty="0" err="1" smtClean="0"/>
              <a:t>Ще</a:t>
            </a:r>
            <a:r>
              <a:rPr lang="ru-RU" sz="1400" dirty="0" smtClean="0"/>
              <a:t> 1911 р. Ф. </a:t>
            </a:r>
            <a:r>
              <a:rPr lang="ru-RU" sz="1400" dirty="0" err="1" smtClean="0"/>
              <a:t>Раус</a:t>
            </a:r>
            <a:r>
              <a:rPr lang="ru-RU" sz="1400" dirty="0" smtClean="0"/>
              <a:t> </a:t>
            </a:r>
            <a:r>
              <a:rPr lang="ru-RU" sz="1400" dirty="0" err="1" smtClean="0"/>
              <a:t>вперше</a:t>
            </a:r>
            <a:r>
              <a:rPr lang="ru-RU" sz="1400" dirty="0" smtClean="0"/>
              <a:t> показав,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віруси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причиною </a:t>
            </a:r>
            <a:r>
              <a:rPr lang="ru-RU" sz="1400" dirty="0" err="1" smtClean="0"/>
              <a:t>саркоми.курей</a:t>
            </a:r>
            <a:r>
              <a:rPr lang="ru-RU" sz="1400" dirty="0" smtClean="0"/>
              <a:t>. </a:t>
            </a:r>
            <a:r>
              <a:rPr lang="ru-RU" sz="1400" dirty="0" err="1" smtClean="0"/>
              <a:t>Потім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встановлено</a:t>
            </a:r>
            <a:r>
              <a:rPr lang="ru-RU" sz="1400" dirty="0" smtClean="0"/>
              <a:t> </a:t>
            </a:r>
            <a:r>
              <a:rPr lang="ru-RU" sz="1400" dirty="0" err="1" smtClean="0"/>
              <a:t>вірусну</a:t>
            </a:r>
            <a:r>
              <a:rPr lang="ru-RU" sz="1400" dirty="0" smtClean="0"/>
              <a:t> природу </a:t>
            </a:r>
            <a:r>
              <a:rPr lang="ru-RU" sz="1400" dirty="0" err="1" smtClean="0"/>
              <a:t>деякихінших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пухлин</a:t>
            </a:r>
            <a:r>
              <a:rPr lang="ru-RU" sz="1400" dirty="0" smtClean="0"/>
              <a:t> (</a:t>
            </a:r>
            <a:r>
              <a:rPr lang="ru-RU" sz="1400" dirty="0" err="1" smtClean="0"/>
              <a:t>лейкозів</a:t>
            </a:r>
            <a:r>
              <a:rPr lang="ru-RU" sz="1400" dirty="0" smtClean="0"/>
              <a:t> у курей, </a:t>
            </a:r>
            <a:r>
              <a:rPr lang="ru-RU" sz="1400" dirty="0" err="1" smtClean="0"/>
              <a:t>мишей</a:t>
            </a:r>
            <a:r>
              <a:rPr lang="ru-RU" sz="1400" dirty="0" smtClean="0"/>
              <a:t> та </a:t>
            </a:r>
            <a:r>
              <a:rPr lang="ru-RU" sz="1400" dirty="0" err="1" smtClean="0"/>
              <a:t>щурів</a:t>
            </a:r>
            <a:r>
              <a:rPr lang="ru-RU" sz="1400" dirty="0" smtClean="0"/>
              <a:t>, бородавок у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кроликів</a:t>
            </a:r>
            <a:r>
              <a:rPr lang="ru-RU" sz="1400" dirty="0" smtClean="0"/>
              <a:t>). Л. А. </a:t>
            </a:r>
            <a:r>
              <a:rPr lang="ru-RU" sz="1400" dirty="0" err="1" smtClean="0"/>
              <a:t>Зільбер</a:t>
            </a:r>
            <a:r>
              <a:rPr lang="ru-RU" sz="1400" dirty="0" smtClean="0"/>
              <a:t> (1944-1968)</a:t>
            </a:r>
            <a:r>
              <a:rPr lang="ru-RU" sz="1400" dirty="0" err="1" smtClean="0"/>
              <a:t>вважав</a:t>
            </a:r>
            <a:r>
              <a:rPr lang="ru-RU" sz="1400" dirty="0" smtClean="0"/>
              <a:t> </a:t>
            </a:r>
            <a:r>
              <a:rPr lang="ru-RU" sz="1400" dirty="0" err="1" smtClean="0"/>
              <a:t>віруси</a:t>
            </a:r>
            <a:r>
              <a:rPr lang="ru-RU" sz="1400" dirty="0" smtClean="0"/>
              <a:t> </a:t>
            </a:r>
            <a:r>
              <a:rPr lang="ru-RU" sz="1400" dirty="0" err="1" smtClean="0"/>
              <a:t>універсальною</a:t>
            </a:r>
            <a:r>
              <a:rPr lang="ru-RU" sz="1400" dirty="0" smtClean="0"/>
              <a:t> причиною </a:t>
            </a:r>
            <a:r>
              <a:rPr lang="ru-RU" sz="1400" dirty="0" err="1" smtClean="0"/>
              <a:t>злоякісного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зростання</a:t>
            </a:r>
            <a:r>
              <a:rPr lang="ru-RU" sz="1400" dirty="0" smtClean="0"/>
              <a:t>. </a:t>
            </a:r>
            <a:r>
              <a:rPr lang="ru-RU" sz="1400" dirty="0" err="1" smtClean="0"/>
              <a:t>Мутагени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канцерогени</a:t>
            </a:r>
            <a:r>
              <a:rPr lang="ru-RU" sz="1400" dirty="0" smtClean="0"/>
              <a:t> </a:t>
            </a:r>
            <a:r>
              <a:rPr lang="ru-RU" sz="1400" dirty="0" err="1" smtClean="0"/>
              <a:t>стимулюють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активність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вірусів</a:t>
            </a:r>
            <a:r>
              <a:rPr lang="ru-RU" sz="1400" dirty="0" smtClean="0"/>
              <a:t>, </a:t>
            </a:r>
            <a:r>
              <a:rPr lang="ru-RU" sz="1400" dirty="0" err="1" smtClean="0"/>
              <a:t>їх</a:t>
            </a:r>
            <a:r>
              <a:rPr lang="ru-RU" sz="1400" dirty="0" smtClean="0"/>
              <a:t> геном </a:t>
            </a:r>
            <a:r>
              <a:rPr lang="ru-RU" sz="1400" dirty="0" err="1" smtClean="0"/>
              <a:t>включається</a:t>
            </a:r>
            <a:r>
              <a:rPr lang="ru-RU" sz="1400" dirty="0" smtClean="0"/>
              <a:t> в ДНК </a:t>
            </a:r>
            <a:r>
              <a:rPr lang="ru-RU" sz="1400" dirty="0" err="1" smtClean="0"/>
              <a:t>клітини</a:t>
            </a:r>
            <a:r>
              <a:rPr lang="ru-RU" sz="1400" dirty="0" smtClean="0"/>
              <a:t> та </a:t>
            </a:r>
            <a:r>
              <a:rPr lang="ru-RU" sz="1400" dirty="0" err="1" smtClean="0"/>
              <a:t>змінює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властивості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Онкоген </a:t>
            </a:r>
            <a:r>
              <a:rPr lang="ru-RU" sz="1400" dirty="0" err="1" smtClean="0"/>
              <a:t>концепції</a:t>
            </a:r>
            <a:r>
              <a:rPr lang="ru-RU" sz="1400" dirty="0" smtClean="0"/>
              <a:t>. Р. </a:t>
            </a:r>
            <a:r>
              <a:rPr lang="ru-RU" sz="1400" dirty="0" err="1" smtClean="0"/>
              <a:t>Хюбнер</a:t>
            </a:r>
            <a:r>
              <a:rPr lang="ru-RU" sz="1400" dirty="0" smtClean="0"/>
              <a:t> (1969) та Г. І. Абелев(1975) </a:t>
            </a:r>
            <a:r>
              <a:rPr lang="ru-RU" sz="1400" dirty="0" err="1" smtClean="0"/>
              <a:t>об'єднали</a:t>
            </a:r>
            <a:r>
              <a:rPr lang="ru-RU" sz="1400" dirty="0" smtClean="0"/>
              <a:t> другу та </a:t>
            </a:r>
            <a:r>
              <a:rPr lang="ru-RU" sz="1400" dirty="0" err="1" smtClean="0"/>
              <a:t>третю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концепції</a:t>
            </a:r>
            <a:r>
              <a:rPr lang="ru-RU" sz="1400" dirty="0" smtClean="0"/>
              <a:t>. ДНК </a:t>
            </a:r>
            <a:r>
              <a:rPr lang="ru-RU" sz="1400" dirty="0" err="1" smtClean="0"/>
              <a:t>клітин</a:t>
            </a:r>
            <a:r>
              <a:rPr lang="ru-RU" sz="1400" dirty="0" smtClean="0"/>
              <a:t> кожного </a:t>
            </a:r>
            <a:r>
              <a:rPr lang="ru-RU" sz="1400" dirty="0" err="1" smtClean="0"/>
              <a:t>організму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містить</a:t>
            </a:r>
            <a:r>
              <a:rPr lang="ru-RU" sz="1400" dirty="0" smtClean="0"/>
              <a:t> </a:t>
            </a:r>
            <a:r>
              <a:rPr lang="ru-RU" sz="1400" dirty="0" err="1" smtClean="0"/>
              <a:t>онкогени</a:t>
            </a:r>
            <a:r>
              <a:rPr lang="ru-RU" sz="1400" dirty="0" smtClean="0"/>
              <a:t> в неактивному(</a:t>
            </a:r>
            <a:r>
              <a:rPr lang="ru-RU" sz="1400" dirty="0" err="1" smtClean="0"/>
              <a:t>репресованому</a:t>
            </a:r>
            <a:r>
              <a:rPr lang="ru-RU" sz="1400" dirty="0" smtClean="0"/>
              <a:t>) </a:t>
            </a:r>
            <a:r>
              <a:rPr lang="ru-RU" sz="1400" dirty="0" err="1" smtClean="0"/>
              <a:t>стані</a:t>
            </a:r>
            <a:r>
              <a:rPr lang="ru-RU" sz="1400" dirty="0" smtClean="0"/>
              <a:t> у </a:t>
            </a:r>
            <a:r>
              <a:rPr lang="ru-RU" sz="1400" dirty="0" err="1" smtClean="0"/>
              <a:t>формі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протоонкогенів.Протоонкогени</a:t>
            </a:r>
            <a:r>
              <a:rPr lang="ru-RU" sz="1400" dirty="0" smtClean="0"/>
              <a:t> </a:t>
            </a:r>
            <a:r>
              <a:rPr lang="ru-RU" sz="1400" dirty="0" err="1" smtClean="0"/>
              <a:t>можуть</a:t>
            </a:r>
            <a:r>
              <a:rPr lang="ru-RU" sz="1400" dirty="0" smtClean="0"/>
              <a:t> бути </a:t>
            </a:r>
            <a:r>
              <a:rPr lang="ru-RU" sz="1400" dirty="0" err="1" smtClean="0"/>
              <a:t>отримані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предків</a:t>
            </a:r>
            <a:r>
              <a:rPr lang="ru-RU" sz="1400" dirty="0" smtClean="0"/>
              <a:t>,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внесені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інтегративним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вірусом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тривалий</a:t>
            </a:r>
            <a:r>
              <a:rPr lang="ru-RU" sz="1400" dirty="0" smtClean="0"/>
              <a:t> час </a:t>
            </a:r>
            <a:r>
              <a:rPr lang="ru-RU" sz="1400" dirty="0" err="1" smtClean="0"/>
              <a:t>перебувати</a:t>
            </a:r>
            <a:r>
              <a:rPr lang="ru-RU" sz="1400" dirty="0" smtClean="0"/>
              <a:t> у неактивному </a:t>
            </a:r>
            <a:r>
              <a:rPr lang="ru-RU" sz="1400" dirty="0" err="1" smtClean="0"/>
              <a:t>стані</a:t>
            </a:r>
            <a:r>
              <a:rPr lang="ru-RU" sz="1400" dirty="0" smtClean="0"/>
              <a:t>. </a:t>
            </a:r>
            <a:r>
              <a:rPr lang="ru-RU" sz="1400" dirty="0" err="1" smtClean="0"/>
              <a:t>Зміна</a:t>
            </a:r>
            <a:r>
              <a:rPr lang="ru-RU" sz="1400" dirty="0" smtClean="0"/>
              <a:t> </a:t>
            </a:r>
            <a:r>
              <a:rPr lang="ru-RU" sz="1400" dirty="0" err="1" smtClean="0"/>
              <a:t>активності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протоонкогенів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може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викликати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мутація</a:t>
            </a:r>
            <a:r>
              <a:rPr lang="ru-RU" sz="1400" dirty="0" smtClean="0"/>
              <a:t>, </a:t>
            </a:r>
            <a:r>
              <a:rPr lang="ru-RU" sz="1400" dirty="0" err="1" smtClean="0"/>
              <a:t>внесення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вклітину</a:t>
            </a:r>
            <a:r>
              <a:rPr lang="ru-RU" sz="1400" dirty="0" smtClean="0"/>
              <a:t> активного промотору </a:t>
            </a:r>
            <a:r>
              <a:rPr lang="ru-RU" sz="1400" dirty="0" err="1" smtClean="0"/>
              <a:t>вірусу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т. д. Вони </a:t>
            </a:r>
            <a:r>
              <a:rPr lang="ru-RU" sz="1400" dirty="0" err="1" smtClean="0"/>
              <a:t>перетворюються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онкогени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детермінують</a:t>
            </a:r>
            <a:r>
              <a:rPr lang="ru-RU" sz="1400" dirty="0" smtClean="0"/>
              <a:t> синтез </a:t>
            </a:r>
            <a:r>
              <a:rPr lang="ru-RU" sz="1400" dirty="0" err="1" smtClean="0"/>
              <a:t>трансформуючих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білків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перетворюють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нормальну</a:t>
            </a:r>
            <a:r>
              <a:rPr lang="ru-RU" sz="1400" dirty="0" smtClean="0"/>
              <a:t> </a:t>
            </a:r>
            <a:r>
              <a:rPr lang="ru-RU" sz="1400" dirty="0" err="1" smtClean="0"/>
              <a:t>клітину</a:t>
            </a:r>
            <a:r>
              <a:rPr lang="ru-RU" sz="1400" dirty="0" smtClean="0"/>
              <a:t> в </a:t>
            </a:r>
            <a:r>
              <a:rPr lang="ru-RU" sz="1400" dirty="0" err="1" smtClean="0"/>
              <a:t>пухлинну.Так</a:t>
            </a:r>
            <a:r>
              <a:rPr lang="ru-RU" sz="1400" dirty="0" smtClean="0"/>
              <a:t> як </a:t>
            </a:r>
            <a:r>
              <a:rPr lang="ru-RU" sz="1400" dirty="0" err="1" smtClean="0"/>
              <a:t>пухлинні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клітини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містять</a:t>
            </a:r>
            <a:r>
              <a:rPr lang="ru-RU" sz="1400" dirty="0" smtClean="0"/>
              <a:t> </a:t>
            </a:r>
            <a:r>
              <a:rPr lang="ru-RU" sz="1400" dirty="0" err="1" smtClean="0"/>
              <a:t>специфічні</a:t>
            </a:r>
            <a:r>
              <a:rPr lang="ru-RU" sz="1400" dirty="0" smtClean="0"/>
              <a:t> </a:t>
            </a:r>
            <a:r>
              <a:rPr lang="ru-RU" sz="1400" dirty="0" err="1" smtClean="0"/>
              <a:t>їм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білки</a:t>
            </a:r>
            <a:r>
              <a:rPr lang="ru-RU" sz="1400" dirty="0" smtClean="0"/>
              <a:t>, вони </a:t>
            </a:r>
            <a:r>
              <a:rPr lang="ru-RU" sz="1400" dirty="0" err="1" smtClean="0"/>
              <a:t>піддаються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елімінації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організму</a:t>
            </a:r>
            <a:r>
              <a:rPr lang="ru-RU" sz="1400" dirty="0" smtClean="0"/>
              <a:t> </a:t>
            </a:r>
            <a:r>
              <a:rPr lang="ru-RU" sz="1400" dirty="0" err="1" smtClean="0"/>
              <a:t>імунної</a:t>
            </a:r>
            <a:r>
              <a:rPr lang="ru-RU" sz="1400" dirty="0" smtClean="0"/>
              <a:t> системою. </a:t>
            </a:r>
            <a:r>
              <a:rPr lang="ru-RU" sz="1400" dirty="0" err="1" smtClean="0"/>
              <a:t>Розвиток</a:t>
            </a:r>
            <a:r>
              <a:rPr lang="ru-RU" sz="1400" dirty="0" smtClean="0"/>
              <a:t> </a:t>
            </a:r>
            <a:r>
              <a:rPr lang="ru-RU" sz="1400" dirty="0" err="1" smtClean="0"/>
              <a:t>пухлин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відбувається</a:t>
            </a:r>
            <a:r>
              <a:rPr lang="ru-RU" sz="1400" dirty="0" smtClean="0"/>
              <a:t>, </a:t>
            </a:r>
            <a:r>
              <a:rPr lang="ru-RU" sz="1400" dirty="0" err="1" smtClean="0"/>
              <a:t>зазвичай</a:t>
            </a:r>
            <a:r>
              <a:rPr lang="ru-RU" sz="1400" dirty="0" smtClean="0"/>
              <a:t>, у </a:t>
            </a:r>
            <a:r>
              <a:rPr lang="ru-RU" sz="1400" dirty="0" err="1" smtClean="0"/>
              <a:t>разі</a:t>
            </a:r>
            <a:r>
              <a:rPr lang="ru-RU" sz="1400" dirty="0" smtClean="0"/>
              <a:t> </a:t>
            </a:r>
            <a:r>
              <a:rPr lang="ru-RU" sz="1400" dirty="0" err="1" smtClean="0"/>
              <a:t>порушення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функцій</a:t>
            </a:r>
            <a:r>
              <a:rPr lang="ru-RU" sz="1400" dirty="0" smtClean="0"/>
              <a:t> </a:t>
            </a:r>
            <a:r>
              <a:rPr lang="ru-RU" sz="1400" dirty="0" err="1" smtClean="0"/>
              <a:t>цієї</a:t>
            </a:r>
            <a:r>
              <a:rPr lang="ru-RU" sz="1400" dirty="0" smtClean="0"/>
              <a:t> </a:t>
            </a:r>
            <a:r>
              <a:rPr lang="ru-RU" sz="1400" dirty="0" err="1" smtClean="0"/>
              <a:t>системи.Непрямим</a:t>
            </a:r>
            <a:r>
              <a:rPr lang="ru-RU" sz="1400" dirty="0" smtClean="0"/>
              <a:t> </a:t>
            </a:r>
            <a:r>
              <a:rPr lang="ru-RU" sz="1400" dirty="0" err="1" smtClean="0"/>
              <a:t>підтвердженням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певною</a:t>
            </a:r>
            <a:r>
              <a:rPr lang="ru-RU" sz="1400" dirty="0" smtClean="0"/>
              <a:t> </a:t>
            </a:r>
            <a:r>
              <a:rPr lang="ru-RU" sz="1400" dirty="0" err="1" smtClean="0"/>
              <a:t>міроює</a:t>
            </a:r>
            <a:r>
              <a:rPr lang="ru-RU" sz="1400" dirty="0" smtClean="0"/>
              <a:t> </a:t>
            </a:r>
            <a:r>
              <a:rPr lang="ru-RU" sz="1400" dirty="0" err="1" smtClean="0"/>
              <a:t>значне</a:t>
            </a:r>
            <a:r>
              <a:rPr lang="ru-RU" sz="1400" dirty="0" smtClean="0"/>
              <a:t> </a:t>
            </a:r>
            <a:r>
              <a:rPr lang="ru-RU" sz="1400" dirty="0" err="1" smtClean="0"/>
              <a:t>збільшення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частоти</a:t>
            </a:r>
            <a:r>
              <a:rPr lang="ru-RU" sz="1400" dirty="0" smtClean="0"/>
              <a:t> </a:t>
            </a:r>
            <a:r>
              <a:rPr lang="ru-RU" sz="1400" dirty="0" err="1" smtClean="0"/>
              <a:t>пухлин</a:t>
            </a:r>
            <a:r>
              <a:rPr lang="ru-RU" sz="1400" dirty="0" smtClean="0"/>
              <a:t> </a:t>
            </a:r>
            <a:r>
              <a:rPr lang="ru-RU" sz="1400" dirty="0" err="1" smtClean="0"/>
              <a:t>улітньому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віці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188913"/>
            <a:ext cx="9144000" cy="6434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072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МОДИФІКАЦІЙНА МІНЛИВІСТЬ</a:t>
            </a:r>
          </a:p>
          <a:p>
            <a:endParaRPr lang="ru-RU" dirty="0"/>
          </a:p>
          <a:p>
            <a:r>
              <a:rPr lang="ru-RU" dirty="0" err="1" smtClean="0">
                <a:solidFill>
                  <a:srgbClr val="FFFF00"/>
                </a:solidFill>
              </a:rPr>
              <a:t>Модифікаційна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мінливість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мінливість</a:t>
            </a:r>
            <a:r>
              <a:rPr lang="ru-RU" dirty="0" smtClean="0"/>
              <a:t> фенотипу без </a:t>
            </a:r>
            <a:r>
              <a:rPr lang="ru-RU" dirty="0" err="1" smtClean="0"/>
              <a:t>зміни</a:t>
            </a:r>
            <a:r>
              <a:rPr lang="ru-RU" dirty="0" smtClean="0"/>
              <a:t> генотипу. Вона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при </a:t>
            </a:r>
            <a:r>
              <a:rPr lang="ru-RU" dirty="0" err="1" smtClean="0"/>
              <a:t>впливі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на </a:t>
            </a:r>
            <a:r>
              <a:rPr lang="ru-RU" dirty="0" err="1" smtClean="0"/>
              <a:t>ферментативні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протікають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, та носить </a:t>
            </a:r>
            <a:r>
              <a:rPr lang="ru-RU" dirty="0" err="1" smtClean="0"/>
              <a:t>адаптивний</a:t>
            </a:r>
            <a:r>
              <a:rPr lang="ru-RU" dirty="0" smtClean="0"/>
              <a:t> (</a:t>
            </a:r>
            <a:r>
              <a:rPr lang="ru-RU" dirty="0" err="1" smtClean="0"/>
              <a:t>пристосувальний</a:t>
            </a:r>
            <a:r>
              <a:rPr lang="ru-RU" dirty="0" smtClean="0"/>
              <a:t>) характер. </a:t>
            </a:r>
            <a:r>
              <a:rPr lang="ru-RU" dirty="0" err="1" smtClean="0"/>
              <a:t>Наприклад</a:t>
            </a:r>
            <a:r>
              <a:rPr lang="ru-RU" dirty="0" smtClean="0"/>
              <a:t>, у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водяного </a:t>
            </a:r>
            <a:r>
              <a:rPr lang="ru-RU" dirty="0" err="1" smtClean="0"/>
              <a:t>жовтця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різноманітну</a:t>
            </a:r>
            <a:r>
              <a:rPr lang="ru-RU" dirty="0" smtClean="0"/>
              <a:t> форму: </a:t>
            </a:r>
            <a:r>
              <a:rPr lang="ru-RU" dirty="0" err="1" smtClean="0"/>
              <a:t>під</a:t>
            </a:r>
            <a:r>
              <a:rPr lang="ru-RU" dirty="0" smtClean="0"/>
              <a:t> водою - </a:t>
            </a:r>
            <a:r>
              <a:rPr lang="ru-RU" dirty="0" err="1" smtClean="0"/>
              <a:t>стрілоподібні</a:t>
            </a:r>
            <a:r>
              <a:rPr lang="ru-RU" dirty="0" smtClean="0"/>
              <a:t>, на </a:t>
            </a:r>
            <a:r>
              <a:rPr lang="ru-RU" dirty="0" err="1" smtClean="0"/>
              <a:t>межі</a:t>
            </a:r>
            <a:r>
              <a:rPr lang="ru-RU" dirty="0" smtClean="0"/>
              <a:t> води та </a:t>
            </a:r>
            <a:r>
              <a:rPr lang="ru-RU" dirty="0" err="1" smtClean="0"/>
              <a:t>повітрі</a:t>
            </a:r>
            <a:r>
              <a:rPr lang="ru-RU" dirty="0" smtClean="0"/>
              <a:t> - </a:t>
            </a:r>
            <a:r>
              <a:rPr lang="ru-RU" dirty="0" err="1" smtClean="0"/>
              <a:t>розсічені</a:t>
            </a:r>
            <a:r>
              <a:rPr lang="ru-RU" dirty="0" smtClean="0"/>
              <a:t>, над водою –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суцільної</a:t>
            </a:r>
            <a:r>
              <a:rPr lang="ru-RU" dirty="0" smtClean="0"/>
              <a:t> </a:t>
            </a:r>
            <a:r>
              <a:rPr lang="ru-RU" dirty="0" err="1" smtClean="0"/>
              <a:t>платівки</a:t>
            </a:r>
            <a:r>
              <a:rPr lang="ru-RU" dirty="0" smtClean="0"/>
              <a:t>; </a:t>
            </a:r>
            <a:r>
              <a:rPr lang="ru-RU" dirty="0" err="1" smtClean="0"/>
              <a:t>монозиготні</a:t>
            </a:r>
            <a:r>
              <a:rPr lang="ru-RU" dirty="0" smtClean="0"/>
              <a:t> </a:t>
            </a:r>
            <a:r>
              <a:rPr lang="ru-RU" dirty="0" err="1" smtClean="0"/>
              <a:t>близнюки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фенотипічні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при </a:t>
            </a:r>
            <a:r>
              <a:rPr lang="ru-RU" dirty="0" err="1" smtClean="0"/>
              <a:t>модифікаціях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генетичного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, то </a:t>
            </a:r>
            <a:r>
              <a:rPr lang="ru-RU" dirty="0" err="1" smtClean="0"/>
              <a:t>ця</a:t>
            </a:r>
            <a:r>
              <a:rPr lang="ru-RU" dirty="0" smtClean="0"/>
              <a:t> форма </a:t>
            </a:r>
            <a:r>
              <a:rPr lang="ru-RU" dirty="0" err="1" smtClean="0"/>
              <a:t>мінливості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неуспадковою</a:t>
            </a:r>
            <a:r>
              <a:rPr lang="ru-RU" dirty="0" smtClean="0"/>
              <a:t>. </a:t>
            </a:r>
            <a:r>
              <a:rPr lang="ru-RU" dirty="0" err="1" smtClean="0"/>
              <a:t>Дарвін</a:t>
            </a:r>
            <a:r>
              <a:rPr lang="ru-RU" dirty="0" smtClean="0"/>
              <a:t> </a:t>
            </a:r>
            <a:r>
              <a:rPr lang="ru-RU" dirty="0" err="1" smtClean="0"/>
              <a:t>називав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(</a:t>
            </a:r>
            <a:r>
              <a:rPr lang="ru-RU" dirty="0" err="1" smtClean="0"/>
              <a:t>передбачуваною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груповою</a:t>
            </a:r>
            <a:r>
              <a:rPr lang="ru-RU" dirty="0" smtClean="0"/>
              <a:t>),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особини</a:t>
            </a:r>
            <a:r>
              <a:rPr lang="ru-RU" dirty="0" smtClean="0"/>
              <a:t> одного виду в </a:t>
            </a:r>
            <a:r>
              <a:rPr lang="ru-RU" dirty="0" err="1" smtClean="0"/>
              <a:t>однакових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змінюються</a:t>
            </a:r>
            <a:r>
              <a:rPr lang="ru-RU" dirty="0" smtClean="0"/>
              <a:t> однотипно.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модифікаційної</a:t>
            </a:r>
            <a:r>
              <a:rPr lang="ru-RU" dirty="0" smtClean="0"/>
              <a:t> </a:t>
            </a:r>
            <a:r>
              <a:rPr lang="ru-RU" dirty="0" err="1" smtClean="0"/>
              <a:t>мінливості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нормою </a:t>
            </a:r>
            <a:r>
              <a:rPr lang="ru-RU" dirty="0" err="1" smtClean="0">
                <a:solidFill>
                  <a:srgbClr val="FFFF00"/>
                </a:solidFill>
              </a:rPr>
              <a:t>реакції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генотипом. Вона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вузькою</a:t>
            </a:r>
            <a:r>
              <a:rPr lang="ru-RU" dirty="0" smtClean="0"/>
              <a:t>, коли </a:t>
            </a:r>
            <a:r>
              <a:rPr lang="ru-RU" dirty="0" err="1" smtClean="0"/>
              <a:t>ознака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незначно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жирність</a:t>
            </a:r>
            <a:r>
              <a:rPr lang="ru-RU" dirty="0" smtClean="0"/>
              <a:t> молока) та широкою, коли </a:t>
            </a:r>
            <a:r>
              <a:rPr lang="ru-RU" dirty="0" err="1" smtClean="0"/>
              <a:t>ознака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в широких межах (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молока).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915816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435725"/>
            <a:ext cx="2843808" cy="3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674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0938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463" y="3356992"/>
            <a:ext cx="4702537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63531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Комбінативна</a:t>
            </a:r>
            <a:r>
              <a:rPr lang="ru-RU" dirty="0" smtClean="0"/>
              <a:t> </a:t>
            </a:r>
            <a:r>
              <a:rPr lang="ru-RU" dirty="0" err="1" smtClean="0"/>
              <a:t>мінливість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Комбінативна</a:t>
            </a:r>
            <a:r>
              <a:rPr lang="ru-RU" dirty="0" smtClean="0"/>
              <a:t> </a:t>
            </a:r>
            <a:r>
              <a:rPr lang="ru-RU" dirty="0" err="1" smtClean="0"/>
              <a:t>мінливість</a:t>
            </a:r>
            <a:r>
              <a:rPr lang="ru-RU" dirty="0" smtClean="0"/>
              <a:t> </a:t>
            </a:r>
            <a:r>
              <a:rPr lang="ru-RU" dirty="0" err="1" smtClean="0"/>
              <a:t>обумовлена</a:t>
            </a:r>
            <a:r>
              <a:rPr lang="ru-RU" dirty="0" smtClean="0"/>
              <a:t> </a:t>
            </a:r>
            <a:r>
              <a:rPr lang="ru-RU" dirty="0" err="1" smtClean="0"/>
              <a:t>перекомбінацією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без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генетичного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Механізми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: 1) </a:t>
            </a:r>
            <a:r>
              <a:rPr lang="ru-RU" dirty="0" err="1" smtClean="0"/>
              <a:t>незалежне</a:t>
            </a:r>
            <a:r>
              <a:rPr lang="ru-RU" dirty="0" smtClean="0"/>
              <a:t> </a:t>
            </a:r>
            <a:r>
              <a:rPr lang="ru-RU" dirty="0" err="1" smtClean="0"/>
              <a:t>розходження</a:t>
            </a:r>
            <a:r>
              <a:rPr lang="ru-RU" dirty="0" smtClean="0"/>
              <a:t> хромосом </a:t>
            </a:r>
            <a:r>
              <a:rPr lang="ru-RU" dirty="0" err="1" smtClean="0"/>
              <a:t>і</a:t>
            </a:r>
            <a:r>
              <a:rPr lang="ru-RU" dirty="0" smtClean="0"/>
              <a:t> хроматид при </a:t>
            </a:r>
            <a:r>
              <a:rPr lang="ru-RU" dirty="0" err="1" smtClean="0"/>
              <a:t>мейозі</a:t>
            </a:r>
            <a:r>
              <a:rPr lang="ru-RU" dirty="0" smtClean="0"/>
              <a:t>; 2)</a:t>
            </a:r>
            <a:r>
              <a:rPr lang="ru-RU" dirty="0" err="1" smtClean="0"/>
              <a:t>рекомбінація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 при </a:t>
            </a:r>
            <a:r>
              <a:rPr lang="ru-RU" dirty="0" err="1" smtClean="0"/>
              <a:t>кросинговері</a:t>
            </a:r>
            <a:r>
              <a:rPr lang="ru-RU" dirty="0" smtClean="0"/>
              <a:t>; 3) </a:t>
            </a:r>
            <a:r>
              <a:rPr lang="ru-RU" dirty="0" err="1" smtClean="0"/>
              <a:t>випадкове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гамет при </a:t>
            </a:r>
            <a:r>
              <a:rPr lang="ru-RU" dirty="0" err="1" smtClean="0"/>
              <a:t>заплідненні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убатьків</a:t>
            </a:r>
            <a:r>
              <a:rPr lang="ru-RU" dirty="0" smtClean="0"/>
              <a:t> </a:t>
            </a:r>
            <a:r>
              <a:rPr lang="en-US" dirty="0" smtClean="0"/>
              <a:t>I </a:t>
            </a:r>
            <a:r>
              <a:rPr lang="ru-RU" dirty="0" smtClean="0"/>
              <a:t>та </a:t>
            </a:r>
            <a:r>
              <a:rPr lang="en-US" dirty="0" smtClean="0"/>
              <a:t>IV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то у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або</a:t>
            </a:r>
            <a:r>
              <a:rPr lang="ru-RU" dirty="0" smtClean="0"/>
              <a:t> ІІ, </a:t>
            </a:r>
            <a:r>
              <a:rPr lang="ru-RU" dirty="0" err="1" smtClean="0"/>
              <a:t>або</a:t>
            </a:r>
            <a:r>
              <a:rPr lang="ru-RU" dirty="0" smtClean="0"/>
              <a:t> ІІІ </a:t>
            </a:r>
            <a:r>
              <a:rPr lang="ru-RU" dirty="0" err="1" smtClean="0"/>
              <a:t>групи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92896"/>
            <a:ext cx="2221935" cy="134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86104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Різновидом</a:t>
            </a:r>
            <a:r>
              <a:rPr lang="ru-RU" dirty="0" smtClean="0"/>
              <a:t> </a:t>
            </a:r>
            <a:r>
              <a:rPr lang="ru-RU" dirty="0" err="1" smtClean="0"/>
              <a:t>комбінативної</a:t>
            </a:r>
            <a:r>
              <a:rPr lang="ru-RU" dirty="0" smtClean="0"/>
              <a:t> </a:t>
            </a:r>
            <a:r>
              <a:rPr lang="ru-RU" dirty="0" err="1" smtClean="0"/>
              <a:t>мінливості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гетерозис</a:t>
            </a:r>
            <a:r>
              <a:rPr lang="ru-RU" dirty="0" smtClean="0"/>
              <a:t> -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життєздатності</a:t>
            </a:r>
            <a:r>
              <a:rPr lang="ru-RU" dirty="0" smtClean="0"/>
              <a:t> та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при </a:t>
            </a:r>
            <a:r>
              <a:rPr lang="ru-RU" dirty="0" err="1" smtClean="0"/>
              <a:t>гібридизації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, </a:t>
            </a:r>
            <a:r>
              <a:rPr lang="ru-RU" dirty="0" err="1" smtClean="0"/>
              <a:t>сортів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 </a:t>
            </a:r>
            <a:r>
              <a:rPr lang="ru-RU" dirty="0" err="1" smtClean="0"/>
              <a:t>Явище</a:t>
            </a:r>
            <a:r>
              <a:rPr lang="ru-RU" dirty="0" smtClean="0"/>
              <a:t> «</a:t>
            </a:r>
            <a:r>
              <a:rPr lang="ru-RU" dirty="0" err="1" smtClean="0"/>
              <a:t>гібридної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» </a:t>
            </a:r>
            <a:r>
              <a:rPr lang="ru-RU" dirty="0" err="1" smtClean="0"/>
              <a:t>пояснюється</a:t>
            </a:r>
            <a:r>
              <a:rPr lang="ru-RU" dirty="0" smtClean="0"/>
              <a:t> переходом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 у </a:t>
            </a:r>
            <a:r>
              <a:rPr lang="ru-RU" dirty="0" err="1" smtClean="0"/>
              <a:t>гетерозиготний</a:t>
            </a:r>
            <a:r>
              <a:rPr lang="ru-RU" dirty="0" smtClean="0"/>
              <a:t> </a:t>
            </a:r>
            <a:r>
              <a:rPr lang="ru-RU" dirty="0" err="1" smtClean="0"/>
              <a:t>стан,що</a:t>
            </a:r>
            <a:r>
              <a:rPr lang="ru-RU" dirty="0" smtClean="0"/>
              <a:t> </a:t>
            </a:r>
            <a:r>
              <a:rPr lang="ru-RU" dirty="0" err="1" smtClean="0"/>
              <a:t>збільшує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та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кращій</a:t>
            </a:r>
            <a:r>
              <a:rPr lang="ru-RU" dirty="0" smtClean="0"/>
              <a:t> </a:t>
            </a:r>
            <a:r>
              <a:rPr lang="ru-RU" dirty="0" err="1" smtClean="0"/>
              <a:t>пристосованості</a:t>
            </a:r>
            <a:r>
              <a:rPr lang="ru-RU" dirty="0" smtClean="0"/>
              <a:t> до </a:t>
            </a:r>
            <a:r>
              <a:rPr lang="ru-RU" dirty="0" err="1" smtClean="0"/>
              <a:t>змінних</a:t>
            </a:r>
            <a:r>
              <a:rPr lang="ru-RU" dirty="0" smtClean="0"/>
              <a:t> </a:t>
            </a:r>
            <a:r>
              <a:rPr lang="ru-RU" dirty="0" err="1" smtClean="0"/>
              <a:t>умовам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229200"/>
            <a:ext cx="5112568" cy="146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МУТАЦІЙНА ЗМІННІСТЬ</a:t>
            </a:r>
          </a:p>
          <a:p>
            <a:endParaRPr lang="ru-RU" sz="1500" dirty="0" smtClean="0"/>
          </a:p>
          <a:p>
            <a:r>
              <a:rPr lang="ru-RU" dirty="0" err="1" smtClean="0">
                <a:solidFill>
                  <a:srgbClr val="FFFF00"/>
                </a:solidFill>
              </a:rPr>
              <a:t>Мутація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стрибкоподібна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генетичного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мутацій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мутагенез</a:t>
            </a:r>
            <a:r>
              <a:rPr lang="ru-RU" dirty="0" smtClean="0"/>
              <a:t>, а </a:t>
            </a:r>
            <a:r>
              <a:rPr lang="ru-RU" dirty="0" err="1" smtClean="0"/>
              <a:t>фактори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, - </a:t>
            </a:r>
            <a:r>
              <a:rPr lang="ru-RU" dirty="0" err="1" smtClean="0">
                <a:solidFill>
                  <a:srgbClr val="FFFF00"/>
                </a:solidFill>
              </a:rPr>
              <a:t>мутаген</a:t>
            </a:r>
            <a:r>
              <a:rPr lang="ru-RU" dirty="0" err="1" smtClean="0"/>
              <a:t>.Мутагени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генетичний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особини</a:t>
            </a:r>
            <a:r>
              <a:rPr lang="ru-RU" dirty="0" smtClean="0"/>
              <a:t>, </a:t>
            </a:r>
            <a:r>
              <a:rPr lang="ru-RU" dirty="0" err="1" smtClean="0"/>
              <a:t>внаслідок</a:t>
            </a:r>
            <a:r>
              <a:rPr lang="ru-RU" dirty="0" smtClean="0"/>
              <a:t> 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змінитися</a:t>
            </a:r>
            <a:r>
              <a:rPr lang="ru-RU" dirty="0" smtClean="0"/>
              <a:t> фенотип .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екзомутагени</a:t>
            </a:r>
            <a:r>
              <a:rPr lang="ru-RU" dirty="0" smtClean="0"/>
              <a:t> (</a:t>
            </a:r>
            <a:r>
              <a:rPr lang="ru-RU" dirty="0" err="1" smtClean="0"/>
              <a:t>фактори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) та </a:t>
            </a:r>
            <a:r>
              <a:rPr lang="ru-RU" dirty="0" err="1" smtClean="0"/>
              <a:t>ендомутагени</a:t>
            </a:r>
            <a:r>
              <a:rPr lang="ru-RU" dirty="0" smtClean="0"/>
              <a:t> (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метаболізму</a:t>
            </a:r>
            <a:r>
              <a:rPr lang="ru-RU" dirty="0" smtClean="0"/>
              <a:t> самого </a:t>
            </a:r>
            <a:r>
              <a:rPr lang="ru-RU" dirty="0" err="1" smtClean="0"/>
              <a:t>організму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Мутагенні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фізичні,хімічні</a:t>
            </a:r>
            <a:r>
              <a:rPr lang="ru-RU" dirty="0" smtClean="0"/>
              <a:t> та </a:t>
            </a:r>
            <a:r>
              <a:rPr lang="ru-RU" dirty="0" err="1" smtClean="0"/>
              <a:t>біологічні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мутагенів</a:t>
            </a:r>
            <a:r>
              <a:rPr lang="ru-RU" dirty="0" smtClean="0"/>
              <a:t> належать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випромінювань</a:t>
            </a:r>
            <a:r>
              <a:rPr lang="ru-RU" dirty="0" smtClean="0"/>
              <a:t> (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іонізуючих</a:t>
            </a:r>
            <a:r>
              <a:rPr lang="ru-RU" dirty="0" smtClean="0"/>
              <a:t>), температура, </a:t>
            </a:r>
            <a:r>
              <a:rPr lang="ru-RU" dirty="0" err="1" smtClean="0"/>
              <a:t>вологість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 </a:t>
            </a:r>
            <a:r>
              <a:rPr lang="ru-RU" dirty="0" err="1" smtClean="0"/>
              <a:t>Механізми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: 1)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 та хромосом; 2)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вільних</a:t>
            </a:r>
            <a:r>
              <a:rPr lang="ru-RU" dirty="0" smtClean="0"/>
              <a:t> </a:t>
            </a:r>
            <a:r>
              <a:rPr lang="ru-RU" dirty="0" err="1" smtClean="0"/>
              <a:t>радикалів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вступають</a:t>
            </a:r>
            <a:r>
              <a:rPr lang="ru-RU" dirty="0" smtClean="0"/>
              <a:t> у </a:t>
            </a:r>
            <a:r>
              <a:rPr lang="ru-RU" dirty="0" err="1" smtClean="0"/>
              <a:t>хімічну</a:t>
            </a:r>
            <a:r>
              <a:rPr lang="ru-RU" dirty="0" smtClean="0"/>
              <a:t> </a:t>
            </a:r>
            <a:r>
              <a:rPr lang="ru-RU" dirty="0" err="1" smtClean="0"/>
              <a:t>взаємодію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ДНК; 3) </a:t>
            </a:r>
            <a:r>
              <a:rPr lang="ru-RU" dirty="0" err="1" smtClean="0"/>
              <a:t>розриви</a:t>
            </a:r>
            <a:r>
              <a:rPr lang="ru-RU" dirty="0" smtClean="0"/>
              <a:t> ниток </a:t>
            </a:r>
            <a:r>
              <a:rPr lang="ru-RU" dirty="0" err="1" smtClean="0"/>
              <a:t>ахроматинового</a:t>
            </a:r>
            <a:r>
              <a:rPr lang="ru-RU" dirty="0" smtClean="0"/>
              <a:t> веретена </a:t>
            </a:r>
            <a:r>
              <a:rPr lang="ru-RU" dirty="0" err="1" smtClean="0"/>
              <a:t>поділу</a:t>
            </a:r>
            <a:r>
              <a:rPr lang="ru-RU" dirty="0" smtClean="0"/>
              <a:t>; 4)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димерів</a:t>
            </a:r>
            <a:r>
              <a:rPr lang="ru-RU" dirty="0" smtClean="0"/>
              <a:t> - </a:t>
            </a:r>
            <a:r>
              <a:rPr lang="ru-RU" dirty="0" err="1" smtClean="0"/>
              <a:t>з'єднання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собою(«</a:t>
            </a:r>
            <a:r>
              <a:rPr lang="ru-RU" dirty="0" err="1" smtClean="0"/>
              <a:t>зшивка</a:t>
            </a:r>
            <a:r>
              <a:rPr lang="ru-RU" dirty="0" smtClean="0"/>
              <a:t>») </a:t>
            </a:r>
            <a:r>
              <a:rPr lang="ru-RU" dirty="0" err="1" smtClean="0"/>
              <a:t>сусідніх</a:t>
            </a:r>
            <a:r>
              <a:rPr lang="ru-RU" dirty="0" smtClean="0"/>
              <a:t> </a:t>
            </a:r>
            <a:r>
              <a:rPr lang="ru-RU" dirty="0" err="1" smtClean="0"/>
              <a:t>піримідинових</a:t>
            </a:r>
            <a:r>
              <a:rPr lang="ru-RU" dirty="0" smtClean="0"/>
              <a:t> основ одного </a:t>
            </a:r>
            <a:r>
              <a:rPr lang="ru-RU" dirty="0" err="1" smtClean="0"/>
              <a:t>ланцюга</a:t>
            </a:r>
            <a:r>
              <a:rPr lang="ru-RU" dirty="0" smtClean="0"/>
              <a:t> ДНК (Т-Т, Т-Ц)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До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мутагенів</a:t>
            </a:r>
            <a:r>
              <a:rPr lang="ru-RU" dirty="0" smtClean="0"/>
              <a:t> належать: а)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та </a:t>
            </a:r>
            <a:r>
              <a:rPr lang="ru-RU" dirty="0" err="1" smtClean="0"/>
              <a:t>неорганічні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(</a:t>
            </a:r>
            <a:r>
              <a:rPr lang="ru-RU" dirty="0" err="1" smtClean="0"/>
              <a:t>нітрити</a:t>
            </a:r>
            <a:r>
              <a:rPr lang="ru-RU" dirty="0" smtClean="0"/>
              <a:t>, </a:t>
            </a:r>
            <a:r>
              <a:rPr lang="ru-RU" dirty="0" err="1" smtClean="0"/>
              <a:t>нітрати</a:t>
            </a:r>
            <a:r>
              <a:rPr lang="ru-RU" dirty="0" smtClean="0"/>
              <a:t>, </a:t>
            </a:r>
            <a:r>
              <a:rPr lang="ru-RU" dirty="0" err="1" smtClean="0"/>
              <a:t>алкалоїди</a:t>
            </a:r>
            <a:r>
              <a:rPr lang="ru-RU" dirty="0" smtClean="0"/>
              <a:t>, </a:t>
            </a:r>
            <a:r>
              <a:rPr lang="ru-RU" dirty="0" err="1" smtClean="0"/>
              <a:t>гормони</a:t>
            </a:r>
            <a:r>
              <a:rPr lang="ru-RU" dirty="0" smtClean="0"/>
              <a:t>, </a:t>
            </a:r>
            <a:r>
              <a:rPr lang="ru-RU" dirty="0" err="1" smtClean="0"/>
              <a:t>ферменти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.); б)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нафти</a:t>
            </a:r>
            <a:r>
              <a:rPr lang="ru-RU" dirty="0" smtClean="0"/>
              <a:t>; в) </a:t>
            </a:r>
            <a:r>
              <a:rPr lang="ru-RU" dirty="0" err="1" smtClean="0"/>
              <a:t>синтетичні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не </a:t>
            </a:r>
            <a:r>
              <a:rPr lang="ru-RU" dirty="0" err="1" smtClean="0"/>
              <a:t>зустрічалися</a:t>
            </a:r>
            <a:r>
              <a:rPr lang="ru-RU" dirty="0" smtClean="0"/>
              <a:t> в </a:t>
            </a:r>
            <a:r>
              <a:rPr lang="ru-RU" dirty="0" err="1" smtClean="0"/>
              <a:t>природі</a:t>
            </a:r>
            <a:r>
              <a:rPr lang="ru-RU" dirty="0" smtClean="0"/>
              <a:t> (</a:t>
            </a:r>
            <a:r>
              <a:rPr lang="ru-RU" dirty="0" err="1" smtClean="0"/>
              <a:t>пестициди</a:t>
            </a:r>
            <a:r>
              <a:rPr lang="ru-RU" dirty="0" smtClean="0"/>
              <a:t>, </a:t>
            </a:r>
            <a:r>
              <a:rPr lang="ru-RU" dirty="0" err="1" smtClean="0"/>
              <a:t>інсектициди</a:t>
            </a:r>
            <a:r>
              <a:rPr lang="ru-RU" dirty="0" smtClean="0"/>
              <a:t>, </a:t>
            </a:r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консерванти</a:t>
            </a:r>
            <a:r>
              <a:rPr lang="ru-RU" dirty="0" smtClean="0"/>
              <a:t>); </a:t>
            </a:r>
            <a:r>
              <a:rPr lang="ru-RU" dirty="0" err="1" smtClean="0"/>
              <a:t>в</a:t>
            </a:r>
            <a:r>
              <a:rPr lang="ru-RU" dirty="0" smtClean="0"/>
              <a:t>) </a:t>
            </a:r>
            <a:r>
              <a:rPr lang="ru-RU" dirty="0" err="1" smtClean="0"/>
              <a:t>лікарські</a:t>
            </a:r>
            <a:r>
              <a:rPr lang="ru-RU" dirty="0" smtClean="0"/>
              <a:t> </a:t>
            </a:r>
            <a:r>
              <a:rPr lang="ru-RU" dirty="0" err="1" smtClean="0"/>
              <a:t>препарати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вроджені</a:t>
            </a:r>
            <a:r>
              <a:rPr lang="ru-RU" dirty="0" smtClean="0"/>
              <a:t> вади </a:t>
            </a:r>
            <a:r>
              <a:rPr lang="ru-RU" dirty="0" err="1" smtClean="0"/>
              <a:t>розвитку</a:t>
            </a:r>
            <a:r>
              <a:rPr lang="ru-RU" dirty="0" smtClean="0"/>
              <a:t> (</a:t>
            </a:r>
            <a:r>
              <a:rPr lang="ru-RU" dirty="0" err="1" smtClean="0"/>
              <a:t>імуносупресанти</a:t>
            </a:r>
            <a:r>
              <a:rPr lang="ru-RU" dirty="0" smtClean="0"/>
              <a:t>,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антибіотики</a:t>
            </a:r>
            <a:r>
              <a:rPr lang="ru-RU" dirty="0" smtClean="0"/>
              <a:t>, </a:t>
            </a:r>
            <a:r>
              <a:rPr lang="ru-RU" dirty="0" err="1" smtClean="0"/>
              <a:t>наркотичні</a:t>
            </a:r>
            <a:r>
              <a:rPr lang="ru-RU" dirty="0" smtClean="0"/>
              <a:t>, </a:t>
            </a:r>
            <a:r>
              <a:rPr lang="ru-RU" dirty="0" err="1" smtClean="0"/>
              <a:t>синтетичні</a:t>
            </a:r>
            <a:r>
              <a:rPr lang="ru-RU" dirty="0" smtClean="0"/>
              <a:t> </a:t>
            </a:r>
            <a:r>
              <a:rPr lang="ru-RU" dirty="0" err="1" smtClean="0"/>
              <a:t>кортикостероїди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.).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мутагени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проникаючу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,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генні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у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реплікації</a:t>
            </a:r>
            <a:r>
              <a:rPr lang="ru-RU" dirty="0" smtClean="0"/>
              <a:t> ДНК. </a:t>
            </a:r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: 1) </a:t>
            </a:r>
            <a:r>
              <a:rPr lang="ru-RU" dirty="0" err="1" smtClean="0"/>
              <a:t>дезамінування</a:t>
            </a:r>
            <a:r>
              <a:rPr lang="ru-RU" dirty="0" smtClean="0"/>
              <a:t> та </a:t>
            </a:r>
            <a:r>
              <a:rPr lang="ru-RU" dirty="0" err="1" smtClean="0"/>
              <a:t>алкілування</a:t>
            </a:r>
            <a:r>
              <a:rPr lang="ru-RU" dirty="0" smtClean="0"/>
              <a:t> нуклеотидів;2) </a:t>
            </a:r>
            <a:r>
              <a:rPr lang="ru-RU" dirty="0" err="1" smtClean="0"/>
              <a:t>заміна</a:t>
            </a:r>
            <a:r>
              <a:rPr lang="ru-RU" dirty="0" smtClean="0"/>
              <a:t> </a:t>
            </a:r>
            <a:r>
              <a:rPr lang="ru-RU" dirty="0" err="1" smtClean="0"/>
              <a:t>азотистих</a:t>
            </a:r>
            <a:r>
              <a:rPr lang="ru-RU" dirty="0" smtClean="0"/>
              <a:t> основ </a:t>
            </a:r>
            <a:r>
              <a:rPr lang="ru-RU" dirty="0" err="1" smtClean="0"/>
              <a:t>їх</a:t>
            </a:r>
            <a:r>
              <a:rPr lang="ru-RU" dirty="0" smtClean="0"/>
              <a:t> аналогами; 3) </a:t>
            </a:r>
            <a:r>
              <a:rPr lang="ru-RU" dirty="0" err="1" smtClean="0"/>
              <a:t>інгібіція</a:t>
            </a:r>
            <a:r>
              <a:rPr lang="ru-RU" dirty="0" smtClean="0"/>
              <a:t> синтезу </a:t>
            </a:r>
            <a:r>
              <a:rPr lang="ru-RU" dirty="0" err="1" smtClean="0"/>
              <a:t>попередників</a:t>
            </a:r>
            <a:r>
              <a:rPr lang="ru-RU" dirty="0" smtClean="0"/>
              <a:t> </a:t>
            </a:r>
            <a:r>
              <a:rPr lang="ru-RU" dirty="0" err="1" smtClean="0"/>
              <a:t>нуклеїнових</a:t>
            </a:r>
            <a:r>
              <a:rPr lang="ru-RU" dirty="0" smtClean="0"/>
              <a:t> кислот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219</TotalTime>
  <Words>2873</Words>
  <Application>Microsoft Office PowerPoint</Application>
  <PresentationFormat>Экран (4:3)</PresentationFormat>
  <Paragraphs>70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Лекція 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</dc:title>
  <dc:creator>Руслан Аминов</dc:creator>
  <cp:lastModifiedBy>Руслан Аминов</cp:lastModifiedBy>
  <cp:revision>18</cp:revision>
  <dcterms:created xsi:type="dcterms:W3CDTF">2022-11-10T18:02:58Z</dcterms:created>
  <dcterms:modified xsi:type="dcterms:W3CDTF">2023-04-12T08:00:06Z</dcterms:modified>
</cp:coreProperties>
</file>