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7" r:id="rId5"/>
    <p:sldId id="267" r:id="rId6"/>
    <p:sldId id="265" r:id="rId7"/>
    <p:sldId id="270" r:id="rId8"/>
    <p:sldId id="271" r:id="rId9"/>
    <p:sldId id="264" r:id="rId10"/>
    <p:sldId id="268" r:id="rId11"/>
    <p:sldId id="263" r:id="rId12"/>
    <p:sldId id="273" r:id="rId13"/>
    <p:sldId id="274" r:id="rId14"/>
    <p:sldId id="275" r:id="rId15"/>
    <p:sldId id="276" r:id="rId16"/>
    <p:sldId id="269" r:id="rId17"/>
    <p:sldId id="258" r:id="rId18"/>
    <p:sldId id="259" r:id="rId19"/>
    <p:sldId id="260" r:id="rId20"/>
    <p:sldId id="261" r:id="rId21"/>
    <p:sldId id="272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00CC"/>
    <a:srgbClr val="FFCC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3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1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5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95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94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2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0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0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8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0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DB63-48B1-43DD-A6D7-A6A217395AF6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4ED64-7F71-4065-8A8C-890E4C935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9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EVENT-</a:t>
            </a:r>
            <a:r>
              <a:rPr lang="uk-UA" b="1" dirty="0" smtClean="0">
                <a:solidFill>
                  <a:srgbClr val="FFFF00"/>
                </a:solidFill>
              </a:rPr>
              <a:t>МЕНЕДЖМЕНТ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В </a:t>
            </a:r>
            <a:r>
              <a:rPr lang="en-US" b="1" dirty="0" smtClean="0">
                <a:solidFill>
                  <a:srgbClr val="FFFF00"/>
                </a:solidFill>
              </a:rPr>
              <a:t>PR</a:t>
            </a:r>
            <a:r>
              <a:rPr lang="uk-UA" b="1" dirty="0" smtClean="0">
                <a:solidFill>
                  <a:srgbClr val="FFFF00"/>
                </a:solidFill>
              </a:rPr>
              <a:t>-ДІЯЛЬНОСТІ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endParaRPr lang="uk-UA" sz="4000" dirty="0" smtClean="0">
              <a:solidFill>
                <a:srgbClr val="FF0000"/>
              </a:solidFill>
            </a:endParaRPr>
          </a:p>
          <a:p>
            <a:r>
              <a:rPr lang="uk-UA" sz="4000" dirty="0" smtClean="0">
                <a:solidFill>
                  <a:srgbClr val="0070C0"/>
                </a:solidFill>
              </a:rPr>
              <a:t>Лекція </a:t>
            </a:r>
            <a:r>
              <a:rPr lang="en-US" sz="4000" dirty="0" smtClean="0">
                <a:solidFill>
                  <a:srgbClr val="0070C0"/>
                </a:solidFill>
              </a:rPr>
              <a:t>1</a:t>
            </a:r>
            <a:endParaRPr lang="uk-UA" sz="4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4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Евент-менеджмент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64" y="309419"/>
            <a:ext cx="10324811" cy="62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b="1" cap="all" dirty="0">
                <a:solidFill>
                  <a:schemeClr val="bg1"/>
                </a:solidFill>
              </a:rPr>
              <a:t>ІВЕНТ-МЕНЕДЖЕР: ПЕРЕВАГИ ПРОФЕСІЇ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Працювати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івент</a:t>
            </a:r>
            <a:r>
              <a:rPr lang="ru-RU" dirty="0">
                <a:solidFill>
                  <a:srgbClr val="002060"/>
                </a:solidFill>
              </a:rPr>
              <a:t>-менеджером </a:t>
            </a:r>
            <a:r>
              <a:rPr lang="ru-RU" dirty="0" err="1">
                <a:solidFill>
                  <a:srgbClr val="002060"/>
                </a:solidFill>
              </a:rPr>
              <a:t>означає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поєднувати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творчий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раціональний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підходи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3400" b="1" i="1" dirty="0" smtClean="0">
                <a:solidFill>
                  <a:srgbClr val="FF0000"/>
                </a:solidFill>
              </a:rPr>
              <a:t>Як </a:t>
            </a:r>
            <a:r>
              <a:rPr lang="ru-RU" sz="3400" b="1" i="1" dirty="0" err="1">
                <a:solidFill>
                  <a:srgbClr val="FF0000"/>
                </a:solidFill>
              </a:rPr>
              <a:t>створити</a:t>
            </a:r>
            <a:r>
              <a:rPr lang="ru-RU" sz="3400" b="1" i="1" dirty="0">
                <a:solidFill>
                  <a:srgbClr val="FF0000"/>
                </a:solidFill>
              </a:rPr>
              <a:t> і </a:t>
            </a:r>
            <a:r>
              <a:rPr lang="ru-RU" sz="3400" b="1" i="1" dirty="0" err="1">
                <a:solidFill>
                  <a:srgbClr val="FF0000"/>
                </a:solidFill>
              </a:rPr>
              <a:t>втілити</a:t>
            </a:r>
            <a:r>
              <a:rPr lang="ru-RU" sz="3400" b="1" i="1" dirty="0">
                <a:solidFill>
                  <a:srgbClr val="FF0000"/>
                </a:solidFill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</a:rPr>
              <a:t>ідею</a:t>
            </a:r>
            <a:r>
              <a:rPr lang="ru-RU" sz="3400" b="1" i="1" dirty="0">
                <a:solidFill>
                  <a:srgbClr val="FF0000"/>
                </a:solidFill>
              </a:rPr>
              <a:t> для </a:t>
            </a:r>
            <a:r>
              <a:rPr lang="ru-RU" sz="3400" b="1" i="1" dirty="0" err="1">
                <a:solidFill>
                  <a:srgbClr val="FF0000"/>
                </a:solidFill>
              </a:rPr>
              <a:t>івенту</a:t>
            </a:r>
            <a:r>
              <a:rPr lang="ru-RU" sz="3400" b="1" i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3400" b="1" i="1" dirty="0" smtClean="0">
                <a:solidFill>
                  <a:srgbClr val="FF0000"/>
                </a:solidFill>
              </a:rPr>
              <a:t> </a:t>
            </a:r>
            <a:r>
              <a:rPr lang="ru-RU" sz="3400" b="1" i="1" dirty="0">
                <a:solidFill>
                  <a:srgbClr val="FF0000"/>
                </a:solidFill>
              </a:rPr>
              <a:t>Як </a:t>
            </a:r>
            <a:r>
              <a:rPr lang="ru-RU" sz="3400" b="1" i="1" dirty="0" err="1">
                <a:solidFill>
                  <a:srgbClr val="FF0000"/>
                </a:solidFill>
              </a:rPr>
              <a:t>скласти</a:t>
            </a:r>
            <a:r>
              <a:rPr lang="ru-RU" sz="3400" b="1" i="1" dirty="0">
                <a:solidFill>
                  <a:srgbClr val="FF0000"/>
                </a:solidFill>
              </a:rPr>
              <a:t> бюджет та </a:t>
            </a:r>
            <a:r>
              <a:rPr lang="ru-RU" sz="3400" b="1" i="1" dirty="0" err="1">
                <a:solidFill>
                  <a:srgbClr val="FF0000"/>
                </a:solidFill>
              </a:rPr>
              <a:t>підібрати</a:t>
            </a:r>
            <a:r>
              <a:rPr lang="ru-RU" sz="3400" b="1" i="1" dirty="0">
                <a:solidFill>
                  <a:srgbClr val="FF0000"/>
                </a:solidFill>
              </a:rPr>
              <a:t> команду?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r>
              <a:rPr lang="ru-RU" sz="3400" b="1" i="1" dirty="0" smtClean="0">
                <a:solidFill>
                  <a:srgbClr val="FF0000"/>
                </a:solidFill>
              </a:rPr>
              <a:t>Як </a:t>
            </a:r>
            <a:r>
              <a:rPr lang="ru-RU" sz="3400" b="1" i="1" dirty="0" err="1">
                <a:solidFill>
                  <a:srgbClr val="FF0000"/>
                </a:solidFill>
              </a:rPr>
              <a:t>підготувати</a:t>
            </a:r>
            <a:r>
              <a:rPr lang="ru-RU" sz="3400" b="1" i="1" dirty="0">
                <a:solidFill>
                  <a:srgbClr val="FF0000"/>
                </a:solidFill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</a:rPr>
              <a:t>комерційну</a:t>
            </a:r>
            <a:r>
              <a:rPr lang="ru-RU" sz="3400" b="1" i="1" dirty="0">
                <a:solidFill>
                  <a:srgbClr val="FF0000"/>
                </a:solidFill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</a:rPr>
              <a:t>пропозицію</a:t>
            </a:r>
            <a:r>
              <a:rPr lang="ru-RU" sz="3400" b="1" i="1" dirty="0">
                <a:solidFill>
                  <a:srgbClr val="FF0000"/>
                </a:solidFill>
              </a:rPr>
              <a:t> для </a:t>
            </a:r>
            <a:r>
              <a:rPr lang="ru-RU" sz="3400" b="1" i="1" dirty="0" err="1">
                <a:solidFill>
                  <a:srgbClr val="FF0000"/>
                </a:solidFill>
              </a:rPr>
              <a:t>партнерів</a:t>
            </a:r>
            <a:r>
              <a:rPr lang="ru-RU" sz="3400" b="1" i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3400" b="1" i="1" dirty="0" smtClean="0">
                <a:solidFill>
                  <a:srgbClr val="FF0000"/>
                </a:solidFill>
              </a:rPr>
              <a:t> </a:t>
            </a:r>
            <a:r>
              <a:rPr lang="ru-RU" sz="3400" b="1" i="1" dirty="0">
                <a:solidFill>
                  <a:srgbClr val="FF0000"/>
                </a:solidFill>
              </a:rPr>
              <a:t>Як </a:t>
            </a:r>
            <a:r>
              <a:rPr lang="ru-RU" sz="3400" b="1" i="1" dirty="0" err="1">
                <a:solidFill>
                  <a:srgbClr val="FF0000"/>
                </a:solidFill>
              </a:rPr>
              <a:t>організувати</a:t>
            </a:r>
            <a:r>
              <a:rPr lang="ru-RU" sz="3400" b="1" i="1" dirty="0">
                <a:solidFill>
                  <a:srgbClr val="FF0000"/>
                </a:solidFill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</a:rPr>
              <a:t>логістику</a:t>
            </a:r>
            <a:r>
              <a:rPr lang="ru-RU" sz="3400" b="1" i="1" dirty="0">
                <a:solidFill>
                  <a:srgbClr val="FF0000"/>
                </a:solidFill>
              </a:rPr>
              <a:t>, </a:t>
            </a:r>
            <a:r>
              <a:rPr lang="ru-RU" sz="3400" b="1" i="1" dirty="0" err="1">
                <a:solidFill>
                  <a:srgbClr val="FF0000"/>
                </a:solidFill>
              </a:rPr>
              <a:t>домовитися</a:t>
            </a:r>
            <a:r>
              <a:rPr lang="ru-RU" sz="3400" b="1" i="1" dirty="0">
                <a:solidFill>
                  <a:srgbClr val="FF0000"/>
                </a:solidFill>
              </a:rPr>
              <a:t> з </a:t>
            </a:r>
            <a:r>
              <a:rPr lang="ru-RU" sz="3400" b="1" i="1" dirty="0" err="1">
                <a:solidFill>
                  <a:srgbClr val="FF0000"/>
                </a:solidFill>
              </a:rPr>
              <a:t>безліччю</a:t>
            </a:r>
            <a:r>
              <a:rPr lang="ru-RU" sz="3400" b="1" i="1" dirty="0">
                <a:solidFill>
                  <a:srgbClr val="FF0000"/>
                </a:solidFill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</a:rPr>
              <a:t>підрядників</a:t>
            </a:r>
            <a:r>
              <a:rPr lang="ru-RU" sz="3400" b="1" i="1" dirty="0">
                <a:solidFill>
                  <a:srgbClr val="FF0000"/>
                </a:solidFill>
              </a:rPr>
              <a:t>?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r>
              <a:rPr lang="ru-RU" sz="3400" b="1" i="1" dirty="0" smtClean="0">
                <a:solidFill>
                  <a:srgbClr val="FF0000"/>
                </a:solidFill>
              </a:rPr>
              <a:t>Як </a:t>
            </a:r>
            <a:r>
              <a:rPr lang="ru-RU" sz="3400" b="1" i="1" dirty="0">
                <a:solidFill>
                  <a:srgbClr val="FF0000"/>
                </a:solidFill>
              </a:rPr>
              <a:t>провести </a:t>
            </a:r>
            <a:r>
              <a:rPr lang="ru-RU" sz="3400" b="1" i="1" dirty="0" err="1">
                <a:solidFill>
                  <a:srgbClr val="FF0000"/>
                </a:solidFill>
              </a:rPr>
              <a:t>івент</a:t>
            </a:r>
            <a:r>
              <a:rPr lang="ru-RU" sz="3400" b="1" i="1" dirty="0">
                <a:solidFill>
                  <a:srgbClr val="FF0000"/>
                </a:solidFill>
              </a:rPr>
              <a:t> і </a:t>
            </a:r>
            <a:r>
              <a:rPr lang="ru-RU" sz="3400" b="1" i="1" dirty="0" err="1">
                <a:solidFill>
                  <a:srgbClr val="FF0000"/>
                </a:solidFill>
              </a:rPr>
              <a:t>отримати</a:t>
            </a:r>
            <a:r>
              <a:rPr lang="ru-RU" sz="3400" b="1" i="1" dirty="0">
                <a:solidFill>
                  <a:srgbClr val="FF0000"/>
                </a:solidFill>
              </a:rPr>
              <a:t> </a:t>
            </a:r>
            <a:r>
              <a:rPr lang="ru-RU" sz="3400" b="1" i="1" dirty="0" err="1">
                <a:solidFill>
                  <a:srgbClr val="FF0000"/>
                </a:solidFill>
              </a:rPr>
              <a:t>прибуток</a:t>
            </a:r>
            <a:r>
              <a:rPr lang="ru-RU" sz="3400" b="1" i="1" dirty="0">
                <a:solidFill>
                  <a:srgbClr val="FF0000"/>
                </a:solidFill>
              </a:rPr>
              <a:t>?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Цими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та </a:t>
            </a:r>
            <a:r>
              <a:rPr lang="ru-RU" dirty="0" err="1">
                <a:solidFill>
                  <a:srgbClr val="002060"/>
                </a:solidFill>
              </a:rPr>
              <a:t>іншими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питаннями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займається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івент</a:t>
            </a:r>
            <a:r>
              <a:rPr lang="ru-RU" dirty="0">
                <a:solidFill>
                  <a:srgbClr val="002060"/>
                </a:solidFill>
              </a:rPr>
              <a:t>-менеджер.</a:t>
            </a:r>
          </a:p>
        </p:txBody>
      </p:sp>
      <p:pic>
        <p:nvPicPr>
          <p:cNvPr id="5128" name="Picture 8" descr="Профессия контент-менеджер: кто это и чем занимаетс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1948873"/>
            <a:ext cx="4396509" cy="38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9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Що</a:t>
            </a:r>
            <a:r>
              <a:rPr lang="ru-RU" b="1" dirty="0">
                <a:solidFill>
                  <a:srgbClr val="C00000"/>
                </a:solidFill>
              </a:rPr>
              <a:t> входить в </a:t>
            </a:r>
            <a:r>
              <a:rPr lang="ru-RU" b="1" dirty="0" err="1">
                <a:solidFill>
                  <a:srgbClr val="C00000"/>
                </a:solidFill>
              </a:rPr>
              <a:t>обов’язки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організатора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заходів</a:t>
            </a:r>
            <a:r>
              <a:rPr lang="ru-RU" b="1" dirty="0">
                <a:solidFill>
                  <a:srgbClr val="C00000"/>
                </a:solidFill>
              </a:rPr>
              <a:t>?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4400" b="1" dirty="0" err="1">
                <a:solidFill>
                  <a:srgbClr val="0070C0"/>
                </a:solidFill>
              </a:rPr>
              <a:t>Юлія</a:t>
            </a: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err="1">
                <a:solidFill>
                  <a:srgbClr val="0070C0"/>
                </a:solidFill>
              </a:rPr>
              <a:t>Гуляєва</a:t>
            </a:r>
            <a:endParaRPr lang="ru-RU" sz="4400" dirty="0">
              <a:solidFill>
                <a:srgbClr val="0070C0"/>
              </a:solidFill>
            </a:endParaRPr>
          </a:p>
          <a:p>
            <a:pPr fontAlgn="base"/>
            <a:r>
              <a:rPr lang="ru-RU" sz="4400" dirty="0">
                <a:solidFill>
                  <a:srgbClr val="0070C0"/>
                </a:solidFill>
              </a:rPr>
              <a:t>Директор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i="1" dirty="0">
                <a:solidFill>
                  <a:srgbClr val="0070C0"/>
                </a:solidFill>
              </a:rPr>
              <a:t>GREAT EVENT SCHOOL</a:t>
            </a:r>
            <a:endParaRPr lang="ru-RU" sz="4400" i="1" dirty="0">
              <a:solidFill>
                <a:srgbClr val="0070C0"/>
              </a:solidFill>
            </a:endParaRPr>
          </a:p>
          <a:p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5" name="Объект 4" descr="Юлія Гуляєв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473" y="1117600"/>
            <a:ext cx="4405745" cy="4507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ru-RU" b="1" dirty="0" smtClean="0">
                <a:solidFill>
                  <a:schemeClr val="bg1"/>
                </a:solidFill>
              </a:rPr>
              <a:t>Для </a:t>
            </a:r>
            <a:r>
              <a:rPr lang="ru-RU" b="1" dirty="0">
                <a:solidFill>
                  <a:schemeClr val="bg1"/>
                </a:solidFill>
              </a:rPr>
              <a:t>того, </a:t>
            </a:r>
            <a:r>
              <a:rPr lang="ru-RU" b="1" dirty="0" err="1">
                <a:solidFill>
                  <a:schemeClr val="bg1"/>
                </a:solidFill>
              </a:rPr>
              <a:t>щоб</a:t>
            </a:r>
            <a:r>
              <a:rPr lang="ru-RU" b="1" dirty="0">
                <a:solidFill>
                  <a:schemeClr val="bg1"/>
                </a:solidFill>
              </a:rPr>
              <a:t> робота </a:t>
            </a:r>
            <a:r>
              <a:rPr lang="ru-RU" b="1" dirty="0" err="1">
                <a:solidFill>
                  <a:schemeClr val="bg1"/>
                </a:solidFill>
              </a:rPr>
              <a:t>івент</a:t>
            </a:r>
            <a:r>
              <a:rPr lang="ru-RU" b="1" dirty="0">
                <a:solidFill>
                  <a:schemeClr val="bg1"/>
                </a:solidFill>
              </a:rPr>
              <a:t>-менеджер</a:t>
            </a:r>
            <a:r>
              <a:rPr lang="uk-UA" b="1" dirty="0">
                <a:solidFill>
                  <a:schemeClr val="bg1"/>
                </a:solidFill>
              </a:rPr>
              <a:t>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була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успішною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необхідно</a:t>
            </a:r>
            <a:r>
              <a:rPr lang="ru-RU" b="1" dirty="0">
                <a:solidFill>
                  <a:schemeClr val="bg1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ru-RU" b="1" i="1" dirty="0" err="1">
                <a:solidFill>
                  <a:srgbClr val="C00000"/>
                </a:solidFill>
              </a:rPr>
              <a:t>Вміти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контролювати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свої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емоції</a:t>
            </a:r>
            <a:r>
              <a:rPr lang="ru-RU" b="1" i="1" dirty="0">
                <a:solidFill>
                  <a:srgbClr val="C00000"/>
                </a:solidFill>
              </a:rPr>
              <a:t> і </a:t>
            </a:r>
            <a:r>
              <a:rPr lang="ru-RU" b="1" i="1" dirty="0" err="1">
                <a:solidFill>
                  <a:srgbClr val="C00000"/>
                </a:solidFill>
              </a:rPr>
              <a:t>залишатися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спокійним</a:t>
            </a:r>
            <a:r>
              <a:rPr lang="ru-RU" b="1" i="1" dirty="0">
                <a:solidFill>
                  <a:srgbClr val="C00000"/>
                </a:solidFill>
              </a:rPr>
              <a:t> у </a:t>
            </a:r>
            <a:r>
              <a:rPr lang="ru-RU" b="1" i="1" dirty="0" err="1">
                <a:solidFill>
                  <a:srgbClr val="C00000"/>
                </a:solidFill>
              </a:rPr>
              <a:t>найбільш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стресових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умовах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lvl="0" fontAlgn="base"/>
            <a:r>
              <a:rPr lang="ru-RU" b="1" i="1" dirty="0">
                <a:solidFill>
                  <a:srgbClr val="C00000"/>
                </a:solidFill>
              </a:rPr>
              <a:t>Бути </a:t>
            </a:r>
            <a:r>
              <a:rPr lang="ru-RU" b="1" i="1" dirty="0" err="1">
                <a:solidFill>
                  <a:srgbClr val="C00000"/>
                </a:solidFill>
              </a:rPr>
              <a:t>доброзичливим</a:t>
            </a:r>
            <a:r>
              <a:rPr lang="ru-RU" b="1" i="1" dirty="0">
                <a:solidFill>
                  <a:srgbClr val="C00000"/>
                </a:solidFill>
              </a:rPr>
              <a:t> і </a:t>
            </a:r>
            <a:r>
              <a:rPr lang="ru-RU" b="1" i="1" dirty="0" err="1">
                <a:solidFill>
                  <a:srgbClr val="C00000"/>
                </a:solidFill>
              </a:rPr>
              <a:t>ввічливим</a:t>
            </a:r>
            <a:r>
              <a:rPr lang="ru-RU" b="1" i="1" dirty="0">
                <a:solidFill>
                  <a:srgbClr val="C00000"/>
                </a:solidFill>
              </a:rPr>
              <a:t> з </a:t>
            </a:r>
            <a:r>
              <a:rPr lang="ru-RU" b="1" i="1" dirty="0" err="1">
                <a:solidFill>
                  <a:srgbClr val="C00000"/>
                </a:solidFill>
              </a:rPr>
              <a:t>усіма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lvl="0" fontAlgn="base"/>
            <a:r>
              <a:rPr lang="ru-RU" b="1" i="1" dirty="0" err="1">
                <a:solidFill>
                  <a:srgbClr val="C00000"/>
                </a:solidFill>
              </a:rPr>
              <a:t>Працювати</a:t>
            </a:r>
            <a:r>
              <a:rPr lang="ru-RU" b="1" i="1" dirty="0">
                <a:solidFill>
                  <a:srgbClr val="C00000"/>
                </a:solidFill>
              </a:rPr>
              <a:t> в </a:t>
            </a:r>
            <a:r>
              <a:rPr lang="ru-RU" b="1" i="1" dirty="0" err="1">
                <a:solidFill>
                  <a:srgbClr val="C00000"/>
                </a:solidFill>
              </a:rPr>
              <a:t>режимі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багатозадачності</a:t>
            </a:r>
            <a:r>
              <a:rPr lang="ru-RU" b="1" i="1" dirty="0">
                <a:solidFill>
                  <a:srgbClr val="C00000"/>
                </a:solidFill>
              </a:rPr>
              <a:t>, не </a:t>
            </a:r>
            <a:r>
              <a:rPr lang="ru-RU" b="1" i="1" dirty="0" err="1">
                <a:solidFill>
                  <a:srgbClr val="C00000"/>
                </a:solidFill>
              </a:rPr>
              <a:t>втрачаючи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швидкості</a:t>
            </a:r>
            <a:r>
              <a:rPr lang="ru-RU" b="1" i="1" dirty="0">
                <a:solidFill>
                  <a:srgbClr val="C00000"/>
                </a:solidFill>
              </a:rPr>
              <a:t> в </a:t>
            </a:r>
            <a:r>
              <a:rPr lang="ru-RU" b="1" i="1" dirty="0" err="1">
                <a:solidFill>
                  <a:srgbClr val="C00000"/>
                </a:solidFill>
              </a:rPr>
              <a:t>роботі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lvl="0" fontAlgn="base"/>
            <a:r>
              <a:rPr lang="ru-RU" b="1" i="1" dirty="0">
                <a:solidFill>
                  <a:srgbClr val="C00000"/>
                </a:solidFill>
              </a:rPr>
              <a:t>Бути </a:t>
            </a:r>
            <a:r>
              <a:rPr lang="ru-RU" b="1" i="1" dirty="0" err="1">
                <a:solidFill>
                  <a:srgbClr val="C00000"/>
                </a:solidFill>
              </a:rPr>
              <a:t>спрямованим</a:t>
            </a:r>
            <a:r>
              <a:rPr lang="ru-RU" b="1" i="1" dirty="0">
                <a:solidFill>
                  <a:srgbClr val="C00000"/>
                </a:solidFill>
              </a:rPr>
              <a:t> на результат.</a:t>
            </a:r>
          </a:p>
          <a:p>
            <a:pPr lvl="0" fontAlgn="base"/>
            <a:r>
              <a:rPr lang="ru-RU" b="1" i="1" dirty="0" err="1">
                <a:solidFill>
                  <a:srgbClr val="C00000"/>
                </a:solidFill>
              </a:rPr>
              <a:t>Мати</a:t>
            </a:r>
            <a:r>
              <a:rPr lang="ru-RU" b="1" i="1" dirty="0">
                <a:solidFill>
                  <a:srgbClr val="C00000"/>
                </a:solidFill>
              </a:rPr>
              <a:t> у </a:t>
            </a:r>
            <a:r>
              <a:rPr lang="ru-RU" b="1" i="1" dirty="0" err="1">
                <a:solidFill>
                  <a:srgbClr val="C00000"/>
                </a:solidFill>
              </a:rPr>
              <a:t>наявності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творчий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потенціал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lvl="0" fontAlgn="base"/>
            <a:r>
              <a:rPr lang="ru-RU" b="1" i="1" dirty="0">
                <a:solidFill>
                  <a:srgbClr val="C00000"/>
                </a:solidFill>
              </a:rPr>
              <a:t>Грамотно і оперативно </a:t>
            </a:r>
            <a:r>
              <a:rPr lang="ru-RU" b="1" i="1" dirty="0" err="1">
                <a:solidFill>
                  <a:srgbClr val="C00000"/>
                </a:solidFill>
              </a:rPr>
              <a:t>реагувати</a:t>
            </a:r>
            <a:r>
              <a:rPr lang="ru-RU" b="1" i="1" dirty="0">
                <a:solidFill>
                  <a:srgbClr val="C00000"/>
                </a:solidFill>
              </a:rPr>
              <a:t>, моментально </a:t>
            </a:r>
            <a:r>
              <a:rPr lang="ru-RU" b="1" i="1" dirty="0" err="1">
                <a:solidFill>
                  <a:srgbClr val="C00000"/>
                </a:solidFill>
              </a:rPr>
              <a:t>знаходити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правильне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рішення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lvl="0" fontAlgn="base"/>
            <a:r>
              <a:rPr lang="ru-RU" b="1" i="1" dirty="0">
                <a:solidFill>
                  <a:srgbClr val="C00000"/>
                </a:solidFill>
              </a:rPr>
              <a:t>Бути </a:t>
            </a:r>
            <a:r>
              <a:rPr lang="ru-RU" b="1" i="1" dirty="0" err="1">
                <a:solidFill>
                  <a:srgbClr val="C00000"/>
                </a:solidFill>
              </a:rPr>
              <a:t>лідером</a:t>
            </a:r>
            <a:r>
              <a:rPr lang="ru-RU" b="1" i="1" dirty="0">
                <a:solidFill>
                  <a:srgbClr val="C00000"/>
                </a:solidFill>
              </a:rPr>
              <a:t> і </a:t>
            </a:r>
            <a:r>
              <a:rPr lang="ru-RU" b="1" i="1" dirty="0" err="1">
                <a:solidFill>
                  <a:srgbClr val="C00000"/>
                </a:solidFill>
              </a:rPr>
              <a:t>вміти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працювати</a:t>
            </a:r>
            <a:r>
              <a:rPr lang="ru-RU" b="1" i="1" dirty="0">
                <a:solidFill>
                  <a:srgbClr val="C00000"/>
                </a:solidFill>
              </a:rPr>
              <a:t> в </a:t>
            </a:r>
            <a:r>
              <a:rPr lang="ru-RU" b="1" i="1" dirty="0" err="1">
                <a:solidFill>
                  <a:srgbClr val="C00000"/>
                </a:solidFill>
              </a:rPr>
              <a:t>згуртованій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команді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lvl="0" fontAlgn="base"/>
            <a:r>
              <a:rPr lang="ru-RU" b="1" i="1" dirty="0" err="1">
                <a:solidFill>
                  <a:srgbClr val="C00000"/>
                </a:solidFill>
              </a:rPr>
              <a:t>Прагнути</a:t>
            </a:r>
            <a:r>
              <a:rPr lang="ru-RU" b="1" i="1" dirty="0">
                <a:solidFill>
                  <a:srgbClr val="C00000"/>
                </a:solidFill>
              </a:rPr>
              <a:t> до </a:t>
            </a:r>
            <a:r>
              <a:rPr lang="ru-RU" b="1" i="1" dirty="0" err="1">
                <a:solidFill>
                  <a:srgbClr val="C00000"/>
                </a:solidFill>
              </a:rPr>
              <a:t>постійного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розвитку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lvl="0" fontAlgn="base"/>
            <a:r>
              <a:rPr lang="ru-RU" b="1" i="1" dirty="0">
                <a:solidFill>
                  <a:srgbClr val="C00000"/>
                </a:solidFill>
              </a:rPr>
              <a:t>Бути </a:t>
            </a:r>
            <a:r>
              <a:rPr lang="ru-RU" b="1" i="1" dirty="0" err="1">
                <a:solidFill>
                  <a:srgbClr val="C00000"/>
                </a:solidFill>
              </a:rPr>
              <a:t>відповідальним</a:t>
            </a:r>
            <a:r>
              <a:rPr lang="ru-RU" b="1" i="1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14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00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обов’язки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організатора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заходів</a:t>
            </a:r>
            <a:r>
              <a:rPr lang="uk-UA" dirty="0">
                <a:solidFill>
                  <a:schemeClr val="bg1"/>
                </a:solidFill>
              </a:rPr>
              <a:t>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 </a:t>
            </a:r>
          </a:p>
          <a:p>
            <a:pPr fontAlgn="base"/>
            <a:r>
              <a:rPr lang="ru-RU" dirty="0" err="1">
                <a:solidFill>
                  <a:srgbClr val="7030A0"/>
                </a:solidFill>
              </a:rPr>
              <a:t>Обов’язки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організатора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заходів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досить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великі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Організатор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розробляє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концепцію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пише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сценарій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знаходить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потрібну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локацію</a:t>
            </a:r>
            <a:r>
              <a:rPr lang="ru-RU" dirty="0">
                <a:solidFill>
                  <a:srgbClr val="7030A0"/>
                </a:solidFill>
              </a:rPr>
              <a:t>. Для </a:t>
            </a:r>
            <a:r>
              <a:rPr lang="ru-RU" dirty="0" err="1">
                <a:solidFill>
                  <a:srgbClr val="7030A0"/>
                </a:solidFill>
              </a:rPr>
              <a:t>цього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застосовує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роботі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івент</a:t>
            </a:r>
            <a:r>
              <a:rPr lang="ru-RU" dirty="0">
                <a:solidFill>
                  <a:srgbClr val="7030A0"/>
                </a:solidFill>
              </a:rPr>
              <a:t> дизайн, </a:t>
            </a:r>
            <a:r>
              <a:rPr lang="ru-RU" dirty="0" err="1">
                <a:solidFill>
                  <a:srgbClr val="7030A0"/>
                </a:solidFill>
              </a:rPr>
              <a:t>івент</a:t>
            </a:r>
            <a:r>
              <a:rPr lang="ru-RU" dirty="0">
                <a:solidFill>
                  <a:srgbClr val="7030A0"/>
                </a:solidFill>
              </a:rPr>
              <a:t> менеджмент, </a:t>
            </a:r>
            <a:r>
              <a:rPr lang="ru-RU" dirty="0" err="1">
                <a:solidFill>
                  <a:srgbClr val="7030A0"/>
                </a:solidFill>
              </a:rPr>
              <a:t>кейтеринг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rgbClr val="7030A0"/>
                </a:solidFill>
              </a:rPr>
              <a:t>Серед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обов’язків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івент</a:t>
            </a:r>
            <a:r>
              <a:rPr lang="ru-RU" dirty="0">
                <a:solidFill>
                  <a:srgbClr val="7030A0"/>
                </a:solidFill>
              </a:rPr>
              <a:t> менеджера:</a:t>
            </a:r>
          </a:p>
          <a:p>
            <a:pPr lvl="0" fontAlgn="base"/>
            <a:r>
              <a:rPr lang="ru-RU" dirty="0" err="1">
                <a:solidFill>
                  <a:srgbClr val="7030A0"/>
                </a:solidFill>
              </a:rPr>
              <a:t>Ведення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переговорів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замовниками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постачальниками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обслуговуючим</a:t>
            </a:r>
            <a:r>
              <a:rPr lang="ru-RU" dirty="0">
                <a:solidFill>
                  <a:srgbClr val="7030A0"/>
                </a:solidFill>
              </a:rPr>
              <a:t> персоналом. </a:t>
            </a:r>
            <a:r>
              <a:rPr lang="ru-RU" dirty="0" err="1">
                <a:solidFill>
                  <a:srgbClr val="7030A0"/>
                </a:solidFill>
              </a:rPr>
              <a:t>Планування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lvl="0" fontAlgn="base"/>
            <a:r>
              <a:rPr lang="ru-RU" dirty="0" err="1">
                <a:solidFill>
                  <a:srgbClr val="7030A0"/>
                </a:solidFill>
              </a:rPr>
              <a:t>Грамотне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бюджету та </a:t>
            </a:r>
            <a:r>
              <a:rPr lang="ru-RU" dirty="0" err="1">
                <a:solidFill>
                  <a:srgbClr val="7030A0"/>
                </a:solidFill>
              </a:rPr>
              <a:t>кошторису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ведення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документації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lvl="0" fontAlgn="base"/>
            <a:r>
              <a:rPr lang="ru-RU" dirty="0">
                <a:solidFill>
                  <a:srgbClr val="7030A0"/>
                </a:solidFill>
              </a:rPr>
              <a:t>Контроль за </a:t>
            </a:r>
            <a:r>
              <a:rPr lang="ru-RU" dirty="0" err="1">
                <a:solidFill>
                  <a:srgbClr val="7030A0"/>
                </a:solidFill>
              </a:rPr>
              <a:t>етапами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проведенням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івенту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ru-RU" dirty="0" err="1">
                <a:solidFill>
                  <a:srgbClr val="7030A0"/>
                </a:solidFill>
              </a:rPr>
              <a:t>Кожен</a:t>
            </a:r>
            <a:r>
              <a:rPr lang="ru-RU" dirty="0">
                <a:solidFill>
                  <a:srgbClr val="7030A0"/>
                </a:solidFill>
              </a:rPr>
              <a:t> день </a:t>
            </a:r>
            <a:r>
              <a:rPr lang="ru-RU" dirty="0" err="1">
                <a:solidFill>
                  <a:srgbClr val="7030A0"/>
                </a:solidFill>
              </a:rPr>
              <a:t>івент</a:t>
            </a:r>
            <a:r>
              <a:rPr lang="ru-RU" dirty="0">
                <a:solidFill>
                  <a:srgbClr val="7030A0"/>
                </a:solidFill>
              </a:rPr>
              <a:t> менеджера –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маленька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перемога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терені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івентів</a:t>
            </a:r>
            <a:r>
              <a:rPr lang="ru-RU" dirty="0">
                <a:solidFill>
                  <a:srgbClr val="7030A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2050" name="Picture 2" descr="Кто такой event-менедж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83" y="1825625"/>
            <a:ext cx="45314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6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</a:rPr>
              <a:t>Event-менеджер</a:t>
            </a:r>
            <a:r>
              <a:rPr lang="ru-RU" b="1" dirty="0">
                <a:solidFill>
                  <a:srgbClr val="7030A0"/>
                </a:solidFill>
              </a:rPr>
              <a:t>: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err="1" smtClean="0">
                <a:solidFill>
                  <a:srgbClr val="7030A0"/>
                </a:solidFill>
              </a:rPr>
              <a:t>чому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варто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вчитися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професії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саме</a:t>
            </a:r>
            <a:r>
              <a:rPr lang="ru-RU" b="1" dirty="0">
                <a:solidFill>
                  <a:srgbClr val="7030A0"/>
                </a:solidFill>
              </a:rPr>
              <a:t> зараз?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Як сказав </a:t>
            </a:r>
            <a:r>
              <a:rPr lang="ru-RU" b="1" i="1" dirty="0" err="1">
                <a:solidFill>
                  <a:srgbClr val="7030A0"/>
                </a:solidFill>
              </a:rPr>
              <a:t>Мітіо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Каку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відомий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вчений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американський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фізик</a:t>
            </a:r>
            <a:r>
              <a:rPr lang="ru-RU" dirty="0">
                <a:solidFill>
                  <a:srgbClr val="7030A0"/>
                </a:solidFill>
              </a:rPr>
              <a:t>-теоретик: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i="1" dirty="0" err="1">
                <a:solidFill>
                  <a:srgbClr val="C00000"/>
                </a:solidFill>
              </a:rPr>
              <a:t>Багато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професій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вже</a:t>
            </a:r>
            <a:r>
              <a:rPr lang="ru-RU" i="1" dirty="0">
                <a:solidFill>
                  <a:srgbClr val="C00000"/>
                </a:solidFill>
              </a:rPr>
              <a:t> в </a:t>
            </a:r>
            <a:r>
              <a:rPr lang="ru-RU" i="1" dirty="0" err="1">
                <a:solidFill>
                  <a:srgbClr val="C00000"/>
                </a:solidFill>
              </a:rPr>
              <a:t>найближчому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майбутньому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зникнуть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>
                <a:solidFill>
                  <a:srgbClr val="C00000"/>
                </a:solidFill>
              </a:rPr>
              <a:t>їх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замінять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роботи</a:t>
            </a:r>
            <a:r>
              <a:rPr lang="ru-RU" i="1" dirty="0">
                <a:solidFill>
                  <a:srgbClr val="C00000"/>
                </a:solidFill>
              </a:rPr>
              <a:t>. </a:t>
            </a:r>
            <a:r>
              <a:rPr lang="ru-RU" i="1" dirty="0" err="1">
                <a:solidFill>
                  <a:srgbClr val="C00000"/>
                </a:solidFill>
              </a:rPr>
              <a:t>Єдине</a:t>
            </a:r>
            <a:r>
              <a:rPr lang="ru-RU" i="1" dirty="0">
                <a:solidFill>
                  <a:srgbClr val="C00000"/>
                </a:solidFill>
              </a:rPr>
              <a:t>, </a:t>
            </a:r>
            <a:r>
              <a:rPr lang="ru-RU" i="1" dirty="0" err="1">
                <a:solidFill>
                  <a:srgbClr val="C00000"/>
                </a:solidFill>
              </a:rPr>
              <a:t>що</a:t>
            </a:r>
            <a:r>
              <a:rPr lang="ru-RU" i="1" dirty="0">
                <a:solidFill>
                  <a:srgbClr val="C00000"/>
                </a:solidFill>
              </a:rPr>
              <a:t> вони </a:t>
            </a:r>
            <a:r>
              <a:rPr lang="ru-RU" i="1" dirty="0" err="1">
                <a:solidFill>
                  <a:srgbClr val="C00000"/>
                </a:solidFill>
              </a:rPr>
              <a:t>ніколи</a:t>
            </a:r>
            <a:r>
              <a:rPr lang="ru-RU" i="1" dirty="0">
                <a:solidFill>
                  <a:srgbClr val="C00000"/>
                </a:solidFill>
              </a:rPr>
              <a:t> не </a:t>
            </a:r>
            <a:r>
              <a:rPr lang="ru-RU" i="1" dirty="0" err="1">
                <a:solidFill>
                  <a:srgbClr val="C00000"/>
                </a:solidFill>
              </a:rPr>
              <a:t>зможуть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замінити</a:t>
            </a:r>
            <a:r>
              <a:rPr lang="ru-RU" i="1" dirty="0">
                <a:solidFill>
                  <a:srgbClr val="C00000"/>
                </a:solidFill>
              </a:rPr>
              <a:t> – </a:t>
            </a:r>
            <a:r>
              <a:rPr lang="ru-RU" b="1" i="1" dirty="0" err="1">
                <a:solidFill>
                  <a:srgbClr val="C00000"/>
                </a:solidFill>
              </a:rPr>
              <a:t>творчі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професії</a:t>
            </a:r>
            <a:r>
              <a:rPr lang="ru-RU" b="1" i="1" dirty="0">
                <a:solidFill>
                  <a:srgbClr val="C00000"/>
                </a:solidFill>
              </a:rPr>
              <a:t> і </a:t>
            </a:r>
            <a:r>
              <a:rPr lang="ru-RU" b="1" i="1" dirty="0" err="1">
                <a:solidFill>
                  <a:srgbClr val="C00000"/>
                </a:solidFill>
              </a:rPr>
              <a:t>критичне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мислення</a:t>
            </a:r>
            <a:r>
              <a:rPr lang="ru-RU" i="1" dirty="0" smtClean="0">
                <a:solidFill>
                  <a:srgbClr val="C00000"/>
                </a:solidFill>
              </a:rPr>
              <a:t>».</a:t>
            </a:r>
            <a:endParaRPr lang="ru-RU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Івент</a:t>
            </a:r>
            <a:r>
              <a:rPr lang="ru-RU" dirty="0">
                <a:solidFill>
                  <a:schemeClr val="bg1"/>
                </a:solidFill>
              </a:rPr>
              <a:t> менеджер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професія</a:t>
            </a:r>
            <a:r>
              <a:rPr lang="ru-RU" dirty="0">
                <a:solidFill>
                  <a:schemeClr val="bg1"/>
                </a:solidFill>
              </a:rPr>
              <a:t>, яку не </a:t>
            </a:r>
            <a:r>
              <a:rPr lang="ru-RU" dirty="0" err="1">
                <a:solidFill>
                  <a:schemeClr val="bg1"/>
                </a:solidFill>
              </a:rPr>
              <a:t>зможе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замінити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один робот,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безліччю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вбудованих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алгоритмів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дій</a:t>
            </a:r>
            <a:r>
              <a:rPr lang="ru-RU" dirty="0">
                <a:solidFill>
                  <a:schemeClr val="bg1"/>
                </a:solidFill>
              </a:rPr>
              <a:t>. Там, де </a:t>
            </a:r>
            <a:r>
              <a:rPr lang="ru-RU" dirty="0" err="1">
                <a:solidFill>
                  <a:schemeClr val="bg1"/>
                </a:solidFill>
              </a:rPr>
              <a:t>потрібен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нестандартних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підхід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креативність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творче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мислення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, тому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відчуває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емоцію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15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ступ до фаху - презентація з різ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20" y="366712"/>
            <a:ext cx="9144000" cy="62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Які фактори спонукають ті чи інші структури сформулювати замовлення на PR-захід?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00B0F0"/>
                </a:solidFill>
              </a:rPr>
              <a:t>Це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проблеми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які</a:t>
            </a:r>
            <a:r>
              <a:rPr lang="ru-RU" b="1" dirty="0" smtClean="0">
                <a:solidFill>
                  <a:srgbClr val="00B0F0"/>
                </a:solidFill>
              </a:rPr>
              <a:t> стоять перед </a:t>
            </a:r>
            <a:r>
              <a:rPr lang="ru-RU" b="1" dirty="0" err="1" smtClean="0">
                <a:solidFill>
                  <a:srgbClr val="00B0F0"/>
                </a:solidFill>
              </a:rPr>
              <a:t>організацією</a:t>
            </a:r>
            <a:r>
              <a:rPr lang="ru-RU" b="1" dirty="0" smtClean="0">
                <a:solidFill>
                  <a:srgbClr val="00B0F0"/>
                </a:solidFill>
              </a:rPr>
              <a:t> й </a:t>
            </a:r>
            <a:r>
              <a:rPr lang="ru-RU" b="1" dirty="0" err="1" smtClean="0">
                <a:solidFill>
                  <a:srgbClr val="00B0F0"/>
                </a:solidFill>
              </a:rPr>
              <a:t>вирішення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яких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доцільно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саме</a:t>
            </a:r>
            <a:r>
              <a:rPr lang="ru-RU" b="1" dirty="0" smtClean="0">
                <a:solidFill>
                  <a:srgbClr val="00B0F0"/>
                </a:solidFill>
              </a:rPr>
              <a:t> у </a:t>
            </a:r>
            <a:r>
              <a:rPr lang="ru-RU" b="1" dirty="0" err="1" smtClean="0">
                <a:solidFill>
                  <a:srgbClr val="00B0F0"/>
                </a:solidFill>
              </a:rPr>
              <a:t>формі</a:t>
            </a:r>
            <a:r>
              <a:rPr lang="ru-RU" b="1" dirty="0" smtClean="0">
                <a:solidFill>
                  <a:srgbClr val="00B0F0"/>
                </a:solidFill>
              </a:rPr>
              <a:t> PR-</a:t>
            </a:r>
            <a:r>
              <a:rPr lang="ru-RU" b="1" dirty="0" err="1" smtClean="0">
                <a:solidFill>
                  <a:srgbClr val="00B0F0"/>
                </a:solidFill>
              </a:rPr>
              <a:t>активності</a:t>
            </a:r>
            <a:r>
              <a:rPr lang="ru-RU" b="1" dirty="0" smtClean="0">
                <a:solidFill>
                  <a:srgbClr val="00B0F0"/>
                </a:solidFill>
              </a:rPr>
              <a:t>, а </a:t>
            </a:r>
            <a:r>
              <a:rPr lang="ru-RU" b="1" dirty="0" err="1" smtClean="0">
                <a:solidFill>
                  <a:srgbClr val="00B0F0"/>
                </a:solidFill>
              </a:rPr>
              <a:t>також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можливості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які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організація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може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використовувати</a:t>
            </a:r>
            <a:r>
              <a:rPr lang="ru-RU" b="1" dirty="0" smtClean="0">
                <a:solidFill>
                  <a:srgbClr val="00B0F0"/>
                </a:solidFill>
              </a:rPr>
              <a:t> в </a:t>
            </a:r>
            <a:r>
              <a:rPr lang="ru-RU" b="1" dirty="0" err="1" smtClean="0">
                <a:solidFill>
                  <a:srgbClr val="00B0F0"/>
                </a:solidFill>
              </a:rPr>
              <a:t>своїх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цілях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засобами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зв'язків</a:t>
            </a:r>
            <a:r>
              <a:rPr lang="ru-RU" b="1" dirty="0" smtClean="0">
                <a:solidFill>
                  <a:srgbClr val="00B0F0"/>
                </a:solidFill>
              </a:rPr>
              <a:t> з </a:t>
            </a:r>
            <a:r>
              <a:rPr lang="ru-RU" b="1" dirty="0" err="1" smtClean="0">
                <a:solidFill>
                  <a:srgbClr val="00B0F0"/>
                </a:solidFill>
              </a:rPr>
              <a:t>громадськістю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Event Management - онлайн-курс - Camp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5817"/>
            <a:ext cx="5181600" cy="403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Принципи PR: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Забезпечення взаємної користі організації і громадськості, а також абсолютна чесність і відвертість тих, хто займається як </a:t>
            </a:r>
            <a:r>
              <a:rPr lang="en-US" dirty="0" smtClean="0">
                <a:solidFill>
                  <a:schemeClr val="bg1"/>
                </a:solidFill>
              </a:rPr>
              <a:t>PR</a:t>
            </a:r>
            <a:r>
              <a:rPr lang="uk-UA" dirty="0" smtClean="0">
                <a:solidFill>
                  <a:schemeClr val="bg1"/>
                </a:solidFill>
              </a:rPr>
              <a:t>, так і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управлінської діяльності.</a:t>
            </a:r>
          </a:p>
          <a:p>
            <a:pPr marL="514350" indent="-514350" algn="just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Особливе значення для</a:t>
            </a:r>
            <a:r>
              <a:rPr lang="en-US" dirty="0" smtClean="0">
                <a:solidFill>
                  <a:schemeClr val="bg1"/>
                </a:solidFill>
              </a:rPr>
              <a:t> PR</a:t>
            </a:r>
            <a:r>
              <a:rPr lang="uk-UA" dirty="0" smtClean="0">
                <a:solidFill>
                  <a:schemeClr val="bg1"/>
                </a:solidFill>
              </a:rPr>
              <a:t> має відкритість інформації. Відомий англійський фахівець </a:t>
            </a:r>
            <a:r>
              <a:rPr lang="uk-UA" b="1" dirty="0" smtClean="0">
                <a:solidFill>
                  <a:schemeClr val="bg1"/>
                </a:solidFill>
              </a:rPr>
              <a:t>С. Блек </a:t>
            </a:r>
            <a:r>
              <a:rPr lang="uk-UA" dirty="0" smtClean="0">
                <a:solidFill>
                  <a:schemeClr val="bg1"/>
                </a:solidFill>
              </a:rPr>
              <a:t>взагалі вважає цей принцип визначальним. На його думку</a:t>
            </a:r>
            <a:r>
              <a:rPr lang="uk-UA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rgbClr val="FFFF00"/>
                </a:solidFill>
              </a:rPr>
              <a:t>PR</a:t>
            </a:r>
            <a:r>
              <a:rPr lang="uk-UA" b="1" dirty="0" smtClean="0">
                <a:solidFill>
                  <a:srgbClr val="FFFF00"/>
                </a:solidFill>
              </a:rPr>
              <a:t>– це мистецтво і наука досягнення гармонії за допомогою взаєморозуміння, заснованого на правді і повній інформованості</a:t>
            </a:r>
            <a:r>
              <a:rPr lang="uk-UA" b="1" dirty="0" smtClean="0">
                <a:solidFill>
                  <a:schemeClr val="bg1"/>
                </a:solidFill>
              </a:rPr>
              <a:t>. 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bg1"/>
                </a:solidFill>
              </a:rPr>
              <a:t>Істотною для </a:t>
            </a:r>
            <a:r>
              <a:rPr lang="en-US" dirty="0" smtClean="0">
                <a:solidFill>
                  <a:schemeClr val="bg1"/>
                </a:solidFill>
              </a:rPr>
              <a:t>PR </a:t>
            </a:r>
            <a:r>
              <a:rPr lang="uk-UA" dirty="0" smtClean="0">
                <a:solidFill>
                  <a:schemeClr val="bg1"/>
                </a:solidFill>
              </a:rPr>
              <a:t>є опора на об’єктивні закономірності функціонування масової свідомості, стосунків між людьми, організаціями і громадськістю, рішуча відмова від суб’єктивізму.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25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ent Management Vs Event Planning PowerPoint Template - PPT Slides |  Sketch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36" y="766619"/>
            <a:ext cx="9236363" cy="566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4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Івент</a:t>
            </a:r>
            <a:r>
              <a:rPr lang="ru-RU" dirty="0" smtClean="0">
                <a:solidFill>
                  <a:schemeClr val="bg1"/>
                </a:solidFill>
              </a:rPr>
              <a:t>-менеджмент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Івент</a:t>
            </a:r>
            <a:r>
              <a:rPr lang="ru-RU" sz="4000" dirty="0" smtClean="0">
                <a:solidFill>
                  <a:srgbClr val="002060"/>
                </a:solidFill>
              </a:rPr>
              <a:t> (англ. </a:t>
            </a:r>
            <a:r>
              <a:rPr lang="en-US" sz="4000" dirty="0" smtClean="0">
                <a:solidFill>
                  <a:srgbClr val="FF0000"/>
                </a:solidFill>
              </a:rPr>
              <a:t>event – </a:t>
            </a:r>
            <a:r>
              <a:rPr lang="ru-RU" sz="4000" dirty="0" err="1" smtClean="0">
                <a:solidFill>
                  <a:srgbClr val="FF0000"/>
                </a:solidFill>
              </a:rPr>
              <a:t>подія</a:t>
            </a:r>
            <a:r>
              <a:rPr lang="ru-RU" sz="4000" dirty="0" smtClean="0">
                <a:solidFill>
                  <a:srgbClr val="FF0000"/>
                </a:solidFill>
              </a:rPr>
              <a:t>, </a:t>
            </a:r>
            <a:r>
              <a:rPr lang="ru-RU" sz="4000" dirty="0" err="1" smtClean="0">
                <a:solidFill>
                  <a:srgbClr val="FF0000"/>
                </a:solidFill>
              </a:rPr>
              <a:t>захід</a:t>
            </a:r>
            <a:r>
              <a:rPr lang="ru-RU" sz="4000" dirty="0" smtClean="0">
                <a:solidFill>
                  <a:srgbClr val="002060"/>
                </a:solidFill>
              </a:rPr>
              <a:t>) – </a:t>
            </a:r>
            <a:r>
              <a:rPr lang="ru-RU" sz="4000" dirty="0" err="1" smtClean="0">
                <a:solidFill>
                  <a:srgbClr val="002060"/>
                </a:solidFill>
              </a:rPr>
              <a:t>це</a:t>
            </a:r>
            <a:r>
              <a:rPr lang="ru-RU" sz="4000" dirty="0" smtClean="0">
                <a:solidFill>
                  <a:srgbClr val="002060"/>
                </a:solidFill>
              </a:rPr>
              <a:t>  </a:t>
            </a:r>
            <a:r>
              <a:rPr lang="ru-RU" sz="4000" dirty="0" err="1" smtClean="0">
                <a:solidFill>
                  <a:srgbClr val="002060"/>
                </a:solidFill>
              </a:rPr>
              <a:t>окремий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синтетичний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засіб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комунікацій</a:t>
            </a:r>
            <a:r>
              <a:rPr lang="ru-RU" sz="4000" dirty="0" smtClean="0">
                <a:solidFill>
                  <a:srgbClr val="002060"/>
                </a:solidFill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</a:rPr>
              <a:t>що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являє</a:t>
            </a:r>
            <a:r>
              <a:rPr lang="ru-RU" sz="4000" dirty="0" smtClean="0">
                <a:solidFill>
                  <a:srgbClr val="002060"/>
                </a:solidFill>
              </a:rPr>
              <a:t> собою </a:t>
            </a:r>
            <a:r>
              <a:rPr lang="ru-RU" sz="4000" dirty="0" err="1" smtClean="0">
                <a:solidFill>
                  <a:srgbClr val="002060"/>
                </a:solidFill>
              </a:rPr>
              <a:t>складний</a:t>
            </a:r>
            <a:r>
              <a:rPr lang="ru-RU" sz="4000" dirty="0" smtClean="0">
                <a:solidFill>
                  <a:srgbClr val="002060"/>
                </a:solidFill>
              </a:rPr>
              <a:t> комплекс з маркетингу, </a:t>
            </a:r>
            <a:r>
              <a:rPr lang="ru-RU" sz="4000" b="1" dirty="0" err="1" smtClean="0">
                <a:solidFill>
                  <a:srgbClr val="002060"/>
                </a:solidFill>
              </a:rPr>
              <a:t>паблік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рилейшнз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і </a:t>
            </a:r>
            <a:r>
              <a:rPr lang="ru-RU" sz="4000" dirty="0" err="1" smtClean="0">
                <a:solidFill>
                  <a:srgbClr val="002060"/>
                </a:solidFill>
              </a:rPr>
              <a:t>реклами</a:t>
            </a:r>
            <a:r>
              <a:rPr lang="ru-RU" sz="40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ru-RU" sz="4000" dirty="0" err="1" smtClean="0">
                <a:solidFill>
                  <a:srgbClr val="FF0000"/>
                </a:solidFill>
              </a:rPr>
              <a:t>Івент</a:t>
            </a:r>
            <a:r>
              <a:rPr lang="ru-RU" sz="4000" dirty="0" smtClean="0">
                <a:solidFill>
                  <a:srgbClr val="FF0000"/>
                </a:solidFill>
              </a:rPr>
              <a:t>-менеджмент </a:t>
            </a:r>
            <a:r>
              <a:rPr lang="ru-RU" sz="4000" dirty="0" err="1" smtClean="0">
                <a:solidFill>
                  <a:srgbClr val="002060"/>
                </a:solidFill>
              </a:rPr>
              <a:t>активізує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інтереси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цільової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групи</a:t>
            </a:r>
            <a:r>
              <a:rPr lang="ru-RU" sz="4000" dirty="0" smtClean="0">
                <a:solidFill>
                  <a:srgbClr val="002060"/>
                </a:solidFill>
              </a:rPr>
              <a:t> та </a:t>
            </a:r>
            <a:r>
              <a:rPr lang="ru-RU" sz="4000" dirty="0" err="1" smtClean="0">
                <a:solidFill>
                  <a:srgbClr val="002060"/>
                </a:solidFill>
              </a:rPr>
              <a:t>ефективно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працює</a:t>
            </a:r>
            <a:r>
              <a:rPr lang="ru-RU" sz="4000" dirty="0" smtClean="0">
                <a:solidFill>
                  <a:srgbClr val="002060"/>
                </a:solidFill>
              </a:rPr>
              <a:t> з </a:t>
            </a:r>
            <a:r>
              <a:rPr lang="ru-RU" sz="4000" dirty="0" err="1" smtClean="0">
                <a:solidFill>
                  <a:srgbClr val="002060"/>
                </a:solidFill>
              </a:rPr>
              <a:t>просування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</a:rPr>
              <a:t>фірми</a:t>
            </a:r>
            <a:r>
              <a:rPr lang="ru-RU" sz="4000" dirty="0" smtClean="0">
                <a:solidFill>
                  <a:srgbClr val="002060"/>
                </a:solidFill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</a:rPr>
              <a:t>її</a:t>
            </a:r>
            <a:r>
              <a:rPr lang="ru-RU" sz="4000" dirty="0" smtClean="0">
                <a:solidFill>
                  <a:srgbClr val="002060"/>
                </a:solidFill>
              </a:rPr>
              <a:t> товару та </a:t>
            </a:r>
            <a:r>
              <a:rPr lang="ru-RU" sz="4000" dirty="0" err="1" smtClean="0">
                <a:solidFill>
                  <a:srgbClr val="002060"/>
                </a:solidFill>
              </a:rPr>
              <a:t>послуг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endParaRPr lang="ru-RU" sz="40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22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ВИДИ ІВЕНТІВ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політичні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івенти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мітинг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демонстрація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інавгурація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);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корпоративні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івенти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тренінги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презентації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промо-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);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соціальні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івенти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фандрайзингової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благодійності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);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культурно-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просвітницькі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виставка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концерт, фестиваль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 та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інші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Event-менеджмент | Українська Наукова Інтернет-Спільно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893455"/>
            <a:ext cx="5080000" cy="428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3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err="1" smtClean="0">
                <a:solidFill>
                  <a:srgbClr val="0070C0"/>
                </a:solidFill>
              </a:rPr>
              <a:t>Працювати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івент</a:t>
            </a:r>
            <a:r>
              <a:rPr lang="ru-RU" b="1" dirty="0">
                <a:solidFill>
                  <a:srgbClr val="0070C0"/>
                </a:solidFill>
              </a:rPr>
              <a:t>-менеджером </a:t>
            </a:r>
            <a:r>
              <a:rPr lang="ru-RU" b="1" dirty="0" err="1">
                <a:solidFill>
                  <a:srgbClr val="0070C0"/>
                </a:solidFill>
              </a:rPr>
              <a:t>означає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поєднувати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творчий</a:t>
            </a:r>
            <a:r>
              <a:rPr lang="ru-RU" b="1" dirty="0">
                <a:solidFill>
                  <a:srgbClr val="0070C0"/>
                </a:solidFill>
              </a:rPr>
              <a:t> і </a:t>
            </a:r>
            <a:r>
              <a:rPr lang="ru-RU" b="1" dirty="0" err="1">
                <a:solidFill>
                  <a:srgbClr val="0070C0"/>
                </a:solidFill>
              </a:rPr>
              <a:t>раціональний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підходи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Як </a:t>
            </a:r>
            <a:r>
              <a:rPr lang="ru-RU" b="1" i="1" dirty="0" err="1">
                <a:solidFill>
                  <a:srgbClr val="C00000"/>
                </a:solidFill>
              </a:rPr>
              <a:t>створити</a:t>
            </a:r>
            <a:r>
              <a:rPr lang="ru-RU" b="1" i="1" dirty="0">
                <a:solidFill>
                  <a:srgbClr val="C00000"/>
                </a:solidFill>
              </a:rPr>
              <a:t> і </a:t>
            </a:r>
            <a:r>
              <a:rPr lang="ru-RU" b="1" i="1" dirty="0" err="1">
                <a:solidFill>
                  <a:srgbClr val="C00000"/>
                </a:solidFill>
              </a:rPr>
              <a:t>втілити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ідею</a:t>
            </a:r>
            <a:r>
              <a:rPr lang="ru-RU" b="1" i="1" dirty="0">
                <a:solidFill>
                  <a:srgbClr val="C00000"/>
                </a:solidFill>
              </a:rPr>
              <a:t> для </a:t>
            </a:r>
            <a:r>
              <a:rPr lang="ru-RU" b="1" i="1" dirty="0" err="1">
                <a:solidFill>
                  <a:srgbClr val="C00000"/>
                </a:solidFill>
              </a:rPr>
              <a:t>івенту</a:t>
            </a:r>
            <a:r>
              <a:rPr lang="ru-RU" b="1" i="1" dirty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Як </a:t>
            </a:r>
            <a:r>
              <a:rPr lang="ru-RU" b="1" i="1" dirty="0" err="1">
                <a:solidFill>
                  <a:srgbClr val="C00000"/>
                </a:solidFill>
              </a:rPr>
              <a:t>скласти</a:t>
            </a:r>
            <a:r>
              <a:rPr lang="ru-RU" b="1" i="1" dirty="0">
                <a:solidFill>
                  <a:srgbClr val="C00000"/>
                </a:solidFill>
              </a:rPr>
              <a:t> бюджет та </a:t>
            </a:r>
            <a:r>
              <a:rPr lang="ru-RU" b="1" i="1" dirty="0" err="1">
                <a:solidFill>
                  <a:srgbClr val="C00000"/>
                </a:solidFill>
              </a:rPr>
              <a:t>підібрати</a:t>
            </a:r>
            <a:r>
              <a:rPr lang="ru-RU" b="1" i="1" dirty="0">
                <a:solidFill>
                  <a:srgbClr val="C00000"/>
                </a:solidFill>
              </a:rPr>
              <a:t> команду?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Як </a:t>
            </a:r>
            <a:r>
              <a:rPr lang="ru-RU" b="1" i="1" dirty="0" err="1">
                <a:solidFill>
                  <a:srgbClr val="C00000"/>
                </a:solidFill>
              </a:rPr>
              <a:t>підготувати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комерційну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пропозицію</a:t>
            </a:r>
            <a:r>
              <a:rPr lang="ru-RU" b="1" i="1" dirty="0">
                <a:solidFill>
                  <a:srgbClr val="C00000"/>
                </a:solidFill>
              </a:rPr>
              <a:t> для </a:t>
            </a:r>
            <a:r>
              <a:rPr lang="ru-RU" b="1" i="1" dirty="0" err="1">
                <a:solidFill>
                  <a:srgbClr val="C00000"/>
                </a:solidFill>
              </a:rPr>
              <a:t>партнерів</a:t>
            </a:r>
            <a:r>
              <a:rPr lang="ru-RU" b="1" i="1" dirty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Як </a:t>
            </a:r>
            <a:r>
              <a:rPr lang="ru-RU" b="1" i="1" dirty="0" err="1">
                <a:solidFill>
                  <a:srgbClr val="C00000"/>
                </a:solidFill>
              </a:rPr>
              <a:t>організувати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логістику</a:t>
            </a:r>
            <a:r>
              <a:rPr lang="ru-RU" b="1" i="1" dirty="0">
                <a:solidFill>
                  <a:srgbClr val="C00000"/>
                </a:solidFill>
              </a:rPr>
              <a:t>, </a:t>
            </a:r>
            <a:r>
              <a:rPr lang="ru-RU" b="1" i="1" dirty="0" err="1">
                <a:solidFill>
                  <a:srgbClr val="C00000"/>
                </a:solidFill>
              </a:rPr>
              <a:t>домовитися</a:t>
            </a:r>
            <a:r>
              <a:rPr lang="ru-RU" b="1" i="1" dirty="0">
                <a:solidFill>
                  <a:srgbClr val="C00000"/>
                </a:solidFill>
              </a:rPr>
              <a:t> з </a:t>
            </a:r>
            <a:r>
              <a:rPr lang="ru-RU" b="1" i="1" dirty="0" err="1">
                <a:solidFill>
                  <a:srgbClr val="C00000"/>
                </a:solidFill>
              </a:rPr>
              <a:t>безліччю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підрядників</a:t>
            </a:r>
            <a:r>
              <a:rPr lang="ru-RU" b="1" i="1" dirty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Як провести </a:t>
            </a:r>
            <a:r>
              <a:rPr lang="ru-RU" b="1" i="1" dirty="0" err="1">
                <a:solidFill>
                  <a:srgbClr val="C00000"/>
                </a:solidFill>
              </a:rPr>
              <a:t>івент</a:t>
            </a:r>
            <a:r>
              <a:rPr lang="ru-RU" b="1" i="1" dirty="0">
                <a:solidFill>
                  <a:srgbClr val="C00000"/>
                </a:solidFill>
              </a:rPr>
              <a:t> і </a:t>
            </a:r>
            <a:r>
              <a:rPr lang="ru-RU" b="1" i="1" dirty="0" err="1">
                <a:solidFill>
                  <a:srgbClr val="C00000"/>
                </a:solidFill>
              </a:rPr>
              <a:t>отримати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прибуток</a:t>
            </a:r>
            <a:r>
              <a:rPr lang="ru-RU" b="1" i="1" dirty="0">
                <a:solidFill>
                  <a:srgbClr val="C00000"/>
                </a:solidFill>
              </a:rPr>
              <a:t>? </a:t>
            </a:r>
            <a:r>
              <a:rPr lang="ru-RU" b="1" i="1" dirty="0" err="1">
                <a:solidFill>
                  <a:srgbClr val="C00000"/>
                </a:solidFill>
              </a:rPr>
              <a:t>Цими</a:t>
            </a:r>
            <a:r>
              <a:rPr lang="ru-RU" b="1" i="1" dirty="0">
                <a:solidFill>
                  <a:srgbClr val="C00000"/>
                </a:solidFill>
              </a:rPr>
              <a:t> та </a:t>
            </a:r>
            <a:r>
              <a:rPr lang="ru-RU" b="1" i="1" dirty="0" err="1">
                <a:solidFill>
                  <a:srgbClr val="C00000"/>
                </a:solidFill>
              </a:rPr>
              <a:t>іншими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питаннями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займається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івент</a:t>
            </a:r>
            <a:r>
              <a:rPr lang="ru-RU" b="1" i="1" dirty="0">
                <a:solidFill>
                  <a:srgbClr val="C00000"/>
                </a:solidFill>
              </a:rPr>
              <a:t>-менеджер.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 err="1">
                <a:solidFill>
                  <a:srgbClr val="C00000"/>
                </a:solidFill>
              </a:rPr>
              <a:t>Які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переваги</a:t>
            </a:r>
            <a:r>
              <a:rPr lang="ru-RU" b="1" i="1" dirty="0">
                <a:solidFill>
                  <a:srgbClr val="C00000"/>
                </a:solidFill>
              </a:rPr>
              <a:t> для </a:t>
            </a:r>
            <a:r>
              <a:rPr lang="ru-RU" b="1" i="1" dirty="0" err="1">
                <a:solidFill>
                  <a:srgbClr val="C00000"/>
                </a:solidFill>
              </a:rPr>
              <a:t>особистого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розвитку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надає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професія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івент</a:t>
            </a:r>
            <a:r>
              <a:rPr lang="ru-RU" b="1" i="1" dirty="0">
                <a:solidFill>
                  <a:srgbClr val="C00000"/>
                </a:solidFill>
              </a:rPr>
              <a:t>-менеджера?</a:t>
            </a:r>
            <a:endParaRPr lang="ru-RU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44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5050"/>
          </a:solidFill>
        </p:spPr>
        <p:txBody>
          <a:bodyPr>
            <a:normAutofit/>
          </a:bodyPr>
          <a:lstStyle/>
          <a:p>
            <a:pPr algn="ctr"/>
            <a:r>
              <a:rPr lang="uk-UA" sz="7200" b="1" i="1" dirty="0" smtClean="0">
                <a:solidFill>
                  <a:srgbClr val="FFFF00"/>
                </a:solidFill>
              </a:rPr>
              <a:t>21 вересня</a:t>
            </a:r>
            <a:endParaRPr lang="ru-RU" sz="7200" b="1" i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День Event менеджера 20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7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Івент-менеджмент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2" y="655782"/>
            <a:ext cx="10621817" cy="55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6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Визначення поняття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event</a:t>
            </a:r>
            <a:r>
              <a:rPr lang="ru-RU" b="1" dirty="0" smtClean="0">
                <a:solidFill>
                  <a:srgbClr val="7030A0"/>
                </a:solidFill>
              </a:rPr>
              <a:t>-менеджмент</a:t>
            </a:r>
            <a:r>
              <a:rPr lang="ru-RU" b="1" dirty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dirty="0" err="1">
                <a:solidFill>
                  <a:srgbClr val="7030A0"/>
                </a:solidFill>
              </a:rPr>
              <a:t>Сьогодні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термін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«</a:t>
            </a:r>
            <a:r>
              <a:rPr lang="ru-RU" sz="3200" b="1" dirty="0" err="1">
                <a:solidFill>
                  <a:srgbClr val="FF0000"/>
                </a:solidFill>
              </a:rPr>
              <a:t>event</a:t>
            </a:r>
            <a:r>
              <a:rPr lang="ru-RU" sz="3200" b="1" dirty="0">
                <a:solidFill>
                  <a:srgbClr val="FF0000"/>
                </a:solidFill>
              </a:rPr>
              <a:t>-менеджмент» </a:t>
            </a:r>
            <a:r>
              <a:rPr lang="ru-RU" sz="3200" dirty="0">
                <a:solidFill>
                  <a:srgbClr val="7030A0"/>
                </a:solidFill>
              </a:rPr>
              <a:t>не </a:t>
            </a:r>
            <a:r>
              <a:rPr lang="ru-RU" sz="3200" dirty="0" err="1">
                <a:solidFill>
                  <a:srgbClr val="7030A0"/>
                </a:solidFill>
              </a:rPr>
              <a:t>має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єдиного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загальноприйнятого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визначення</a:t>
            </a:r>
            <a:r>
              <a:rPr lang="ru-RU" sz="3200" dirty="0">
                <a:solidFill>
                  <a:srgbClr val="7030A0"/>
                </a:solidFill>
              </a:rPr>
              <a:t>. </a:t>
            </a:r>
            <a:r>
              <a:rPr lang="ru-RU" sz="3200" dirty="0" smtClean="0">
                <a:solidFill>
                  <a:srgbClr val="7030A0"/>
                </a:solidFill>
              </a:rPr>
              <a:t>Проведений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критичний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аналіз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наукової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літературі</a:t>
            </a:r>
            <a:r>
              <a:rPr lang="ru-RU" sz="3200" dirty="0">
                <a:solidFill>
                  <a:srgbClr val="7030A0"/>
                </a:solidFill>
              </a:rPr>
              <a:t> дав </a:t>
            </a:r>
            <a:r>
              <a:rPr lang="ru-RU" sz="3200" dirty="0" err="1" smtClean="0">
                <a:solidFill>
                  <a:srgbClr val="7030A0"/>
                </a:solidFill>
              </a:rPr>
              <a:t>змогу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вияви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явити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що</a:t>
            </a:r>
            <a:r>
              <a:rPr lang="ru-RU" sz="3200" dirty="0">
                <a:solidFill>
                  <a:srgbClr val="7030A0"/>
                </a:solidFill>
              </a:rPr>
              <a:t> як </a:t>
            </a:r>
            <a:r>
              <a:rPr lang="ru-RU" sz="3200" dirty="0" err="1">
                <a:solidFill>
                  <a:srgbClr val="7030A0"/>
                </a:solidFill>
              </a:rPr>
              <a:t>синоніми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використовують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такі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поняття</a:t>
            </a:r>
            <a:r>
              <a:rPr lang="ru-RU" sz="3200" dirty="0">
                <a:solidFill>
                  <a:srgbClr val="7030A0"/>
                </a:solidFill>
              </a:rPr>
              <a:t>: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event-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менеджмент», «</a:t>
            </a:r>
            <a:r>
              <a:rPr lang="ru-RU" sz="3200" i="1" dirty="0" err="1">
                <a:solidFill>
                  <a:schemeClr val="accent6">
                    <a:lumMod val="50000"/>
                  </a:schemeClr>
                </a:solidFill>
              </a:rPr>
              <a:t>подієвий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менеджмент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</a:rPr>
              <a:t>event-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маркетинг», «</a:t>
            </a:r>
            <a:r>
              <a:rPr lang="ru-RU" sz="3200" i="1" dirty="0" err="1"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accent6">
                    <a:lumMod val="50000"/>
                  </a:schemeClr>
                </a:solidFill>
              </a:rPr>
              <a:t>спеціальних</a:t>
            </a:r>
            <a:r>
              <a:rPr lang="ru-RU" sz="32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50000"/>
                  </a:schemeClr>
                </a:solidFill>
              </a:rPr>
              <a:t>подій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3200" i="1" dirty="0" err="1">
                <a:solidFill>
                  <a:schemeClr val="accent6">
                    <a:lumMod val="50000"/>
                  </a:schemeClr>
                </a:solidFill>
              </a:rPr>
              <a:t>заходів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навіть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3200" i="1" dirty="0" err="1" smtClean="0">
                <a:solidFill>
                  <a:schemeClr val="accent6">
                    <a:lumMod val="50000"/>
                  </a:schemeClr>
                </a:solidFill>
              </a:rPr>
              <a:t>виставково-ярмаркова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i="1" dirty="0" err="1">
                <a:solidFill>
                  <a:schemeClr val="accent6">
                    <a:lumMod val="50000"/>
                  </a:schemeClr>
                </a:solidFill>
              </a:rPr>
              <a:t>конгресна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sz="3200" i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3200" dirty="0" err="1" smtClean="0">
                <a:solidFill>
                  <a:srgbClr val="7030A0"/>
                </a:solidFill>
              </a:rPr>
              <a:t>Отже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 smtClean="0">
                <a:solidFill>
                  <a:srgbClr val="7030A0"/>
                </a:solidFill>
              </a:rPr>
              <a:t>узагальнюючи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визначення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поняття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</a:rPr>
              <a:t>event-</a:t>
            </a:r>
            <a:r>
              <a:rPr lang="ru-RU" sz="3200" dirty="0">
                <a:solidFill>
                  <a:srgbClr val="7030A0"/>
                </a:solidFill>
              </a:rPr>
              <a:t>менеджменту, </a:t>
            </a:r>
            <a:r>
              <a:rPr lang="ru-RU" sz="3200" dirty="0" err="1" smtClean="0">
                <a:solidFill>
                  <a:srgbClr val="7030A0"/>
                </a:solidFill>
              </a:rPr>
              <a:t>можна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зробити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висновок</a:t>
            </a:r>
            <a:r>
              <a:rPr lang="ru-RU" sz="3200" dirty="0">
                <a:solidFill>
                  <a:srgbClr val="7030A0"/>
                </a:solidFill>
              </a:rPr>
              <a:t>, </a:t>
            </a:r>
            <a:r>
              <a:rPr lang="ru-RU" sz="3200" dirty="0" err="1">
                <a:solidFill>
                  <a:srgbClr val="7030A0"/>
                </a:solidFill>
              </a:rPr>
              <a:t>що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це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800" b="1" dirty="0" err="1">
                <a:solidFill>
                  <a:srgbClr val="FF0000"/>
                </a:solidFill>
              </a:rPr>
              <a:t>специфічна</a:t>
            </a:r>
            <a:r>
              <a:rPr lang="ru-RU" sz="3800" b="1" dirty="0">
                <a:solidFill>
                  <a:srgbClr val="FF0000"/>
                </a:solidFill>
              </a:rPr>
              <a:t> </a:t>
            </a:r>
            <a:r>
              <a:rPr lang="ru-RU" sz="3800" b="1" dirty="0" err="1">
                <a:solidFill>
                  <a:srgbClr val="FF0000"/>
                </a:solidFill>
              </a:rPr>
              <a:t>діяльність</a:t>
            </a:r>
            <a:r>
              <a:rPr lang="ru-RU" sz="3800" b="1" dirty="0">
                <a:solidFill>
                  <a:srgbClr val="FF0000"/>
                </a:solidFill>
              </a:rPr>
              <a:t> </a:t>
            </a:r>
            <a:r>
              <a:rPr lang="ru-RU" sz="3800" b="1" dirty="0" smtClean="0">
                <a:solidFill>
                  <a:srgbClr val="FF0000"/>
                </a:solidFill>
              </a:rPr>
              <a:t>з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управління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>
                <a:solidFill>
                  <a:srgbClr val="FF0000"/>
                </a:solidFill>
              </a:rPr>
              <a:t>та </a:t>
            </a:r>
            <a:r>
              <a:rPr lang="ru-RU" sz="3800" b="1" dirty="0" err="1">
                <a:solidFill>
                  <a:srgbClr val="FF0000"/>
                </a:solidFill>
              </a:rPr>
              <a:t>організації</a:t>
            </a:r>
            <a:r>
              <a:rPr lang="ru-RU" sz="3800" b="1" dirty="0">
                <a:solidFill>
                  <a:srgbClr val="FF0000"/>
                </a:solidFill>
              </a:rPr>
              <a:t> </a:t>
            </a:r>
            <a:r>
              <a:rPr lang="ru-RU" sz="3800" b="1" dirty="0" err="1">
                <a:solidFill>
                  <a:srgbClr val="FF0000"/>
                </a:solidFill>
              </a:rPr>
              <a:t>різних</a:t>
            </a:r>
            <a:r>
              <a:rPr lang="ru-RU" sz="3800" b="1" dirty="0">
                <a:solidFill>
                  <a:srgbClr val="FF0000"/>
                </a:solidFill>
              </a:rPr>
              <a:t> </a:t>
            </a:r>
            <a:r>
              <a:rPr lang="ru-RU" sz="3800" b="1" dirty="0" err="1">
                <a:solidFill>
                  <a:srgbClr val="FF0000"/>
                </a:solidFill>
              </a:rPr>
              <a:t>заходів</a:t>
            </a:r>
            <a:r>
              <a:rPr lang="ru-RU" sz="3800" b="1" dirty="0">
                <a:solidFill>
                  <a:srgbClr val="FF0000"/>
                </a:solidFill>
              </a:rPr>
              <a:t> (</a:t>
            </a:r>
            <a:r>
              <a:rPr lang="ru-RU" sz="3800" b="1" dirty="0" err="1">
                <a:solidFill>
                  <a:srgbClr val="FF0000"/>
                </a:solidFill>
              </a:rPr>
              <a:t>подій</a:t>
            </a:r>
            <a:r>
              <a:rPr lang="ru-RU" sz="3800" b="1" dirty="0" smtClean="0">
                <a:solidFill>
                  <a:srgbClr val="FF0000"/>
                </a:solidFill>
              </a:rPr>
              <a:t>),</a:t>
            </a:r>
            <a:r>
              <a:rPr lang="en-US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що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>
                <a:solidFill>
                  <a:srgbClr val="FF0000"/>
                </a:solidFill>
              </a:rPr>
              <a:t>запам’ятовуються</a:t>
            </a:r>
            <a:r>
              <a:rPr lang="ru-RU" sz="3800" b="1" dirty="0">
                <a:solidFill>
                  <a:srgbClr val="FF0000"/>
                </a:solidFill>
              </a:rPr>
              <a:t> (</a:t>
            </a:r>
            <a:r>
              <a:rPr lang="en-US" sz="3800" b="1" dirty="0">
                <a:solidFill>
                  <a:srgbClr val="FF0000"/>
                </a:solidFill>
              </a:rPr>
              <a:t>event-</a:t>
            </a:r>
            <a:r>
              <a:rPr lang="ru-RU" sz="3800" b="1" dirty="0" err="1">
                <a:solidFill>
                  <a:srgbClr val="FF0000"/>
                </a:solidFill>
              </a:rPr>
              <a:t>заходів</a:t>
            </a:r>
            <a:r>
              <a:rPr lang="ru-RU" sz="3800" b="1" dirty="0">
                <a:solidFill>
                  <a:srgbClr val="FF0000"/>
                </a:solidFill>
              </a:rPr>
              <a:t>).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Event-менеджер - плюсы и минусы професс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18" y="2078183"/>
            <a:ext cx="4248727" cy="34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91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Евент-менеджмент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558800"/>
            <a:ext cx="9753600" cy="615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8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Івент-менеджмент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03" y="572655"/>
            <a:ext cx="9753600" cy="57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1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Event-менеджер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Event</a:t>
            </a:r>
            <a:r>
              <a:rPr lang="ru-RU" b="1" dirty="0">
                <a:solidFill>
                  <a:srgbClr val="FF0000"/>
                </a:solidFill>
              </a:rPr>
              <a:t>-менеджер </a:t>
            </a:r>
            <a:r>
              <a:rPr lang="ru-RU" dirty="0">
                <a:solidFill>
                  <a:srgbClr val="FF0000"/>
                </a:solidFill>
              </a:rPr>
              <a:t>– </a:t>
            </a:r>
            <a:r>
              <a:rPr lang="ru-RU" dirty="0" err="1">
                <a:solidFill>
                  <a:srgbClr val="FF0000"/>
                </a:solidFill>
              </a:rPr>
              <a:t>це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людина</a:t>
            </a:r>
            <a:r>
              <a:rPr lang="ru-RU" dirty="0">
                <a:solidFill>
                  <a:srgbClr val="FF0000"/>
                </a:solidFill>
              </a:rPr>
              <a:t>, яка готова </a:t>
            </a:r>
            <a:r>
              <a:rPr lang="ru-RU" dirty="0" err="1">
                <a:solidFill>
                  <a:srgbClr val="FF0000"/>
                </a:solidFill>
              </a:rPr>
              <a:t>реалізувати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найоригінальніші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задуми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клієнтів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втілити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життя</a:t>
            </a:r>
            <a:r>
              <a:rPr lang="ru-RU" dirty="0">
                <a:solidFill>
                  <a:srgbClr val="FF0000"/>
                </a:solidFill>
              </a:rPr>
              <a:t> свою </a:t>
            </a:r>
            <a:r>
              <a:rPr lang="ru-RU" dirty="0" err="1">
                <a:solidFill>
                  <a:srgbClr val="FF0000"/>
                </a:solidFill>
              </a:rPr>
              <a:t>власну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шалену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ідею</a:t>
            </a:r>
            <a:r>
              <a:rPr lang="ru-RU" dirty="0">
                <a:solidFill>
                  <a:srgbClr val="FF0000"/>
                </a:solidFill>
              </a:rPr>
              <a:t>. Сама </a:t>
            </a:r>
            <a:r>
              <a:rPr lang="ru-RU" dirty="0" err="1">
                <a:solidFill>
                  <a:srgbClr val="FF0000"/>
                </a:solidFill>
              </a:rPr>
              <a:t>назва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професії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передбачає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людина</a:t>
            </a:r>
            <a:r>
              <a:rPr lang="ru-RU" dirty="0">
                <a:solidFill>
                  <a:srgbClr val="FF0000"/>
                </a:solidFill>
              </a:rPr>
              <a:t> повинна бути </a:t>
            </a:r>
            <a:r>
              <a:rPr lang="ru-RU" dirty="0" err="1">
                <a:solidFill>
                  <a:srgbClr val="FF0000"/>
                </a:solidFill>
              </a:rPr>
              <a:t>вмілим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організатором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10 навиків, якими повинен володіти event-менедже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43329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30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err="1" smtClean="0">
                <a:solidFill>
                  <a:srgbClr val="0070C0"/>
                </a:solidFill>
              </a:rPr>
              <a:t>Щоб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стати </a:t>
            </a:r>
            <a:r>
              <a:rPr lang="ru-RU" b="1" dirty="0" err="1">
                <a:solidFill>
                  <a:srgbClr val="0070C0"/>
                </a:solidFill>
              </a:rPr>
              <a:t>професійним</a:t>
            </a:r>
            <a:r>
              <a:rPr lang="ru-RU" b="1" dirty="0">
                <a:solidFill>
                  <a:srgbClr val="0070C0"/>
                </a:solidFill>
              </a:rPr>
              <a:t>  </a:t>
            </a:r>
            <a:r>
              <a:rPr lang="ru-RU" b="1" dirty="0" err="1">
                <a:solidFill>
                  <a:srgbClr val="0070C0"/>
                </a:solidFill>
              </a:rPr>
              <a:t>event</a:t>
            </a:r>
            <a:r>
              <a:rPr lang="ru-RU" b="1" dirty="0">
                <a:solidFill>
                  <a:srgbClr val="0070C0"/>
                </a:solidFill>
              </a:rPr>
              <a:t>-менеджером, </a:t>
            </a:r>
            <a:r>
              <a:rPr lang="ru-RU" b="1" dirty="0" err="1">
                <a:solidFill>
                  <a:srgbClr val="0070C0"/>
                </a:solidFill>
              </a:rPr>
              <a:t>передусім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потрібно</a:t>
            </a:r>
            <a:r>
              <a:rPr lang="ru-RU" b="1" dirty="0">
                <a:solidFill>
                  <a:srgbClr val="0070C0"/>
                </a:solidFill>
              </a:rPr>
              <a:t> набути </a:t>
            </a:r>
            <a:r>
              <a:rPr lang="ru-RU" b="1" dirty="0" err="1">
                <a:solidFill>
                  <a:srgbClr val="0070C0"/>
                </a:solidFill>
              </a:rPr>
              <a:t>наступних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навичок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err="1">
                <a:solidFill>
                  <a:srgbClr val="FF0000"/>
                </a:solidFill>
              </a:rPr>
              <a:t>Комунікабельність</a:t>
            </a:r>
            <a:r>
              <a:rPr lang="ru-RU" b="1" dirty="0">
                <a:solidFill>
                  <a:srgbClr val="FF0000"/>
                </a:solidFill>
              </a:rPr>
              <a:t> – </a:t>
            </a:r>
            <a:r>
              <a:rPr lang="ru-RU" dirty="0" err="1">
                <a:solidFill>
                  <a:srgbClr val="0070C0"/>
                </a:solidFill>
              </a:rPr>
              <a:t>вміння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налагоджувати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зв’язки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здатність</a:t>
            </a:r>
            <a:r>
              <a:rPr lang="ru-RU" dirty="0">
                <a:solidFill>
                  <a:srgbClr val="0070C0"/>
                </a:solidFill>
              </a:rPr>
              <a:t> до конструктивного </a:t>
            </a:r>
            <a:r>
              <a:rPr lang="ru-RU" dirty="0" err="1">
                <a:solidFill>
                  <a:srgbClr val="0070C0"/>
                </a:solidFill>
              </a:rPr>
              <a:t>спілкування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доброзичливість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невід’ємні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риси</a:t>
            </a:r>
            <a:r>
              <a:rPr lang="ru-RU" dirty="0">
                <a:solidFill>
                  <a:srgbClr val="0070C0"/>
                </a:solidFill>
              </a:rPr>
              <a:t> характеру </a:t>
            </a:r>
            <a:r>
              <a:rPr lang="ru-RU" dirty="0" err="1">
                <a:solidFill>
                  <a:srgbClr val="0070C0"/>
                </a:solidFill>
              </a:rPr>
              <a:t>event</a:t>
            </a:r>
            <a:r>
              <a:rPr lang="ru-RU" dirty="0">
                <a:solidFill>
                  <a:srgbClr val="0070C0"/>
                </a:solidFill>
              </a:rPr>
              <a:t>-менеджера, </a:t>
            </a:r>
            <a:r>
              <a:rPr lang="ru-RU" dirty="0" err="1">
                <a:solidFill>
                  <a:srgbClr val="0070C0"/>
                </a:solidFill>
              </a:rPr>
              <a:t>адже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щодня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знаходитесь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оточенні</a:t>
            </a:r>
            <a:r>
              <a:rPr lang="ru-RU" dirty="0">
                <a:solidFill>
                  <a:srgbClr val="0070C0"/>
                </a:solidFill>
              </a:rPr>
              <a:t> людей, з </a:t>
            </a:r>
            <a:r>
              <a:rPr lang="ru-RU" dirty="0" err="1">
                <a:solidFill>
                  <a:srgbClr val="0070C0"/>
                </a:solidFill>
              </a:rPr>
              <a:t>якими</a:t>
            </a:r>
            <a:r>
              <a:rPr lang="ru-RU" dirty="0">
                <a:solidFill>
                  <a:srgbClr val="0070C0"/>
                </a:solidFill>
              </a:rPr>
              <a:t> треба вести </a:t>
            </a:r>
            <a:r>
              <a:rPr lang="ru-RU" dirty="0" err="1">
                <a:solidFill>
                  <a:srgbClr val="0070C0"/>
                </a:solidFill>
              </a:rPr>
              <a:t>перемовини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працездатність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стресостійкість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smtClean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ru-RU" dirty="0" err="1" smtClean="0">
                <a:solidFill>
                  <a:srgbClr val="0070C0"/>
                </a:solidFill>
              </a:rPr>
              <a:t>ent</a:t>
            </a:r>
            <a:r>
              <a:rPr lang="ru-RU" dirty="0" smtClean="0">
                <a:solidFill>
                  <a:srgbClr val="0070C0"/>
                </a:solidFill>
              </a:rPr>
              <a:t>-менеджер </a:t>
            </a:r>
            <a:r>
              <a:rPr lang="ru-RU" dirty="0" err="1">
                <a:solidFill>
                  <a:srgbClr val="0070C0"/>
                </a:solidFill>
              </a:rPr>
              <a:t>працює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багато</a:t>
            </a:r>
            <a:r>
              <a:rPr lang="ru-RU" dirty="0">
                <a:solidFill>
                  <a:srgbClr val="0070C0"/>
                </a:solidFill>
              </a:rPr>
              <a:t> та результативно. </a:t>
            </a:r>
            <a:r>
              <a:rPr lang="ru-RU" dirty="0" err="1">
                <a:solidFill>
                  <a:srgbClr val="0070C0"/>
                </a:solidFill>
              </a:rPr>
              <a:t>Справді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організація</a:t>
            </a:r>
            <a:r>
              <a:rPr lang="ru-RU" dirty="0">
                <a:solidFill>
                  <a:srgbClr val="0070C0"/>
                </a:solidFill>
              </a:rPr>
              <a:t> одного </a:t>
            </a:r>
            <a:r>
              <a:rPr lang="ru-RU" dirty="0" err="1">
                <a:solidFill>
                  <a:srgbClr val="0070C0"/>
                </a:solidFill>
              </a:rPr>
              <a:t>івенту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великий </a:t>
            </a:r>
            <a:r>
              <a:rPr lang="ru-RU" dirty="0" err="1">
                <a:solidFill>
                  <a:srgbClr val="0070C0"/>
                </a:solidFill>
              </a:rPr>
              <a:t>обсяг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роботи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потребує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дисциплінованості</a:t>
            </a:r>
            <a:r>
              <a:rPr lang="ru-RU" dirty="0">
                <a:solidFill>
                  <a:srgbClr val="0070C0"/>
                </a:solidFill>
              </a:rPr>
              <a:t>. Не </a:t>
            </a:r>
            <a:r>
              <a:rPr lang="ru-RU" dirty="0" err="1">
                <a:solidFill>
                  <a:srgbClr val="0070C0"/>
                </a:solidFill>
              </a:rPr>
              <a:t>завжди</a:t>
            </a:r>
            <a:r>
              <a:rPr lang="ru-RU" dirty="0">
                <a:solidFill>
                  <a:srgbClr val="0070C0"/>
                </a:solidFill>
              </a:rPr>
              <a:t> все </a:t>
            </a:r>
            <a:r>
              <a:rPr lang="ru-RU" dirty="0" err="1">
                <a:solidFill>
                  <a:srgbClr val="0070C0"/>
                </a:solidFill>
              </a:rPr>
              <a:t>йде</a:t>
            </a:r>
            <a:r>
              <a:rPr lang="ru-RU" dirty="0">
                <a:solidFill>
                  <a:srgbClr val="0070C0"/>
                </a:solidFill>
              </a:rPr>
              <a:t> по плану в </a:t>
            </a:r>
            <a:r>
              <a:rPr lang="ru-RU" dirty="0" err="1">
                <a:solidFill>
                  <a:srgbClr val="0070C0"/>
                </a:solidFill>
              </a:rPr>
              <a:t>організаційних</a:t>
            </a:r>
            <a:r>
              <a:rPr lang="ru-RU" dirty="0">
                <a:solidFill>
                  <a:srgbClr val="0070C0"/>
                </a:solidFill>
              </a:rPr>
              <a:t> моментах, тому треба бути </a:t>
            </a:r>
            <a:r>
              <a:rPr lang="ru-RU" dirty="0" err="1">
                <a:solidFill>
                  <a:srgbClr val="0070C0"/>
                </a:solidFill>
              </a:rPr>
              <a:t>стресостійким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вміти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швидко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вирішити</a:t>
            </a:r>
            <a:r>
              <a:rPr lang="ru-RU" dirty="0">
                <a:solidFill>
                  <a:srgbClr val="0070C0"/>
                </a:solidFill>
              </a:rPr>
              <a:t> проблему.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err="1">
                <a:solidFill>
                  <a:srgbClr val="FF0000"/>
                </a:solidFill>
              </a:rPr>
              <a:t>Креативне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мислення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реалізація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творчого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підходу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організації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івентів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Сучасні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івенти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потребують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оригінального</a:t>
            </a:r>
            <a:r>
              <a:rPr lang="ru-RU" dirty="0">
                <a:solidFill>
                  <a:srgbClr val="0070C0"/>
                </a:solidFill>
              </a:rPr>
              <a:t> контенту і дизайну </a:t>
            </a:r>
            <a:r>
              <a:rPr lang="ru-RU" dirty="0" err="1">
                <a:solidFill>
                  <a:srgbClr val="0070C0"/>
                </a:solidFill>
              </a:rPr>
              <a:t>події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адже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відвідувачі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прагнуть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вражень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емоцій</a:t>
            </a:r>
            <a:r>
              <a:rPr lang="ru-RU" dirty="0">
                <a:solidFill>
                  <a:srgbClr val="0070C0"/>
                </a:solidFill>
              </a:rPr>
              <a:t>!</a:t>
            </a:r>
          </a:p>
          <a:p>
            <a:pPr lvl="0"/>
            <a:r>
              <a:rPr lang="ru-RU" b="1" dirty="0" err="1">
                <a:solidFill>
                  <a:srgbClr val="FF0000"/>
                </a:solidFill>
              </a:rPr>
              <a:t>Прагнення</a:t>
            </a:r>
            <a:r>
              <a:rPr lang="ru-RU" b="1" dirty="0">
                <a:solidFill>
                  <a:srgbClr val="FF0000"/>
                </a:solidFill>
              </a:rPr>
              <a:t> до </a:t>
            </a:r>
            <a:r>
              <a:rPr lang="ru-RU" b="1" dirty="0" err="1">
                <a:solidFill>
                  <a:srgbClr val="FF0000"/>
                </a:solidFill>
              </a:rPr>
              <a:t>постійного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самовдосконалення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невід’ємна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частина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кожній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професії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адже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світ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розвивається</a:t>
            </a:r>
            <a:r>
              <a:rPr lang="ru-RU" dirty="0">
                <a:solidFill>
                  <a:srgbClr val="0070C0"/>
                </a:solidFill>
              </a:rPr>
              <a:t> з кожною секундою і зараз треба бути </a:t>
            </a:r>
            <a:r>
              <a:rPr lang="ru-RU" dirty="0" err="1">
                <a:solidFill>
                  <a:srgbClr val="0070C0"/>
                </a:solidFill>
              </a:rPr>
              <a:t>завжди</a:t>
            </a:r>
            <a:r>
              <a:rPr lang="ru-RU" dirty="0">
                <a:solidFill>
                  <a:srgbClr val="0070C0"/>
                </a:solidFill>
              </a:rPr>
              <a:t> «в </a:t>
            </a:r>
            <a:r>
              <a:rPr lang="ru-RU" dirty="0" err="1">
                <a:solidFill>
                  <a:srgbClr val="0070C0"/>
                </a:solidFill>
              </a:rPr>
              <a:t>тренді</a:t>
            </a:r>
            <a:r>
              <a:rPr lang="ru-RU" dirty="0">
                <a:solidFill>
                  <a:srgbClr val="0070C0"/>
                </a:solidFill>
              </a:rPr>
              <a:t>», </a:t>
            </a:r>
            <a:r>
              <a:rPr lang="ru-RU" dirty="0" err="1">
                <a:solidFill>
                  <a:srgbClr val="0070C0"/>
                </a:solidFill>
              </a:rPr>
              <a:t>аби</a:t>
            </a:r>
            <a:r>
              <a:rPr lang="ru-RU" dirty="0">
                <a:solidFill>
                  <a:srgbClr val="0070C0"/>
                </a:solidFill>
              </a:rPr>
              <a:t> знати </a:t>
            </a:r>
            <a:r>
              <a:rPr lang="ru-RU" dirty="0" err="1">
                <a:solidFill>
                  <a:srgbClr val="0070C0"/>
                </a:solidFill>
              </a:rPr>
              <a:t>всі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нові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технології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тенденції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ru-RU" b="1" dirty="0" err="1">
                <a:solidFill>
                  <a:srgbClr val="FF0000"/>
                </a:solidFill>
              </a:rPr>
              <a:t>Вміння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працювати</a:t>
            </a:r>
            <a:r>
              <a:rPr lang="ru-RU" b="1" dirty="0">
                <a:solidFill>
                  <a:srgbClr val="FF0000"/>
                </a:solidFill>
              </a:rPr>
              <a:t> в </a:t>
            </a:r>
            <a:r>
              <a:rPr lang="ru-RU" b="1" dirty="0" err="1">
                <a:solidFill>
                  <a:srgbClr val="FF0000"/>
                </a:solidFill>
              </a:rPr>
              <a:t>команді</a:t>
            </a:r>
            <a:r>
              <a:rPr lang="ru-RU" b="1" dirty="0">
                <a:solidFill>
                  <a:srgbClr val="FF0000"/>
                </a:solidFill>
              </a:rPr>
              <a:t> і </a:t>
            </a:r>
            <a:r>
              <a:rPr lang="ru-RU" b="1" dirty="0" err="1">
                <a:solidFill>
                  <a:srgbClr val="FF0000"/>
                </a:solidFill>
              </a:rPr>
              <a:t>досягати</a:t>
            </a:r>
            <a:r>
              <a:rPr lang="ru-RU" b="1" dirty="0">
                <a:solidFill>
                  <a:srgbClr val="FF0000"/>
                </a:solidFill>
              </a:rPr>
              <a:t> спільного результату. </a:t>
            </a:r>
            <a:r>
              <a:rPr lang="ru-RU" dirty="0" err="1">
                <a:solidFill>
                  <a:srgbClr val="0070C0"/>
                </a:solidFill>
              </a:rPr>
              <a:t>Успішний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івент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реалізує</a:t>
            </a:r>
            <a:r>
              <a:rPr lang="ru-RU" dirty="0">
                <a:solidFill>
                  <a:srgbClr val="0070C0"/>
                </a:solidFill>
              </a:rPr>
              <a:t> команда </a:t>
            </a:r>
            <a:r>
              <a:rPr lang="ru-RU" dirty="0" err="1">
                <a:solidFill>
                  <a:srgbClr val="0070C0"/>
                </a:solidFill>
              </a:rPr>
              <a:t>фахівців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живуть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спільною</a:t>
            </a:r>
            <a:r>
              <a:rPr lang="ru-RU" dirty="0">
                <a:solidFill>
                  <a:srgbClr val="0070C0"/>
                </a:solidFill>
              </a:rPr>
              <a:t> метою. Бути </a:t>
            </a:r>
            <a:r>
              <a:rPr lang="ru-RU" dirty="0" err="1">
                <a:solidFill>
                  <a:srgbClr val="0070C0"/>
                </a:solidFill>
              </a:rPr>
              <a:t>частиною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такої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команди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дуже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класно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відповідально</a:t>
            </a:r>
            <a:r>
              <a:rPr lang="ru-RU" dirty="0">
                <a:solidFill>
                  <a:srgbClr val="0070C0"/>
                </a:solidFill>
              </a:rPr>
              <a:t>!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87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Робота </a:t>
            </a:r>
            <a:r>
              <a:rPr lang="ru-RU" sz="3200" b="1" dirty="0" err="1">
                <a:solidFill>
                  <a:srgbClr val="FF0000"/>
                </a:solidFill>
              </a:rPr>
              <a:t>івент</a:t>
            </a:r>
            <a:r>
              <a:rPr lang="ru-RU" sz="3200" b="1" dirty="0">
                <a:solidFill>
                  <a:srgbClr val="FF0000"/>
                </a:solidFill>
              </a:rPr>
              <a:t>-менеджером – </a:t>
            </a:r>
            <a:r>
              <a:rPr lang="ru-RU" sz="3200" b="1" dirty="0" err="1">
                <a:solidFill>
                  <a:srgbClr val="FF0000"/>
                </a:solidFill>
              </a:rPr>
              <a:t>це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більше</a:t>
            </a:r>
            <a:r>
              <a:rPr lang="ru-RU" sz="3200" b="1" dirty="0">
                <a:solidFill>
                  <a:srgbClr val="FF0000"/>
                </a:solidFill>
              </a:rPr>
              <a:t> про стиль </a:t>
            </a:r>
            <a:r>
              <a:rPr lang="ru-RU" sz="3200" b="1" dirty="0" err="1">
                <a:solidFill>
                  <a:srgbClr val="FF0000"/>
                </a:solidFill>
              </a:rPr>
              <a:t>життя</a:t>
            </a:r>
            <a:r>
              <a:rPr lang="ru-RU" sz="3200" b="1" dirty="0">
                <a:solidFill>
                  <a:srgbClr val="FF0000"/>
                </a:solidFill>
              </a:rPr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err="1" smtClean="0">
                <a:solidFill>
                  <a:srgbClr val="0070C0"/>
                </a:solidFill>
              </a:rPr>
              <a:t>Ти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зможеш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втілювати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креативні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ідеї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отримувати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насолоду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від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діяльності</a:t>
            </a:r>
            <a:r>
              <a:rPr lang="ru-RU" sz="3200" b="1" dirty="0">
                <a:solidFill>
                  <a:srgbClr val="0070C0"/>
                </a:solidFill>
              </a:rPr>
              <a:t>, кожного дня </a:t>
            </a:r>
            <a:r>
              <a:rPr lang="ru-RU" sz="3200" b="1" dirty="0" err="1">
                <a:solidFill>
                  <a:srgbClr val="0070C0"/>
                </a:solidFill>
              </a:rPr>
              <a:t>дізнаватись</a:t>
            </a:r>
            <a:r>
              <a:rPr lang="ru-RU" sz="3200" b="1" dirty="0">
                <a:solidFill>
                  <a:srgbClr val="0070C0"/>
                </a:solidFill>
              </a:rPr>
              <a:t> про </a:t>
            </a:r>
            <a:r>
              <a:rPr lang="ru-RU" sz="3200" b="1" dirty="0" err="1">
                <a:solidFill>
                  <a:srgbClr val="0070C0"/>
                </a:solidFill>
              </a:rPr>
              <a:t>щось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нове</a:t>
            </a:r>
            <a:r>
              <a:rPr lang="ru-RU" sz="32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Вимоги</a:t>
            </a:r>
            <a:r>
              <a:rPr lang="ru-RU" b="1" dirty="0" smtClean="0">
                <a:solidFill>
                  <a:srgbClr val="0070C0"/>
                </a:solidFill>
              </a:rPr>
              <a:t> до </a:t>
            </a:r>
            <a:r>
              <a:rPr lang="ru-RU" b="1" dirty="0" err="1" smtClean="0">
                <a:solidFill>
                  <a:srgbClr val="0070C0"/>
                </a:solidFill>
              </a:rPr>
              <a:t>фахівця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b="1" dirty="0" smtClean="0"/>
              <a:t>1. </a:t>
            </a:r>
            <a:r>
              <a:rPr lang="ru-RU" b="1" dirty="0"/>
              <a:t> </a:t>
            </a:r>
            <a:r>
              <a:rPr lang="ru-RU" b="1" dirty="0" err="1">
                <a:solidFill>
                  <a:srgbClr val="FF0000"/>
                </a:solidFill>
              </a:rPr>
              <a:t>Стратегічне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мислення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> </a:t>
            </a:r>
            <a:r>
              <a:rPr lang="ru-RU" dirty="0" err="1"/>
              <a:t>Івент</a:t>
            </a:r>
            <a:r>
              <a:rPr lang="ru-RU" dirty="0"/>
              <a:t>-менеджер </a:t>
            </a:r>
            <a:r>
              <a:rPr lang="ru-RU" dirty="0" err="1"/>
              <a:t>вчиться</a:t>
            </a:r>
            <a:r>
              <a:rPr lang="ru-RU" dirty="0"/>
              <a:t> </a:t>
            </a:r>
            <a:r>
              <a:rPr lang="ru-RU" dirty="0" err="1"/>
              <a:t>прораховувати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кроки наперед.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по </a:t>
            </a:r>
            <a:r>
              <a:rPr lang="ru-RU" dirty="0" err="1"/>
              <a:t>івент-проєкту</a:t>
            </a:r>
            <a:r>
              <a:rPr lang="ru-RU" dirty="0"/>
              <a:t> </a:t>
            </a:r>
            <a:r>
              <a:rPr lang="ru-RU" dirty="0" err="1"/>
              <a:t>цілісно</a:t>
            </a:r>
            <a:r>
              <a:rPr lang="ru-RU" dirty="0"/>
              <a:t>,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, </a:t>
            </a:r>
            <a:r>
              <a:rPr lang="ru-RU" dirty="0" err="1"/>
              <a:t>розуміє</a:t>
            </a:r>
            <a:r>
              <a:rPr lang="ru-RU" dirty="0"/>
              <a:t> як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2. </a:t>
            </a:r>
            <a:r>
              <a:rPr lang="ru-RU" b="1" dirty="0" err="1">
                <a:solidFill>
                  <a:srgbClr val="FF0000"/>
                </a:solidFill>
              </a:rPr>
              <a:t>Емоційний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інтелект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Івент</a:t>
            </a:r>
            <a:r>
              <a:rPr lang="ru-RU" dirty="0"/>
              <a:t>-менеджер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комуні</a:t>
            </a:r>
            <a:r>
              <a:rPr lang="ru-RU" dirty="0"/>
              <a:t> </a:t>
            </a:r>
            <a:r>
              <a:rPr lang="ru-RU" dirty="0" err="1"/>
              <a:t>кує</a:t>
            </a:r>
            <a:r>
              <a:rPr lang="ru-RU" dirty="0"/>
              <a:t>: </a:t>
            </a:r>
            <a:r>
              <a:rPr lang="ru-RU" dirty="0" err="1"/>
              <a:t>замовники</a:t>
            </a:r>
            <a:r>
              <a:rPr lang="ru-RU" dirty="0"/>
              <a:t>, </a:t>
            </a:r>
            <a:r>
              <a:rPr lang="ru-RU" dirty="0" err="1"/>
              <a:t>партнери</a:t>
            </a:r>
            <a:r>
              <a:rPr lang="ru-RU" dirty="0"/>
              <a:t>, </a:t>
            </a:r>
            <a:r>
              <a:rPr lang="ru-RU" dirty="0" err="1"/>
              <a:t>підрядники</a:t>
            </a:r>
            <a:r>
              <a:rPr lang="ru-RU" dirty="0"/>
              <a:t>, </a:t>
            </a:r>
            <a:r>
              <a:rPr lang="ru-RU" dirty="0" err="1"/>
              <a:t>спонсори</a:t>
            </a:r>
            <a:r>
              <a:rPr lang="ru-RU" dirty="0"/>
              <a:t>, </a:t>
            </a:r>
            <a:r>
              <a:rPr lang="ru-RU" dirty="0" err="1"/>
              <a:t>рекламодавці</a:t>
            </a:r>
            <a:r>
              <a:rPr lang="ru-RU" dirty="0"/>
              <a:t>, </a:t>
            </a:r>
            <a:r>
              <a:rPr lang="ru-RU" dirty="0" err="1"/>
              <a:t>відвідувачі</a:t>
            </a:r>
            <a:r>
              <a:rPr lang="ru-RU" dirty="0"/>
              <a:t>, команда. Тому,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вчиться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правильно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настрої</a:t>
            </a:r>
            <a:r>
              <a:rPr lang="ru-RU" dirty="0"/>
              <a:t> і </a:t>
            </a:r>
            <a:r>
              <a:rPr lang="ru-RU" dirty="0" err="1"/>
              <a:t>побажання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3. </a:t>
            </a:r>
            <a:r>
              <a:rPr lang="ru-RU" b="1" dirty="0" err="1">
                <a:solidFill>
                  <a:srgbClr val="FF0000"/>
                </a:solidFill>
              </a:rPr>
              <a:t>Креативність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івенти</a:t>
            </a:r>
            <a:r>
              <a:rPr lang="ru-RU" dirty="0"/>
              <a:t>,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конкурують</a:t>
            </a:r>
            <a:r>
              <a:rPr lang="ru-RU" dirty="0"/>
              <a:t> одна з одною, тому, </a:t>
            </a:r>
            <a:r>
              <a:rPr lang="ru-RU" dirty="0" err="1"/>
              <a:t>креативний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і </a:t>
            </a:r>
            <a:r>
              <a:rPr lang="ru-RU" dirty="0" err="1"/>
              <a:t>стратегічне</a:t>
            </a:r>
            <a:r>
              <a:rPr lang="ru-RU" dirty="0"/>
              <a:t>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бути </a:t>
            </a:r>
            <a:r>
              <a:rPr lang="ru-RU" dirty="0" err="1"/>
              <a:t>лідерами</a:t>
            </a:r>
            <a:r>
              <a:rPr lang="ru-RU" dirty="0"/>
              <a:t> на ринку і </a:t>
            </a:r>
            <a:r>
              <a:rPr lang="ru-RU" dirty="0" err="1"/>
              <a:t>пропонувати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4. </a:t>
            </a:r>
            <a:r>
              <a:rPr lang="ru-RU" b="1" dirty="0">
                <a:solidFill>
                  <a:srgbClr val="FF0000"/>
                </a:solidFill>
              </a:rPr>
              <a:t>Тайм-</a:t>
            </a:r>
            <a:r>
              <a:rPr lang="ru-RU" b="1" dirty="0" err="1">
                <a:solidFill>
                  <a:srgbClr val="FF0000"/>
                </a:solidFill>
              </a:rPr>
              <a:t>менеджент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> 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і </a:t>
            </a:r>
            <a:r>
              <a:rPr lang="ru-RU" dirty="0" err="1"/>
              <a:t>доводити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в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невід’ємною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характеру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Освітня програма «Івент-менеджмент» - УДХТУ (Український державний  хіміко-технологічний університет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448" y="2244122"/>
            <a:ext cx="5023104" cy="38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26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814</Words>
  <Application>Microsoft Office PowerPoint</Application>
  <PresentationFormat>Широкоэкранный</PresentationFormat>
  <Paragraphs>78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EVENT-МЕНЕДЖМЕНТ  В PR-ДІЯЛЬНОСТІ</vt:lpstr>
      <vt:lpstr>Івент-менеджмент </vt:lpstr>
      <vt:lpstr>Презентация PowerPoint</vt:lpstr>
      <vt:lpstr>Визначення поняття «event-менеджмент»</vt:lpstr>
      <vt:lpstr>Презентация PowerPoint</vt:lpstr>
      <vt:lpstr>Презентация PowerPoint</vt:lpstr>
      <vt:lpstr>Event-менеджер</vt:lpstr>
      <vt:lpstr> Щоб стати професійним  event-менеджером, передусім, потрібно набути наступних навичок: </vt:lpstr>
      <vt:lpstr>Робота івент-менеджером – це більше про стиль життя.  Ти зможеш втілювати креативні ідеї, отримувати насолоду від діяльності, кожного дня дізнаватись про щось нове!</vt:lpstr>
      <vt:lpstr>Презентация PowerPoint</vt:lpstr>
      <vt:lpstr>ІВЕНТ-МЕНЕДЖЕР: ПЕРЕВАГИ ПРОФЕСІЇ</vt:lpstr>
      <vt:lpstr>Що входить в обов’язки організатора заходів? </vt:lpstr>
      <vt:lpstr> Для того, щоб робота івент-менеджера була успішною, необхідно: </vt:lpstr>
      <vt:lpstr> Які обов’язки організатора заходів? </vt:lpstr>
      <vt:lpstr> Event-менеджер:  чому варто вчитися професії саме зараз? </vt:lpstr>
      <vt:lpstr>Презентация PowerPoint</vt:lpstr>
      <vt:lpstr>Які фактори спонукають ті чи інші структури сформулювати замовлення на PR-захід? </vt:lpstr>
      <vt:lpstr>Принципи PR:</vt:lpstr>
      <vt:lpstr>Презентация PowerPoint</vt:lpstr>
      <vt:lpstr>ВИДИ ІВЕНТІВ</vt:lpstr>
      <vt:lpstr> Працювати івент-менеджером означає поєднувати творчий і раціональний підходи.  </vt:lpstr>
      <vt:lpstr>21 вересня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EVENT-МЕНЕДЖМЕНТ  В ПР-ДІЯЛЬНОСТІ</dc:title>
  <dc:creator>user</dc:creator>
  <cp:lastModifiedBy>user</cp:lastModifiedBy>
  <cp:revision>14</cp:revision>
  <dcterms:created xsi:type="dcterms:W3CDTF">2022-12-26T09:22:42Z</dcterms:created>
  <dcterms:modified xsi:type="dcterms:W3CDTF">2023-02-01T21:58:19Z</dcterms:modified>
</cp:coreProperties>
</file>