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6276C-EFE5-44AE-BD11-043D8F01CD8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46B1C0A-7523-4A55-A85F-F40E9CCFF275}">
      <dgm:prSet phldrT="[Текст]"/>
      <dgm:spPr/>
      <dgm:t>
        <a:bodyPr/>
        <a:lstStyle/>
        <a:p>
          <a:r>
            <a:rPr lang="uk-UA"/>
            <a:t>Загальнонаукова методологія</a:t>
          </a:r>
        </a:p>
      </dgm:t>
    </dgm:pt>
    <dgm:pt modelId="{10E4BD5D-9A20-4820-89C8-B4E0DCA06A1A}" type="parTrans" cxnId="{B7BEF0D5-0F07-4A7E-802B-1AFE746FCE8E}">
      <dgm:prSet/>
      <dgm:spPr/>
      <dgm:t>
        <a:bodyPr/>
        <a:lstStyle/>
        <a:p>
          <a:endParaRPr lang="uk-UA"/>
        </a:p>
      </dgm:t>
    </dgm:pt>
    <dgm:pt modelId="{C9419F22-1849-49FD-AAD8-CF79EC7C522E}" type="sibTrans" cxnId="{B7BEF0D5-0F07-4A7E-802B-1AFE746FCE8E}">
      <dgm:prSet/>
      <dgm:spPr/>
      <dgm:t>
        <a:bodyPr/>
        <a:lstStyle/>
        <a:p>
          <a:endParaRPr lang="uk-UA"/>
        </a:p>
      </dgm:t>
    </dgm:pt>
    <dgm:pt modelId="{C54A974F-BBA3-4E22-BC3A-00619E3D1E8F}">
      <dgm:prSet phldrT="[Текст]"/>
      <dgm:spPr/>
      <dgm:t>
        <a:bodyPr/>
        <a:lstStyle/>
        <a:p>
          <a:r>
            <a:rPr lang="uk-UA"/>
            <a:t>Методологія соціальної роботи</a:t>
          </a:r>
        </a:p>
      </dgm:t>
    </dgm:pt>
    <dgm:pt modelId="{146A8429-0A98-4B90-8F57-49B70F87444B}" type="parTrans" cxnId="{26D84600-9B4D-4725-A2A6-98577A772E6F}">
      <dgm:prSet/>
      <dgm:spPr/>
      <dgm:t>
        <a:bodyPr/>
        <a:lstStyle/>
        <a:p>
          <a:endParaRPr lang="uk-UA"/>
        </a:p>
      </dgm:t>
    </dgm:pt>
    <dgm:pt modelId="{76A430B5-8161-4AA0-A69B-A952CA489494}" type="sibTrans" cxnId="{26D84600-9B4D-4725-A2A6-98577A772E6F}">
      <dgm:prSet/>
      <dgm:spPr/>
      <dgm:t>
        <a:bodyPr/>
        <a:lstStyle/>
        <a:p>
          <a:endParaRPr lang="uk-UA"/>
        </a:p>
      </dgm:t>
    </dgm:pt>
    <dgm:pt modelId="{266D2D93-6304-4E37-B986-9BF451DFD0BA}">
      <dgm:prSet phldrT="[Текст]"/>
      <dgm:spPr/>
      <dgm:t>
        <a:bodyPr/>
        <a:lstStyle/>
        <a:p>
          <a:r>
            <a:rPr lang="uk-UA"/>
            <a:t>Теоретико-методологічні основи соціальної роботи</a:t>
          </a:r>
        </a:p>
      </dgm:t>
    </dgm:pt>
    <dgm:pt modelId="{A579F9CF-C3DC-4A19-9803-99C1C0091220}" type="parTrans" cxnId="{DDDDDF53-694D-41DA-8D66-75EF7EE1A12C}">
      <dgm:prSet/>
      <dgm:spPr/>
      <dgm:t>
        <a:bodyPr/>
        <a:lstStyle/>
        <a:p>
          <a:endParaRPr lang="uk-UA"/>
        </a:p>
      </dgm:t>
    </dgm:pt>
    <dgm:pt modelId="{0AA63886-51EB-47F1-9039-AE4E02262CF9}" type="sibTrans" cxnId="{DDDDDF53-694D-41DA-8D66-75EF7EE1A12C}">
      <dgm:prSet/>
      <dgm:spPr/>
      <dgm:t>
        <a:bodyPr/>
        <a:lstStyle/>
        <a:p>
          <a:endParaRPr lang="uk-UA"/>
        </a:p>
      </dgm:t>
    </dgm:pt>
    <dgm:pt modelId="{0E0B7A5E-C287-40D6-A438-D1E81A8950CC}">
      <dgm:prSet phldrT="[Текст]"/>
      <dgm:spPr>
        <a:solidFill>
          <a:srgbClr val="FFFF00">
            <a:alpha val="90000"/>
          </a:srgbClr>
        </a:solidFill>
        <a:ln w="15875">
          <a:prstDash val="dash"/>
        </a:ln>
      </dgm:spPr>
      <dgm:t>
        <a:bodyPr/>
        <a:lstStyle/>
        <a:p>
          <a:r>
            <a:rPr lang="uk-UA" dirty="0"/>
            <a:t>Емпіричні основи соціальної роботи</a:t>
          </a:r>
        </a:p>
      </dgm:t>
    </dgm:pt>
    <dgm:pt modelId="{0FA21292-5A35-4DC4-B43C-1A5D0E5D2FBA}" type="parTrans" cxnId="{890D411C-0351-4707-B58C-D92D216B6201}">
      <dgm:prSet/>
      <dgm:spPr/>
      <dgm:t>
        <a:bodyPr/>
        <a:lstStyle/>
        <a:p>
          <a:endParaRPr lang="uk-UA"/>
        </a:p>
      </dgm:t>
    </dgm:pt>
    <dgm:pt modelId="{3ECBA41B-9731-40BC-B9F5-70A2BED18A7F}" type="sibTrans" cxnId="{890D411C-0351-4707-B58C-D92D216B6201}">
      <dgm:prSet/>
      <dgm:spPr/>
      <dgm:t>
        <a:bodyPr/>
        <a:lstStyle/>
        <a:p>
          <a:endParaRPr lang="uk-UA"/>
        </a:p>
      </dgm:t>
    </dgm:pt>
    <dgm:pt modelId="{B91AE8CE-2CDE-4F57-9120-7CA0F76AF21C}" type="pres">
      <dgm:prSet presAssocID="{0416276C-EFE5-44AE-BD11-043D8F01CD8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A93D8D57-816B-41E1-B9DB-B5F4C835302B}" type="pres">
      <dgm:prSet presAssocID="{0416276C-EFE5-44AE-BD11-043D8F01CD80}" presName="pyramid" presStyleLbl="node1" presStyleIdx="0" presStyleCnt="1"/>
      <dgm:spPr/>
    </dgm:pt>
    <dgm:pt modelId="{21AE7DF0-641F-4731-9025-864663BF7B62}" type="pres">
      <dgm:prSet presAssocID="{0416276C-EFE5-44AE-BD11-043D8F01CD80}" presName="theList" presStyleCnt="0"/>
      <dgm:spPr/>
    </dgm:pt>
    <dgm:pt modelId="{48DCC35B-83D3-48A7-9E5E-E5677D51E443}" type="pres">
      <dgm:prSet presAssocID="{F46B1C0A-7523-4A55-A85F-F40E9CCFF275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06294-37C1-43D7-80C2-A754CB814935}" type="pres">
      <dgm:prSet presAssocID="{F46B1C0A-7523-4A55-A85F-F40E9CCFF275}" presName="aSpace" presStyleCnt="0"/>
      <dgm:spPr/>
    </dgm:pt>
    <dgm:pt modelId="{84BAB874-ADD9-4CC3-89D1-5046199161CC}" type="pres">
      <dgm:prSet presAssocID="{C54A974F-BBA3-4E22-BC3A-00619E3D1E8F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70990E-08F4-4400-85C2-9D9E7EF405C2}" type="pres">
      <dgm:prSet presAssocID="{C54A974F-BBA3-4E22-BC3A-00619E3D1E8F}" presName="aSpace" presStyleCnt="0"/>
      <dgm:spPr/>
    </dgm:pt>
    <dgm:pt modelId="{7EBE8550-BDD6-436C-9A4D-3433452159D5}" type="pres">
      <dgm:prSet presAssocID="{266D2D93-6304-4E37-B986-9BF451DFD0BA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E83E0F-945D-4732-AC4F-4644FB8855DE}" type="pres">
      <dgm:prSet presAssocID="{266D2D93-6304-4E37-B986-9BF451DFD0BA}" presName="aSpace" presStyleCnt="0"/>
      <dgm:spPr/>
    </dgm:pt>
    <dgm:pt modelId="{9433E634-0C7D-42DA-AAAF-BB87A279E4AF}" type="pres">
      <dgm:prSet presAssocID="{0E0B7A5E-C287-40D6-A438-D1E81A8950CC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C3DB15-FCD7-46DF-B9DF-968FB65986BF}" type="pres">
      <dgm:prSet presAssocID="{0E0B7A5E-C287-40D6-A438-D1E81A8950CC}" presName="aSpace" presStyleCnt="0"/>
      <dgm:spPr/>
    </dgm:pt>
  </dgm:ptLst>
  <dgm:cxnLst>
    <dgm:cxn modelId="{DDDDDF53-694D-41DA-8D66-75EF7EE1A12C}" srcId="{0416276C-EFE5-44AE-BD11-043D8F01CD80}" destId="{266D2D93-6304-4E37-B986-9BF451DFD0BA}" srcOrd="2" destOrd="0" parTransId="{A579F9CF-C3DC-4A19-9803-99C1C0091220}" sibTransId="{0AA63886-51EB-47F1-9039-AE4E02262CF9}"/>
    <dgm:cxn modelId="{890D411C-0351-4707-B58C-D92D216B6201}" srcId="{0416276C-EFE5-44AE-BD11-043D8F01CD80}" destId="{0E0B7A5E-C287-40D6-A438-D1E81A8950CC}" srcOrd="3" destOrd="0" parTransId="{0FA21292-5A35-4DC4-B43C-1A5D0E5D2FBA}" sibTransId="{3ECBA41B-9731-40BC-B9F5-70A2BED18A7F}"/>
    <dgm:cxn modelId="{B7BEF0D5-0F07-4A7E-802B-1AFE746FCE8E}" srcId="{0416276C-EFE5-44AE-BD11-043D8F01CD80}" destId="{F46B1C0A-7523-4A55-A85F-F40E9CCFF275}" srcOrd="0" destOrd="0" parTransId="{10E4BD5D-9A20-4820-89C8-B4E0DCA06A1A}" sibTransId="{C9419F22-1849-49FD-AAD8-CF79EC7C522E}"/>
    <dgm:cxn modelId="{AD200FBA-BCB3-4D18-A712-45B0EF69FAF6}" type="presOf" srcId="{F46B1C0A-7523-4A55-A85F-F40E9CCFF275}" destId="{48DCC35B-83D3-48A7-9E5E-E5677D51E443}" srcOrd="0" destOrd="0" presId="urn:microsoft.com/office/officeart/2005/8/layout/pyramid2"/>
    <dgm:cxn modelId="{AF32C3EE-6EFB-4431-AB5B-D36B4B251FF6}" type="presOf" srcId="{266D2D93-6304-4E37-B986-9BF451DFD0BA}" destId="{7EBE8550-BDD6-436C-9A4D-3433452159D5}" srcOrd="0" destOrd="0" presId="urn:microsoft.com/office/officeart/2005/8/layout/pyramid2"/>
    <dgm:cxn modelId="{A1913B78-06ED-47E1-B4FF-FECCE03C381C}" type="presOf" srcId="{0E0B7A5E-C287-40D6-A438-D1E81A8950CC}" destId="{9433E634-0C7D-42DA-AAAF-BB87A279E4AF}" srcOrd="0" destOrd="0" presId="urn:microsoft.com/office/officeart/2005/8/layout/pyramid2"/>
    <dgm:cxn modelId="{B4C05588-6B3D-488E-A0E5-46C0BA8707D9}" type="presOf" srcId="{0416276C-EFE5-44AE-BD11-043D8F01CD80}" destId="{B91AE8CE-2CDE-4F57-9120-7CA0F76AF21C}" srcOrd="0" destOrd="0" presId="urn:microsoft.com/office/officeart/2005/8/layout/pyramid2"/>
    <dgm:cxn modelId="{20B72FCF-5B56-460C-AFA7-770BCCD3C16A}" type="presOf" srcId="{C54A974F-BBA3-4E22-BC3A-00619E3D1E8F}" destId="{84BAB874-ADD9-4CC3-89D1-5046199161CC}" srcOrd="0" destOrd="0" presId="urn:microsoft.com/office/officeart/2005/8/layout/pyramid2"/>
    <dgm:cxn modelId="{26D84600-9B4D-4725-A2A6-98577A772E6F}" srcId="{0416276C-EFE5-44AE-BD11-043D8F01CD80}" destId="{C54A974F-BBA3-4E22-BC3A-00619E3D1E8F}" srcOrd="1" destOrd="0" parTransId="{146A8429-0A98-4B90-8F57-49B70F87444B}" sibTransId="{76A430B5-8161-4AA0-A69B-A952CA489494}"/>
    <dgm:cxn modelId="{43A71997-8699-4D87-B7FC-9EC78F81A907}" type="presParOf" srcId="{B91AE8CE-2CDE-4F57-9120-7CA0F76AF21C}" destId="{A93D8D57-816B-41E1-B9DB-B5F4C835302B}" srcOrd="0" destOrd="0" presId="urn:microsoft.com/office/officeart/2005/8/layout/pyramid2"/>
    <dgm:cxn modelId="{453D747E-AA4A-4EC8-AD1A-A07697FB00D4}" type="presParOf" srcId="{B91AE8CE-2CDE-4F57-9120-7CA0F76AF21C}" destId="{21AE7DF0-641F-4731-9025-864663BF7B62}" srcOrd="1" destOrd="0" presId="urn:microsoft.com/office/officeart/2005/8/layout/pyramid2"/>
    <dgm:cxn modelId="{F668A010-D747-4AFC-93DE-1C4FF0930C40}" type="presParOf" srcId="{21AE7DF0-641F-4731-9025-864663BF7B62}" destId="{48DCC35B-83D3-48A7-9E5E-E5677D51E443}" srcOrd="0" destOrd="0" presId="urn:microsoft.com/office/officeart/2005/8/layout/pyramid2"/>
    <dgm:cxn modelId="{0201842C-3622-4D28-806C-891ABD7289F7}" type="presParOf" srcId="{21AE7DF0-641F-4731-9025-864663BF7B62}" destId="{A8F06294-37C1-43D7-80C2-A754CB814935}" srcOrd="1" destOrd="0" presId="urn:microsoft.com/office/officeart/2005/8/layout/pyramid2"/>
    <dgm:cxn modelId="{C9009081-DAD1-4FFE-9293-CDEF953EAC62}" type="presParOf" srcId="{21AE7DF0-641F-4731-9025-864663BF7B62}" destId="{84BAB874-ADD9-4CC3-89D1-5046199161CC}" srcOrd="2" destOrd="0" presId="urn:microsoft.com/office/officeart/2005/8/layout/pyramid2"/>
    <dgm:cxn modelId="{155370D5-F6E6-4854-B513-B1BB23A0F1FB}" type="presParOf" srcId="{21AE7DF0-641F-4731-9025-864663BF7B62}" destId="{FC70990E-08F4-4400-85C2-9D9E7EF405C2}" srcOrd="3" destOrd="0" presId="urn:microsoft.com/office/officeart/2005/8/layout/pyramid2"/>
    <dgm:cxn modelId="{DD3D069C-8D80-47B9-BA3B-CAFCBCF28D65}" type="presParOf" srcId="{21AE7DF0-641F-4731-9025-864663BF7B62}" destId="{7EBE8550-BDD6-436C-9A4D-3433452159D5}" srcOrd="4" destOrd="0" presId="urn:microsoft.com/office/officeart/2005/8/layout/pyramid2"/>
    <dgm:cxn modelId="{0844CDB5-6F5A-4224-8481-B9DC819C04B5}" type="presParOf" srcId="{21AE7DF0-641F-4731-9025-864663BF7B62}" destId="{90E83E0F-945D-4732-AC4F-4644FB8855DE}" srcOrd="5" destOrd="0" presId="urn:microsoft.com/office/officeart/2005/8/layout/pyramid2"/>
    <dgm:cxn modelId="{E088B6DD-E96D-4B7E-8C7C-1CDA88897CCD}" type="presParOf" srcId="{21AE7DF0-641F-4731-9025-864663BF7B62}" destId="{9433E634-0C7D-42DA-AAAF-BB87A279E4AF}" srcOrd="6" destOrd="0" presId="urn:microsoft.com/office/officeart/2005/8/layout/pyramid2"/>
    <dgm:cxn modelId="{76E27E30-F6A8-44F0-A863-F71BC612773F}" type="presParOf" srcId="{21AE7DF0-641F-4731-9025-864663BF7B62}" destId="{D2C3DB15-FCD7-46DF-B9DF-968FB65986B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D8D57-816B-41E1-B9DB-B5F4C835302B}">
      <dsp:nvSpPr>
        <dsp:cNvPr id="0" name=""/>
        <dsp:cNvSpPr/>
      </dsp:nvSpPr>
      <dsp:spPr>
        <a:xfrm>
          <a:off x="2486753" y="0"/>
          <a:ext cx="4035124" cy="403512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CC35B-83D3-48A7-9E5E-E5677D51E443}">
      <dsp:nvSpPr>
        <dsp:cNvPr id="0" name=""/>
        <dsp:cNvSpPr/>
      </dsp:nvSpPr>
      <dsp:spPr>
        <a:xfrm>
          <a:off x="4504315" y="403906"/>
          <a:ext cx="2622830" cy="7171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/>
            <a:t>Загальнонаукова методологія</a:t>
          </a:r>
        </a:p>
      </dsp:txBody>
      <dsp:txXfrm>
        <a:off x="4539325" y="438916"/>
        <a:ext cx="2552810" cy="647160"/>
      </dsp:txXfrm>
    </dsp:sp>
    <dsp:sp modelId="{84BAB874-ADD9-4CC3-89D1-5046199161CC}">
      <dsp:nvSpPr>
        <dsp:cNvPr id="0" name=""/>
        <dsp:cNvSpPr/>
      </dsp:nvSpPr>
      <dsp:spPr>
        <a:xfrm>
          <a:off x="4504315" y="1210734"/>
          <a:ext cx="2622830" cy="7171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/>
            <a:t>Методологія соціальної роботи</a:t>
          </a:r>
        </a:p>
      </dsp:txBody>
      <dsp:txXfrm>
        <a:off x="4539325" y="1245744"/>
        <a:ext cx="2552810" cy="647160"/>
      </dsp:txXfrm>
    </dsp:sp>
    <dsp:sp modelId="{7EBE8550-BDD6-436C-9A4D-3433452159D5}">
      <dsp:nvSpPr>
        <dsp:cNvPr id="0" name=""/>
        <dsp:cNvSpPr/>
      </dsp:nvSpPr>
      <dsp:spPr>
        <a:xfrm>
          <a:off x="4504315" y="2017562"/>
          <a:ext cx="2622830" cy="7171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/>
            <a:t>Теоретико-методологічні основи соціальної роботи</a:t>
          </a:r>
        </a:p>
      </dsp:txBody>
      <dsp:txXfrm>
        <a:off x="4539325" y="2052572"/>
        <a:ext cx="2552810" cy="647160"/>
      </dsp:txXfrm>
    </dsp:sp>
    <dsp:sp modelId="{9433E634-0C7D-42DA-AAAF-BB87A279E4AF}">
      <dsp:nvSpPr>
        <dsp:cNvPr id="0" name=""/>
        <dsp:cNvSpPr/>
      </dsp:nvSpPr>
      <dsp:spPr>
        <a:xfrm>
          <a:off x="4504315" y="2824389"/>
          <a:ext cx="2622830" cy="717180"/>
        </a:xfrm>
        <a:prstGeom prst="roundRect">
          <a:avLst/>
        </a:prstGeom>
        <a:solidFill>
          <a:srgbClr val="FFFF00">
            <a:alpha val="90000"/>
          </a:srgbClr>
        </a:solidFill>
        <a:ln w="15875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/>
            <a:t>Емпіричні основи соціальної роботи</a:t>
          </a:r>
        </a:p>
      </dsp:txBody>
      <dsp:txXfrm>
        <a:off x="4539325" y="2859399"/>
        <a:ext cx="2552810" cy="647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600" dirty="0" smtClean="0"/>
              <a:t>Організація наукового дослідження в соціальній роботі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Масюк Олег Петрович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295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Дослідницькі центри: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i="1" dirty="0" smtClean="0">
                <a:solidFill>
                  <a:srgbClr val="00B0F0"/>
                </a:solidFill>
              </a:rPr>
              <a:t>Центри </a:t>
            </a:r>
            <a:r>
              <a:rPr lang="uk-UA" i="1" dirty="0">
                <a:solidFill>
                  <a:srgbClr val="00B0F0"/>
                </a:solidFill>
              </a:rPr>
              <a:t>соціально-психологічних досліджень розвиваються за загальнодержавними </a:t>
            </a:r>
            <a:r>
              <a:rPr lang="uk-UA" i="1" dirty="0" smtClean="0">
                <a:solidFill>
                  <a:srgbClr val="00B0F0"/>
                </a:solidFill>
              </a:rPr>
              <a:t>напрямками: </a:t>
            </a:r>
            <a:r>
              <a:rPr lang="uk-UA" dirty="0"/>
              <a:t>реабілітація інвалідів, робота з обдарованими дітьми та гендерна освіти. </a:t>
            </a:r>
            <a:endParaRPr lang="uk-UA" dirty="0" smtClean="0"/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Соціально-психологічний </a:t>
            </a:r>
            <a:r>
              <a:rPr lang="uk-UA" dirty="0"/>
              <a:t>центр збройних сил </a:t>
            </a:r>
            <a:r>
              <a:rPr lang="uk-UA" dirty="0" smtClean="0"/>
              <a:t>України розробляє </a:t>
            </a:r>
            <a:r>
              <a:rPr lang="uk-UA" dirty="0"/>
              <a:t>окремі спеціальні методики щодо реабілітації військових та слідкує за їх результативністю. </a:t>
            </a:r>
            <a:endParaRPr lang="ru-RU" dirty="0"/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dirty="0"/>
              <a:t>Цікавими за своєю природою є регіональні дослідницькі центри при вищих навчальних закладах. Запорізькі психологи приймають участь у напрямку наукових досліджень в сфері гендерної освіти.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76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За великий рахунок наукова практика почалась з осмислення існування та деталізувалась у сфері практичних досліджень соціальної сфери.</a:t>
            </a:r>
          </a:p>
          <a:p>
            <a:pPr algn="just"/>
            <a:r>
              <a:rPr lang="uk-UA" dirty="0" smtClean="0"/>
              <a:t>Центр дослідницької роботи змішувався разом з розвитком і занепадом цивілізації, але </a:t>
            </a:r>
            <a:r>
              <a:rPr lang="uk-UA" dirty="0" err="1" smtClean="0"/>
              <a:t>оркремі</a:t>
            </a:r>
            <a:r>
              <a:rPr lang="uk-UA" dirty="0" smtClean="0"/>
              <a:t> здобитку залишились в суспільному житті.</a:t>
            </a:r>
          </a:p>
          <a:p>
            <a:pPr algn="just"/>
            <a:r>
              <a:rPr lang="uk-UA" dirty="0" smtClean="0"/>
              <a:t>Соціальна робота як модерний дослідницький напрямок активно облаштовую власну методологічну базу.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628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Література: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uk-UA" dirty="0" err="1" smtClean="0"/>
              <a:t>Букач</a:t>
            </a:r>
            <a:r>
              <a:rPr lang="uk-UA" dirty="0" smtClean="0"/>
              <a:t> </a:t>
            </a:r>
            <a:r>
              <a:rPr lang="uk-UA" dirty="0"/>
              <a:t>М.М., Попова Т.С., </a:t>
            </a:r>
            <a:r>
              <a:rPr lang="uk-UA" dirty="0" err="1"/>
              <a:t>Клименюк</a:t>
            </a:r>
            <a:r>
              <a:rPr lang="uk-UA" dirty="0"/>
              <a:t> Н.В. Основи наукових досліджень в соціальній роботі. Миколаїв: ЧДУ ім. </a:t>
            </a:r>
            <a:r>
              <a:rPr lang="uk-UA" dirty="0" err="1"/>
              <a:t>П.Могили</a:t>
            </a:r>
            <a:r>
              <a:rPr lang="uk-UA" dirty="0"/>
              <a:t>, 2009. 282 с.</a:t>
            </a:r>
            <a:endParaRPr lang="ru-RU" dirty="0"/>
          </a:p>
          <a:p>
            <a:pPr marL="457200" indent="-457200" algn="just">
              <a:buFont typeface="+mj-lt"/>
              <a:buAutoNum type="arabicPeriod"/>
            </a:pPr>
            <a:r>
              <a:rPr lang="uk-UA" dirty="0" err="1" smtClean="0"/>
              <a:t>Баскаков</a:t>
            </a:r>
            <a:r>
              <a:rPr lang="uk-UA" dirty="0" smtClean="0"/>
              <a:t> </a:t>
            </a:r>
            <a:r>
              <a:rPr lang="uk-UA" dirty="0"/>
              <a:t>А. Я., </a:t>
            </a:r>
            <a:r>
              <a:rPr lang="uk-UA" dirty="0" err="1"/>
              <a:t>Туленков</a:t>
            </a:r>
            <a:r>
              <a:rPr lang="uk-UA" dirty="0"/>
              <a:t> Н. В. </a:t>
            </a:r>
            <a:r>
              <a:rPr lang="uk-UA" dirty="0" err="1"/>
              <a:t>Методология</a:t>
            </a:r>
            <a:r>
              <a:rPr lang="uk-UA" dirty="0"/>
              <a:t> </a:t>
            </a:r>
            <a:r>
              <a:rPr lang="uk-UA" dirty="0" err="1"/>
              <a:t>научного</a:t>
            </a:r>
            <a:r>
              <a:rPr lang="uk-UA" dirty="0"/>
              <a:t> </a:t>
            </a:r>
            <a:r>
              <a:rPr lang="uk-UA" dirty="0" err="1"/>
              <a:t>исследования</a:t>
            </a:r>
            <a:r>
              <a:rPr lang="uk-UA" dirty="0"/>
              <a:t>: </a:t>
            </a:r>
            <a:r>
              <a:rPr lang="uk-UA" dirty="0" err="1"/>
              <a:t>Учеб</a:t>
            </a:r>
            <a:r>
              <a:rPr lang="uk-UA" dirty="0"/>
              <a:t>. </a:t>
            </a:r>
            <a:r>
              <a:rPr lang="uk-UA" dirty="0" err="1"/>
              <a:t>пособие</a:t>
            </a:r>
            <a:r>
              <a:rPr lang="uk-UA" dirty="0"/>
              <a:t>. -2-е узд., </a:t>
            </a:r>
            <a:r>
              <a:rPr lang="uk-UA" dirty="0" err="1"/>
              <a:t>испр</a:t>
            </a:r>
            <a:r>
              <a:rPr lang="uk-UA" dirty="0"/>
              <a:t>. К</a:t>
            </a:r>
            <a:r>
              <a:rPr lang="ru-RU" dirty="0"/>
              <a:t>и</a:t>
            </a:r>
            <a:r>
              <a:rPr lang="uk-UA" dirty="0"/>
              <a:t>їв : МАУП, 2004. 216 с.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01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Поняття: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  <a:p>
            <a:pPr marL="0" indent="0"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uk-UA" b="1" i="1" dirty="0" smtClean="0">
                <a:solidFill>
                  <a:srgbClr val="92D050"/>
                </a:solidFill>
              </a:rPr>
              <a:t>Наука</a:t>
            </a:r>
            <a:r>
              <a:rPr lang="uk-UA" dirty="0" smtClean="0"/>
              <a:t> – це особлива форма людської діяльності, яка склалася історично і має своїм результатом цілеспрямовано відібрані факти, гіпотези, теорії, закони й методи дослідження. </a:t>
            </a:r>
          </a:p>
          <a:p>
            <a:pPr marL="0" indent="0"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uk-UA" dirty="0" smtClean="0"/>
              <a:t> </a:t>
            </a:r>
            <a:r>
              <a:rPr lang="uk-UA" b="1" i="1" dirty="0" smtClean="0">
                <a:solidFill>
                  <a:srgbClr val="92D050"/>
                </a:solidFill>
              </a:rPr>
              <a:t>Прикладні наукові дослідження </a:t>
            </a:r>
            <a:r>
              <a:rPr lang="uk-UA" dirty="0" smtClean="0"/>
              <a:t>– це наукова діяльність, спрямована на здобуття й використання знань для практичних цілей. Безпосередня мета прикладних наук полягає у застосуванні результатів фундаментальних наук при вирішенні пізнавальних та суспільно-практичних проблем.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572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Піфагореїзм - перший науковий центр: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6807874" cy="359931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B0F0"/>
                </a:solidFill>
              </a:rPr>
              <a:t>Олександрійська академія в Єгипті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uk-UA" dirty="0" smtClean="0"/>
              <a:t>(на початку II століття до н. е.)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 smtClean="0"/>
              <a:t>Піфагор навчався </a:t>
            </a:r>
            <a:r>
              <a:rPr lang="uk-UA" dirty="0" smtClean="0">
                <a:solidFill>
                  <a:srgbClr val="00B0F0"/>
                </a:solidFill>
              </a:rPr>
              <a:t>у Єгипті.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rgbClr val="00B0F0"/>
                </a:solidFill>
              </a:rPr>
              <a:t>6-4 століття </a:t>
            </a:r>
            <a:r>
              <a:rPr lang="uk-UA" dirty="0" smtClean="0"/>
              <a:t>до нашої ери виникають перші філософські школи у Стародавній Греції.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 smtClean="0"/>
              <a:t>Піфагор та його прибічники побачили, що  гармонія відображається у числах. 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 smtClean="0"/>
              <a:t>Число 10 – це досконалість.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 smtClean="0"/>
              <a:t>9 планет – 10 планета </a:t>
            </a:r>
            <a:r>
              <a:rPr lang="uk-UA" dirty="0" err="1" smtClean="0"/>
              <a:t>антиземля</a:t>
            </a:r>
            <a:r>
              <a:rPr lang="uk-UA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B0F0"/>
                </a:solidFill>
              </a:rPr>
              <a:t>Теорема Піфагора, Таблиця Піфагора.</a:t>
            </a:r>
            <a:endParaRPr lang="uk-UA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944" y="2847619"/>
            <a:ext cx="2461720" cy="3560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30746" y="2191265"/>
            <a:ext cx="334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Піфагор </a:t>
            </a:r>
            <a:r>
              <a:rPr lang="uk-UA" dirty="0" err="1" smtClean="0">
                <a:solidFill>
                  <a:srgbClr val="00B0F0"/>
                </a:solidFill>
              </a:rPr>
              <a:t>Самоський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4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Наука на Сході: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319" y="2280365"/>
            <a:ext cx="5382730" cy="3741494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uk-UA" b="1" dirty="0" smtClean="0">
                <a:solidFill>
                  <a:srgbClr val="00B0F0"/>
                </a:solidFill>
              </a:rPr>
              <a:t>V столітті нашої ери </a:t>
            </a:r>
            <a:r>
              <a:rPr lang="uk-UA" dirty="0" smtClean="0"/>
              <a:t>виникають наукові центри в Індії та Китаї;</a:t>
            </a:r>
          </a:p>
          <a:p>
            <a:pPr marL="0" indent="0">
              <a:buNone/>
            </a:pPr>
            <a:endParaRPr lang="ru-RU" dirty="0"/>
          </a:p>
          <a:p>
            <a:pPr algn="just"/>
            <a:r>
              <a:rPr lang="ru-RU" dirty="0"/>
              <a:t> </a:t>
            </a:r>
            <a:r>
              <a:rPr lang="uk-UA" dirty="0" smtClean="0"/>
              <a:t>Аль-Хорезмі написав роботу </a:t>
            </a:r>
            <a:r>
              <a:rPr lang="uk-UA" b="1" dirty="0" smtClean="0">
                <a:solidFill>
                  <a:srgbClr val="00B0F0"/>
                </a:solidFill>
              </a:rPr>
              <a:t>«Про індійський розрахунок» </a:t>
            </a:r>
            <a:r>
              <a:rPr lang="uk-UA" dirty="0" smtClean="0"/>
              <a:t>та популяризував десяткову систему запису чисел. </a:t>
            </a:r>
          </a:p>
          <a:p>
            <a:pPr algn="just"/>
            <a:r>
              <a:rPr lang="uk-UA" b="1" dirty="0" smtClean="0">
                <a:solidFill>
                  <a:srgbClr val="00B0F0"/>
                </a:solidFill>
              </a:rPr>
              <a:t>Захід</a:t>
            </a:r>
            <a:r>
              <a:rPr lang="uk-UA" dirty="0" smtClean="0"/>
              <a:t> тимчасово переміг у званні за центр цивілізації.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15787" y="2119000"/>
            <a:ext cx="4474028" cy="692076"/>
          </a:xfrm>
        </p:spPr>
        <p:txBody>
          <a:bodyPr/>
          <a:lstStyle/>
          <a:p>
            <a:r>
              <a:rPr lang="uk-UA" dirty="0" err="1" smtClean="0">
                <a:solidFill>
                  <a:srgbClr val="00B0F0"/>
                </a:solidFill>
              </a:rPr>
              <a:t>Мухаммед</a:t>
            </a:r>
            <a:r>
              <a:rPr lang="uk-UA" dirty="0" smtClean="0">
                <a:solidFill>
                  <a:srgbClr val="00B0F0"/>
                </a:solidFill>
              </a:rPr>
              <a:t> Аль-Хорезмі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03" y="2890495"/>
            <a:ext cx="2381691" cy="2905125"/>
          </a:xfrm>
        </p:spPr>
      </p:pic>
    </p:spTree>
    <p:extLst>
      <p:ext uri="{BB962C8B-B14F-4D97-AF65-F5344CB8AC3E}">
        <p14:creationId xmlns:p14="http://schemas.microsoft.com/office/powerpoint/2010/main" val="334773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Національна Академія Наук України: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6832587" cy="359931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b="1" dirty="0" smtClean="0">
                <a:solidFill>
                  <a:srgbClr val="00B0F0"/>
                </a:solidFill>
              </a:rPr>
              <a:t>НАН України  </a:t>
            </a:r>
            <a:r>
              <a:rPr lang="uk-UA" dirty="0" smtClean="0"/>
              <a:t>- </a:t>
            </a:r>
            <a:r>
              <a:rPr lang="uk-UA" i="1" dirty="0" smtClean="0"/>
              <a:t>вища наукова організація України, яка організує і здійснює фундаментальні і прикладні дослідження з найважливіших проблем природничих, технічних і гуманітарних наук, а також координує здійснення фундаментальних досліджень у наукових установах і організаціях незалежно від форм власності.</a:t>
            </a:r>
            <a:endParaRPr lang="uk-UA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43" y="2175925"/>
            <a:ext cx="3071494" cy="392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6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800" dirty="0" smtClean="0"/>
              <a:t>Науково-дослідний інститут праці і зайнятості населення Мінпраці та НАН України здійснюють дослідження за напрямами (</a:t>
            </a:r>
            <a:r>
              <a:rPr lang="de-DE" sz="2800" dirty="0" smtClean="0"/>
              <a:t>http</a:t>
            </a:r>
            <a:r>
              <a:rPr lang="de-DE" sz="2800" dirty="0"/>
              <a:t>://</a:t>
            </a:r>
            <a:r>
              <a:rPr lang="de-DE" sz="2800" dirty="0" smtClean="0"/>
              <a:t>ipzn.org.ua/</a:t>
            </a:r>
            <a:r>
              <a:rPr lang="uk-UA" sz="2800" dirty="0" smtClean="0"/>
              <a:t>): 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uk-UA" dirty="0" smtClean="0"/>
              <a:t>розвиток ринку праці та зайнятість населення;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/>
              <a:t> удосконалення трудових відносин: політика щодо доходів та вдосконалення оплати праці;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/>
              <a:t> реформування системи соціального забезпечення: реформування у сфері пенсійного забезпечення;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/>
              <a:t>Реформування системи соціальної допомоги, розвиток адресної допомоги;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/>
              <a:t>Науково-аналітичне узагальнення питань праці і соціальної політики в зарубіжних країнах;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/>
              <a:t> наукове обґрунтування законопроектів і нормативних актів.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6550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Центр перспективних соціологічних досліджень Мінпраці та НАН України: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uk-UA" dirty="0" smtClean="0"/>
              <a:t>здійснення наукових досліджень та розробок, спрямованих на реалізацію стратегічних напрямів соціальної політики держави;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uk-UA" dirty="0" smtClean="0"/>
              <a:t> моніторинг науково-дослідних робіт з питань праці та соціальної політики;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uk-UA" dirty="0" smtClean="0"/>
              <a:t> участь у підготовці проектів законодавчих і нормативно-правових актів України, розробка методичних та аналітичних матеріалів;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uk-UA" dirty="0" smtClean="0"/>
              <a:t>підготовка наукових доповідей, звітів, аналітичних, доповідних та інформаційних матеріалів за результатами виконаних досліджень;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uk-UA" dirty="0" smtClean="0"/>
              <a:t> забезпечення проведення наукової експертизи проектів нормативно-правових актів в </a:t>
            </a:r>
            <a:r>
              <a:rPr lang="uk-UA" dirty="0" err="1" smtClean="0"/>
              <a:t>галузісоціально</a:t>
            </a:r>
            <a:r>
              <a:rPr lang="uk-UA" dirty="0" smtClean="0"/>
              <a:t>-трудових відносин та соціального захисту населення;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uk-UA" dirty="0" smtClean="0"/>
              <a:t> здійснення в установленому порядку співробітництва з науково-дослідними установами зарубіжних країн і проведення з ними спільних наукових багатосторонніх досліджень;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uk-UA" dirty="0" smtClean="0"/>
              <a:t> підготовка наукових кадрів.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0439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Соціальна робота: теорія та практика: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Соціальна робота як наука вивчає механізми реалізації чуттєвих сил і соціальної суб’єктності індивіда і групи, а також характер взаємодії індивідуальних та групових суб’єктів для досягнення спільного блага</a:t>
            </a:r>
            <a:r>
              <a:rPr lang="uk-UA" dirty="0" smtClean="0"/>
              <a:t>.</a:t>
            </a:r>
          </a:p>
          <a:p>
            <a:pPr algn="just"/>
            <a:r>
              <a:rPr lang="uk-UA" dirty="0"/>
              <a:t>Об’єктом досліджень соціальної роботи, є процес </a:t>
            </a:r>
            <a:r>
              <a:rPr lang="uk-UA" dirty="0" err="1"/>
              <a:t>зв’язків</a:t>
            </a:r>
            <a:r>
              <a:rPr lang="uk-UA" dirty="0"/>
              <a:t>, взаємодій, взаємовпливів механізмів, способів і засобів регуляції поведінки соціальних груп і осіб, що сприяє реалізації їхніх життєвих сил і соціальної </a:t>
            </a:r>
            <a:r>
              <a:rPr lang="uk-UA" dirty="0" smtClean="0"/>
              <a:t>суб’єктності.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64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b="1" dirty="0"/>
              <a:t>Ієрархічна побудова науки «Соціальна робота» як системи </a:t>
            </a:r>
            <a:r>
              <a:rPr lang="uk-UA" sz="3100" b="1" dirty="0" smtClean="0"/>
              <a:t>знань: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583318"/>
              </p:ext>
            </p:extLst>
          </p:nvPr>
        </p:nvGraphicFramePr>
        <p:xfrm>
          <a:off x="681038" y="2336800"/>
          <a:ext cx="9613900" cy="4035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925959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154</TotalTime>
  <Words>662</Words>
  <Application>Microsoft Office PowerPoint</Application>
  <PresentationFormat>Широкоэкранный</PresentationFormat>
  <Paragraphs>59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</vt:lpstr>
      <vt:lpstr>Берлин</vt:lpstr>
      <vt:lpstr>Організація наукового дослідження в соціальній роботі</vt:lpstr>
      <vt:lpstr>Поняття:</vt:lpstr>
      <vt:lpstr>Піфагореїзм - перший науковий центр:</vt:lpstr>
      <vt:lpstr>Наука на Сході:</vt:lpstr>
      <vt:lpstr>Національна Академія Наук України:</vt:lpstr>
      <vt:lpstr>Науково-дослідний інститут праці і зайнятості населення Мінпраці та НАН України здійснюють дослідження за напрямами (http://ipzn.org.ua/): </vt:lpstr>
      <vt:lpstr>Центр перспективних соціологічних досліджень Мінпраці та НАН України: </vt:lpstr>
      <vt:lpstr>Соціальна робота: теорія та практика:</vt:lpstr>
      <vt:lpstr>Ієрархічна побудова науки «Соціальна робота» як системи знань:</vt:lpstr>
      <vt:lpstr>Дослідницькі центри:</vt:lpstr>
      <vt:lpstr>Висновки:</vt:lpstr>
      <vt:lpstr>Література: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наукового дослідження в соціальній роботі</dc:title>
  <dc:creator>Oleg</dc:creator>
  <cp:lastModifiedBy>Oleg</cp:lastModifiedBy>
  <cp:revision>14</cp:revision>
  <dcterms:created xsi:type="dcterms:W3CDTF">2021-01-16T19:23:46Z</dcterms:created>
  <dcterms:modified xsi:type="dcterms:W3CDTF">2021-01-17T15:40:35Z</dcterms:modified>
</cp:coreProperties>
</file>