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78" r:id="rId7"/>
    <p:sldId id="262" r:id="rId8"/>
    <p:sldId id="263" r:id="rId9"/>
    <p:sldId id="264" r:id="rId10"/>
    <p:sldId id="273" r:id="rId11"/>
    <p:sldId id="274" r:id="rId12"/>
    <p:sldId id="275" r:id="rId13"/>
    <p:sldId id="279" r:id="rId14"/>
    <p:sldId id="280" r:id="rId15"/>
    <p:sldId id="276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B524B-74A4-430A-8836-208F77BAB8CF}" type="datetimeFigureOut">
              <a:rPr lang="uk-UA" smtClean="0"/>
              <a:t>20.09.2014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CF96A-19F9-4C3C-8659-96935913ED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18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0"/>
            <a:ext cx="88569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solidFill>
                <a:srgbClr val="FF0000"/>
              </a:solidFill>
              <a:latin typeface="Mistral" pitchFamily="66" charset="0"/>
            </a:endParaRPr>
          </a:p>
          <a:p>
            <a:pPr algn="ctr"/>
            <a:r>
              <a:rPr lang="uk-UA" sz="4400" b="1" i="1" u="sng" dirty="0" smtClean="0">
                <a:solidFill>
                  <a:srgbClr val="FF0000"/>
                </a:solidFill>
                <a:latin typeface="Arial Black" pitchFamily="34" charset="0"/>
              </a:rPr>
              <a:t>«Формування історичних </a:t>
            </a:r>
          </a:p>
          <a:p>
            <a:pPr algn="ctr"/>
            <a:r>
              <a:rPr lang="uk-UA" sz="4400" b="1" i="1" u="sng" dirty="0" smtClean="0">
                <a:solidFill>
                  <a:srgbClr val="FF0000"/>
                </a:solidFill>
                <a:latin typeface="Arial Black" pitchFamily="34" charset="0"/>
              </a:rPr>
              <a:t>понять учнів»</a:t>
            </a:r>
            <a:endParaRPr lang="uk-UA" sz="4400" b="1" i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951" y="223747"/>
            <a:ext cx="885698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Шляхи формування понять </a:t>
            </a:r>
            <a:endParaRPr lang="uk-UA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7093" y="980728"/>
            <a:ext cx="8400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u="sng" dirty="0" smtClean="0">
                <a:solidFill>
                  <a:schemeClr val="bg2">
                    <a:lumMod val="25000"/>
                  </a:schemeClr>
                </a:solidFill>
              </a:rPr>
              <a:t>Що повинно засвоюватись спочатку – одиничні поняття чи загальні?</a:t>
            </a:r>
            <a:endParaRPr lang="uk-UA" sz="2400" b="1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99562" y="2462601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331640" y="2505578"/>
            <a:ext cx="0" cy="3532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6296" y="2477217"/>
            <a:ext cx="0" cy="32763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7525638" y="2394079"/>
            <a:ext cx="0" cy="32763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6136" y="2015552"/>
            <a:ext cx="271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Загальне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956" y="6038386"/>
            <a:ext cx="262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Окреме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994" y="2462601"/>
            <a:ext cx="5638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І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Н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Д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У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К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Т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И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В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Н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И</a:t>
            </a:r>
          </a:p>
          <a:p>
            <a:r>
              <a:rPr lang="uk-UA" b="1" dirty="0">
                <a:solidFill>
                  <a:srgbClr val="002060"/>
                </a:solidFill>
              </a:rPr>
              <a:t>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40056" y="2015552"/>
            <a:ext cx="217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Загальне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2636" y="6038386"/>
            <a:ext cx="213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Окреме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62740" y="2708920"/>
            <a:ext cx="373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ДЕДУКТИВНИЙ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9534" y="193241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Загальне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8790" y="598879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Окреме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2341590"/>
            <a:ext cx="2173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теоретичний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3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/>
          </a:p>
        </p:txBody>
      </p:sp>
      <p:sp>
        <p:nvSpPr>
          <p:cNvPr id="3" name="Овал 2"/>
          <p:cNvSpPr/>
          <p:nvPr/>
        </p:nvSpPr>
        <p:spPr>
          <a:xfrm>
            <a:off x="3275856" y="1669441"/>
            <a:ext cx="2664296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3275857" y="2309091"/>
            <a:ext cx="2539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err="1" smtClean="0">
                <a:solidFill>
                  <a:schemeClr val="bg1"/>
                </a:solidFill>
              </a:rPr>
              <a:t>Умови</a:t>
            </a:r>
            <a:r>
              <a:rPr lang="ru-RU" sz="2800" b="1" i="1" u="sng" dirty="0" smtClean="0">
                <a:solidFill>
                  <a:schemeClr val="bg1"/>
                </a:solidFill>
              </a:rPr>
              <a:t> </a:t>
            </a:r>
            <a:r>
              <a:rPr lang="uk-UA" sz="2800" b="1" i="1" u="sng" dirty="0" smtClean="0">
                <a:solidFill>
                  <a:schemeClr val="bg1"/>
                </a:solidFill>
              </a:rPr>
              <a:t> формування понять</a:t>
            </a:r>
            <a:endParaRPr lang="uk-UA" sz="2800" b="1" i="1" u="sng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endCxn id="7" idx="1"/>
          </p:cNvCxnSpPr>
          <p:nvPr/>
        </p:nvCxnSpPr>
        <p:spPr>
          <a:xfrm flipV="1">
            <a:off x="5364088" y="1333511"/>
            <a:ext cx="1008112" cy="511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2200" y="73334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/>
              <a:t>Особливості особистості й мотивація</a:t>
            </a:r>
            <a:endParaRPr lang="uk-UA" sz="2400" b="1" u="sng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339752" y="1413784"/>
            <a:ext cx="1433786" cy="511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410181"/>
            <a:ext cx="219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/>
              <a:t>Наявність </a:t>
            </a:r>
            <a:r>
              <a:rPr lang="uk-UA" sz="2400" b="1" u="sng" dirty="0" smtClean="0"/>
              <a:t>відповідних </a:t>
            </a:r>
            <a:r>
              <a:rPr lang="uk-UA" sz="2400" b="1" u="sng" dirty="0" smtClean="0"/>
              <a:t>знань і вмінь</a:t>
            </a:r>
            <a:endParaRPr lang="uk-UA" sz="2400" b="1" u="sng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815283" y="3357784"/>
            <a:ext cx="1172700" cy="502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33923" y="3820398"/>
            <a:ext cx="257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/>
              <a:t>Спрямованість </a:t>
            </a:r>
            <a:endParaRPr lang="uk-UA" sz="2400" b="1" u="sng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763688" y="3212976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4124979"/>
            <a:ext cx="3056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/>
              <a:t>Попередній аналіз суті розумової задачі й оцінка можливих шляхів її розв'язання </a:t>
            </a:r>
            <a:endParaRPr lang="uk-UA" b="1" u="sng" dirty="0"/>
          </a:p>
        </p:txBody>
      </p: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>
            <a:off x="4608004" y="4333737"/>
            <a:ext cx="54006" cy="1183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39752" y="5517231"/>
            <a:ext cx="5688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u="sng" dirty="0" smtClean="0"/>
              <a:t>Скеровані зусилля, пошуки і багаторазові спроби, що супроводжуються перевіркою результатів.</a:t>
            </a:r>
            <a:endParaRPr lang="uk-UA" sz="2000" b="1" u="sng" dirty="0"/>
          </a:p>
        </p:txBody>
      </p:sp>
    </p:spTree>
    <p:extLst>
      <p:ext uri="{BB962C8B-B14F-4D97-AF65-F5344CB8AC3E}">
        <p14:creationId xmlns:p14="http://schemas.microsoft.com/office/powerpoint/2010/main" val="16636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259632" y="404664"/>
            <a:ext cx="0" cy="6120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692696"/>
            <a:ext cx="2880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З</a:t>
            </a:r>
          </a:p>
          <a:p>
            <a:r>
              <a:rPr lang="uk-UA" sz="5400" dirty="0" smtClean="0"/>
              <a:t>Н</a:t>
            </a:r>
          </a:p>
          <a:p>
            <a:r>
              <a:rPr lang="uk-UA" sz="5400" dirty="0" smtClean="0"/>
              <a:t>А</a:t>
            </a:r>
          </a:p>
          <a:p>
            <a:r>
              <a:rPr lang="uk-UA" sz="5400" dirty="0" err="1" smtClean="0"/>
              <a:t>ння</a:t>
            </a:r>
            <a:endParaRPr lang="uk-UA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69269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924944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5229200"/>
            <a:ext cx="23762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116632"/>
            <a:ext cx="316835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2924944"/>
            <a:ext cx="316835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5229200"/>
            <a:ext cx="31683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051720" y="781253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Теоретичні 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поняття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3728" y="3059958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Емпіричні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поняття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5373216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Історичні </a:t>
            </a:r>
          </a:p>
          <a:p>
            <a:r>
              <a:rPr lang="uk-UA" sz="2800" b="1" dirty="0" smtClean="0">
                <a:solidFill>
                  <a:schemeClr val="bg1"/>
                </a:solidFill>
              </a:rPr>
              <a:t>уявлення</a:t>
            </a:r>
            <a:endParaRPr lang="uk-UA" sz="2800" b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>
            <a:stCxn id="8" idx="3"/>
          </p:cNvCxnSpPr>
          <p:nvPr/>
        </p:nvCxnSpPr>
        <p:spPr>
          <a:xfrm flipV="1">
            <a:off x="4139952" y="1196751"/>
            <a:ext cx="136815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3"/>
          </p:cNvCxnSpPr>
          <p:nvPr/>
        </p:nvCxnSpPr>
        <p:spPr>
          <a:xfrm>
            <a:off x="4139952" y="3537012"/>
            <a:ext cx="13681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3"/>
          </p:cNvCxnSpPr>
          <p:nvPr/>
        </p:nvCxnSpPr>
        <p:spPr>
          <a:xfrm>
            <a:off x="4355976" y="5805264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08104" y="181089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Усвідомлення ролі та функції певних відношень явищ та процесів, усвідомлення внутрішніх відношень та зв'язків, розв'язання нетипових та творчих задач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2120" y="2975725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Усвідомлення однакових загальних ознак, вирішення типових задач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2120" y="53732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Дифузне уявлення про предмети та явища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44644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smtClean="0">
                <a:solidFill>
                  <a:srgbClr val="002060"/>
                </a:solidFill>
              </a:rPr>
              <a:t>Теоретичні поняття</a:t>
            </a:r>
          </a:p>
          <a:p>
            <a:endParaRPr lang="uk-UA" dirty="0"/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Виникають на основі </a:t>
            </a:r>
            <a:r>
              <a:rPr lang="uk-UA" sz="2800" b="1" u="sng" dirty="0" smtClean="0">
                <a:solidFill>
                  <a:srgbClr val="0070C0"/>
                </a:solidFill>
              </a:rPr>
              <a:t>аналізу ролі та функцій певного відношення речей </a:t>
            </a:r>
            <a:r>
              <a:rPr lang="uk-UA" sz="2800" dirty="0" smtClean="0"/>
              <a:t>усередині розчленованої системи. </a:t>
            </a:r>
          </a:p>
          <a:p>
            <a:pPr marL="285750" indent="-285750">
              <a:buFont typeface="Wingdings" pitchFamily="2" charset="2"/>
              <a:buChar char="ü"/>
            </a:pPr>
            <a:endParaRPr lang="uk-UA" sz="2800" dirty="0"/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Відображають </a:t>
            </a:r>
            <a:r>
              <a:rPr lang="uk-UA" sz="2800" b="1" u="sng" dirty="0" smtClean="0">
                <a:solidFill>
                  <a:srgbClr val="FF0000"/>
                </a:solidFill>
              </a:rPr>
              <a:t>внутрішні відношення і зв'язки. </a:t>
            </a:r>
            <a:endParaRPr lang="uk-UA" sz="2800" b="1" u="sng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60032" y="85800"/>
            <a:ext cx="72008" cy="63367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76056" y="332656"/>
            <a:ext cx="38884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smtClean="0">
                <a:solidFill>
                  <a:srgbClr val="002060"/>
                </a:solidFill>
              </a:rPr>
              <a:t>Емпіричні поняття</a:t>
            </a:r>
          </a:p>
          <a:p>
            <a:endParaRPr lang="uk-UA" dirty="0"/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Створюються під час </a:t>
            </a:r>
            <a:r>
              <a:rPr lang="uk-UA" sz="2800" b="1" u="sng" dirty="0" smtClean="0">
                <a:solidFill>
                  <a:srgbClr val="0070C0"/>
                </a:solidFill>
              </a:rPr>
              <a:t>порівняння </a:t>
            </a:r>
            <a:r>
              <a:rPr lang="uk-UA" sz="2800" dirty="0" smtClean="0"/>
              <a:t>предметів і уявлень про них.</a:t>
            </a:r>
          </a:p>
          <a:p>
            <a:pPr marL="285750" indent="-285750">
              <a:buFont typeface="Wingdings" pitchFamily="2" charset="2"/>
              <a:buChar char="ü"/>
            </a:pPr>
            <a:endParaRPr lang="uk-UA" sz="2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Відображають лише </a:t>
            </a:r>
            <a:r>
              <a:rPr lang="uk-UA" sz="2800" b="1" u="sng" dirty="0" smtClean="0">
                <a:solidFill>
                  <a:srgbClr val="FF0000"/>
                </a:solidFill>
              </a:rPr>
              <a:t>зовнішні властивості предметів</a:t>
            </a:r>
            <a:endParaRPr lang="uk-UA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3871" y="1793488"/>
            <a:ext cx="252028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373891" y="211596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chemeClr val="bg1"/>
                </a:solidFill>
              </a:rPr>
              <a:t>Способи формування  історичних понять</a:t>
            </a:r>
            <a:endParaRPr lang="uk-UA" sz="24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891" y="4964548"/>
            <a:ext cx="257852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/>
              <a:t>«класичний»</a:t>
            </a:r>
            <a:endParaRPr lang="uk-U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0587" y="587005"/>
            <a:ext cx="245356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b="1" dirty="0"/>
              <a:t>о</a:t>
            </a:r>
            <a:r>
              <a:rPr lang="uk-UA" sz="2800" b="1" dirty="0" smtClean="0"/>
              <a:t>пис явища</a:t>
            </a:r>
            <a:endParaRPr lang="uk-UA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17489" y="3085459"/>
            <a:ext cx="487527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п</a:t>
            </a:r>
            <a:r>
              <a:rPr lang="uk-UA" sz="2400" b="1" dirty="0" smtClean="0"/>
              <a:t>ерерахування явищ, що охоплюються певним поняттям</a:t>
            </a:r>
            <a:endParaRPr lang="uk-U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09283" y="2115963"/>
            <a:ext cx="230425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приклад</a:t>
            </a:r>
            <a:endParaRPr lang="uk-UA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56699" y="4379773"/>
            <a:ext cx="38884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/>
              <a:t>с</a:t>
            </a:r>
            <a:r>
              <a:rPr lang="uk-UA" sz="3200" b="1" dirty="0" smtClean="0"/>
              <a:t>тисле пояснення</a:t>
            </a:r>
            <a:endParaRPr lang="uk-U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84230" y="465363"/>
            <a:ext cx="46000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у</a:t>
            </a:r>
            <a:r>
              <a:rPr lang="uk-UA" sz="2400" b="1" dirty="0" smtClean="0"/>
              <a:t>ведення історичних понять із поступовим уточненням і закріпленням терміном  </a:t>
            </a:r>
            <a:endParaRPr lang="uk-UA" sz="2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330630" y="1182735"/>
            <a:ext cx="0" cy="6107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" idx="7"/>
          </p:cNvCxnSpPr>
          <p:nvPr/>
        </p:nvCxnSpPr>
        <p:spPr>
          <a:xfrm flipV="1">
            <a:off x="2345065" y="1488111"/>
            <a:ext cx="1211634" cy="6322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0" idx="1"/>
          </p:cNvCxnSpPr>
          <p:nvPr/>
        </p:nvCxnSpPr>
        <p:spPr>
          <a:xfrm flipV="1">
            <a:off x="2714151" y="2439129"/>
            <a:ext cx="1195132" cy="125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9" idx="1"/>
          </p:cNvCxnSpPr>
          <p:nvPr/>
        </p:nvCxnSpPr>
        <p:spPr>
          <a:xfrm>
            <a:off x="2714151" y="3284984"/>
            <a:ext cx="1203338" cy="2159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345065" y="3685624"/>
            <a:ext cx="1211634" cy="8234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" idx="4"/>
          </p:cNvCxnSpPr>
          <p:nvPr/>
        </p:nvCxnSpPr>
        <p:spPr>
          <a:xfrm>
            <a:off x="1454011" y="4025736"/>
            <a:ext cx="0" cy="93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18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54006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1979712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chemeClr val="bg1"/>
                </a:solidFill>
              </a:rPr>
              <a:t>Для керування процесом формування правильних понять вчителю необхідно</a:t>
            </a:r>
            <a:endParaRPr lang="uk-UA" sz="2400" b="1" u="sng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700808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576" y="2924944"/>
            <a:ext cx="3168352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u="sng" dirty="0" smtClean="0"/>
              <a:t>Разом з учнями відзначити відповідні суттєві властивості об'єктів. </a:t>
            </a:r>
            <a:endParaRPr lang="uk-UA" sz="2800" b="1" u="sng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868144" y="1700808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2924944"/>
            <a:ext cx="324036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u="sng" dirty="0" smtClean="0"/>
              <a:t>Розкрити їх значення для розв'язання певних задач.</a:t>
            </a:r>
            <a:endParaRPr lang="uk-UA" sz="2800" b="1" u="sng" dirty="0"/>
          </a:p>
        </p:txBody>
      </p:sp>
    </p:spTree>
    <p:extLst>
      <p:ext uri="{BB962C8B-B14F-4D97-AF65-F5344CB8AC3E}">
        <p14:creationId xmlns:p14="http://schemas.microsoft.com/office/powerpoint/2010/main" val="28790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9872" y="3861048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314800" y="254622"/>
            <a:ext cx="3588034" cy="33419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509731" y="1048451"/>
            <a:ext cx="3198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Історичні поняття є найвищим ступенем організації історичних знань, найвищим рівнем узагальнення, формою історичного мислення.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56176" y="67354"/>
            <a:ext cx="2847445" cy="2791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6247750" y="493466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Основне їх призначення – організація та регулювання практичної діяльності учнів.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7504" y="4086379"/>
            <a:ext cx="2910140" cy="2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324431" y="4552203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bg1"/>
                </a:solidFill>
              </a:rPr>
              <a:t>Шляхи введення понять слід використовувати залежно від: характеру матеріалу, цілей навчального заняття.</a:t>
            </a:r>
            <a:endParaRPr lang="uk-UA" sz="16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64676" y="4005065"/>
            <a:ext cx="3138945" cy="2769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6098520" y="4322808"/>
            <a:ext cx="2671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Робота над формуванням системи наукових понять в учнів повинна ґрунтуватися на засадах проблемного навчання.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95936" y="2432458"/>
            <a:ext cx="2448272" cy="235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TextBox 22"/>
          <p:cNvSpPr txBox="1"/>
          <p:nvPr/>
        </p:nvSpPr>
        <p:spPr>
          <a:xfrm>
            <a:off x="4336410" y="3399383"/>
            <a:ext cx="181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>
                <a:solidFill>
                  <a:schemeClr val="bg1"/>
                </a:solidFill>
              </a:rPr>
              <a:t>ВИСНОВКИ</a:t>
            </a:r>
            <a:endParaRPr lang="uk-UA" sz="2400" b="1" u="sng" dirty="0">
              <a:solidFill>
                <a:schemeClr val="bg1"/>
              </a:solidFill>
            </a:endParaRPr>
          </a:p>
        </p:txBody>
      </p:sp>
      <p:cxnSp>
        <p:nvCxnSpPr>
          <p:cNvPr id="26" name="Прямая со стрелкой 25"/>
          <p:cNvCxnSpPr>
            <a:stCxn id="22" idx="1"/>
          </p:cNvCxnSpPr>
          <p:nvPr/>
        </p:nvCxnSpPr>
        <p:spPr>
          <a:xfrm flipH="1" flipV="1">
            <a:off x="3707903" y="2636912"/>
            <a:ext cx="646574" cy="1399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2" idx="7"/>
            <a:endCxn id="8" idx="3"/>
          </p:cNvCxnSpPr>
          <p:nvPr/>
        </p:nvCxnSpPr>
        <p:spPr>
          <a:xfrm flipV="1">
            <a:off x="6085667" y="2449807"/>
            <a:ext cx="487508" cy="327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444208" y="4005065"/>
            <a:ext cx="288032" cy="81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771800" y="4086379"/>
            <a:ext cx="1259390" cy="482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0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243" y="835559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u="sng" dirty="0" smtClean="0">
                <a:solidFill>
                  <a:srgbClr val="FF0000"/>
                </a:solidFill>
              </a:rPr>
              <a:t>Зміст історичної освіти</a:t>
            </a:r>
            <a:endParaRPr lang="uk-UA" sz="4400" b="1" u="sng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026224" y="1575426"/>
            <a:ext cx="298821" cy="9559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139952" y="1664679"/>
            <a:ext cx="0" cy="906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33015" y="1575426"/>
            <a:ext cx="12010" cy="1148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308304" y="1575426"/>
            <a:ext cx="613353" cy="1474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8152" y="2531740"/>
            <a:ext cx="12961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u="sng" dirty="0" smtClean="0">
                <a:solidFill>
                  <a:srgbClr val="002060"/>
                </a:solidFill>
              </a:rPr>
              <a:t>знання</a:t>
            </a:r>
            <a:endParaRPr lang="uk-UA" sz="2400" b="1" u="sng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4844" y="2577906"/>
            <a:ext cx="155121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u="sng" dirty="0">
                <a:solidFill>
                  <a:srgbClr val="002060"/>
                </a:solidFill>
              </a:rPr>
              <a:t>у</a:t>
            </a:r>
            <a:r>
              <a:rPr lang="uk-UA" sz="2400" b="1" u="sng" dirty="0" smtClean="0">
                <a:solidFill>
                  <a:srgbClr val="002060"/>
                </a:solidFill>
              </a:rPr>
              <a:t>міння і навички</a:t>
            </a:r>
            <a:endParaRPr lang="uk-UA" sz="2400" b="1" u="sng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0151" y="2718060"/>
            <a:ext cx="15603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u="sng" dirty="0">
                <a:solidFill>
                  <a:srgbClr val="002060"/>
                </a:solidFill>
              </a:rPr>
              <a:t>д</a:t>
            </a:r>
            <a:r>
              <a:rPr lang="uk-UA" sz="2000" b="1" u="sng" dirty="0" smtClean="0">
                <a:solidFill>
                  <a:srgbClr val="002060"/>
                </a:solidFill>
              </a:rPr>
              <a:t>освід творчої діяльності</a:t>
            </a:r>
            <a:endParaRPr lang="uk-UA" sz="2000" b="1" u="sng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5808" y="3061565"/>
            <a:ext cx="172819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u="sng" dirty="0">
                <a:solidFill>
                  <a:srgbClr val="002060"/>
                </a:solidFill>
              </a:rPr>
              <a:t>ц</a:t>
            </a:r>
            <a:r>
              <a:rPr lang="uk-UA" sz="2400" b="1" u="sng" dirty="0" smtClean="0">
                <a:solidFill>
                  <a:srgbClr val="002060"/>
                </a:solidFill>
              </a:rPr>
              <a:t>інності </a:t>
            </a:r>
            <a:endParaRPr lang="uk-UA" sz="2400" b="1" u="sng" dirty="0">
              <a:solidFill>
                <a:srgbClr val="00206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684814" y="2812681"/>
            <a:ext cx="670659" cy="497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707603" y="2938490"/>
            <a:ext cx="587161" cy="7078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169034" y="235276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691680" y="2993405"/>
            <a:ext cx="151827" cy="11145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54" y="3200064"/>
            <a:ext cx="117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/>
              <a:t>уявле-</a:t>
            </a:r>
            <a:endParaRPr lang="uk-UA" b="1" dirty="0" smtClean="0"/>
          </a:p>
          <a:p>
            <a:r>
              <a:rPr lang="uk-UA" b="1" dirty="0" err="1" smtClean="0"/>
              <a:t>ння</a:t>
            </a:r>
            <a:endParaRPr lang="uk-UA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79411" y="400506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і</a:t>
            </a:r>
            <a:r>
              <a:rPr lang="uk-UA" b="1" dirty="0" smtClean="0"/>
              <a:t>сторичні </a:t>
            </a:r>
            <a:r>
              <a:rPr lang="uk-UA" b="1" dirty="0" err="1" smtClean="0"/>
              <a:t>закономір-</a:t>
            </a:r>
            <a:endParaRPr lang="uk-UA" b="1" dirty="0" smtClean="0"/>
          </a:p>
          <a:p>
            <a:r>
              <a:rPr lang="uk-UA" b="1" dirty="0" err="1" smtClean="0"/>
              <a:t>ності</a:t>
            </a:r>
            <a:endParaRPr lang="uk-UA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629395" y="3523230"/>
            <a:ext cx="1790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>
                <a:solidFill>
                  <a:srgbClr val="FF0000"/>
                </a:solidFill>
              </a:rPr>
              <a:t>п</a:t>
            </a:r>
            <a:r>
              <a:rPr lang="uk-UA" sz="3200" b="1" u="sng" dirty="0" smtClean="0">
                <a:solidFill>
                  <a:srgbClr val="FF0000"/>
                </a:solidFill>
              </a:rPr>
              <a:t>оняття </a:t>
            </a:r>
            <a:endParaRPr lang="uk-UA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7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9625" y="4046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u="sng" dirty="0" smtClean="0">
                <a:solidFill>
                  <a:srgbClr val="FF0000"/>
                </a:solidFill>
              </a:rPr>
              <a:t>Етапи розвитку мислення людини:</a:t>
            </a:r>
            <a:endParaRPr lang="uk-U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1127270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uk-UA" sz="2400" b="1" u="sng" dirty="0" smtClean="0"/>
              <a:t>Наочно-дійове мислення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u="sng" dirty="0" smtClean="0"/>
              <a:t>Наочно-образне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u="sng" dirty="0" smtClean="0"/>
              <a:t>Словесно-логічне (характеризується мисленням у поняттях)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9592" y="436510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err="1">
                <a:solidFill>
                  <a:srgbClr val="C00000"/>
                </a:solidFill>
              </a:rPr>
              <a:t>Поняття</a:t>
            </a:r>
            <a:r>
              <a:rPr lang="ru-RU" sz="2400" b="1" u="sng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400" b="1" i="1" dirty="0" err="1"/>
              <a:t>це</a:t>
            </a:r>
            <a:r>
              <a:rPr lang="ru-RU" sz="2400" b="1" i="1" dirty="0"/>
              <a:t> </a:t>
            </a:r>
            <a:r>
              <a:rPr lang="ru-RU" sz="2400" b="1" i="1" dirty="0" err="1"/>
              <a:t>логічна</a:t>
            </a:r>
            <a:r>
              <a:rPr lang="ru-RU" sz="2400" b="1" i="1" dirty="0"/>
              <a:t> форма </a:t>
            </a:r>
            <a:r>
              <a:rPr lang="ru-RU" sz="2400" b="1" i="1" dirty="0" err="1"/>
              <a:t>мислення</a:t>
            </a:r>
            <a:r>
              <a:rPr lang="ru-RU" sz="2400" b="1" i="1" dirty="0"/>
              <a:t>, </a:t>
            </a:r>
            <a:r>
              <a:rPr lang="ru-RU" sz="2400" b="1" i="1" dirty="0" err="1"/>
              <a:t>найвищий</a:t>
            </a:r>
            <a:r>
              <a:rPr lang="ru-RU" sz="2400" b="1" i="1" dirty="0"/>
              <a:t> </a:t>
            </a:r>
            <a:r>
              <a:rPr lang="ru-RU" sz="2400" b="1" i="1" dirty="0" err="1"/>
              <a:t>рівень</a:t>
            </a:r>
            <a:r>
              <a:rPr lang="ru-RU" sz="2400" b="1" i="1" dirty="0"/>
              <a:t> </a:t>
            </a:r>
            <a:r>
              <a:rPr lang="ru-RU" sz="2400" b="1" i="1" dirty="0" err="1"/>
              <a:t>узагальнення</a:t>
            </a:r>
            <a:r>
              <a:rPr lang="ru-RU" sz="2400" b="1" i="1" dirty="0"/>
              <a:t>, </a:t>
            </a:r>
            <a:r>
              <a:rPr lang="ru-RU" sz="2400" b="1" i="1" dirty="0" err="1"/>
              <a:t>характерний</a:t>
            </a:r>
            <a:r>
              <a:rPr lang="ru-RU" sz="2400" b="1" i="1" dirty="0"/>
              <a:t> для словесно-</a:t>
            </a:r>
            <a:r>
              <a:rPr lang="ru-RU" sz="2400" b="1" i="1" dirty="0" err="1"/>
              <a:t>логічного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мислення</a:t>
            </a:r>
            <a:r>
              <a:rPr lang="ru-RU" sz="2400" b="1" i="1" dirty="0"/>
              <a:t>. </a:t>
            </a:r>
            <a:endParaRPr lang="ru-RU" sz="2400" b="1" i="1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 </a:t>
            </a:r>
            <a:r>
              <a:rPr lang="ru-RU" sz="2400" b="1" dirty="0" err="1">
                <a:solidFill>
                  <a:srgbClr val="C00000"/>
                </a:solidFill>
              </a:rPr>
              <a:t>понятті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відображається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сутність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явищ</a:t>
            </a:r>
            <a:r>
              <a:rPr lang="ru-RU" sz="2400" b="1" dirty="0">
                <a:solidFill>
                  <a:srgbClr val="C00000"/>
                </a:solidFill>
              </a:rPr>
              <a:t> і </a:t>
            </a:r>
            <a:r>
              <a:rPr lang="ru-RU" sz="2400" b="1" dirty="0" err="1">
                <a:solidFill>
                  <a:srgbClr val="C00000"/>
                </a:solidFill>
              </a:rPr>
              <a:t>процесів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7270"/>
            <a:ext cx="3312368" cy="30469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6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70485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u="sng" dirty="0" smtClean="0">
                <a:solidFill>
                  <a:schemeClr val="bg1"/>
                </a:solidFill>
              </a:rPr>
              <a:t>Поняття</a:t>
            </a:r>
            <a:endParaRPr lang="uk-UA" sz="4000" b="1" u="sng" dirty="0">
              <a:solidFill>
                <a:schemeClr val="bg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555776" y="896526"/>
            <a:ext cx="1224136" cy="8702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64088" y="896526"/>
            <a:ext cx="1008112" cy="1020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66778"/>
            <a:ext cx="3384376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u="sng" dirty="0" smtClean="0">
                <a:solidFill>
                  <a:srgbClr val="FF0000"/>
                </a:solidFill>
              </a:rPr>
              <a:t>Зміст</a:t>
            </a:r>
          </a:p>
          <a:p>
            <a:pPr algn="ctr"/>
            <a:r>
              <a:rPr lang="uk-UA" sz="2400" b="1" dirty="0" smtClean="0"/>
              <a:t>(це сукупність суттєвих ознак ряду однорідних предметів)</a:t>
            </a:r>
            <a:endParaRPr lang="uk-UA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33958" y="1973625"/>
            <a:ext cx="3384376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u="sng" dirty="0" smtClean="0">
                <a:solidFill>
                  <a:srgbClr val="FF0000"/>
                </a:solidFill>
              </a:rPr>
              <a:t>Обсяг</a:t>
            </a:r>
          </a:p>
          <a:p>
            <a:pPr algn="ctr"/>
            <a:r>
              <a:rPr lang="uk-UA" sz="2400" b="1" dirty="0" smtClean="0"/>
              <a:t>(це сукупність предметів, до яких це поняття може бути застосоване)</a:t>
            </a:r>
            <a:endParaRPr lang="uk-UA" sz="24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547056" y="3880348"/>
            <a:ext cx="0" cy="154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6" idx="2"/>
          </p:cNvCxnSpPr>
          <p:nvPr/>
        </p:nvCxnSpPr>
        <p:spPr>
          <a:xfrm>
            <a:off x="6726146" y="4035728"/>
            <a:ext cx="31888" cy="13763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1599" y="544877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u="sng" dirty="0" smtClean="0">
                <a:solidFill>
                  <a:srgbClr val="7030A0"/>
                </a:solidFill>
              </a:rPr>
              <a:t>визначення</a:t>
            </a:r>
            <a:endParaRPr lang="uk-UA" sz="3200" b="1" i="1" u="sng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104" y="544877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u="sng" dirty="0" smtClean="0">
                <a:solidFill>
                  <a:srgbClr val="7030A0"/>
                </a:solidFill>
              </a:rPr>
              <a:t>класифікація</a:t>
            </a:r>
            <a:endParaRPr lang="uk-UA" sz="3200" b="1" i="1" u="sng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08024" y="3939096"/>
            <a:ext cx="180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/>
              <a:t>о</a:t>
            </a:r>
          </a:p>
          <a:p>
            <a:r>
              <a:rPr lang="uk-UA" sz="1200" b="1" dirty="0" smtClean="0"/>
              <a:t>П</a:t>
            </a:r>
          </a:p>
          <a:p>
            <a:r>
              <a:rPr lang="uk-UA" sz="1200" b="1" dirty="0" smtClean="0"/>
              <a:t>Е</a:t>
            </a:r>
          </a:p>
          <a:p>
            <a:r>
              <a:rPr lang="uk-UA" sz="1200" b="1" dirty="0" smtClean="0"/>
              <a:t>Р</a:t>
            </a:r>
          </a:p>
          <a:p>
            <a:r>
              <a:rPr lang="uk-UA" sz="1200" b="1" dirty="0" smtClean="0"/>
              <a:t>А</a:t>
            </a:r>
          </a:p>
          <a:p>
            <a:r>
              <a:rPr lang="uk-UA" sz="1200" b="1" dirty="0" smtClean="0"/>
              <a:t>Ц</a:t>
            </a:r>
          </a:p>
          <a:p>
            <a:r>
              <a:rPr lang="uk-UA" sz="1200" b="1" dirty="0" err="1" smtClean="0"/>
              <a:t>ія</a:t>
            </a:r>
            <a:endParaRPr lang="uk-UA" sz="12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01" y="4033969"/>
            <a:ext cx="29845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46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FF0000"/>
                </a:solidFill>
              </a:rPr>
              <a:t>Визначення понять</a:t>
            </a:r>
            <a:endParaRPr lang="uk-UA" sz="2800" b="1" u="sng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763688" y="783868"/>
            <a:ext cx="1224136" cy="988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1520" y="1988840"/>
            <a:ext cx="37444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/>
              <a:t>Через зазначення роду та видових відмінностей:</a:t>
            </a:r>
          </a:p>
          <a:p>
            <a:endParaRPr lang="uk-UA" b="1" u="sng" dirty="0"/>
          </a:p>
          <a:p>
            <a:r>
              <a:rPr lang="uk-UA" sz="3200" b="1" u="sng" dirty="0" smtClean="0"/>
              <a:t>Схема:</a:t>
            </a:r>
            <a:r>
              <a:rPr lang="uk-UA" sz="3200" b="1" dirty="0" smtClean="0"/>
              <a:t> </a:t>
            </a:r>
            <a:r>
              <a:rPr lang="uk-UA" sz="3200" b="1" i="1" dirty="0" smtClean="0">
                <a:solidFill>
                  <a:srgbClr val="002060"/>
                </a:solidFill>
              </a:rPr>
              <a:t>А є (В і С)</a:t>
            </a:r>
          </a:p>
          <a:p>
            <a:endParaRPr lang="uk-UA" b="1" dirty="0"/>
          </a:p>
          <a:p>
            <a:r>
              <a:rPr lang="uk-UA" sz="2400" b="1" dirty="0" smtClean="0">
                <a:solidFill>
                  <a:srgbClr val="FF0000"/>
                </a:solidFill>
              </a:rPr>
              <a:t>А</a:t>
            </a:r>
            <a:r>
              <a:rPr lang="uk-UA" sz="2400" b="1" dirty="0" smtClean="0"/>
              <a:t> – поняття, що підлягає визначенню.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В</a:t>
            </a:r>
            <a:r>
              <a:rPr lang="uk-UA" sz="2400" b="1" dirty="0" smtClean="0"/>
              <a:t> – поняття, більш загальне щодо А (рід)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С</a:t>
            </a:r>
            <a:r>
              <a:rPr lang="uk-UA" sz="2400" b="1" dirty="0" smtClean="0"/>
              <a:t> – ознаки, що вирізняють А серед В.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300192" y="783868"/>
            <a:ext cx="540060" cy="1132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1988840"/>
            <a:ext cx="42484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/>
              <a:t>Для визначення менш загальних понять:</a:t>
            </a:r>
          </a:p>
          <a:p>
            <a:endParaRPr lang="uk-UA" sz="2000" b="1" u="sng" dirty="0"/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rgbClr val="002060"/>
                </a:solidFill>
              </a:rPr>
              <a:t>Визначення-описи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rgbClr val="002060"/>
                </a:solidFill>
              </a:rPr>
              <a:t>Визначення-перелічення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rgbClr val="002060"/>
                </a:solidFill>
              </a:rPr>
              <a:t>Визначення-приклади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rgbClr val="002060"/>
                </a:solidFill>
              </a:rPr>
              <a:t>Стисле пояснення</a:t>
            </a:r>
          </a:p>
          <a:p>
            <a:endParaRPr lang="uk-UA" sz="2000" b="1" u="sng" dirty="0"/>
          </a:p>
        </p:txBody>
      </p:sp>
    </p:spTree>
    <p:extLst>
      <p:ext uri="{BB962C8B-B14F-4D97-AF65-F5344CB8AC3E}">
        <p14:creationId xmlns:p14="http://schemas.microsoft.com/office/powerpoint/2010/main" val="423548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/>
              <a:t>Поняття виникають внаслідок  </a:t>
            </a:r>
            <a:r>
              <a:rPr lang="uk-UA" sz="3200" b="1" u="sng" dirty="0" smtClean="0">
                <a:solidFill>
                  <a:srgbClr val="FF0000"/>
                </a:solidFill>
              </a:rPr>
              <a:t>узагальнення.</a:t>
            </a:r>
            <a:endParaRPr lang="uk-UA" sz="2400" b="1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uk-UA" sz="2400" b="1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i="1" u="sng" dirty="0" smtClean="0">
                <a:solidFill>
                  <a:srgbClr val="002060"/>
                </a:solidFill>
              </a:rPr>
              <a:t>Узагальнення скорочує обсяг інформації. </a:t>
            </a:r>
            <a:endParaRPr lang="uk-UA" sz="2400" b="1" i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588" y="236103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Формування понятійного узагальнення:</a:t>
            </a:r>
            <a:endParaRPr lang="uk-UA" sz="32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597116"/>
            <a:ext cx="208216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/>
              <a:t>Конкретне </a:t>
            </a:r>
          </a:p>
          <a:p>
            <a:pPr algn="ctr"/>
            <a:r>
              <a:rPr lang="uk-UA" sz="2800" b="1" u="sng" dirty="0" smtClean="0"/>
              <a:t>і </a:t>
            </a:r>
          </a:p>
          <a:p>
            <a:pPr algn="ctr"/>
            <a:r>
              <a:rPr lang="uk-UA" sz="2800" b="1" u="sng" dirty="0" smtClean="0"/>
              <a:t>одиничне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419872" y="3597116"/>
            <a:ext cx="1800200" cy="432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лево 5"/>
          <p:cNvSpPr/>
          <p:nvPr/>
        </p:nvSpPr>
        <p:spPr>
          <a:xfrm>
            <a:off x="3444935" y="4197281"/>
            <a:ext cx="1800200" cy="4163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5580112" y="3480898"/>
            <a:ext cx="237626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/>
              <a:t>Абстрактне </a:t>
            </a:r>
          </a:p>
          <a:p>
            <a:pPr algn="ctr"/>
            <a:r>
              <a:rPr lang="uk-UA" sz="2800" b="1" u="sng" dirty="0" smtClean="0"/>
              <a:t>та </a:t>
            </a:r>
          </a:p>
          <a:p>
            <a:pPr algn="ctr"/>
            <a:r>
              <a:rPr lang="uk-UA" sz="2800" b="1" u="sng" dirty="0" smtClean="0"/>
              <a:t>загальне</a:t>
            </a:r>
            <a:endParaRPr lang="uk-UA" sz="2800" b="1" u="sng" dirty="0"/>
          </a:p>
        </p:txBody>
      </p:sp>
    </p:spTree>
    <p:extLst>
      <p:ext uri="{BB962C8B-B14F-4D97-AF65-F5344CB8AC3E}">
        <p14:creationId xmlns:p14="http://schemas.microsoft.com/office/powerpoint/2010/main" val="98796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chemeClr val="bg1"/>
                </a:solidFill>
              </a:rPr>
              <a:t>Підходи до класифікації історичних понять</a:t>
            </a:r>
            <a:endParaRPr lang="uk-UA" sz="2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9675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>
                <a:solidFill>
                  <a:srgbClr val="002060"/>
                </a:solidFill>
              </a:rPr>
              <a:t>Класифікація запропонована М. Зинов'євим:</a:t>
            </a:r>
          </a:p>
          <a:p>
            <a:endParaRPr lang="uk-UA" sz="2400" dirty="0"/>
          </a:p>
          <a:p>
            <a:r>
              <a:rPr lang="uk-UA" sz="2400" dirty="0" smtClean="0"/>
              <a:t> Історичні поняття поділяв на чотири групи:</a:t>
            </a:r>
          </a:p>
          <a:p>
            <a:endParaRPr lang="uk-UA" sz="2400" dirty="0" smtClean="0"/>
          </a:p>
          <a:p>
            <a:pPr marL="342900" indent="-342900">
              <a:buAutoNum type="arabicParenR"/>
            </a:pPr>
            <a:r>
              <a:rPr lang="uk-UA" sz="2400" dirty="0" smtClean="0"/>
              <a:t>Поняття про поодинокі факти політичного, економічного і культурного характеру;</a:t>
            </a:r>
          </a:p>
          <a:p>
            <a:pPr marL="342900" indent="-342900">
              <a:buAutoNum type="arabicParenR"/>
            </a:pPr>
            <a:endParaRPr lang="uk-UA" sz="2400" dirty="0" smtClean="0"/>
          </a:p>
          <a:p>
            <a:pPr marL="342900" indent="-342900">
              <a:buAutoNum type="arabicParenR"/>
            </a:pPr>
            <a:r>
              <a:rPr lang="uk-UA" sz="2400" dirty="0" smtClean="0"/>
              <a:t>Поняття про історичні процеси;</a:t>
            </a:r>
          </a:p>
          <a:p>
            <a:pPr marL="342900" indent="-342900">
              <a:buAutoNum type="arabicParenR"/>
            </a:pPr>
            <a:endParaRPr lang="uk-UA" sz="2400" dirty="0" smtClean="0"/>
          </a:p>
          <a:p>
            <a:pPr marL="342900" indent="-342900">
              <a:buAutoNum type="arabicParenR"/>
            </a:pPr>
            <a:r>
              <a:rPr lang="uk-UA" sz="2400" dirty="0" smtClean="0"/>
              <a:t>Широкі історичні узагальнення;</a:t>
            </a:r>
          </a:p>
          <a:p>
            <a:pPr marL="342900" indent="-342900">
              <a:buAutoNum type="arabicParenR"/>
            </a:pPr>
            <a:endParaRPr lang="uk-UA" sz="2400" dirty="0" smtClean="0"/>
          </a:p>
          <a:p>
            <a:pPr marL="342900" indent="-342900">
              <a:buAutoNum type="arabicParenR"/>
            </a:pPr>
            <a:r>
              <a:rPr lang="uk-UA" sz="2400" dirty="0" smtClean="0"/>
              <a:t>Загальнонаукові терміни і поняття, що вживаються при висвітленні історичних явищ.</a:t>
            </a:r>
          </a:p>
          <a:p>
            <a:r>
              <a:rPr lang="uk-UA" sz="2400" dirty="0"/>
              <a:t> 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91329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К</a:t>
            </a:r>
            <a:r>
              <a:rPr lang="uk-UA" sz="2800" dirty="0" smtClean="0"/>
              <a:t>ласифікація історичних понять </a:t>
            </a:r>
          </a:p>
          <a:p>
            <a:r>
              <a:rPr lang="uk-UA" sz="2800" b="1" u="sng" dirty="0" smtClean="0">
                <a:solidFill>
                  <a:schemeClr val="accent6">
                    <a:lumMod val="50000"/>
                  </a:schemeClr>
                </a:solidFill>
              </a:rPr>
              <a:t>за ступенем узагальнення:</a:t>
            </a:r>
          </a:p>
          <a:p>
            <a:endParaRPr lang="uk-UA" sz="36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uk-UA" sz="3600" dirty="0" err="1" smtClean="0">
                <a:solidFill>
                  <a:srgbClr val="FF0000"/>
                </a:solidFill>
              </a:rPr>
              <a:t>Окремоісторичні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sz="3600" dirty="0" smtClean="0">
                <a:solidFill>
                  <a:srgbClr val="FF0000"/>
                </a:solidFill>
              </a:rPr>
              <a:t>2. Загальноісторичні </a:t>
            </a:r>
            <a:endParaRPr lang="uk-UA" sz="3600" dirty="0">
              <a:solidFill>
                <a:srgbClr val="FF0000"/>
              </a:solidFill>
            </a:endParaRPr>
          </a:p>
          <a:p>
            <a:r>
              <a:rPr lang="uk-UA" sz="3600" dirty="0" smtClean="0">
                <a:solidFill>
                  <a:srgbClr val="FF0000"/>
                </a:solidFill>
              </a:rPr>
              <a:t>3. Соціологічні </a:t>
            </a:r>
            <a:endParaRPr lang="uk-UA" sz="3600" dirty="0">
              <a:solidFill>
                <a:srgbClr val="FF0000"/>
              </a:solidFill>
            </a:endParaRPr>
          </a:p>
          <a:p>
            <a:endParaRPr lang="uk-UA" dirty="0" smtClean="0"/>
          </a:p>
          <a:p>
            <a:r>
              <a:rPr lang="uk-UA" dirty="0" smtClean="0"/>
              <a:t>Класифікація </a:t>
            </a:r>
            <a:r>
              <a:rPr lang="uk-UA" sz="2800" b="1" u="sng" dirty="0" smtClean="0">
                <a:solidFill>
                  <a:schemeClr val="accent6">
                    <a:lumMod val="50000"/>
                  </a:schemeClr>
                </a:solidFill>
              </a:rPr>
              <a:t>за сферами життєдіяльності:</a:t>
            </a:r>
          </a:p>
          <a:p>
            <a:endParaRPr lang="uk-UA" sz="32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FF0000"/>
                </a:solidFill>
              </a:rPr>
              <a:t>Економічні.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FF0000"/>
                </a:solidFill>
              </a:rPr>
              <a:t>Соціально-політичні.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FF0000"/>
                </a:solidFill>
              </a:rPr>
              <a:t>Історико-культурні.</a:t>
            </a:r>
          </a:p>
          <a:p>
            <a:pPr marL="342900" indent="-342900">
              <a:buAutoNum type="arabicPeriod"/>
            </a:pPr>
            <a:r>
              <a:rPr lang="uk-UA" sz="3200" dirty="0" smtClean="0">
                <a:solidFill>
                  <a:srgbClr val="FF0000"/>
                </a:solidFill>
              </a:rPr>
              <a:t>Ідеологічні.</a:t>
            </a:r>
          </a:p>
          <a:p>
            <a:pPr marL="342900" indent="-342900">
              <a:buAutoNum type="arabicPeriod"/>
            </a:pPr>
            <a:endParaRPr lang="uk-UA" dirty="0" smtClean="0"/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45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У 80-х рр. </a:t>
            </a:r>
            <a:r>
              <a:rPr lang="uk-UA" sz="2800" b="1" u="sng" dirty="0" smtClean="0">
                <a:solidFill>
                  <a:srgbClr val="FF0000"/>
                </a:solidFill>
              </a:rPr>
              <a:t>Г. Донськой </a:t>
            </a:r>
            <a:r>
              <a:rPr lang="uk-UA" sz="2400" dirty="0" smtClean="0"/>
              <a:t>запропонував класифікувати історичні поняття враховуючи </a:t>
            </a:r>
            <a:r>
              <a:rPr lang="uk-UA" sz="2800" b="1" dirty="0" smtClean="0">
                <a:solidFill>
                  <a:srgbClr val="FF0000"/>
                </a:solidFill>
              </a:rPr>
              <a:t>співвідношення одиничного, особливого та загального: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pPr algn="just"/>
            <a:endParaRPr lang="uk-UA" sz="2400" dirty="0"/>
          </a:p>
          <a:p>
            <a:pPr marL="342900" indent="-342900" algn="just">
              <a:buAutoNum type="arabicPeriod"/>
            </a:pPr>
            <a:r>
              <a:rPr lang="uk-UA" sz="3200" dirty="0"/>
              <a:t>О</a:t>
            </a:r>
            <a:r>
              <a:rPr lang="uk-UA" sz="3200" dirty="0" smtClean="0"/>
              <a:t>диничні, неповторні факти – </a:t>
            </a:r>
            <a:r>
              <a:rPr lang="uk-UA" sz="3200" b="1" dirty="0" smtClean="0">
                <a:solidFill>
                  <a:srgbClr val="7030A0"/>
                </a:solidFill>
              </a:rPr>
              <a:t>події</a:t>
            </a:r>
            <a:r>
              <a:rPr lang="uk-UA" sz="3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3200" dirty="0" smtClean="0"/>
              <a:t>Аналогічні багато разів повторювальні явища – </a:t>
            </a:r>
            <a:r>
              <a:rPr lang="uk-UA" sz="3200" b="1" dirty="0" err="1" smtClean="0">
                <a:solidFill>
                  <a:srgbClr val="7030A0"/>
                </a:solidFill>
              </a:rPr>
              <a:t>явища</a:t>
            </a:r>
            <a:r>
              <a:rPr lang="uk-UA" sz="3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uk-UA" sz="3200" dirty="0" smtClean="0"/>
              <a:t>Ланцюжки фактів, взаємопов'язаних у часі причинами і наслідками, - </a:t>
            </a:r>
            <a:r>
              <a:rPr lang="uk-UA" sz="3200" b="1" dirty="0" smtClean="0">
                <a:solidFill>
                  <a:srgbClr val="7030A0"/>
                </a:solidFill>
              </a:rPr>
              <a:t>процеси</a:t>
            </a:r>
            <a:r>
              <a:rPr lang="uk-UA" sz="3200" dirty="0" smtClean="0"/>
              <a:t>.</a:t>
            </a:r>
          </a:p>
          <a:p>
            <a:pPr algn="just"/>
            <a:r>
              <a:rPr lang="uk-UA" sz="2400" dirty="0" smtClean="0"/>
              <a:t>  </a:t>
            </a:r>
          </a:p>
          <a:p>
            <a:pPr algn="just"/>
            <a:r>
              <a:rPr lang="uk-UA" sz="2400" dirty="0" smtClean="0"/>
              <a:t>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7382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363</TotalTime>
  <Words>567</Words>
  <Application>Microsoft Office PowerPoint</Application>
  <PresentationFormat>Екран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Сергій Терно</cp:lastModifiedBy>
  <cp:revision>65</cp:revision>
  <dcterms:created xsi:type="dcterms:W3CDTF">2013-11-13T07:42:15Z</dcterms:created>
  <dcterms:modified xsi:type="dcterms:W3CDTF">2014-09-20T20:08:51Z</dcterms:modified>
</cp:coreProperties>
</file>