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7" r:id="rId5"/>
    <p:sldId id="268" r:id="rId6"/>
    <p:sldId id="260" r:id="rId7"/>
    <p:sldId id="261" r:id="rId8"/>
    <p:sldId id="262" r:id="rId9"/>
    <p:sldId id="263" r:id="rId10"/>
    <p:sldId id="264"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pPr/>
              <a:t>07.06.2021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pPr/>
              <a:t>07.06.2021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pPr/>
              <a:t>07.06.2021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pPr/>
              <a:t>07.06.2021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07.06.2021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pPr/>
              <a:t>07.06.2021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pPr/>
              <a:t>07.06.2021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pPr/>
              <a:t>07.06.2021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07.06.2021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07.06.2021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07.06.2021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07.06.2021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7FB83E-21C2-4C96-8B75-26C610FEA58C}"/>
              </a:ext>
            </a:extLst>
          </p:cNvPr>
          <p:cNvSpPr>
            <a:spLocks noGrp="1"/>
          </p:cNvSpPr>
          <p:nvPr>
            <p:ph type="ctrTitle"/>
          </p:nvPr>
        </p:nvSpPr>
        <p:spPr>
          <a:xfrm>
            <a:off x="685800" y="1124744"/>
            <a:ext cx="7772400" cy="3528391"/>
          </a:xfrm>
        </p:spPr>
        <p:txBody>
          <a:bodyPr>
            <a:noAutofit/>
          </a:bodyPr>
          <a:lstStyle/>
          <a:p>
            <a:r>
              <a:rPr lang="uk-UA" sz="4800" dirty="0">
                <a:solidFill>
                  <a:srgbClr val="FF0000"/>
                </a:solidFill>
                <a:latin typeface="Derby" pitchFamily="2" charset="0"/>
              </a:rPr>
              <a:t>ДЕНЬ 1</a:t>
            </a:r>
            <a:br>
              <a:rPr lang="uk-UA" sz="4800" dirty="0">
                <a:solidFill>
                  <a:srgbClr val="FF0000"/>
                </a:solidFill>
                <a:latin typeface="Derby" pitchFamily="2" charset="0"/>
              </a:rPr>
            </a:br>
            <a:br>
              <a:rPr lang="uk-UA" sz="4800" dirty="0">
                <a:solidFill>
                  <a:srgbClr val="FF0000"/>
                </a:solidFill>
                <a:latin typeface="Derby" pitchFamily="2" charset="0"/>
              </a:rPr>
            </a:br>
            <a:r>
              <a:rPr lang="uk-UA" sz="3200" dirty="0">
                <a:solidFill>
                  <a:srgbClr val="FF0000"/>
                </a:solidFill>
                <a:latin typeface="Derby" pitchFamily="2" charset="0"/>
              </a:rPr>
              <a:t>САМОАНАЛІЗ ЕМОЦІЙНИХ СТАНІВ</a:t>
            </a:r>
            <a:br>
              <a:rPr lang="uk-UA" sz="4800" dirty="0">
                <a:solidFill>
                  <a:srgbClr val="FF0000"/>
                </a:solidFill>
                <a:latin typeface="Derby" pitchFamily="2" charset="0"/>
              </a:rPr>
            </a:br>
            <a:endParaRPr lang="uk-UA" sz="4800" dirty="0">
              <a:solidFill>
                <a:srgbClr val="FF0000"/>
              </a:solidFill>
              <a:latin typeface="Derby" pitchFamily="2" charset="0"/>
            </a:endParaRPr>
          </a:p>
        </p:txBody>
      </p:sp>
      <p:sp>
        <p:nvSpPr>
          <p:cNvPr id="3" name="Заголовок 1">
            <a:extLst>
              <a:ext uri="{FF2B5EF4-FFF2-40B4-BE49-F238E27FC236}">
                <a16:creationId xmlns:a16="http://schemas.microsoft.com/office/drawing/2014/main" id="{4BDF3A4B-9C57-4EDE-97C6-31F12C8C4406}"/>
              </a:ext>
            </a:extLst>
          </p:cNvPr>
          <p:cNvSpPr txBox="1">
            <a:spLocks/>
          </p:cNvSpPr>
          <p:nvPr/>
        </p:nvSpPr>
        <p:spPr>
          <a:xfrm>
            <a:off x="429491" y="3573016"/>
            <a:ext cx="8229600" cy="77809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endParaRPr lang="uk-UA" sz="2800" dirty="0">
              <a:latin typeface="Derby" pitchFamily="2" charset="0"/>
            </a:endParaRPr>
          </a:p>
        </p:txBody>
      </p:sp>
    </p:spTree>
    <p:extLst>
      <p:ext uri="{BB962C8B-B14F-4D97-AF65-F5344CB8AC3E}">
        <p14:creationId xmlns:p14="http://schemas.microsoft.com/office/powerpoint/2010/main" val="2924678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F2562E-4A99-411D-A5CF-044710FE0C87}"/>
              </a:ext>
            </a:extLst>
          </p:cNvPr>
          <p:cNvSpPr>
            <a:spLocks noGrp="1"/>
          </p:cNvSpPr>
          <p:nvPr>
            <p:ph type="title"/>
          </p:nvPr>
        </p:nvSpPr>
        <p:spPr>
          <a:xfrm>
            <a:off x="539552" y="404664"/>
            <a:ext cx="8229600" cy="652934"/>
          </a:xfrm>
        </p:spPr>
        <p:txBody>
          <a:bodyPr>
            <a:normAutofit fontScale="90000"/>
          </a:bodyPr>
          <a:lstStyle/>
          <a:p>
            <a:br>
              <a:rPr lang="uk-UA" sz="1800" b="1" dirty="0">
                <a:solidFill>
                  <a:srgbClr val="E16A0A"/>
                </a:solidFill>
                <a:effectLst/>
                <a:latin typeface="Derby"/>
              </a:rPr>
            </a:br>
            <a:br>
              <a:rPr lang="uk-UA" sz="1800" b="1" dirty="0">
                <a:solidFill>
                  <a:srgbClr val="E16A0A"/>
                </a:solidFill>
                <a:latin typeface="Derby"/>
              </a:rPr>
            </a:br>
            <a:br>
              <a:rPr lang="uk-UA" sz="1800" b="1" dirty="0">
                <a:solidFill>
                  <a:srgbClr val="E16A0A"/>
                </a:solidFill>
                <a:latin typeface="Derby"/>
              </a:rPr>
            </a:br>
            <a:r>
              <a:rPr lang="uk-UA" sz="2000" b="1" dirty="0">
                <a:solidFill>
                  <a:srgbClr val="E16A0A"/>
                </a:solidFill>
                <a:effectLst/>
                <a:latin typeface="Derby"/>
              </a:rPr>
              <a:t>5. АЛЬТЕРНАТИВА</a:t>
            </a:r>
            <a:br>
              <a:rPr lang="uk-UA" dirty="0">
                <a:effectLst/>
              </a:rPr>
            </a:br>
            <a:endParaRPr lang="uk-UA" dirty="0"/>
          </a:p>
        </p:txBody>
      </p:sp>
      <p:sp>
        <p:nvSpPr>
          <p:cNvPr id="3" name="Объект 2">
            <a:extLst>
              <a:ext uri="{FF2B5EF4-FFF2-40B4-BE49-F238E27FC236}">
                <a16:creationId xmlns:a16="http://schemas.microsoft.com/office/drawing/2014/main" id="{20775B11-DD78-41D2-B64E-8421964350AE}"/>
              </a:ext>
            </a:extLst>
          </p:cNvPr>
          <p:cNvSpPr>
            <a:spLocks noGrp="1"/>
          </p:cNvSpPr>
          <p:nvPr>
            <p:ph idx="1"/>
          </p:nvPr>
        </p:nvSpPr>
        <p:spPr>
          <a:xfrm>
            <a:off x="467544" y="1124744"/>
            <a:ext cx="8364625" cy="4920919"/>
          </a:xfrm>
        </p:spPr>
        <p:txBody>
          <a:bodyPr>
            <a:normAutofit fontScale="92500" lnSpcReduction="20000"/>
          </a:bodyPr>
          <a:lstStyle/>
          <a:p>
            <a:pPr marL="0" indent="0">
              <a:spcBef>
                <a:spcPts val="0"/>
              </a:spcBef>
              <a:spcAft>
                <a:spcPts val="0"/>
              </a:spcAft>
              <a:buNone/>
            </a:pPr>
            <a:r>
              <a:rPr lang="uk-UA" sz="1800" dirty="0">
                <a:solidFill>
                  <a:srgbClr val="000000"/>
                </a:solidFill>
                <a:effectLst/>
                <a:latin typeface="Times New Roman" panose="02020603050405020304" pitchFamily="18" charset="0"/>
              </a:rPr>
              <a:t>У цій вправі викладено орієнтовний алгоритм для твого впливу на батьківське ставлення.</a:t>
            </a:r>
            <a:endParaRPr lang="uk-UA" dirty="0">
              <a:effectLst/>
            </a:endParaRPr>
          </a:p>
          <a:p>
            <a:pPr marL="817245" indent="-228600">
              <a:spcBef>
                <a:spcPts val="0"/>
              </a:spcBef>
              <a:spcAft>
                <a:spcPts val="0"/>
              </a:spcAft>
              <a:buFont typeface="Arial" panose="020B0604020202020204" pitchFamily="34" charset="0"/>
              <a:buChar char="•"/>
            </a:pPr>
            <a:r>
              <a:rPr lang="uk-UA" sz="1800" b="1" i="1" dirty="0">
                <a:solidFill>
                  <a:srgbClr val="007434"/>
                </a:solidFill>
                <a:effectLst/>
                <a:latin typeface="Times New Roman" panose="02020603050405020304" pitchFamily="18" charset="0"/>
              </a:rPr>
              <a:t>Знайди хороший приклад для взірця як альтернативу поведінці батьків</a:t>
            </a:r>
            <a:r>
              <a:rPr lang="uk-UA" sz="1800" dirty="0">
                <a:solidFill>
                  <a:srgbClr val="007434"/>
                </a:solidFill>
                <a:effectLst/>
                <a:latin typeface="Times New Roman" panose="02020603050405020304" pitchFamily="18" charset="0"/>
              </a:rPr>
              <a:t> </a:t>
            </a:r>
            <a:endParaRPr lang="uk-UA" dirty="0">
              <a:effectLst/>
            </a:endParaRPr>
          </a:p>
          <a:p>
            <a:pPr marL="360045" indent="0">
              <a:spcBef>
                <a:spcPts val="0"/>
              </a:spcBef>
              <a:spcAft>
                <a:spcPts val="0"/>
              </a:spcAft>
              <a:buNone/>
            </a:pPr>
            <a:r>
              <a:rPr lang="uk-UA" sz="1800" dirty="0">
                <a:solidFill>
                  <a:srgbClr val="000000"/>
                </a:solidFill>
                <a:effectLst/>
                <a:latin typeface="Times New Roman" panose="02020603050405020304" pitchFamily="18" charset="0"/>
              </a:rPr>
              <a:t>Таким прикладом може бути улюблений впевнений у собі герой фільму або авторитетна для тебе людина з оточення. З’ясуй, чи дійсно його поведінка є ефективною у твоєму випадку. Якщо так, то просто копіюй найбільш продуктивні її стратегії.  </a:t>
            </a:r>
            <a:endParaRPr lang="uk-UA" dirty="0">
              <a:effectLst/>
            </a:endParaRPr>
          </a:p>
          <a:p>
            <a:pPr marL="817245" indent="-228600">
              <a:spcBef>
                <a:spcPts val="0"/>
              </a:spcBef>
              <a:spcAft>
                <a:spcPts val="0"/>
              </a:spcAft>
              <a:buFont typeface="Arial" panose="020B0604020202020204" pitchFamily="34" charset="0"/>
              <a:buChar char="•"/>
            </a:pPr>
            <a:r>
              <a:rPr lang="uk-UA" sz="1800" b="1" i="1" dirty="0">
                <a:solidFill>
                  <a:srgbClr val="007434"/>
                </a:solidFill>
                <a:effectLst/>
                <a:latin typeface="Times New Roman" panose="02020603050405020304" pitchFamily="18" charset="0"/>
              </a:rPr>
              <a:t>Навчись впливати на своїх батьків шляхом презентаційного мовлення</a:t>
            </a:r>
            <a:endParaRPr lang="uk-UA" dirty="0">
              <a:effectLst/>
            </a:endParaRPr>
          </a:p>
          <a:p>
            <a:pPr marL="360045" indent="0">
              <a:spcBef>
                <a:spcPts val="0"/>
              </a:spcBef>
              <a:spcAft>
                <a:spcPts val="0"/>
              </a:spcAft>
              <a:buNone/>
            </a:pPr>
            <a:r>
              <a:rPr lang="uk-UA" sz="1800" dirty="0">
                <a:solidFill>
                  <a:srgbClr val="000000"/>
                </a:solidFill>
                <a:effectLst/>
                <a:latin typeface="Times New Roman" panose="02020603050405020304" pitchFamily="18" charset="0"/>
              </a:rPr>
              <a:t>Організуй сімейну вечірку і заздалегідь попередь своїх батьків. Виконай її в теплій і затишній атмосфері. Підготуй презентацію на тему «Нам потрібно стати більш впевненими» (щоб зменшити їхню і свою тривожність) або «Сьогодні є альтернативи авторитарному вихованню» (щоб зменшити авторитарний тиск на себе). Розроби презентаційне висловлювання з обґрунтуваннями за поданим взірцем (див. додаток А). </a:t>
            </a:r>
            <a:endParaRPr lang="uk-UA" dirty="0">
              <a:effectLst/>
            </a:endParaRPr>
          </a:p>
          <a:p>
            <a:pPr marL="817245" indent="-228600">
              <a:spcBef>
                <a:spcPts val="0"/>
              </a:spcBef>
              <a:spcAft>
                <a:spcPts val="0"/>
              </a:spcAft>
              <a:buFont typeface="Arial" panose="020B0604020202020204" pitchFamily="34" charset="0"/>
              <a:buChar char="•"/>
            </a:pPr>
            <a:r>
              <a:rPr lang="uk-UA" sz="1800" b="1" i="1" dirty="0">
                <a:solidFill>
                  <a:srgbClr val="007434"/>
                </a:solidFill>
                <a:effectLst/>
                <a:latin typeface="Times New Roman" panose="02020603050405020304" pitchFamily="18" charset="0"/>
              </a:rPr>
              <a:t>Презентуй свою роботу </a:t>
            </a:r>
            <a:endParaRPr lang="uk-UA" dirty="0">
              <a:effectLst/>
            </a:endParaRPr>
          </a:p>
          <a:p>
            <a:pPr marL="360045" indent="0">
              <a:spcBef>
                <a:spcPts val="0"/>
              </a:spcBef>
              <a:spcAft>
                <a:spcPts val="0"/>
              </a:spcAft>
              <a:buNone/>
            </a:pPr>
            <a:r>
              <a:rPr lang="uk-UA" sz="1800" dirty="0">
                <a:solidFill>
                  <a:srgbClr val="000000"/>
                </a:solidFill>
                <a:effectLst/>
                <a:latin typeface="Times New Roman" panose="02020603050405020304" pitchFamily="18" charset="0"/>
              </a:rPr>
              <a:t>Включи релаксаційну музику і в спокійній атмосфері за чашкою чаю повідом їх, ЩО САМЕ ти хочеш у собі змінити  і як вони можуть тобі у цьому ДОПОМОГТИ. Вислови сподівання, що батьки підтримають тебе у твоїх змінах. Насамкінець включи заздалегідь підготовлений мотиваційний фільм для домашнього перегляду, щоб ефективно завершити сімейну подію. </a:t>
            </a:r>
          </a:p>
          <a:p>
            <a:pPr marL="360045" indent="0" algn="ctr">
              <a:spcBef>
                <a:spcPts val="0"/>
              </a:spcBef>
              <a:buNone/>
            </a:pPr>
            <a:endParaRPr lang="uk-UA" sz="1900" dirty="0">
              <a:solidFill>
                <a:srgbClr val="FF0000"/>
              </a:solidFill>
              <a:latin typeface="Derby" pitchFamily="2" charset="0"/>
            </a:endParaRPr>
          </a:p>
          <a:p>
            <a:pPr marL="360045" indent="0" algn="ctr">
              <a:spcBef>
                <a:spcPts val="0"/>
              </a:spcBef>
              <a:buNone/>
            </a:pPr>
            <a:r>
              <a:rPr lang="uk-UA" sz="1900" dirty="0">
                <a:solidFill>
                  <a:srgbClr val="FF0000"/>
                </a:solidFill>
                <a:latin typeface="Derby" pitchFamily="2" charset="0"/>
              </a:rPr>
              <a:t>БАЖАЄМО УСПІХІВ ТА ВПЕВНЕНОСТІ У СОБІ!</a:t>
            </a:r>
            <a:endParaRPr lang="uk-UA" sz="1900" dirty="0">
              <a:latin typeface="Derby" pitchFamily="2" charset="0"/>
            </a:endParaRPr>
          </a:p>
          <a:p>
            <a:pPr marL="360045" indent="0">
              <a:spcBef>
                <a:spcPts val="0"/>
              </a:spcBef>
              <a:spcAft>
                <a:spcPts val="0"/>
              </a:spcAft>
              <a:buNone/>
            </a:pPr>
            <a:endParaRPr lang="uk-UA" dirty="0">
              <a:effectLst/>
            </a:endParaRPr>
          </a:p>
          <a:p>
            <a:endParaRPr lang="uk-UA" dirty="0"/>
          </a:p>
        </p:txBody>
      </p:sp>
    </p:spTree>
    <p:extLst>
      <p:ext uri="{BB962C8B-B14F-4D97-AF65-F5344CB8AC3E}">
        <p14:creationId xmlns:p14="http://schemas.microsoft.com/office/powerpoint/2010/main" val="942710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0057F83-3F07-4E4E-B20A-303ADBC570DE}"/>
              </a:ext>
            </a:extLst>
          </p:cNvPr>
          <p:cNvSpPr>
            <a:spLocks noGrp="1"/>
          </p:cNvSpPr>
          <p:nvPr>
            <p:ph idx="1"/>
          </p:nvPr>
        </p:nvSpPr>
        <p:spPr>
          <a:xfrm>
            <a:off x="190139" y="1556792"/>
            <a:ext cx="8748464" cy="4613028"/>
          </a:xfrm>
        </p:spPr>
        <p:txBody>
          <a:bodyPr/>
          <a:lstStyle/>
          <a:p>
            <a:pPr marL="0" indent="0">
              <a:spcBef>
                <a:spcPts val="0"/>
              </a:spcBef>
              <a:spcAft>
                <a:spcPts val="0"/>
              </a:spcAft>
              <a:buNone/>
            </a:pPr>
            <a:endParaRPr lang="uk-UA" sz="1800" dirty="0">
              <a:solidFill>
                <a:srgbClr val="000000"/>
              </a:solidFill>
              <a:effectLst/>
              <a:latin typeface="Times New Roman" panose="02020603050405020304" pitchFamily="18" charset="0"/>
            </a:endParaRPr>
          </a:p>
          <a:p>
            <a:pPr marL="0" indent="0">
              <a:spcBef>
                <a:spcPts val="0"/>
              </a:spcBef>
              <a:spcAft>
                <a:spcPts val="0"/>
              </a:spcAft>
              <a:buNone/>
            </a:pPr>
            <a:r>
              <a:rPr lang="uk-UA" sz="1800" dirty="0">
                <a:solidFill>
                  <a:srgbClr val="000000"/>
                </a:solidFill>
                <a:effectLst/>
                <a:latin typeface="Times New Roman" panose="02020603050405020304" pitchFamily="18" charset="0"/>
              </a:rPr>
              <a:t>Все починається з дитинства: пасок як символ українського виховання, авторитарна система освіти, агресивний вплив мас-медіа, тотальні суспільні та гендерні обмеження ‒ це система спрямованого впливу, що зумовлює формування соціальної тривожності. Загальна поширеність тривожних розладів у суспільстві близько 20% </a:t>
            </a:r>
            <a:r>
              <a:rPr lang="en-US" sz="1800" dirty="0">
                <a:solidFill>
                  <a:srgbClr val="000000"/>
                </a:solidFill>
                <a:effectLst/>
                <a:latin typeface="Times New Roman" panose="02020603050405020304" pitchFamily="18" charset="0"/>
              </a:rPr>
              <a:t>. </a:t>
            </a:r>
            <a:r>
              <a:rPr lang="uk-UA" sz="1800" dirty="0">
                <a:solidFill>
                  <a:srgbClr val="000000"/>
                </a:solidFill>
                <a:effectLst/>
                <a:latin typeface="Times New Roman" panose="02020603050405020304" pitchFamily="18" charset="0"/>
              </a:rPr>
              <a:t>На сьогодні, кожний п’ятий студент є неспокійним та боязливим. </a:t>
            </a:r>
            <a:endParaRPr lang="uk-UA" dirty="0">
              <a:effectLst/>
            </a:endParaRPr>
          </a:p>
          <a:p>
            <a:endParaRPr lang="uk-UA" dirty="0"/>
          </a:p>
        </p:txBody>
      </p:sp>
      <p:pic>
        <p:nvPicPr>
          <p:cNvPr id="1028" name="Picture 4">
            <a:extLst>
              <a:ext uri="{FF2B5EF4-FFF2-40B4-BE49-F238E27FC236}">
                <a16:creationId xmlns:a16="http://schemas.microsoft.com/office/drawing/2014/main" id="{A0CE8665-8AC3-4827-9B17-2C44860A94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5" y="3284984"/>
            <a:ext cx="5457353" cy="3368682"/>
          </a:xfrm>
          <a:prstGeom prst="rect">
            <a:avLst/>
          </a:prstGeom>
          <a:noFill/>
          <a:extLst>
            <a:ext uri="{909E8E84-426E-40DD-AFC4-6F175D3DCCD1}">
              <a14:hiddenFill xmlns:a14="http://schemas.microsoft.com/office/drawing/2010/main">
                <a:solidFill>
                  <a:srgbClr val="FFFFFF"/>
                </a:solidFill>
              </a14:hiddenFill>
            </a:ext>
          </a:extLst>
        </p:spPr>
      </p:pic>
      <p:sp>
        <p:nvSpPr>
          <p:cNvPr id="4" name="Заголовок 3"/>
          <p:cNvSpPr>
            <a:spLocks noGrp="1"/>
          </p:cNvSpPr>
          <p:nvPr>
            <p:ph type="title"/>
          </p:nvPr>
        </p:nvSpPr>
        <p:spPr/>
        <p:txBody>
          <a:bodyPr>
            <a:normAutofit fontScale="90000"/>
          </a:bodyPr>
          <a:lstStyle/>
          <a:p>
            <a:br>
              <a:rPr lang="ru-RU" sz="2200" b="1" i="1" dirty="0">
                <a:solidFill>
                  <a:srgbClr val="FF0000"/>
                </a:solidFill>
                <a:latin typeface="Times New Roman" panose="02020603050405020304" pitchFamily="18" charset="0"/>
                <a:cs typeface="Times New Roman" panose="02020603050405020304" pitchFamily="18" charset="0"/>
              </a:rPr>
            </a:br>
            <a:br>
              <a:rPr lang="ru-RU" sz="2200" b="1" i="1" dirty="0">
                <a:solidFill>
                  <a:srgbClr val="FF0000"/>
                </a:solidFill>
                <a:latin typeface="Times New Roman" panose="02020603050405020304" pitchFamily="18" charset="0"/>
                <a:cs typeface="Times New Roman" panose="02020603050405020304" pitchFamily="18" charset="0"/>
              </a:rPr>
            </a:br>
            <a:br>
              <a:rPr lang="ru-RU" sz="2200" b="1" i="1" dirty="0">
                <a:solidFill>
                  <a:srgbClr val="FF0000"/>
                </a:solidFill>
                <a:latin typeface="Times New Roman" panose="02020603050405020304" pitchFamily="18" charset="0"/>
                <a:cs typeface="Times New Roman" panose="02020603050405020304" pitchFamily="18" charset="0"/>
              </a:rPr>
            </a:br>
            <a:br>
              <a:rPr lang="ru-RU" sz="2200" b="1" i="1" dirty="0">
                <a:solidFill>
                  <a:srgbClr val="FF0000"/>
                </a:solidFill>
                <a:latin typeface="Times New Roman" panose="02020603050405020304" pitchFamily="18" charset="0"/>
                <a:cs typeface="Times New Roman" panose="02020603050405020304" pitchFamily="18" charset="0"/>
              </a:rPr>
            </a:br>
            <a:br>
              <a:rPr lang="ru-RU" sz="2200" b="1" i="1" dirty="0">
                <a:solidFill>
                  <a:srgbClr val="FF0000"/>
                </a:solidFill>
                <a:latin typeface="Times New Roman" panose="02020603050405020304" pitchFamily="18" charset="0"/>
                <a:cs typeface="Times New Roman" panose="02020603050405020304" pitchFamily="18" charset="0"/>
              </a:rPr>
            </a:br>
            <a:r>
              <a:rPr lang="ru-RU" sz="2400" b="1" dirty="0">
                <a:solidFill>
                  <a:srgbClr val="FF0000"/>
                </a:solidFill>
                <a:latin typeface="Derby" pitchFamily="2" charset="0"/>
              </a:rPr>
              <a:t>АНАЛІЗУЄМО ПРИЧИНИ ВИНИКНЕННЯ ТРИВОЖНОСТІ</a:t>
            </a:r>
            <a:br>
              <a:rPr lang="uk-UA" sz="2400" dirty="0">
                <a:latin typeface="Derby" pitchFamily="2" charset="0"/>
              </a:rPr>
            </a:br>
            <a:r>
              <a:rPr lang="ru-RU" sz="2200" b="1" i="1" dirty="0">
                <a:solidFill>
                  <a:srgbClr val="FF0000"/>
                </a:solidFill>
                <a:latin typeface="Times New Roman" panose="02020603050405020304" pitchFamily="18" charset="0"/>
                <a:cs typeface="Times New Roman" panose="02020603050405020304" pitchFamily="18" charset="0"/>
              </a:rPr>
              <a:t>Мета </a:t>
            </a:r>
            <a:r>
              <a:rPr lang="ru-RU" sz="2200" b="1" i="1" dirty="0" err="1">
                <a:solidFill>
                  <a:srgbClr val="FF0000"/>
                </a:solidFill>
                <a:latin typeface="Times New Roman" panose="02020603050405020304" pitchFamily="18" charset="0"/>
                <a:cs typeface="Times New Roman" panose="02020603050405020304" pitchFamily="18" charset="0"/>
              </a:rPr>
              <a:t>заняття</a:t>
            </a:r>
            <a:r>
              <a:rPr lang="ru-RU" sz="2200" b="1" i="1" dirty="0">
                <a:solidFill>
                  <a:srgbClr val="FF0000"/>
                </a:solidFill>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з’ясування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типових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тривожних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станів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етапів</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чинників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формування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тривожності</a:t>
            </a:r>
            <a:r>
              <a:rPr lang="ru-RU" sz="2200" dirty="0">
                <a:latin typeface="Times New Roman" panose="02020603050405020304" pitchFamily="18" charset="0"/>
                <a:cs typeface="Times New Roman" panose="02020603050405020304" pitchFamily="18" charset="0"/>
              </a:rPr>
              <a:t> </a:t>
            </a:r>
            <a:br>
              <a:rPr lang="ru-RU" dirty="0"/>
            </a:br>
            <a:br>
              <a:rPr lang="ru-RU" dirty="0"/>
            </a:br>
            <a:endParaRPr lang="uk-UA" dirty="0"/>
          </a:p>
        </p:txBody>
      </p:sp>
    </p:spTree>
    <p:extLst>
      <p:ext uri="{BB962C8B-B14F-4D97-AF65-F5344CB8AC3E}">
        <p14:creationId xmlns:p14="http://schemas.microsoft.com/office/powerpoint/2010/main" val="1537590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381833-B2A0-41EC-BF4E-ED6819A6E476}"/>
              </a:ext>
            </a:extLst>
          </p:cNvPr>
          <p:cNvSpPr>
            <a:spLocks noGrp="1"/>
          </p:cNvSpPr>
          <p:nvPr>
            <p:ph type="title"/>
          </p:nvPr>
        </p:nvSpPr>
        <p:spPr/>
        <p:txBody>
          <a:bodyPr>
            <a:normAutofit fontScale="90000"/>
          </a:bodyPr>
          <a:lstStyle/>
          <a:p>
            <a:r>
              <a:rPr lang="uk-UA" sz="1800" dirty="0">
                <a:solidFill>
                  <a:srgbClr val="000000"/>
                </a:solidFill>
                <a:effectLst/>
                <a:latin typeface="Times New Roman" panose="02020603050405020304" pitchFamily="18" charset="0"/>
              </a:rPr>
              <a:t>Особи, котрі мають підвищену тривожність, переживають емоційний стрес від кожної напруженої ситуації. Це шкодить особистому здоров’ю та створює постійне почуття емоційного дискомфорту. Налаштуватись на спокійний, рівномірний темп роботи допоможе </a:t>
            </a:r>
            <a:br>
              <a:rPr lang="uk-UA" dirty="0">
                <a:effectLst/>
              </a:rPr>
            </a:br>
            <a:endParaRPr lang="uk-UA" dirty="0"/>
          </a:p>
        </p:txBody>
      </p:sp>
      <p:sp>
        <p:nvSpPr>
          <p:cNvPr id="3" name="Объект 2">
            <a:extLst>
              <a:ext uri="{FF2B5EF4-FFF2-40B4-BE49-F238E27FC236}">
                <a16:creationId xmlns:a16="http://schemas.microsoft.com/office/drawing/2014/main" id="{4E6A4F36-913D-4D09-B3C5-48FEE2D6FC03}"/>
              </a:ext>
            </a:extLst>
          </p:cNvPr>
          <p:cNvSpPr>
            <a:spLocks noGrp="1"/>
          </p:cNvSpPr>
          <p:nvPr>
            <p:ph idx="1"/>
          </p:nvPr>
        </p:nvSpPr>
        <p:spPr>
          <a:xfrm>
            <a:off x="628650" y="1124744"/>
            <a:ext cx="7886700" cy="5052219"/>
          </a:xfrm>
        </p:spPr>
        <p:txBody>
          <a:bodyPr>
            <a:normAutofit/>
          </a:bodyPr>
          <a:lstStyle/>
          <a:p>
            <a:pPr marL="0" indent="0">
              <a:spcBef>
                <a:spcPts val="0"/>
              </a:spcBef>
              <a:spcAft>
                <a:spcPts val="0"/>
              </a:spcAft>
              <a:buNone/>
            </a:pPr>
            <a:r>
              <a:rPr lang="uk-UA" sz="1900" b="1" dirty="0">
                <a:solidFill>
                  <a:srgbClr val="E16A0A"/>
                </a:solidFill>
                <a:effectLst/>
                <a:latin typeface="Derby"/>
              </a:rPr>
              <a:t>1. ПСИХОРЕЛАКСАЦІЙНА ВПРАВА «ЗОЛОТИЙ КЛУБОК»</a:t>
            </a:r>
            <a:endParaRPr lang="uk-UA" sz="1900" dirty="0">
              <a:effectLst/>
            </a:endParaRPr>
          </a:p>
          <a:p>
            <a:pPr marL="0" indent="0" algn="just">
              <a:spcBef>
                <a:spcPts val="0"/>
              </a:spcBef>
              <a:spcAft>
                <a:spcPts val="0"/>
              </a:spcAft>
              <a:buNone/>
            </a:pPr>
            <a:r>
              <a:rPr lang="uk-UA" sz="1900" dirty="0">
                <a:solidFill>
                  <a:srgbClr val="000000"/>
                </a:solidFill>
                <a:effectLst/>
                <a:latin typeface="Times New Roman" panose="02020603050405020304" pitchFamily="18" charset="0"/>
              </a:rPr>
              <a:t>Під звуки релаксаційної музики прослухай аудіо файл, який допоможе тобі  знизити психологічну напругу і налаштуватись на спокійний рівномірний темп роботи.</a:t>
            </a:r>
            <a:r>
              <a:rPr lang="uk-UA" sz="1900" dirty="0">
                <a:effectLst/>
              </a:rPr>
              <a:t> </a:t>
            </a:r>
          </a:p>
          <a:p>
            <a:pPr marL="0" indent="0" algn="just">
              <a:spcBef>
                <a:spcPts val="0"/>
              </a:spcBef>
              <a:spcAft>
                <a:spcPts val="0"/>
              </a:spcAft>
              <a:buNone/>
            </a:pPr>
            <a:endParaRPr lang="uk-UA" sz="1900" b="1" dirty="0">
              <a:solidFill>
                <a:srgbClr val="76913C"/>
              </a:solidFill>
              <a:effectLst/>
              <a:latin typeface="Derby"/>
            </a:endParaRPr>
          </a:p>
          <a:p>
            <a:pPr algn="just">
              <a:buNone/>
            </a:pPr>
            <a:r>
              <a:rPr lang="uk-UA" sz="2100" dirty="0">
                <a:latin typeface="Times New Roman" pitchFamily="18" charset="0"/>
                <a:cs typeface="Times New Roman" pitchFamily="18" charset="0"/>
              </a:rPr>
              <a:t>2. Пропонуємо тобі визначити рівень твоєї соціальної тривожності за допомогою опитувальника.</a:t>
            </a:r>
          </a:p>
          <a:p>
            <a:pPr algn="just">
              <a:buNone/>
            </a:pPr>
            <a:endParaRPr lang="uk-UA" sz="2100" dirty="0">
              <a:latin typeface="Times New Roman" pitchFamily="18" charset="0"/>
              <a:cs typeface="Times New Roman" pitchFamily="18" charset="0"/>
            </a:endParaRPr>
          </a:p>
          <a:p>
            <a:pPr algn="just">
              <a:buNone/>
            </a:pPr>
            <a:r>
              <a:rPr lang="uk-UA" sz="2100" dirty="0">
                <a:latin typeface="Times New Roman" pitchFamily="18" charset="0"/>
                <a:cs typeface="Times New Roman" pitchFamily="18" charset="0"/>
              </a:rPr>
              <a:t>	</a:t>
            </a:r>
            <a:r>
              <a:rPr lang="uk-UA" sz="2100" b="1" dirty="0">
                <a:solidFill>
                  <a:srgbClr val="0070C0"/>
                </a:solidFill>
                <a:latin typeface="Times New Roman" pitchFamily="18" charset="0"/>
                <a:cs typeface="Times New Roman" pitchFamily="18" charset="0"/>
              </a:rPr>
              <a:t>Опитувальник соціальної тривожності Н.М. </a:t>
            </a:r>
            <a:r>
              <a:rPr lang="uk-UA" sz="2100" b="1" dirty="0" err="1">
                <a:solidFill>
                  <a:srgbClr val="0070C0"/>
                </a:solidFill>
                <a:latin typeface="Times New Roman" pitchFamily="18" charset="0"/>
                <a:cs typeface="Times New Roman" pitchFamily="18" charset="0"/>
              </a:rPr>
              <a:t>Гончарук</a:t>
            </a:r>
            <a:r>
              <a:rPr lang="uk-UA" sz="2100" b="1" dirty="0">
                <a:solidFill>
                  <a:srgbClr val="0070C0"/>
                </a:solidFill>
                <a:latin typeface="Times New Roman" pitchFamily="18" charset="0"/>
                <a:cs typeface="Times New Roman" pitchFamily="18" charset="0"/>
              </a:rPr>
              <a:t> </a:t>
            </a:r>
          </a:p>
          <a:p>
            <a:pPr algn="just">
              <a:buNone/>
            </a:pPr>
            <a:r>
              <a:rPr lang="uk-UA" sz="2100" dirty="0">
                <a:latin typeface="Times New Roman" pitchFamily="18" charset="0"/>
                <a:cs typeface="Times New Roman" pitchFamily="18" charset="0"/>
              </a:rPr>
              <a:t>	</a:t>
            </a:r>
            <a:r>
              <a:rPr lang="uk-UA" sz="2100" b="1" dirty="0">
                <a:latin typeface="Times New Roman" pitchFamily="18" charset="0"/>
                <a:cs typeface="Times New Roman" pitchFamily="18" charset="0"/>
              </a:rPr>
              <a:t>Інструкція. </a:t>
            </a:r>
            <a:r>
              <a:rPr lang="uk-UA" sz="2100" dirty="0">
                <a:latin typeface="Times New Roman" pitchFamily="18" charset="0"/>
                <a:cs typeface="Times New Roman" pitchFamily="18" charset="0"/>
              </a:rPr>
              <a:t>Зачитайте пропоновані твердження. Якщо Ви з ними згідні, то поставте відмітку «так», якщо не погоджуєтесь ‒ напишіть «ні». Під час відповіді довго не задумуйтесь над деталями, оскільки перша відповідь найчастіше буває найбільш достовірною.</a:t>
            </a:r>
          </a:p>
          <a:p>
            <a:pPr>
              <a:buNone/>
            </a:pPr>
            <a:endParaRPr lang="uk-UA" dirty="0"/>
          </a:p>
        </p:txBody>
      </p:sp>
    </p:spTree>
    <p:extLst>
      <p:ext uri="{BB962C8B-B14F-4D97-AF65-F5344CB8AC3E}">
        <p14:creationId xmlns:p14="http://schemas.microsoft.com/office/powerpoint/2010/main" val="2803323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pPr lvl="0"/>
            <a:r>
              <a:rPr lang="uk-UA" altLang="uk-UA" sz="2000" dirty="0">
                <a:solidFill>
                  <a:schemeClr val="accent1">
                    <a:lumMod val="75000"/>
                  </a:schemeClr>
                </a:solidFill>
                <a:latin typeface="Derby" pitchFamily="2" charset="0"/>
                <a:ea typeface="Times New Roman" pitchFamily="18" charset="0"/>
                <a:cs typeface="Arial" pitchFamily="34" charset="0"/>
              </a:rPr>
              <a:t>ТЕКСТ ОПИТУВАЛЬНИКА</a:t>
            </a:r>
            <a:br>
              <a:rPr lang="uk-UA" altLang="uk-UA" sz="2000" dirty="0">
                <a:latin typeface="Arial" pitchFamily="34" charset="0"/>
                <a:cs typeface="Arial" pitchFamily="34" charset="0"/>
              </a:rPr>
            </a:br>
            <a:endParaRPr lang="uk-UA" dirty="0"/>
          </a:p>
        </p:txBody>
      </p:sp>
      <p:sp>
        <p:nvSpPr>
          <p:cNvPr id="5" name="Содержимое 4"/>
          <p:cNvSpPr>
            <a:spLocks noGrp="1"/>
          </p:cNvSpPr>
          <p:nvPr>
            <p:ph idx="1"/>
          </p:nvPr>
        </p:nvSpPr>
        <p:spPr>
          <a:xfrm>
            <a:off x="357158" y="642918"/>
            <a:ext cx="8329642" cy="6000792"/>
          </a:xfrm>
        </p:spPr>
        <p:txBody>
          <a:bodyPr>
            <a:normAutofit fontScale="47500" lnSpcReduction="20000"/>
          </a:bodyPr>
          <a:lstStyle/>
          <a:p>
            <a:pPr lvl="0">
              <a:buNone/>
            </a:pPr>
            <a:r>
              <a:rPr lang="uk-UA" dirty="0"/>
              <a:t>1. Я схильний уникати висловлювати свою думку, оскільки не всім вона подобається.</a:t>
            </a:r>
          </a:p>
          <a:p>
            <a:pPr lvl="0">
              <a:buNone/>
            </a:pPr>
            <a:r>
              <a:rPr lang="uk-UA" dirty="0"/>
              <a:t>2. Я часто почуваюсь розгубленим, коли з мене кепкують, і не можу вимовити жодного слова у відповідь.</a:t>
            </a:r>
          </a:p>
          <a:p>
            <a:pPr lvl="0">
              <a:buNone/>
            </a:pPr>
            <a:r>
              <a:rPr lang="uk-UA" dirty="0"/>
              <a:t>3. Я відчуваю себе абсолютно спокійним, коли потрібно виступати перед групою однолітків.</a:t>
            </a:r>
          </a:p>
          <a:p>
            <a:pPr lvl="0">
              <a:buNone/>
            </a:pPr>
            <a:r>
              <a:rPr lang="uk-UA" dirty="0"/>
              <a:t>4. Мені подобається, коли я знаходжусь у центрі уваги. </a:t>
            </a:r>
          </a:p>
          <a:p>
            <a:pPr lvl="0">
              <a:buNone/>
            </a:pPr>
            <a:r>
              <a:rPr lang="uk-UA" dirty="0"/>
              <a:t>5. Я ніколи не виступаю на концертах, презентаціях та інших заходах, які проводяться у моєму закладі. </a:t>
            </a:r>
          </a:p>
          <a:p>
            <a:pPr lvl="0">
              <a:buNone/>
            </a:pPr>
            <a:r>
              <a:rPr lang="uk-UA" dirty="0"/>
              <a:t>6. Мені складно сказати своєму другові, що він мене чимсь образив.</a:t>
            </a:r>
          </a:p>
          <a:p>
            <a:pPr lvl="0">
              <a:buNone/>
            </a:pPr>
            <a:r>
              <a:rPr lang="uk-UA" dirty="0"/>
              <a:t>7. Я почуваюсь </a:t>
            </a:r>
            <a:r>
              <a:rPr lang="uk-UA" dirty="0" err="1"/>
              <a:t>дискомфортно</a:t>
            </a:r>
            <a:r>
              <a:rPr lang="uk-UA" dirty="0"/>
              <a:t> перед перевіркою домашніх завдань. 	</a:t>
            </a:r>
          </a:p>
          <a:p>
            <a:pPr lvl="0">
              <a:buNone/>
            </a:pPr>
            <a:r>
              <a:rPr lang="uk-UA" dirty="0"/>
              <a:t>8. Найбільше мене непокоїть те, що я буду виглядати смішним.</a:t>
            </a:r>
          </a:p>
          <a:p>
            <a:pPr lvl="0">
              <a:buNone/>
            </a:pPr>
            <a:r>
              <a:rPr lang="uk-UA" dirty="0"/>
              <a:t>9. Розмовляти з викладачем ‒ це для мене стресова ситуація. </a:t>
            </a:r>
          </a:p>
          <a:p>
            <a:pPr lvl="0">
              <a:buNone/>
            </a:pPr>
            <a:r>
              <a:rPr lang="uk-UA" dirty="0"/>
              <a:t>10. Я можу ввічливо відмовити іншій людині, і це не вимагає від мене великих зусиль.</a:t>
            </a:r>
          </a:p>
          <a:p>
            <a:pPr lvl="0">
              <a:buNone/>
            </a:pPr>
            <a:r>
              <a:rPr lang="uk-UA" dirty="0"/>
              <a:t>11. Коли я знаходжусь перед великою аудиторією, то починаю запинатись.</a:t>
            </a:r>
          </a:p>
          <a:p>
            <a:pPr lvl="0">
              <a:buNone/>
            </a:pPr>
            <a:r>
              <a:rPr lang="uk-UA" dirty="0"/>
              <a:t>12. Я часто червонію, коли до мене звертаються однолітки протилежної статі. </a:t>
            </a:r>
          </a:p>
          <a:p>
            <a:pPr lvl="0">
              <a:buNone/>
            </a:pPr>
            <a:r>
              <a:rPr lang="uk-UA" dirty="0"/>
              <a:t>13. Я з ентузіазмом захищаю честь свого закладу на олімпіаді.</a:t>
            </a:r>
          </a:p>
          <a:p>
            <a:pPr lvl="0">
              <a:buNone/>
            </a:pPr>
            <a:r>
              <a:rPr lang="uk-UA" dirty="0"/>
              <a:t>14. Вечірки, людні місця ‒ це ті моменти, коли я почуваю себе найбільш комфортно.</a:t>
            </a:r>
          </a:p>
          <a:p>
            <a:pPr lvl="0">
              <a:buNone/>
            </a:pPr>
            <a:r>
              <a:rPr lang="uk-UA" dirty="0"/>
              <a:t>15. У мене підвищується адреналін, коли викладач  стежить  по  журналу і вирішує, кого  б  запитати.</a:t>
            </a:r>
          </a:p>
          <a:p>
            <a:pPr lvl="0">
              <a:buNone/>
            </a:pPr>
            <a:r>
              <a:rPr lang="uk-UA" dirty="0"/>
              <a:t>16. Я постійно панікую у ситуаціях, в яких потрібне швидке реагування.</a:t>
            </a:r>
          </a:p>
          <a:p>
            <a:pPr lvl="0">
              <a:buNone/>
            </a:pPr>
            <a:r>
              <a:rPr lang="uk-UA" dirty="0"/>
              <a:t>17. Я завжди відчуваю панічний страх перед іспитами. 	</a:t>
            </a:r>
          </a:p>
          <a:p>
            <a:pPr lvl="0">
              <a:buNone/>
            </a:pPr>
            <a:r>
              <a:rPr lang="uk-UA" dirty="0"/>
              <a:t>18. У спілкуванні найважче для мене ‒ розповісти цікаву історію або анекдот, коли на мене звернені всі погляди. </a:t>
            </a:r>
          </a:p>
          <a:p>
            <a:pPr lvl="0">
              <a:buNone/>
            </a:pPr>
            <a:r>
              <a:rPr lang="uk-UA" dirty="0"/>
              <a:t>19. Через свій страх я усі навчальні проекти відкладаю  на останню мить.</a:t>
            </a:r>
          </a:p>
          <a:p>
            <a:pPr lvl="0">
              <a:buNone/>
            </a:pPr>
            <a:r>
              <a:rPr lang="uk-UA" dirty="0"/>
              <a:t>20. Мені здається, що у мене немає жодних здібностей до спілкування. </a:t>
            </a:r>
          </a:p>
          <a:p>
            <a:pPr>
              <a:buNone/>
            </a:pPr>
            <a:endParaRPr lang="uk-UA" dirty="0"/>
          </a:p>
        </p:txBody>
      </p:sp>
    </p:spTree>
    <p:extLst>
      <p:ext uri="{BB962C8B-B14F-4D97-AF65-F5344CB8AC3E}">
        <p14:creationId xmlns:p14="http://schemas.microsoft.com/office/powerpoint/2010/main" val="162059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3024336"/>
          </a:xfrm>
        </p:spPr>
        <p:txBody>
          <a:bodyPr>
            <a:normAutofit fontScale="90000"/>
          </a:bodyPr>
          <a:lstStyle/>
          <a:p>
            <a:pPr lvl="0" indent="342900" algn="l" eaLnBrk="0" fontAlgn="base" hangingPunct="0">
              <a:spcAft>
                <a:spcPct val="0"/>
              </a:spcAft>
              <a:tabLst>
                <a:tab pos="809625" algn="l"/>
              </a:tabLst>
            </a:pPr>
            <a:br>
              <a:rPr lang="uk-UA" altLang="uk-UA" sz="2000" b="1" i="1" dirty="0">
                <a:latin typeface="Times New Roman" panose="02020603050405020304" pitchFamily="18" charset="0"/>
                <a:ea typeface="Times New Roman" panose="02020603050405020304" pitchFamily="18" charset="0"/>
                <a:cs typeface="Times New Roman" panose="02020603050405020304" pitchFamily="18" charset="0"/>
              </a:rPr>
            </a:br>
            <a:br>
              <a:rPr lang="uk-UA" altLang="uk-UA" sz="2000" b="1" i="1" dirty="0">
                <a:latin typeface="Times New Roman" panose="02020603050405020304" pitchFamily="18" charset="0"/>
                <a:ea typeface="Times New Roman" panose="02020603050405020304" pitchFamily="18" charset="0"/>
                <a:cs typeface="Times New Roman" panose="02020603050405020304" pitchFamily="18" charset="0"/>
              </a:rPr>
            </a:br>
            <a:br>
              <a:rPr lang="uk-UA" altLang="uk-UA" sz="2000" b="1" i="1" dirty="0">
                <a:latin typeface="Times New Roman" panose="02020603050405020304" pitchFamily="18" charset="0"/>
                <a:ea typeface="Times New Roman" panose="02020603050405020304" pitchFamily="18" charset="0"/>
                <a:cs typeface="Times New Roman" panose="02020603050405020304" pitchFamily="18" charset="0"/>
              </a:rPr>
            </a:br>
            <a:br>
              <a:rPr lang="uk-UA" altLang="uk-UA" sz="2000" b="1" i="1" dirty="0">
                <a:latin typeface="Times New Roman" panose="02020603050405020304" pitchFamily="18" charset="0"/>
                <a:ea typeface="Times New Roman" panose="02020603050405020304" pitchFamily="18" charset="0"/>
                <a:cs typeface="Times New Roman" panose="02020603050405020304" pitchFamily="18" charset="0"/>
              </a:rPr>
            </a:br>
            <a:br>
              <a:rPr lang="uk-UA" altLang="uk-UA" sz="2000" b="1" i="1" dirty="0">
                <a:latin typeface="Times New Roman" panose="02020603050405020304" pitchFamily="18" charset="0"/>
                <a:ea typeface="Times New Roman" panose="02020603050405020304" pitchFamily="18" charset="0"/>
                <a:cs typeface="Times New Roman" panose="02020603050405020304" pitchFamily="18" charset="0"/>
              </a:rPr>
            </a:br>
            <a:br>
              <a:rPr lang="uk-UA" altLang="uk-UA" sz="2000" b="1" i="1" dirty="0">
                <a:latin typeface="Times New Roman" panose="02020603050405020304" pitchFamily="18" charset="0"/>
                <a:ea typeface="Times New Roman" panose="02020603050405020304" pitchFamily="18" charset="0"/>
                <a:cs typeface="Times New Roman" panose="02020603050405020304" pitchFamily="18" charset="0"/>
              </a:rPr>
            </a:br>
            <a:br>
              <a:rPr lang="uk-UA" altLang="uk-UA" sz="2000" b="1" i="1" dirty="0">
                <a:latin typeface="Times New Roman" panose="02020603050405020304" pitchFamily="18" charset="0"/>
                <a:ea typeface="Times New Roman" panose="02020603050405020304" pitchFamily="18" charset="0"/>
                <a:cs typeface="Times New Roman" panose="02020603050405020304" pitchFamily="18" charset="0"/>
              </a:rPr>
            </a:br>
            <a:r>
              <a:rPr lang="uk-UA" altLang="uk-UA" sz="2000" b="1" i="1" dirty="0">
                <a:solidFill>
                  <a:srgbClr val="00B050"/>
                </a:solidFill>
                <a:latin typeface="Times New Roman" panose="02020603050405020304" pitchFamily="18" charset="0"/>
                <a:ea typeface="Times New Roman" pitchFamily="18" charset="0"/>
                <a:cs typeface="Times New Roman" panose="02020603050405020304" pitchFamily="18" charset="0"/>
              </a:rPr>
              <a:t>:</a:t>
            </a:r>
            <a:br>
              <a:rPr lang="uk-UA" altLang="uk-UA" sz="2000" dirty="0">
                <a:latin typeface="Arial" pitchFamily="34" charset="0"/>
                <a:cs typeface="Arial" pitchFamily="34" charset="0"/>
              </a:rPr>
            </a:br>
            <a:br>
              <a:rPr lang="uk-UA" altLang="uk-UA" sz="5400" dirty="0">
                <a:latin typeface="Arial" pitchFamily="34" charset="0"/>
                <a:cs typeface="Arial" pitchFamily="34" charset="0"/>
              </a:rPr>
            </a:br>
            <a:endParaRPr lang="uk-UA" dirty="0"/>
          </a:p>
        </p:txBody>
      </p:sp>
      <p:sp>
        <p:nvSpPr>
          <p:cNvPr id="5" name="Содержимое 4"/>
          <p:cNvSpPr>
            <a:spLocks noGrp="1"/>
          </p:cNvSpPr>
          <p:nvPr>
            <p:ph idx="1"/>
          </p:nvPr>
        </p:nvSpPr>
        <p:spPr>
          <a:xfrm>
            <a:off x="214282" y="214290"/>
            <a:ext cx="8572560" cy="6357982"/>
          </a:xfrm>
        </p:spPr>
        <p:txBody>
          <a:bodyPr>
            <a:normAutofit fontScale="40000" lnSpcReduction="20000"/>
          </a:bodyPr>
          <a:lstStyle/>
          <a:p>
            <a:pPr algn="ctr">
              <a:buNone/>
            </a:pPr>
            <a:r>
              <a:rPr lang="uk-UA" sz="5000" b="1" i="1" dirty="0"/>
              <a:t>Опрацювання результатів</a:t>
            </a:r>
          </a:p>
          <a:p>
            <a:pPr algn="ctr">
              <a:buNone/>
            </a:pPr>
            <a:endParaRPr lang="uk-UA" sz="5000" dirty="0"/>
          </a:p>
          <a:p>
            <a:pPr algn="just">
              <a:buNone/>
            </a:pPr>
            <a:r>
              <a:rPr lang="uk-UA" dirty="0"/>
              <a:t>Максимальна кількість балів за опитувальником </a:t>
            </a:r>
            <a:r>
              <a:rPr lang="uk-UA" dirty="0">
                <a:sym typeface="Symbol"/>
              </a:rPr>
              <a:t></a:t>
            </a:r>
            <a:r>
              <a:rPr lang="uk-UA" dirty="0"/>
              <a:t> 20. </a:t>
            </a:r>
          </a:p>
          <a:p>
            <a:pPr algn="just">
              <a:buNone/>
            </a:pPr>
            <a:r>
              <a:rPr lang="uk-UA" dirty="0"/>
              <a:t>Підрахуйте бали за усіма шкалами, враховуючи, що запитання 1, 2, 5‒9, 11, 1, 15‒20 є прямими, а запитання 3, 4, 10, 13, 14 ‒ зворотними. </a:t>
            </a:r>
          </a:p>
          <a:p>
            <a:pPr algn="just">
              <a:buNone/>
            </a:pPr>
            <a:r>
              <a:rPr lang="uk-UA" dirty="0"/>
              <a:t>Якщо Ви відповіли «так» запитання 1, 2, 5‒9, 11, 1, 15‒20, то нараховується 1 бал, якщо «ні» ‒ то 0 балів.</a:t>
            </a:r>
          </a:p>
          <a:p>
            <a:pPr algn="just">
              <a:buNone/>
            </a:pPr>
            <a:r>
              <a:rPr lang="uk-UA" dirty="0"/>
              <a:t>Якщо Ви відповіли «так» запитання 3, 4, 10, 13, 14, то нараховується 0 балів, якщо «ні» ‒ то 1 бал.</a:t>
            </a:r>
          </a:p>
          <a:p>
            <a:pPr algn="just">
              <a:buNone/>
            </a:pPr>
            <a:endParaRPr lang="uk-UA" dirty="0"/>
          </a:p>
          <a:p>
            <a:pPr algn="just">
              <a:buNone/>
            </a:pPr>
            <a:r>
              <a:rPr lang="uk-UA" sz="5000" b="1" i="1" dirty="0"/>
              <a:t>	Високий рівень соціальної тривожності </a:t>
            </a:r>
            <a:r>
              <a:rPr lang="uk-UA" sz="5000" dirty="0"/>
              <a:t>‒ 14‒20 балів</a:t>
            </a:r>
          </a:p>
          <a:p>
            <a:pPr algn="just">
              <a:buNone/>
            </a:pPr>
            <a:r>
              <a:rPr lang="uk-UA" dirty="0"/>
              <a:t>	Ви легко засмучуєтесь, довго переживаєте неприємності і не можете забути про них, відчуваєте неспокій навіть з приводу найменших дрібниць, все берете близько до серця, завжди невпевнені у собі, усвідомлюєте себе беззахисними  у спілкуванні. Особливе напруження викликають ситуації соціального оцінювання:Ви почуваєтесь розгубленим перед великою аудиторією, панікуєте, коли інші використовують щодо Вас сарказм. Часто ця тривожність поширюється на Ваше навчання: Ви </a:t>
            </a:r>
            <a:r>
              <a:rPr lang="uk-UA" dirty="0" err="1"/>
              <a:t>дискомфортно</a:t>
            </a:r>
            <a:r>
              <a:rPr lang="uk-UA" dirty="0"/>
              <a:t> почуваєтесь у ситуаціях навчального контролю. Така ситуація потребує активної роботи над собою з метою зниження соціальної тривожності.</a:t>
            </a:r>
          </a:p>
          <a:p>
            <a:pPr algn="just">
              <a:buNone/>
            </a:pPr>
            <a:r>
              <a:rPr lang="uk-UA" sz="5000" b="1" i="1" dirty="0"/>
              <a:t>	Середній рівень соціальної тривожності </a:t>
            </a:r>
            <a:r>
              <a:rPr lang="uk-UA" sz="5000" dirty="0"/>
              <a:t>‒ 7‒13 балів.</a:t>
            </a:r>
          </a:p>
          <a:p>
            <a:pPr algn="just">
              <a:buNone/>
            </a:pPr>
            <a:r>
              <a:rPr lang="uk-UA" dirty="0"/>
              <a:t>	Ви можете проявляти неспокій, коли думаєте про свої справи та проблеми, але переважно маєте підвищений настрій. Вам подобається бути у центрі уваги лише серед людей, котрі є Вам близькими. Ви не червонієте у ситуаціях спілкування, не панікуєте за найменших дрібниць, але Вам складно ввічливо відмовити іншій людині. Ви відчуваєте натхнення та бажання вчитись, проте відчуваєте тривогу, коли навчальні справи не йдуть до ладу. Щоб підвищити свої комунікативні навики у ситуаціях спілкування Вам потрібно звернути увагу на формування здатності висловлювати свою думку у колективі однолітків, активно відстоювати свої погляди. </a:t>
            </a:r>
          </a:p>
          <a:p>
            <a:pPr algn="just">
              <a:buNone/>
            </a:pPr>
            <a:r>
              <a:rPr lang="uk-UA" sz="5000" b="1" i="1" dirty="0"/>
              <a:t>	Низький рівень соціальної тривожності </a:t>
            </a:r>
            <a:r>
              <a:rPr lang="uk-UA" sz="5000" dirty="0"/>
              <a:t>‒ 0‒6 бали.</a:t>
            </a:r>
          </a:p>
          <a:p>
            <a:pPr algn="just">
              <a:buNone/>
            </a:pPr>
            <a:r>
              <a:rPr lang="uk-UA" dirty="0"/>
              <a:t>	Ситуації спілкування  ‒ це ті моменти, коли Ви почуваєте себе найбільш </a:t>
            </a:r>
            <a:r>
              <a:rPr lang="uk-UA" dirty="0" err="1"/>
              <a:t>комфортно.Ви</a:t>
            </a:r>
            <a:r>
              <a:rPr lang="uk-UA" dirty="0"/>
              <a:t> завжди маєте підвищений настрій, відчуваєте натхнення та бажання працювати, врівноважені, спокійні, холоднокровні і зібрані, не відволікаєтесь на дрібниці, буваєте цілком щасливими і задоволеними. Вам подобається бути у центрі уваги, презентувати себе, відвідувати вечірки, людні місця. Вам не потрібно турбуватись з приводу своєї соціальної компетентності, оскільки комунікативні навички у Вас сформовані і базовий рівень тривожності низький. І це дозволяє Вам відчувати лише позитивні емоції від спілкування. </a:t>
            </a:r>
          </a:p>
          <a:p>
            <a:pPr algn="just">
              <a:buNone/>
            </a:pPr>
            <a:endParaRPr lang="uk-UA" dirty="0"/>
          </a:p>
        </p:txBody>
      </p:sp>
    </p:spTree>
    <p:extLst>
      <p:ext uri="{BB962C8B-B14F-4D97-AF65-F5344CB8AC3E}">
        <p14:creationId xmlns:p14="http://schemas.microsoft.com/office/powerpoint/2010/main" val="1892258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8D2F4D-CC5C-44E1-9FD9-C68CDC426D9E}"/>
              </a:ext>
            </a:extLst>
          </p:cNvPr>
          <p:cNvSpPr>
            <a:spLocks noGrp="1"/>
          </p:cNvSpPr>
          <p:nvPr>
            <p:ph type="title"/>
          </p:nvPr>
        </p:nvSpPr>
        <p:spPr>
          <a:xfrm>
            <a:off x="457200" y="188640"/>
            <a:ext cx="8229600" cy="1008112"/>
          </a:xfrm>
        </p:spPr>
        <p:txBody>
          <a:bodyPr>
            <a:normAutofit fontScale="90000"/>
          </a:bodyPr>
          <a:lstStyle/>
          <a:p>
            <a:pPr>
              <a:spcBef>
                <a:spcPts val="0"/>
              </a:spcBef>
              <a:spcAft>
                <a:spcPts val="0"/>
              </a:spcAft>
            </a:pPr>
            <a:r>
              <a:rPr lang="ru-RU" sz="1800" b="1" dirty="0">
                <a:solidFill>
                  <a:srgbClr val="933634"/>
                </a:solidFill>
                <a:effectLst/>
                <a:latin typeface="Derby"/>
              </a:rPr>
              <a:t>3. МАНДРІВКА У МИНУЛЕ</a:t>
            </a:r>
            <a:br>
              <a:rPr lang="ru-RU" dirty="0">
                <a:effectLst/>
              </a:rPr>
            </a:br>
            <a:r>
              <a:rPr lang="ru-RU" sz="1800" b="1" dirty="0">
                <a:solidFill>
                  <a:srgbClr val="000000"/>
                </a:solidFill>
                <a:effectLst/>
                <a:latin typeface="Times New Roman" panose="02020603050405020304" pitchFamily="18" charset="0"/>
              </a:rPr>
              <a:t>Мета: </a:t>
            </a:r>
            <a:r>
              <a:rPr lang="ru-RU" sz="1800" dirty="0" err="1">
                <a:solidFill>
                  <a:srgbClr val="000000"/>
                </a:solidFill>
                <a:effectLst/>
                <a:latin typeface="Times New Roman" panose="02020603050405020304" pitchFamily="18" charset="0"/>
              </a:rPr>
              <a:t>Визначення</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етапів</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формування</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тривожності</a:t>
            </a:r>
            <a:r>
              <a:rPr lang="ru-RU" sz="1800" dirty="0">
                <a:solidFill>
                  <a:srgbClr val="000000"/>
                </a:solidFill>
                <a:effectLst/>
                <a:latin typeface="Times New Roman" panose="02020603050405020304" pitchFamily="18" charset="0"/>
              </a:rPr>
              <a:t> </a:t>
            </a:r>
            <a:br>
              <a:rPr lang="ru-RU" dirty="0">
                <a:effectLst/>
              </a:rPr>
            </a:br>
            <a:endParaRPr lang="uk-UA" dirty="0"/>
          </a:p>
        </p:txBody>
      </p:sp>
      <p:graphicFrame>
        <p:nvGraphicFramePr>
          <p:cNvPr id="6" name="Объект 5">
            <a:extLst>
              <a:ext uri="{FF2B5EF4-FFF2-40B4-BE49-F238E27FC236}">
                <a16:creationId xmlns:a16="http://schemas.microsoft.com/office/drawing/2014/main" id="{0986F312-1DC5-4536-B49B-87B9095A3D71}"/>
              </a:ext>
            </a:extLst>
          </p:cNvPr>
          <p:cNvGraphicFramePr>
            <a:graphicFrameLocks noGrp="1"/>
          </p:cNvGraphicFramePr>
          <p:nvPr>
            <p:ph idx="1"/>
            <p:extLst>
              <p:ext uri="{D42A27DB-BD31-4B8C-83A1-F6EECF244321}">
                <p14:modId xmlns:p14="http://schemas.microsoft.com/office/powerpoint/2010/main" val="342152842"/>
              </p:ext>
            </p:extLst>
          </p:nvPr>
        </p:nvGraphicFramePr>
        <p:xfrm>
          <a:off x="477778" y="764704"/>
          <a:ext cx="8208911" cy="5831978"/>
        </p:xfrm>
        <a:graphic>
          <a:graphicData uri="http://schemas.openxmlformats.org/drawingml/2006/table">
            <a:tbl>
              <a:tblPr/>
              <a:tblGrid>
                <a:gridCol w="1594048">
                  <a:extLst>
                    <a:ext uri="{9D8B030D-6E8A-4147-A177-3AD203B41FA5}">
                      <a16:colId xmlns:a16="http://schemas.microsoft.com/office/drawing/2014/main" val="1604910396"/>
                    </a:ext>
                  </a:extLst>
                </a:gridCol>
                <a:gridCol w="180289">
                  <a:extLst>
                    <a:ext uri="{9D8B030D-6E8A-4147-A177-3AD203B41FA5}">
                      <a16:colId xmlns:a16="http://schemas.microsoft.com/office/drawing/2014/main" val="20001"/>
                    </a:ext>
                  </a:extLst>
                </a:gridCol>
                <a:gridCol w="3948366">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1876608">
                  <a:extLst>
                    <a:ext uri="{9D8B030D-6E8A-4147-A177-3AD203B41FA5}">
                      <a16:colId xmlns:a16="http://schemas.microsoft.com/office/drawing/2014/main" val="20004"/>
                    </a:ext>
                  </a:extLst>
                </a:gridCol>
              </a:tblGrid>
              <a:tr h="1791414">
                <a:tc>
                  <a:txBody>
                    <a:bodyPr/>
                    <a:lstStyle/>
                    <a:p>
                      <a:pPr indent="0" algn="ctr">
                        <a:spcBef>
                          <a:spcPts val="0"/>
                        </a:spcBef>
                        <a:spcAft>
                          <a:spcPts val="0"/>
                        </a:spcAft>
                      </a:pPr>
                      <a:endParaRPr lang="uk-UA" sz="1600" dirty="0">
                        <a:solidFill>
                          <a:srgbClr val="000000"/>
                        </a:solidFill>
                        <a:effectLst/>
                        <a:latin typeface="Times New Roman" panose="02020603050405020304" pitchFamily="18" charset="0"/>
                        <a:cs typeface="Times New Roman" panose="02020603050405020304" pitchFamily="18" charset="0"/>
                      </a:endParaRPr>
                    </a:p>
                  </a:txBody>
                  <a:tcPr marL="29408" marR="29408" marT="0" marB="0" anchor="ctr">
                    <a:lnL w="6337"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gridSpan="4">
                  <a:txBody>
                    <a:bodyPr/>
                    <a:lstStyle/>
                    <a:p>
                      <a:pPr>
                        <a:spcBef>
                          <a:spcPts val="0"/>
                        </a:spcBef>
                        <a:spcAft>
                          <a:spcPts val="0"/>
                        </a:spcAft>
                      </a:pPr>
                      <a:r>
                        <a:rPr lang="uk-UA" sz="1600" dirty="0">
                          <a:solidFill>
                            <a:srgbClr val="000000"/>
                          </a:solidFill>
                          <a:effectLst/>
                          <a:latin typeface="Times New Roman" panose="02020603050405020304" pitchFamily="18" charset="0"/>
                          <a:cs typeface="Times New Roman" panose="02020603050405020304" pitchFamily="18" charset="0"/>
                        </a:rPr>
                        <a:t>1. Заплющ очі та уяви свій </a:t>
                      </a:r>
                      <a:r>
                        <a:rPr lang="uk-UA" sz="1600" b="1" i="1" dirty="0">
                          <a:solidFill>
                            <a:srgbClr val="933634"/>
                          </a:solidFill>
                          <a:effectLst/>
                          <a:latin typeface="Times New Roman" panose="02020603050405020304" pitchFamily="18" charset="0"/>
                          <a:cs typeface="Times New Roman" panose="02020603050405020304" pitchFamily="18" charset="0"/>
                        </a:rPr>
                        <a:t>перший дитячий страх</a:t>
                      </a:r>
                      <a:r>
                        <a:rPr lang="uk-UA" sz="1600" dirty="0">
                          <a:solidFill>
                            <a:srgbClr val="000000"/>
                          </a:solidFill>
                          <a:effectLst/>
                          <a:latin typeface="Times New Roman" panose="02020603050405020304" pitchFamily="18" charset="0"/>
                          <a:cs typeface="Times New Roman" panose="02020603050405020304" pitchFamily="18" charset="0"/>
                        </a:rPr>
                        <a:t> (наприклад, боявся залишатись один вдома, боявся кремезного сусіда чи ін.). З чим він був </a:t>
                      </a:r>
                      <a:r>
                        <a:rPr lang="uk-UA" sz="1600" dirty="0" err="1">
                          <a:solidFill>
                            <a:srgbClr val="000000"/>
                          </a:solidFill>
                          <a:effectLst/>
                          <a:latin typeface="Times New Roman" panose="02020603050405020304" pitchFamily="18" charset="0"/>
                          <a:cs typeface="Times New Roman" panose="02020603050405020304" pitchFamily="18" charset="0"/>
                        </a:rPr>
                        <a:t>пов</a:t>
                      </a:r>
                      <a:r>
                        <a:rPr lang="uk-UA" sz="1600" dirty="0">
                          <a:solidFill>
                            <a:srgbClr val="000000"/>
                          </a:solidFill>
                          <a:effectLst/>
                          <a:latin typeface="Times New Roman" panose="02020603050405020304" pitchFamily="18" charset="0"/>
                          <a:cs typeface="Times New Roman" panose="02020603050405020304" pitchFamily="18" charset="0"/>
                        </a:rPr>
                        <a:t>&amp;</a:t>
                      </a:r>
                      <a:r>
                        <a:rPr lang="en-US" sz="1600" dirty="0" err="1">
                          <a:solidFill>
                            <a:srgbClr val="000000"/>
                          </a:solidFill>
                          <a:effectLst/>
                          <a:latin typeface="Times New Roman" panose="02020603050405020304" pitchFamily="18" charset="0"/>
                          <a:cs typeface="Times New Roman" panose="02020603050405020304" pitchFamily="18" charset="0"/>
                        </a:rPr>
                        <a:t>apos</a:t>
                      </a:r>
                      <a:r>
                        <a:rPr lang="en-US" sz="1600" dirty="0">
                          <a:solidFill>
                            <a:srgbClr val="000000"/>
                          </a:solidFill>
                          <a:effectLst/>
                          <a:latin typeface="Times New Roman" panose="02020603050405020304" pitchFamily="18" charset="0"/>
                          <a:cs typeface="Times New Roman" panose="02020603050405020304" pitchFamily="18" charset="0"/>
                        </a:rPr>
                        <a:t>;</a:t>
                      </a:r>
                      <a:r>
                        <a:rPr lang="uk-UA" sz="1600" dirty="0" err="1">
                          <a:solidFill>
                            <a:srgbClr val="000000"/>
                          </a:solidFill>
                          <a:effectLst/>
                          <a:latin typeface="Times New Roman" panose="02020603050405020304" pitchFamily="18" charset="0"/>
                          <a:cs typeface="Times New Roman" panose="02020603050405020304" pitchFamily="18" charset="0"/>
                        </a:rPr>
                        <a:t>язаний</a:t>
                      </a:r>
                      <a:r>
                        <a:rPr lang="uk-UA" sz="1600" dirty="0">
                          <a:solidFill>
                            <a:srgbClr val="000000"/>
                          </a:solidFill>
                          <a:effectLst/>
                          <a:latin typeface="Times New Roman" panose="02020603050405020304" pitchFamily="18" charset="0"/>
                          <a:cs typeface="Times New Roman" panose="02020603050405020304" pitchFamily="18" charset="0"/>
                        </a:rPr>
                        <a:t>? ______________________________________________</a:t>
                      </a:r>
                      <a:endParaRPr lang="uk-UA" sz="1600" dirty="0">
                        <a:effectLst/>
                        <a:latin typeface="Times New Roman" panose="02020603050405020304" pitchFamily="18" charset="0"/>
                        <a:cs typeface="Times New Roman" panose="02020603050405020304" pitchFamily="18" charset="0"/>
                      </a:endParaRPr>
                    </a:p>
                    <a:p>
                      <a:pPr>
                        <a:spcBef>
                          <a:spcPts val="0"/>
                        </a:spcBef>
                        <a:spcAft>
                          <a:spcPts val="0"/>
                        </a:spcAft>
                      </a:pPr>
                      <a:r>
                        <a:rPr lang="uk-UA" sz="1600" dirty="0">
                          <a:solidFill>
                            <a:srgbClr val="000000"/>
                          </a:solidFill>
                          <a:effectLst/>
                          <a:latin typeface="Times New Roman" panose="02020603050405020304" pitchFamily="18" charset="0"/>
                          <a:cs typeface="Times New Roman" panose="02020603050405020304" pitchFamily="18" charset="0"/>
                        </a:rPr>
                        <a:t>У цей час ти знаходився в уявній небезпеці. Щоб </a:t>
                      </a:r>
                      <a:r>
                        <a:rPr lang="uk-UA" sz="1600" dirty="0" err="1">
                          <a:solidFill>
                            <a:srgbClr val="000000"/>
                          </a:solidFill>
                          <a:effectLst/>
                          <a:latin typeface="Times New Roman" panose="02020603050405020304" pitchFamily="18" charset="0"/>
                          <a:cs typeface="Times New Roman" panose="02020603050405020304" pitchFamily="18" charset="0"/>
                        </a:rPr>
                        <a:t>зясувати</a:t>
                      </a:r>
                      <a:r>
                        <a:rPr lang="uk-UA" sz="1600" dirty="0">
                          <a:solidFill>
                            <a:srgbClr val="000000"/>
                          </a:solidFill>
                          <a:effectLst/>
                          <a:latin typeface="Times New Roman" panose="02020603050405020304" pitchFamily="18" charset="0"/>
                          <a:cs typeface="Times New Roman" panose="02020603050405020304" pitchFamily="18" charset="0"/>
                        </a:rPr>
                        <a:t> її сутність, дай відповідь на запитання «У чому проявлялось порушення почуття безпеки?» (до прикладу: не було захисту від батьків, емоційної  підтримки від мами) ______________________________________________________</a:t>
                      </a:r>
                      <a:endParaRPr lang="uk-UA" sz="1600" dirty="0">
                        <a:effectLst/>
                        <a:latin typeface="Times New Roman" panose="02020603050405020304" pitchFamily="18" charset="0"/>
                        <a:cs typeface="Times New Roman" panose="02020603050405020304" pitchFamily="18" charset="0"/>
                      </a:endParaRPr>
                    </a:p>
                  </a:txBody>
                  <a:tcPr marL="29408" marR="29408" marT="0" marB="0" anchor="ctr">
                    <a:lnL w="12700" cap="flat" cmpd="sng" algn="ctr">
                      <a:solidFill>
                        <a:schemeClr val="tx1"/>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val="3766771522"/>
                  </a:ext>
                </a:extLst>
              </a:tr>
              <a:tr h="1358324">
                <a:tc gridSpan="3">
                  <a:txBody>
                    <a:bodyPr/>
                    <a:lstStyle/>
                    <a:p>
                      <a:pPr>
                        <a:spcBef>
                          <a:spcPts val="0"/>
                        </a:spcBef>
                        <a:spcAft>
                          <a:spcPts val="0"/>
                        </a:spcAft>
                      </a:pPr>
                      <a:r>
                        <a:rPr lang="ru-RU" sz="1600" b="1" i="1" dirty="0">
                          <a:solidFill>
                            <a:srgbClr val="933634"/>
                          </a:solidFill>
                          <a:effectLst/>
                          <a:latin typeface="Times New Roman" panose="02020603050405020304" pitchFamily="18" charset="0"/>
                          <a:cs typeface="Times New Roman" panose="02020603050405020304" pitchFamily="18" charset="0"/>
                        </a:rPr>
                        <a:t>2. </a:t>
                      </a:r>
                      <a:r>
                        <a:rPr lang="ru-RU" sz="1600" b="1" i="1" dirty="0" err="1">
                          <a:solidFill>
                            <a:srgbClr val="933634"/>
                          </a:solidFill>
                          <a:effectLst/>
                          <a:latin typeface="Times New Roman" panose="02020603050405020304" pitchFamily="18" charset="0"/>
                          <a:cs typeface="Times New Roman" panose="02020603050405020304" pitchFamily="18" charset="0"/>
                        </a:rPr>
                        <a:t>Ти</a:t>
                      </a:r>
                      <a:r>
                        <a:rPr lang="ru-RU" sz="1600" b="1" i="1" dirty="0">
                          <a:solidFill>
                            <a:srgbClr val="933634"/>
                          </a:solidFill>
                          <a:effectLst/>
                          <a:latin typeface="Times New Roman" panose="02020603050405020304" pitchFamily="18" charset="0"/>
                          <a:cs typeface="Times New Roman" panose="02020603050405020304" pitchFamily="18" charset="0"/>
                        </a:rPr>
                        <a:t> </a:t>
                      </a:r>
                      <a:r>
                        <a:rPr lang="ru-RU" sz="1600" b="1" i="1" dirty="0" err="1">
                          <a:solidFill>
                            <a:srgbClr val="933634"/>
                          </a:solidFill>
                          <a:effectLst/>
                          <a:latin typeface="Times New Roman" panose="02020603050405020304" pitchFamily="18" charset="0"/>
                          <a:cs typeface="Times New Roman" panose="02020603050405020304" pitchFamily="18" charset="0"/>
                        </a:rPr>
                        <a:t>пішов</a:t>
                      </a:r>
                      <a:r>
                        <a:rPr lang="ru-RU" sz="1600" b="1" i="1" dirty="0">
                          <a:solidFill>
                            <a:srgbClr val="933634"/>
                          </a:solidFill>
                          <a:effectLst/>
                          <a:latin typeface="Times New Roman" panose="02020603050405020304" pitchFamily="18" charset="0"/>
                          <a:cs typeface="Times New Roman" panose="02020603050405020304" pitchFamily="18" charset="0"/>
                        </a:rPr>
                        <a:t> до </a:t>
                      </a:r>
                      <a:r>
                        <a:rPr lang="ru-RU" sz="1600" b="1" i="1" dirty="0" err="1">
                          <a:solidFill>
                            <a:srgbClr val="933634"/>
                          </a:solidFill>
                          <a:effectLst/>
                          <a:latin typeface="Times New Roman" panose="02020603050405020304" pitchFamily="18" charset="0"/>
                          <a:cs typeface="Times New Roman" panose="02020603050405020304" pitchFamily="18" charset="0"/>
                        </a:rPr>
                        <a:t>школи</a:t>
                      </a:r>
                      <a:r>
                        <a:rPr lang="ru-RU" sz="1600" b="1" i="1" dirty="0">
                          <a:solidFill>
                            <a:srgbClr val="933634"/>
                          </a:solidFill>
                          <a:effectLst/>
                          <a:latin typeface="Times New Roman" panose="02020603050405020304" pitchFamily="18" charset="0"/>
                          <a:cs typeface="Times New Roman" panose="02020603050405020304" pitchFamily="18" charset="0"/>
                        </a:rPr>
                        <a:t>. </a:t>
                      </a:r>
                      <a:r>
                        <a:rPr lang="ru-RU" sz="1600" dirty="0">
                          <a:solidFill>
                            <a:srgbClr val="000000"/>
                          </a:solidFill>
                          <a:effectLst/>
                          <a:latin typeface="Times New Roman" panose="02020603050405020304" pitchFamily="18" charset="0"/>
                          <a:cs typeface="Times New Roman" panose="02020603050405020304" pitchFamily="18" charset="0"/>
                        </a:rPr>
                        <a:t>З </a:t>
                      </a:r>
                      <a:r>
                        <a:rPr lang="ru-RU" sz="1600" dirty="0" err="1">
                          <a:solidFill>
                            <a:srgbClr val="000000"/>
                          </a:solidFill>
                          <a:effectLst/>
                          <a:latin typeface="Times New Roman" panose="02020603050405020304" pitchFamily="18" charset="0"/>
                          <a:cs typeface="Times New Roman" panose="02020603050405020304" pitchFamily="18" charset="0"/>
                        </a:rPr>
                        <a:t>чим</a:t>
                      </a:r>
                      <a:r>
                        <a:rPr lang="ru-RU" sz="1600" dirty="0">
                          <a:solidFill>
                            <a:srgbClr val="000000"/>
                          </a:solidFill>
                          <a:effectLst/>
                          <a:latin typeface="Times New Roman" panose="02020603050405020304" pitchFamily="18" charset="0"/>
                          <a:cs typeface="Times New Roman" panose="02020603050405020304" pitchFamily="18" charset="0"/>
                        </a:rPr>
                        <a:t> у </a:t>
                      </a:r>
                      <a:r>
                        <a:rPr lang="ru-RU" sz="1600" dirty="0" err="1">
                          <a:solidFill>
                            <a:srgbClr val="000000"/>
                          </a:solidFill>
                          <a:effectLst/>
                          <a:latin typeface="Times New Roman" panose="02020603050405020304" pitchFamily="18" charset="0"/>
                          <a:cs typeface="Times New Roman" panose="02020603050405020304" pitchFamily="18" charset="0"/>
                        </a:rPr>
                        <a:t>цей</a:t>
                      </a:r>
                      <a:r>
                        <a:rPr lang="ru-RU" sz="1600" dirty="0">
                          <a:solidFill>
                            <a:srgbClr val="000000"/>
                          </a:solidFill>
                          <a:effectLst/>
                          <a:latin typeface="Times New Roman" panose="02020603050405020304" pitchFamily="18" charset="0"/>
                          <a:cs typeface="Times New Roman" panose="02020603050405020304" pitchFamily="18" charset="0"/>
                        </a:rPr>
                        <a:t> </a:t>
                      </a:r>
                      <a:r>
                        <a:rPr lang="ru-RU" sz="1600" dirty="0" err="1">
                          <a:solidFill>
                            <a:srgbClr val="000000"/>
                          </a:solidFill>
                          <a:effectLst/>
                          <a:latin typeface="Times New Roman" panose="02020603050405020304" pitchFamily="18" charset="0"/>
                          <a:cs typeface="Times New Roman" panose="02020603050405020304" pitchFamily="18" charset="0"/>
                        </a:rPr>
                        <a:t>період</a:t>
                      </a:r>
                      <a:r>
                        <a:rPr lang="ru-RU" sz="1600" dirty="0">
                          <a:solidFill>
                            <a:srgbClr val="000000"/>
                          </a:solidFill>
                          <a:effectLst/>
                          <a:latin typeface="Times New Roman" panose="02020603050405020304" pitchFamily="18" charset="0"/>
                          <a:cs typeface="Times New Roman" panose="02020603050405020304" pitchFamily="18" charset="0"/>
                        </a:rPr>
                        <a:t> </a:t>
                      </a:r>
                      <a:r>
                        <a:rPr lang="ru-RU" sz="1600" dirty="0" err="1">
                          <a:solidFill>
                            <a:srgbClr val="000000"/>
                          </a:solidFill>
                          <a:effectLst/>
                          <a:latin typeface="Times New Roman" panose="02020603050405020304" pitchFamily="18" charset="0"/>
                          <a:cs typeface="Times New Roman" panose="02020603050405020304" pitchFamily="18" charset="0"/>
                        </a:rPr>
                        <a:t>були</a:t>
                      </a:r>
                      <a:r>
                        <a:rPr lang="ru-RU" sz="1600" dirty="0">
                          <a:solidFill>
                            <a:srgbClr val="000000"/>
                          </a:solidFill>
                          <a:effectLst/>
                          <a:latin typeface="Times New Roman" panose="02020603050405020304" pitchFamily="18" charset="0"/>
                          <a:cs typeface="Times New Roman" panose="02020603050405020304" pitchFamily="18" charset="0"/>
                        </a:rPr>
                        <a:t> </a:t>
                      </a:r>
                      <a:r>
                        <a:rPr lang="ru-RU" sz="1600" dirty="0" err="1">
                          <a:solidFill>
                            <a:srgbClr val="000000"/>
                          </a:solidFill>
                          <a:effectLst/>
                          <a:latin typeface="Times New Roman" panose="02020603050405020304" pitchFamily="18" charset="0"/>
                          <a:cs typeface="Times New Roman" panose="02020603050405020304" pitchFamily="18" charset="0"/>
                        </a:rPr>
                        <a:t>повязані</a:t>
                      </a:r>
                      <a:r>
                        <a:rPr lang="ru-RU" sz="1600" dirty="0">
                          <a:solidFill>
                            <a:srgbClr val="000000"/>
                          </a:solidFill>
                          <a:effectLst/>
                          <a:latin typeface="Times New Roman" panose="02020603050405020304" pitchFamily="18" charset="0"/>
                          <a:cs typeface="Times New Roman" panose="02020603050405020304" pitchFamily="18" charset="0"/>
                        </a:rPr>
                        <a:t> </a:t>
                      </a:r>
                      <a:r>
                        <a:rPr lang="ru-RU" sz="1600" dirty="0" err="1">
                          <a:solidFill>
                            <a:srgbClr val="000000"/>
                          </a:solidFill>
                          <a:effectLst/>
                          <a:latin typeface="Times New Roman" panose="02020603050405020304" pitchFamily="18" charset="0"/>
                          <a:cs typeface="Times New Roman" panose="02020603050405020304" pitchFamily="18" charset="0"/>
                        </a:rPr>
                        <a:t>твої</a:t>
                      </a:r>
                      <a:r>
                        <a:rPr lang="ru-RU" sz="1600" dirty="0">
                          <a:solidFill>
                            <a:srgbClr val="000000"/>
                          </a:solidFill>
                          <a:effectLst/>
                          <a:latin typeface="Times New Roman" panose="02020603050405020304" pitchFamily="18" charset="0"/>
                          <a:cs typeface="Times New Roman" panose="02020603050405020304" pitchFamily="18" charset="0"/>
                        </a:rPr>
                        <a:t> </a:t>
                      </a:r>
                      <a:r>
                        <a:rPr lang="ru-RU" sz="1600" dirty="0" err="1">
                          <a:solidFill>
                            <a:srgbClr val="000000"/>
                          </a:solidFill>
                          <a:effectLst/>
                          <a:latin typeface="Times New Roman" panose="02020603050405020304" pitchFamily="18" charset="0"/>
                          <a:cs typeface="Times New Roman" panose="02020603050405020304" pitchFamily="18" charset="0"/>
                        </a:rPr>
                        <a:t>найважливіші</a:t>
                      </a:r>
                      <a:r>
                        <a:rPr lang="ru-RU" sz="1600" dirty="0">
                          <a:solidFill>
                            <a:srgbClr val="000000"/>
                          </a:solidFill>
                          <a:effectLst/>
                          <a:latin typeface="Times New Roman" panose="02020603050405020304" pitchFamily="18" charset="0"/>
                          <a:cs typeface="Times New Roman" panose="02020603050405020304" pitchFamily="18" charset="0"/>
                        </a:rPr>
                        <a:t> страхи? ___________________________________</a:t>
                      </a:r>
                      <a:endParaRPr lang="ru-RU" sz="1600" dirty="0">
                        <a:effectLst/>
                        <a:latin typeface="Times New Roman" panose="02020603050405020304" pitchFamily="18" charset="0"/>
                        <a:cs typeface="Times New Roman" panose="02020603050405020304" pitchFamily="18" charset="0"/>
                      </a:endParaRPr>
                    </a:p>
                    <a:p>
                      <a:pPr>
                        <a:spcBef>
                          <a:spcPts val="0"/>
                        </a:spcBef>
                        <a:spcAft>
                          <a:spcPts val="0"/>
                        </a:spcAft>
                      </a:pPr>
                      <a:r>
                        <a:rPr lang="ru-RU" sz="1600" dirty="0">
                          <a:solidFill>
                            <a:srgbClr val="000000"/>
                          </a:solidFill>
                          <a:effectLst/>
                          <a:latin typeface="Times New Roman" panose="02020603050405020304" pitchFamily="18" charset="0"/>
                          <a:cs typeface="Times New Roman" panose="02020603050405020304" pitchFamily="18" charset="0"/>
                        </a:rPr>
                        <a:t>У </a:t>
                      </a:r>
                      <a:r>
                        <a:rPr lang="ru-RU" sz="1600" dirty="0" err="1">
                          <a:solidFill>
                            <a:srgbClr val="000000"/>
                          </a:solidFill>
                          <a:effectLst/>
                          <a:latin typeface="Times New Roman" panose="02020603050405020304" pitchFamily="18" charset="0"/>
                          <a:cs typeface="Times New Roman" panose="02020603050405020304" pitchFamily="18" charset="0"/>
                        </a:rPr>
                        <a:t>чому</a:t>
                      </a:r>
                      <a:r>
                        <a:rPr lang="ru-RU" sz="1600" dirty="0">
                          <a:solidFill>
                            <a:srgbClr val="000000"/>
                          </a:solidFill>
                          <a:effectLst/>
                          <a:latin typeface="Times New Roman" panose="02020603050405020304" pitchFamily="18" charset="0"/>
                          <a:cs typeface="Times New Roman" panose="02020603050405020304" pitchFamily="18" charset="0"/>
                        </a:rPr>
                        <a:t> проявлялось </a:t>
                      </a:r>
                      <a:r>
                        <a:rPr lang="ru-RU" sz="1600" dirty="0" err="1">
                          <a:solidFill>
                            <a:srgbClr val="000000"/>
                          </a:solidFill>
                          <a:effectLst/>
                          <a:latin typeface="Times New Roman" panose="02020603050405020304" pitchFamily="18" charset="0"/>
                          <a:cs typeface="Times New Roman" panose="02020603050405020304" pitchFamily="18" charset="0"/>
                        </a:rPr>
                        <a:t>порушення</a:t>
                      </a:r>
                      <a:r>
                        <a:rPr lang="ru-RU" sz="1600" dirty="0">
                          <a:solidFill>
                            <a:srgbClr val="000000"/>
                          </a:solidFill>
                          <a:effectLst/>
                          <a:latin typeface="Times New Roman" panose="02020603050405020304" pitchFamily="18" charset="0"/>
                          <a:cs typeface="Times New Roman" panose="02020603050405020304" pitchFamily="18" charset="0"/>
                        </a:rPr>
                        <a:t> </a:t>
                      </a:r>
                      <a:r>
                        <a:rPr lang="ru-RU" sz="1600" dirty="0" err="1">
                          <a:solidFill>
                            <a:srgbClr val="000000"/>
                          </a:solidFill>
                          <a:effectLst/>
                          <a:latin typeface="Times New Roman" panose="02020603050405020304" pitchFamily="18" charset="0"/>
                          <a:cs typeface="Times New Roman" panose="02020603050405020304" pitchFamily="18" charset="0"/>
                        </a:rPr>
                        <a:t>почуття</a:t>
                      </a:r>
                      <a:r>
                        <a:rPr lang="ru-RU" sz="1600" dirty="0">
                          <a:solidFill>
                            <a:srgbClr val="000000"/>
                          </a:solidFill>
                          <a:effectLst/>
                          <a:latin typeface="Times New Roman" panose="02020603050405020304" pitchFamily="18" charset="0"/>
                          <a:cs typeface="Times New Roman" panose="02020603050405020304" pitchFamily="18" charset="0"/>
                        </a:rPr>
                        <a:t> </a:t>
                      </a:r>
                      <a:r>
                        <a:rPr lang="ru-RU" sz="1600" dirty="0" err="1">
                          <a:solidFill>
                            <a:srgbClr val="000000"/>
                          </a:solidFill>
                          <a:effectLst/>
                          <a:latin typeface="Times New Roman" panose="02020603050405020304" pitchFamily="18" charset="0"/>
                          <a:cs typeface="Times New Roman" panose="02020603050405020304" pitchFamily="18" charset="0"/>
                        </a:rPr>
                        <a:t>безпеки</a:t>
                      </a:r>
                      <a:r>
                        <a:rPr lang="ru-RU" sz="1600" dirty="0">
                          <a:solidFill>
                            <a:srgbClr val="000000"/>
                          </a:solidFill>
                          <a:effectLst/>
                          <a:latin typeface="Times New Roman" panose="02020603050405020304" pitchFamily="18" charset="0"/>
                          <a:cs typeface="Times New Roman" panose="02020603050405020304" pitchFamily="18" charset="0"/>
                        </a:rPr>
                        <a:t>?____________ ______________________________________________________</a:t>
                      </a:r>
                      <a:r>
                        <a:rPr lang="ru-RU" sz="1600" dirty="0">
                          <a:effectLst/>
                          <a:latin typeface="Times New Roman" panose="02020603050405020304" pitchFamily="18" charset="0"/>
                          <a:cs typeface="Times New Roman" panose="02020603050405020304" pitchFamily="18" charset="0"/>
                        </a:rPr>
                        <a:t> </a:t>
                      </a:r>
                    </a:p>
                    <a:p>
                      <a:pPr indent="0">
                        <a:spcBef>
                          <a:spcPts val="0"/>
                        </a:spcBef>
                        <a:spcAft>
                          <a:spcPts val="0"/>
                        </a:spcAft>
                      </a:pPr>
                      <a:r>
                        <a:rPr lang="ru-RU" sz="1600" dirty="0">
                          <a:effectLst/>
                          <a:latin typeface="Times New Roman" panose="02020603050405020304" pitchFamily="18" charset="0"/>
                          <a:cs typeface="Times New Roman" panose="02020603050405020304" pitchFamily="18" charset="0"/>
                        </a:rPr>
                        <a:t> </a:t>
                      </a:r>
                    </a:p>
                  </a:txBody>
                  <a:tcPr marL="29408" marR="29408" marT="0" marB="0" anchor="ctr">
                    <a:lnL w="6337"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gridSpan="2">
                  <a:txBody>
                    <a:bodyPr/>
                    <a:lstStyle/>
                    <a:p>
                      <a:pPr indent="0" algn="ctr">
                        <a:spcBef>
                          <a:spcPts val="0"/>
                        </a:spcBef>
                        <a:spcAft>
                          <a:spcPts val="0"/>
                        </a:spcAft>
                      </a:pPr>
                      <a:endParaRPr lang="uk-UA" sz="1600" dirty="0">
                        <a:solidFill>
                          <a:srgbClr val="000000"/>
                        </a:solidFill>
                        <a:effectLst/>
                        <a:latin typeface="Times New Roman" panose="02020603050405020304" pitchFamily="18" charset="0"/>
                        <a:cs typeface="Times New Roman" panose="02020603050405020304" pitchFamily="18" charset="0"/>
                      </a:endParaRPr>
                    </a:p>
                  </a:txBody>
                  <a:tcPr marL="29408" marR="29408" marT="0" marB="0" anchor="ctr">
                    <a:lnL w="12700" cap="flat" cmpd="sng" algn="ctr">
                      <a:solidFill>
                        <a:schemeClr val="tx1"/>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hMerge="1">
                  <a:txBody>
                    <a:bodyPr/>
                    <a:lstStyle/>
                    <a:p>
                      <a:endParaRPr lang="uk-UA"/>
                    </a:p>
                  </a:txBody>
                  <a:tcPr/>
                </a:tc>
                <a:extLst>
                  <a:ext uri="{0D108BD9-81ED-4DB2-BD59-A6C34878D82A}">
                    <a16:rowId xmlns:a16="http://schemas.microsoft.com/office/drawing/2014/main" val="3718984037"/>
                  </a:ext>
                </a:extLst>
              </a:tr>
              <a:tr h="1161466">
                <a:tc gridSpan="2">
                  <a:txBody>
                    <a:bodyPr/>
                    <a:lstStyle/>
                    <a:p>
                      <a:pPr indent="0" algn="ctr">
                        <a:spcBef>
                          <a:spcPts val="0"/>
                        </a:spcBef>
                        <a:spcAft>
                          <a:spcPts val="0"/>
                        </a:spcAft>
                      </a:pPr>
                      <a:endParaRPr lang="uk-UA" sz="1600" b="1" dirty="0">
                        <a:solidFill>
                          <a:srgbClr val="000000"/>
                        </a:solidFill>
                        <a:effectLst/>
                        <a:latin typeface="Times New Roman" panose="02020603050405020304" pitchFamily="18" charset="0"/>
                        <a:cs typeface="Times New Roman" panose="02020603050405020304" pitchFamily="18" charset="0"/>
                      </a:endParaRPr>
                    </a:p>
                  </a:txBody>
                  <a:tcPr marL="29408" marR="29408" marT="0" marB="0" anchor="ctr">
                    <a:lnL w="6337"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hMerge="1">
                  <a:txBody>
                    <a:bodyPr/>
                    <a:lstStyle/>
                    <a:p>
                      <a:endParaRPr lang="uk-UA"/>
                    </a:p>
                  </a:txBody>
                  <a:tcPr/>
                </a:tc>
                <a:tc gridSpan="3">
                  <a:txBody>
                    <a:bodyPr/>
                    <a:lstStyle/>
                    <a:p>
                      <a:pPr>
                        <a:spcBef>
                          <a:spcPts val="0"/>
                        </a:spcBef>
                        <a:spcAft>
                          <a:spcPts val="0"/>
                        </a:spcAft>
                      </a:pPr>
                      <a:r>
                        <a:rPr lang="ru-RU" sz="1600" b="1" i="1" dirty="0">
                          <a:solidFill>
                            <a:srgbClr val="933634"/>
                          </a:solidFill>
                          <a:effectLst/>
                          <a:latin typeface="Times New Roman" panose="02020603050405020304" pitchFamily="18" charset="0"/>
                          <a:cs typeface="Times New Roman" panose="02020603050405020304" pitchFamily="18" charset="0"/>
                        </a:rPr>
                        <a:t>3. </a:t>
                      </a:r>
                      <a:r>
                        <a:rPr lang="ru-RU" sz="1600" b="1" i="1" dirty="0" err="1">
                          <a:solidFill>
                            <a:srgbClr val="933634"/>
                          </a:solidFill>
                          <a:effectLst/>
                          <a:latin typeface="Times New Roman" panose="02020603050405020304" pitchFamily="18" charset="0"/>
                          <a:cs typeface="Times New Roman" panose="02020603050405020304" pitchFamily="18" charset="0"/>
                        </a:rPr>
                        <a:t>Ти</a:t>
                      </a:r>
                      <a:r>
                        <a:rPr lang="ru-RU" sz="1600" b="1" i="1" dirty="0">
                          <a:solidFill>
                            <a:srgbClr val="933634"/>
                          </a:solidFill>
                          <a:effectLst/>
                          <a:latin typeface="Times New Roman" panose="02020603050405020304" pitchFamily="18" charset="0"/>
                          <a:cs typeface="Times New Roman" panose="02020603050405020304" pitchFamily="18" charset="0"/>
                        </a:rPr>
                        <a:t> </a:t>
                      </a:r>
                      <a:r>
                        <a:rPr lang="ru-RU" sz="1600" b="1" i="1" dirty="0" err="1">
                          <a:solidFill>
                            <a:srgbClr val="933634"/>
                          </a:solidFill>
                          <a:effectLst/>
                          <a:latin typeface="Times New Roman" panose="02020603050405020304" pitchFamily="18" charset="0"/>
                          <a:cs typeface="Times New Roman" panose="02020603050405020304" pitchFamily="18" charset="0"/>
                        </a:rPr>
                        <a:t>перейшов</a:t>
                      </a:r>
                      <a:r>
                        <a:rPr lang="ru-RU" sz="1600" b="1" i="1" dirty="0">
                          <a:solidFill>
                            <a:srgbClr val="933634"/>
                          </a:solidFill>
                          <a:effectLst/>
                          <a:latin typeface="Times New Roman" panose="02020603050405020304" pitchFamily="18" charset="0"/>
                          <a:cs typeface="Times New Roman" panose="02020603050405020304" pitchFamily="18" charset="0"/>
                        </a:rPr>
                        <a:t> у </a:t>
                      </a:r>
                      <a:r>
                        <a:rPr lang="ru-RU" sz="1600" b="1" i="1" dirty="0" err="1">
                          <a:solidFill>
                            <a:srgbClr val="933634"/>
                          </a:solidFill>
                          <a:effectLst/>
                          <a:latin typeface="Times New Roman" panose="02020603050405020304" pitchFamily="18" charset="0"/>
                          <a:cs typeface="Times New Roman" panose="02020603050405020304" pitchFamily="18" charset="0"/>
                        </a:rPr>
                        <a:t>старшу</a:t>
                      </a:r>
                      <a:r>
                        <a:rPr lang="ru-RU" sz="1600" b="1" i="1" dirty="0">
                          <a:solidFill>
                            <a:srgbClr val="933634"/>
                          </a:solidFill>
                          <a:effectLst/>
                          <a:latin typeface="Times New Roman" panose="02020603050405020304" pitchFamily="18" charset="0"/>
                          <a:cs typeface="Times New Roman" panose="02020603050405020304" pitchFamily="18" charset="0"/>
                        </a:rPr>
                        <a:t> школу. </a:t>
                      </a:r>
                      <a:r>
                        <a:rPr lang="ru-RU" sz="1600" dirty="0">
                          <a:solidFill>
                            <a:srgbClr val="000000"/>
                          </a:solidFill>
                          <a:effectLst/>
                          <a:latin typeface="Times New Roman" panose="02020603050405020304" pitchFamily="18" charset="0"/>
                          <a:cs typeface="Times New Roman" panose="02020603050405020304" pitchFamily="18" charset="0"/>
                        </a:rPr>
                        <a:t>З </a:t>
                      </a:r>
                      <a:r>
                        <a:rPr lang="ru-RU" sz="1600" dirty="0" err="1">
                          <a:solidFill>
                            <a:srgbClr val="000000"/>
                          </a:solidFill>
                          <a:effectLst/>
                          <a:latin typeface="Times New Roman" panose="02020603050405020304" pitchFamily="18" charset="0"/>
                          <a:cs typeface="Times New Roman" panose="02020603050405020304" pitchFamily="18" charset="0"/>
                        </a:rPr>
                        <a:t>чим</a:t>
                      </a:r>
                      <a:r>
                        <a:rPr lang="ru-RU" sz="1600" dirty="0">
                          <a:solidFill>
                            <a:srgbClr val="000000"/>
                          </a:solidFill>
                          <a:effectLst/>
                          <a:latin typeface="Times New Roman" panose="02020603050405020304" pitchFamily="18" charset="0"/>
                          <a:cs typeface="Times New Roman" panose="02020603050405020304" pitchFamily="18" charset="0"/>
                        </a:rPr>
                        <a:t> у </a:t>
                      </a:r>
                      <a:r>
                        <a:rPr lang="ru-RU" sz="1600" dirty="0" err="1">
                          <a:solidFill>
                            <a:srgbClr val="000000"/>
                          </a:solidFill>
                          <a:effectLst/>
                          <a:latin typeface="Times New Roman" panose="02020603050405020304" pitchFamily="18" charset="0"/>
                          <a:cs typeface="Times New Roman" panose="02020603050405020304" pitchFamily="18" charset="0"/>
                        </a:rPr>
                        <a:t>цей</a:t>
                      </a:r>
                      <a:r>
                        <a:rPr lang="ru-RU" sz="1600" dirty="0">
                          <a:solidFill>
                            <a:srgbClr val="000000"/>
                          </a:solidFill>
                          <a:effectLst/>
                          <a:latin typeface="Times New Roman" panose="02020603050405020304" pitchFamily="18" charset="0"/>
                          <a:cs typeface="Times New Roman" panose="02020603050405020304" pitchFamily="18" charset="0"/>
                        </a:rPr>
                        <a:t> </a:t>
                      </a:r>
                      <a:r>
                        <a:rPr lang="ru-RU" sz="1600" dirty="0" err="1">
                          <a:solidFill>
                            <a:srgbClr val="000000"/>
                          </a:solidFill>
                          <a:effectLst/>
                          <a:latin typeface="Times New Roman" panose="02020603050405020304" pitchFamily="18" charset="0"/>
                          <a:cs typeface="Times New Roman" panose="02020603050405020304" pitchFamily="18" charset="0"/>
                        </a:rPr>
                        <a:t>період</a:t>
                      </a:r>
                      <a:r>
                        <a:rPr lang="ru-RU" sz="1600" dirty="0">
                          <a:solidFill>
                            <a:srgbClr val="000000"/>
                          </a:solidFill>
                          <a:effectLst/>
                          <a:latin typeface="Times New Roman" panose="02020603050405020304" pitchFamily="18" charset="0"/>
                          <a:cs typeface="Times New Roman" panose="02020603050405020304" pitchFamily="18" charset="0"/>
                        </a:rPr>
                        <a:t> </a:t>
                      </a:r>
                      <a:r>
                        <a:rPr lang="ru-RU" sz="1600" dirty="0" err="1">
                          <a:solidFill>
                            <a:srgbClr val="000000"/>
                          </a:solidFill>
                          <a:effectLst/>
                          <a:latin typeface="Times New Roman" panose="02020603050405020304" pitchFamily="18" charset="0"/>
                          <a:cs typeface="Times New Roman" panose="02020603050405020304" pitchFamily="18" charset="0"/>
                        </a:rPr>
                        <a:t>були</a:t>
                      </a:r>
                      <a:r>
                        <a:rPr lang="ru-RU" sz="1600" dirty="0">
                          <a:solidFill>
                            <a:srgbClr val="000000"/>
                          </a:solidFill>
                          <a:effectLst/>
                          <a:latin typeface="Times New Roman" panose="02020603050405020304" pitchFamily="18" charset="0"/>
                          <a:cs typeface="Times New Roman" panose="02020603050405020304" pitchFamily="18" charset="0"/>
                        </a:rPr>
                        <a:t> </a:t>
                      </a:r>
                      <a:r>
                        <a:rPr lang="ru-RU" sz="1600" dirty="0" err="1">
                          <a:solidFill>
                            <a:srgbClr val="000000"/>
                          </a:solidFill>
                          <a:effectLst/>
                          <a:latin typeface="Times New Roman" panose="02020603050405020304" pitchFamily="18" charset="0"/>
                          <a:cs typeface="Times New Roman" panose="02020603050405020304" pitchFamily="18" charset="0"/>
                        </a:rPr>
                        <a:t>повязані</a:t>
                      </a:r>
                      <a:r>
                        <a:rPr lang="ru-RU" sz="1600" dirty="0">
                          <a:solidFill>
                            <a:srgbClr val="000000"/>
                          </a:solidFill>
                          <a:effectLst/>
                          <a:latin typeface="Times New Roman" panose="02020603050405020304" pitchFamily="18" charset="0"/>
                          <a:cs typeface="Times New Roman" panose="02020603050405020304" pitchFamily="18" charset="0"/>
                        </a:rPr>
                        <a:t> </a:t>
                      </a:r>
                      <a:r>
                        <a:rPr lang="ru-RU" sz="1600" dirty="0" err="1">
                          <a:solidFill>
                            <a:srgbClr val="000000"/>
                          </a:solidFill>
                          <a:effectLst/>
                          <a:latin typeface="Times New Roman" panose="02020603050405020304" pitchFamily="18" charset="0"/>
                          <a:cs typeface="Times New Roman" panose="02020603050405020304" pitchFamily="18" charset="0"/>
                        </a:rPr>
                        <a:t>твої</a:t>
                      </a:r>
                      <a:r>
                        <a:rPr lang="ru-RU" sz="1600" dirty="0">
                          <a:solidFill>
                            <a:srgbClr val="000000"/>
                          </a:solidFill>
                          <a:effectLst/>
                          <a:latin typeface="Times New Roman" panose="02020603050405020304" pitchFamily="18" charset="0"/>
                          <a:cs typeface="Times New Roman" panose="02020603050405020304" pitchFamily="18" charset="0"/>
                        </a:rPr>
                        <a:t> </a:t>
                      </a:r>
                      <a:r>
                        <a:rPr lang="ru-RU" sz="1600" dirty="0" err="1">
                          <a:solidFill>
                            <a:srgbClr val="000000"/>
                          </a:solidFill>
                          <a:effectLst/>
                          <a:latin typeface="Times New Roman" panose="02020603050405020304" pitchFamily="18" charset="0"/>
                          <a:cs typeface="Times New Roman" panose="02020603050405020304" pitchFamily="18" charset="0"/>
                        </a:rPr>
                        <a:t>найважливіші</a:t>
                      </a:r>
                      <a:r>
                        <a:rPr lang="ru-RU" sz="1600" dirty="0">
                          <a:solidFill>
                            <a:srgbClr val="000000"/>
                          </a:solidFill>
                          <a:effectLst/>
                          <a:latin typeface="Times New Roman" panose="02020603050405020304" pitchFamily="18" charset="0"/>
                          <a:cs typeface="Times New Roman" panose="02020603050405020304" pitchFamily="18" charset="0"/>
                        </a:rPr>
                        <a:t> страхи? _________________________________________</a:t>
                      </a:r>
                      <a:endParaRPr lang="ru-RU" sz="1600" dirty="0">
                        <a:effectLst/>
                        <a:latin typeface="Times New Roman" panose="02020603050405020304" pitchFamily="18" charset="0"/>
                        <a:cs typeface="Times New Roman" panose="02020603050405020304" pitchFamily="18" charset="0"/>
                      </a:endParaRPr>
                    </a:p>
                    <a:p>
                      <a:pPr indent="-15227">
                        <a:spcBef>
                          <a:spcPts val="0"/>
                        </a:spcBef>
                        <a:spcAft>
                          <a:spcPts val="0"/>
                        </a:spcAft>
                      </a:pPr>
                      <a:r>
                        <a:rPr lang="ru-RU" sz="1600" dirty="0">
                          <a:solidFill>
                            <a:srgbClr val="000000"/>
                          </a:solidFill>
                          <a:effectLst/>
                          <a:latin typeface="Times New Roman" panose="02020603050405020304" pitchFamily="18" charset="0"/>
                          <a:cs typeface="Times New Roman" panose="02020603050405020304" pitchFamily="18" charset="0"/>
                        </a:rPr>
                        <a:t>_____________________________________________________________</a:t>
                      </a:r>
                      <a:endParaRPr lang="ru-RU" sz="1600" dirty="0">
                        <a:effectLst/>
                        <a:latin typeface="Times New Roman" panose="02020603050405020304" pitchFamily="18" charset="0"/>
                        <a:cs typeface="Times New Roman" panose="02020603050405020304" pitchFamily="18" charset="0"/>
                      </a:endParaRPr>
                    </a:p>
                    <a:p>
                      <a:pPr>
                        <a:spcBef>
                          <a:spcPts val="0"/>
                        </a:spcBef>
                        <a:spcAft>
                          <a:spcPts val="0"/>
                        </a:spcAft>
                      </a:pPr>
                      <a:r>
                        <a:rPr lang="ru-RU" sz="1600" dirty="0">
                          <a:solidFill>
                            <a:srgbClr val="000000"/>
                          </a:solidFill>
                          <a:effectLst/>
                          <a:latin typeface="Times New Roman" panose="02020603050405020304" pitchFamily="18" charset="0"/>
                          <a:cs typeface="Times New Roman" panose="02020603050405020304" pitchFamily="18" charset="0"/>
                        </a:rPr>
                        <a:t>У </a:t>
                      </a:r>
                      <a:r>
                        <a:rPr lang="ru-RU" sz="1600" dirty="0" err="1">
                          <a:solidFill>
                            <a:srgbClr val="000000"/>
                          </a:solidFill>
                          <a:effectLst/>
                          <a:latin typeface="Times New Roman" panose="02020603050405020304" pitchFamily="18" charset="0"/>
                          <a:cs typeface="Times New Roman" panose="02020603050405020304" pitchFamily="18" charset="0"/>
                        </a:rPr>
                        <a:t>чому</a:t>
                      </a:r>
                      <a:r>
                        <a:rPr lang="ru-RU" sz="1600" dirty="0">
                          <a:solidFill>
                            <a:srgbClr val="000000"/>
                          </a:solidFill>
                          <a:effectLst/>
                          <a:latin typeface="Times New Roman" panose="02020603050405020304" pitchFamily="18" charset="0"/>
                          <a:cs typeface="Times New Roman" panose="02020603050405020304" pitchFamily="18" charset="0"/>
                        </a:rPr>
                        <a:t> проявлялось </a:t>
                      </a:r>
                      <a:r>
                        <a:rPr lang="ru-RU" sz="1600" dirty="0" err="1">
                          <a:solidFill>
                            <a:srgbClr val="000000"/>
                          </a:solidFill>
                          <a:effectLst/>
                          <a:latin typeface="Times New Roman" panose="02020603050405020304" pitchFamily="18" charset="0"/>
                          <a:cs typeface="Times New Roman" panose="02020603050405020304" pitchFamily="18" charset="0"/>
                        </a:rPr>
                        <a:t>порушення</a:t>
                      </a:r>
                      <a:r>
                        <a:rPr lang="ru-RU" sz="1600" dirty="0">
                          <a:solidFill>
                            <a:srgbClr val="000000"/>
                          </a:solidFill>
                          <a:effectLst/>
                          <a:latin typeface="Times New Roman" panose="02020603050405020304" pitchFamily="18" charset="0"/>
                          <a:cs typeface="Times New Roman" panose="02020603050405020304" pitchFamily="18" charset="0"/>
                        </a:rPr>
                        <a:t> </a:t>
                      </a:r>
                      <a:r>
                        <a:rPr lang="ru-RU" sz="1600" dirty="0" err="1">
                          <a:solidFill>
                            <a:srgbClr val="000000"/>
                          </a:solidFill>
                          <a:effectLst/>
                          <a:latin typeface="Times New Roman" panose="02020603050405020304" pitchFamily="18" charset="0"/>
                          <a:cs typeface="Times New Roman" panose="02020603050405020304" pitchFamily="18" charset="0"/>
                        </a:rPr>
                        <a:t>почуття</a:t>
                      </a:r>
                      <a:r>
                        <a:rPr lang="ru-RU" sz="1600" dirty="0">
                          <a:solidFill>
                            <a:srgbClr val="000000"/>
                          </a:solidFill>
                          <a:effectLst/>
                          <a:latin typeface="Times New Roman" panose="02020603050405020304" pitchFamily="18" charset="0"/>
                          <a:cs typeface="Times New Roman" panose="02020603050405020304" pitchFamily="18" charset="0"/>
                        </a:rPr>
                        <a:t> </a:t>
                      </a:r>
                      <a:r>
                        <a:rPr lang="ru-RU" sz="1600" dirty="0" err="1">
                          <a:solidFill>
                            <a:srgbClr val="000000"/>
                          </a:solidFill>
                          <a:effectLst/>
                          <a:latin typeface="Times New Roman" panose="02020603050405020304" pitchFamily="18" charset="0"/>
                          <a:cs typeface="Times New Roman" panose="02020603050405020304" pitchFamily="18" charset="0"/>
                        </a:rPr>
                        <a:t>безпеки</a:t>
                      </a:r>
                      <a:r>
                        <a:rPr lang="ru-RU" sz="1600" dirty="0">
                          <a:solidFill>
                            <a:srgbClr val="000000"/>
                          </a:solidFill>
                          <a:effectLst/>
                          <a:latin typeface="Times New Roman" panose="02020603050405020304" pitchFamily="18" charset="0"/>
                          <a:cs typeface="Times New Roman" panose="02020603050405020304" pitchFamily="18" charset="0"/>
                        </a:rPr>
                        <a:t>?__________________ _____________________________________________________________</a:t>
                      </a:r>
                      <a:endParaRPr lang="ru-RU" sz="1600" dirty="0">
                        <a:effectLst/>
                        <a:latin typeface="Times New Roman" panose="02020603050405020304" pitchFamily="18" charset="0"/>
                        <a:cs typeface="Times New Roman" panose="02020603050405020304" pitchFamily="18" charset="0"/>
                      </a:endParaRPr>
                    </a:p>
                    <a:p>
                      <a:pPr indent="0">
                        <a:spcBef>
                          <a:spcPts val="0"/>
                        </a:spcBef>
                        <a:spcAft>
                          <a:spcPts val="0"/>
                        </a:spcAft>
                      </a:pPr>
                      <a:r>
                        <a:rPr lang="ru-RU" sz="1600" dirty="0">
                          <a:effectLst/>
                          <a:latin typeface="Times New Roman" panose="02020603050405020304" pitchFamily="18" charset="0"/>
                          <a:cs typeface="Times New Roman" panose="02020603050405020304" pitchFamily="18" charset="0"/>
                        </a:rPr>
                        <a:t> </a:t>
                      </a:r>
                    </a:p>
                  </a:txBody>
                  <a:tcPr marL="29408" marR="29408" marT="0" marB="0" anchor="ctr">
                    <a:lnL w="12700" cap="flat" cmpd="sng" algn="ctr">
                      <a:solidFill>
                        <a:schemeClr val="tx1"/>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val="4057539364"/>
                  </a:ext>
                </a:extLst>
              </a:tr>
              <a:tr h="1161466">
                <a:tc gridSpan="4">
                  <a:txBody>
                    <a:bodyPr/>
                    <a:lstStyle/>
                    <a:p>
                      <a:pPr>
                        <a:spcBef>
                          <a:spcPts val="0"/>
                        </a:spcBef>
                        <a:spcAft>
                          <a:spcPts val="0"/>
                        </a:spcAft>
                      </a:pPr>
                      <a:r>
                        <a:rPr lang="ru-RU" sz="1600" b="1" i="1" dirty="0">
                          <a:solidFill>
                            <a:srgbClr val="933634"/>
                          </a:solidFill>
                          <a:effectLst/>
                          <a:latin typeface="Times New Roman" panose="02020603050405020304" pitchFamily="18" charset="0"/>
                          <a:cs typeface="Times New Roman" panose="02020603050405020304" pitchFamily="18" charset="0"/>
                        </a:rPr>
                        <a:t>4. </a:t>
                      </a:r>
                      <a:r>
                        <a:rPr lang="ru-RU" sz="1600" b="1" i="1" dirty="0" err="1">
                          <a:solidFill>
                            <a:srgbClr val="933634"/>
                          </a:solidFill>
                          <a:effectLst/>
                          <a:latin typeface="Times New Roman" panose="02020603050405020304" pitchFamily="18" charset="0"/>
                          <a:cs typeface="Times New Roman" panose="02020603050405020304" pitchFamily="18" charset="0"/>
                        </a:rPr>
                        <a:t>Ти</a:t>
                      </a:r>
                      <a:r>
                        <a:rPr lang="ru-RU" sz="1600" b="1" i="1" dirty="0">
                          <a:solidFill>
                            <a:srgbClr val="933634"/>
                          </a:solidFill>
                          <a:effectLst/>
                          <a:latin typeface="Times New Roman" panose="02020603050405020304" pitchFamily="18" charset="0"/>
                          <a:cs typeface="Times New Roman" panose="02020603050405020304" pitchFamily="18" charset="0"/>
                        </a:rPr>
                        <a:t> вступив до </a:t>
                      </a:r>
                      <a:r>
                        <a:rPr lang="ru-RU" sz="1600" b="1" i="1" dirty="0" err="1">
                          <a:solidFill>
                            <a:srgbClr val="933634"/>
                          </a:solidFill>
                          <a:effectLst/>
                          <a:latin typeface="Times New Roman" panose="02020603050405020304" pitchFamily="18" charset="0"/>
                          <a:cs typeface="Times New Roman" panose="02020603050405020304" pitchFamily="18" charset="0"/>
                        </a:rPr>
                        <a:t>університету</a:t>
                      </a:r>
                      <a:r>
                        <a:rPr lang="ru-RU" sz="1600" b="1" i="1" dirty="0">
                          <a:solidFill>
                            <a:srgbClr val="933634"/>
                          </a:solidFill>
                          <a:effectLst/>
                          <a:latin typeface="Times New Roman" panose="02020603050405020304" pitchFamily="18" charset="0"/>
                          <a:cs typeface="Times New Roman" panose="02020603050405020304" pitchFamily="18" charset="0"/>
                        </a:rPr>
                        <a:t>. </a:t>
                      </a:r>
                      <a:r>
                        <a:rPr lang="ru-RU" sz="1600" dirty="0">
                          <a:solidFill>
                            <a:srgbClr val="000000"/>
                          </a:solidFill>
                          <a:effectLst/>
                          <a:latin typeface="Times New Roman" panose="02020603050405020304" pitchFamily="18" charset="0"/>
                          <a:cs typeface="Times New Roman" panose="02020603050405020304" pitchFamily="18" charset="0"/>
                        </a:rPr>
                        <a:t>З </a:t>
                      </a:r>
                      <a:r>
                        <a:rPr lang="ru-RU" sz="1600" dirty="0" err="1">
                          <a:solidFill>
                            <a:srgbClr val="000000"/>
                          </a:solidFill>
                          <a:effectLst/>
                          <a:latin typeface="Times New Roman" panose="02020603050405020304" pitchFamily="18" charset="0"/>
                          <a:cs typeface="Times New Roman" panose="02020603050405020304" pitchFamily="18" charset="0"/>
                        </a:rPr>
                        <a:t>чим</a:t>
                      </a:r>
                      <a:r>
                        <a:rPr lang="ru-RU" sz="1600" dirty="0">
                          <a:solidFill>
                            <a:srgbClr val="000000"/>
                          </a:solidFill>
                          <a:effectLst/>
                          <a:latin typeface="Times New Roman" panose="02020603050405020304" pitchFamily="18" charset="0"/>
                          <a:cs typeface="Times New Roman" panose="02020603050405020304" pitchFamily="18" charset="0"/>
                        </a:rPr>
                        <a:t> у </a:t>
                      </a:r>
                      <a:r>
                        <a:rPr lang="ru-RU" sz="1600" dirty="0" err="1">
                          <a:solidFill>
                            <a:srgbClr val="000000"/>
                          </a:solidFill>
                          <a:effectLst/>
                          <a:latin typeface="Times New Roman" panose="02020603050405020304" pitchFamily="18" charset="0"/>
                          <a:cs typeface="Times New Roman" panose="02020603050405020304" pitchFamily="18" charset="0"/>
                        </a:rPr>
                        <a:t>цей</a:t>
                      </a:r>
                      <a:r>
                        <a:rPr lang="ru-RU" sz="1600" dirty="0">
                          <a:solidFill>
                            <a:srgbClr val="000000"/>
                          </a:solidFill>
                          <a:effectLst/>
                          <a:latin typeface="Times New Roman" panose="02020603050405020304" pitchFamily="18" charset="0"/>
                          <a:cs typeface="Times New Roman" panose="02020603050405020304" pitchFamily="18" charset="0"/>
                        </a:rPr>
                        <a:t> </a:t>
                      </a:r>
                      <a:r>
                        <a:rPr lang="ru-RU" sz="1600" dirty="0" err="1">
                          <a:solidFill>
                            <a:srgbClr val="000000"/>
                          </a:solidFill>
                          <a:effectLst/>
                          <a:latin typeface="Times New Roman" panose="02020603050405020304" pitchFamily="18" charset="0"/>
                          <a:cs typeface="Times New Roman" panose="02020603050405020304" pitchFamily="18" charset="0"/>
                        </a:rPr>
                        <a:t>період</a:t>
                      </a:r>
                      <a:r>
                        <a:rPr lang="ru-RU" sz="1600" dirty="0">
                          <a:solidFill>
                            <a:srgbClr val="000000"/>
                          </a:solidFill>
                          <a:effectLst/>
                          <a:latin typeface="Times New Roman" panose="02020603050405020304" pitchFamily="18" charset="0"/>
                          <a:cs typeface="Times New Roman" panose="02020603050405020304" pitchFamily="18" charset="0"/>
                        </a:rPr>
                        <a:t> </a:t>
                      </a:r>
                      <a:r>
                        <a:rPr lang="ru-RU" sz="1600" dirty="0" err="1">
                          <a:solidFill>
                            <a:srgbClr val="000000"/>
                          </a:solidFill>
                          <a:effectLst/>
                          <a:latin typeface="Times New Roman" panose="02020603050405020304" pitchFamily="18" charset="0"/>
                          <a:cs typeface="Times New Roman" panose="02020603050405020304" pitchFamily="18" charset="0"/>
                        </a:rPr>
                        <a:t>були</a:t>
                      </a:r>
                      <a:r>
                        <a:rPr lang="ru-RU" sz="1600" dirty="0">
                          <a:solidFill>
                            <a:srgbClr val="000000"/>
                          </a:solidFill>
                          <a:effectLst/>
                          <a:latin typeface="Times New Roman" panose="02020603050405020304" pitchFamily="18" charset="0"/>
                          <a:cs typeface="Times New Roman" panose="02020603050405020304" pitchFamily="18" charset="0"/>
                        </a:rPr>
                        <a:t> </a:t>
                      </a:r>
                      <a:r>
                        <a:rPr lang="ru-RU" sz="1600" dirty="0" err="1">
                          <a:solidFill>
                            <a:srgbClr val="000000"/>
                          </a:solidFill>
                          <a:effectLst/>
                          <a:latin typeface="Times New Roman" panose="02020603050405020304" pitchFamily="18" charset="0"/>
                          <a:cs typeface="Times New Roman" panose="02020603050405020304" pitchFamily="18" charset="0"/>
                        </a:rPr>
                        <a:t>повязані</a:t>
                      </a:r>
                      <a:r>
                        <a:rPr lang="ru-RU" sz="1600" dirty="0">
                          <a:solidFill>
                            <a:srgbClr val="000000"/>
                          </a:solidFill>
                          <a:effectLst/>
                          <a:latin typeface="Times New Roman" panose="02020603050405020304" pitchFamily="18" charset="0"/>
                          <a:cs typeface="Times New Roman" panose="02020603050405020304" pitchFamily="18" charset="0"/>
                        </a:rPr>
                        <a:t> </a:t>
                      </a:r>
                      <a:r>
                        <a:rPr lang="ru-RU" sz="1600" dirty="0" err="1">
                          <a:solidFill>
                            <a:srgbClr val="000000"/>
                          </a:solidFill>
                          <a:effectLst/>
                          <a:latin typeface="Times New Roman" panose="02020603050405020304" pitchFamily="18" charset="0"/>
                          <a:cs typeface="Times New Roman" panose="02020603050405020304" pitchFamily="18" charset="0"/>
                        </a:rPr>
                        <a:t>твої</a:t>
                      </a:r>
                      <a:r>
                        <a:rPr lang="ru-RU" sz="1600" dirty="0">
                          <a:solidFill>
                            <a:srgbClr val="000000"/>
                          </a:solidFill>
                          <a:effectLst/>
                          <a:latin typeface="Times New Roman" panose="02020603050405020304" pitchFamily="18" charset="0"/>
                          <a:cs typeface="Times New Roman" panose="02020603050405020304" pitchFamily="18" charset="0"/>
                        </a:rPr>
                        <a:t> </a:t>
                      </a:r>
                      <a:r>
                        <a:rPr lang="ru-RU" sz="1600" dirty="0" err="1">
                          <a:solidFill>
                            <a:srgbClr val="000000"/>
                          </a:solidFill>
                          <a:effectLst/>
                          <a:latin typeface="Times New Roman" panose="02020603050405020304" pitchFamily="18" charset="0"/>
                          <a:cs typeface="Times New Roman" panose="02020603050405020304" pitchFamily="18" charset="0"/>
                        </a:rPr>
                        <a:t>найважливіші</a:t>
                      </a:r>
                      <a:r>
                        <a:rPr lang="ru-RU" sz="1600" dirty="0">
                          <a:solidFill>
                            <a:srgbClr val="000000"/>
                          </a:solidFill>
                          <a:effectLst/>
                          <a:latin typeface="Times New Roman" panose="02020603050405020304" pitchFamily="18" charset="0"/>
                          <a:cs typeface="Times New Roman" panose="02020603050405020304" pitchFamily="18" charset="0"/>
                        </a:rPr>
                        <a:t> страхи? __________________________________________</a:t>
                      </a:r>
                      <a:endParaRPr lang="ru-RU" sz="1600" dirty="0">
                        <a:effectLst/>
                        <a:latin typeface="Times New Roman" panose="02020603050405020304" pitchFamily="18" charset="0"/>
                        <a:cs typeface="Times New Roman" panose="02020603050405020304" pitchFamily="18" charset="0"/>
                      </a:endParaRPr>
                    </a:p>
                    <a:p>
                      <a:pPr>
                        <a:spcBef>
                          <a:spcPts val="0"/>
                        </a:spcBef>
                        <a:spcAft>
                          <a:spcPts val="0"/>
                        </a:spcAft>
                      </a:pPr>
                      <a:r>
                        <a:rPr lang="ru-RU" sz="1600" dirty="0">
                          <a:solidFill>
                            <a:srgbClr val="000000"/>
                          </a:solidFill>
                          <a:effectLst/>
                          <a:latin typeface="Times New Roman" panose="02020603050405020304" pitchFamily="18" charset="0"/>
                          <a:cs typeface="Times New Roman" panose="02020603050405020304" pitchFamily="18" charset="0"/>
                        </a:rPr>
                        <a:t>У </a:t>
                      </a:r>
                      <a:r>
                        <a:rPr lang="ru-RU" sz="1600" dirty="0" err="1">
                          <a:solidFill>
                            <a:srgbClr val="000000"/>
                          </a:solidFill>
                          <a:effectLst/>
                          <a:latin typeface="Times New Roman" panose="02020603050405020304" pitchFamily="18" charset="0"/>
                          <a:cs typeface="Times New Roman" panose="02020603050405020304" pitchFamily="18" charset="0"/>
                        </a:rPr>
                        <a:t>чому</a:t>
                      </a:r>
                      <a:r>
                        <a:rPr lang="ru-RU" sz="1600" dirty="0">
                          <a:solidFill>
                            <a:srgbClr val="000000"/>
                          </a:solidFill>
                          <a:effectLst/>
                          <a:latin typeface="Times New Roman" panose="02020603050405020304" pitchFamily="18" charset="0"/>
                          <a:cs typeface="Times New Roman" panose="02020603050405020304" pitchFamily="18" charset="0"/>
                        </a:rPr>
                        <a:t> проявлялось </a:t>
                      </a:r>
                      <a:r>
                        <a:rPr lang="ru-RU" sz="1600" dirty="0" err="1">
                          <a:solidFill>
                            <a:srgbClr val="000000"/>
                          </a:solidFill>
                          <a:effectLst/>
                          <a:latin typeface="Times New Roman" panose="02020603050405020304" pitchFamily="18" charset="0"/>
                          <a:cs typeface="Times New Roman" panose="02020603050405020304" pitchFamily="18" charset="0"/>
                        </a:rPr>
                        <a:t>порушення</a:t>
                      </a:r>
                      <a:r>
                        <a:rPr lang="ru-RU" sz="1600" dirty="0">
                          <a:solidFill>
                            <a:srgbClr val="000000"/>
                          </a:solidFill>
                          <a:effectLst/>
                          <a:latin typeface="Times New Roman" panose="02020603050405020304" pitchFamily="18" charset="0"/>
                          <a:cs typeface="Times New Roman" panose="02020603050405020304" pitchFamily="18" charset="0"/>
                        </a:rPr>
                        <a:t> </a:t>
                      </a:r>
                      <a:r>
                        <a:rPr lang="ru-RU" sz="1600" dirty="0" err="1">
                          <a:solidFill>
                            <a:srgbClr val="000000"/>
                          </a:solidFill>
                          <a:effectLst/>
                          <a:latin typeface="Times New Roman" panose="02020603050405020304" pitchFamily="18" charset="0"/>
                          <a:cs typeface="Times New Roman" panose="02020603050405020304" pitchFamily="18" charset="0"/>
                        </a:rPr>
                        <a:t>почуття</a:t>
                      </a:r>
                      <a:r>
                        <a:rPr lang="ru-RU" sz="1600" dirty="0">
                          <a:solidFill>
                            <a:srgbClr val="000000"/>
                          </a:solidFill>
                          <a:effectLst/>
                          <a:latin typeface="Times New Roman" panose="02020603050405020304" pitchFamily="18" charset="0"/>
                          <a:cs typeface="Times New Roman" panose="02020603050405020304" pitchFamily="18" charset="0"/>
                        </a:rPr>
                        <a:t> </a:t>
                      </a:r>
                      <a:r>
                        <a:rPr lang="ru-RU" sz="1600" dirty="0" err="1">
                          <a:solidFill>
                            <a:srgbClr val="000000"/>
                          </a:solidFill>
                          <a:effectLst/>
                          <a:latin typeface="Times New Roman" panose="02020603050405020304" pitchFamily="18" charset="0"/>
                          <a:cs typeface="Times New Roman" panose="02020603050405020304" pitchFamily="18" charset="0"/>
                        </a:rPr>
                        <a:t>безпеки</a:t>
                      </a:r>
                      <a:r>
                        <a:rPr lang="ru-RU" sz="1600" dirty="0">
                          <a:solidFill>
                            <a:srgbClr val="000000"/>
                          </a:solidFill>
                          <a:effectLst/>
                          <a:latin typeface="Times New Roman" panose="02020603050405020304" pitchFamily="18" charset="0"/>
                          <a:cs typeface="Times New Roman" panose="02020603050405020304" pitchFamily="18" charset="0"/>
                        </a:rPr>
                        <a:t>? __________________</a:t>
                      </a:r>
                      <a:endParaRPr lang="ru-RU" sz="1600" dirty="0">
                        <a:effectLst/>
                        <a:latin typeface="Times New Roman" panose="02020603050405020304" pitchFamily="18" charset="0"/>
                        <a:cs typeface="Times New Roman" panose="02020603050405020304" pitchFamily="18" charset="0"/>
                      </a:endParaRPr>
                    </a:p>
                    <a:p>
                      <a:pPr indent="0">
                        <a:spcBef>
                          <a:spcPts val="0"/>
                        </a:spcBef>
                        <a:spcAft>
                          <a:spcPts val="0"/>
                        </a:spcAft>
                      </a:pPr>
                      <a:r>
                        <a:rPr lang="ru-RU" sz="1600" dirty="0">
                          <a:solidFill>
                            <a:srgbClr val="000000"/>
                          </a:solidFill>
                          <a:effectLst/>
                          <a:latin typeface="Times New Roman" panose="02020603050405020304" pitchFamily="18" charset="0"/>
                          <a:cs typeface="Times New Roman" panose="02020603050405020304" pitchFamily="18" charset="0"/>
                        </a:rPr>
                        <a:t>_____________________________________________________________</a:t>
                      </a:r>
                      <a:endParaRPr lang="ru-RU" sz="1600" dirty="0">
                        <a:effectLst/>
                        <a:latin typeface="Times New Roman" panose="02020603050405020304" pitchFamily="18" charset="0"/>
                        <a:cs typeface="Times New Roman" panose="02020603050405020304" pitchFamily="18" charset="0"/>
                      </a:endParaRPr>
                    </a:p>
                    <a:p>
                      <a:pPr indent="0" algn="ctr">
                        <a:spcBef>
                          <a:spcPts val="0"/>
                        </a:spcBef>
                        <a:spcAft>
                          <a:spcPts val="0"/>
                        </a:spcAft>
                      </a:pPr>
                      <a:endParaRPr lang="uk-UA" sz="1600" dirty="0">
                        <a:solidFill>
                          <a:srgbClr val="000000"/>
                        </a:solidFill>
                        <a:effectLst/>
                        <a:latin typeface="Times New Roman" panose="02020603050405020304" pitchFamily="18" charset="0"/>
                        <a:cs typeface="Times New Roman" panose="02020603050405020304" pitchFamily="18" charset="0"/>
                      </a:endParaRPr>
                    </a:p>
                  </a:txBody>
                  <a:tcPr marL="29408" marR="29408" marT="0" marB="0" anchor="ctr">
                    <a:lnL w="6337"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pPr indent="0">
                        <a:spcBef>
                          <a:spcPts val="0"/>
                        </a:spcBef>
                        <a:spcAft>
                          <a:spcPts val="0"/>
                        </a:spcAft>
                      </a:pPr>
                      <a:endParaRPr lang="ru-RU" sz="1600" dirty="0">
                        <a:effectLst/>
                        <a:latin typeface="Times New Roman" panose="02020603050405020304" pitchFamily="18" charset="0"/>
                        <a:cs typeface="Times New Roman" panose="02020603050405020304" pitchFamily="18" charset="0"/>
                      </a:endParaRPr>
                    </a:p>
                  </a:txBody>
                  <a:tcPr marL="29408" marR="294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indent="0">
                        <a:spcBef>
                          <a:spcPts val="0"/>
                        </a:spcBef>
                        <a:spcAft>
                          <a:spcPts val="0"/>
                        </a:spcAft>
                      </a:pPr>
                      <a:endParaRPr lang="ru-RU" sz="1600" dirty="0">
                        <a:effectLst/>
                        <a:latin typeface="Times New Roman" panose="02020603050405020304" pitchFamily="18" charset="0"/>
                        <a:cs typeface="Times New Roman" panose="02020603050405020304" pitchFamily="18" charset="0"/>
                      </a:endParaRPr>
                    </a:p>
                  </a:txBody>
                  <a:tcPr marL="29408" marR="29408" marT="0" marB="0" anchor="ctr">
                    <a:lnL w="12700" cap="flat" cmpd="sng" algn="ctr">
                      <a:solidFill>
                        <a:schemeClr val="tx1"/>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pic>
        <p:nvPicPr>
          <p:cNvPr id="2054" name="Picture 6">
            <a:extLst>
              <a:ext uri="{FF2B5EF4-FFF2-40B4-BE49-F238E27FC236}">
                <a16:creationId xmlns:a16="http://schemas.microsoft.com/office/drawing/2014/main" id="{A5F8C098-E0CC-4F73-94C4-7919A052F0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147" y="980728"/>
            <a:ext cx="1592967" cy="1368152"/>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a:extLst>
              <a:ext uri="{FF2B5EF4-FFF2-40B4-BE49-F238E27FC236}">
                <a16:creationId xmlns:a16="http://schemas.microsoft.com/office/drawing/2014/main" id="{E1CAE526-E075-4E40-85CB-FBF9C1D189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2514733"/>
            <a:ext cx="2101517" cy="140661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a:extLst>
              <a:ext uri="{FF2B5EF4-FFF2-40B4-BE49-F238E27FC236}">
                <a16:creationId xmlns:a16="http://schemas.microsoft.com/office/drawing/2014/main" id="{1896BEF8-D2E4-44FF-80CC-EDCE04365A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1286" y="4149080"/>
            <a:ext cx="1736458" cy="122413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9">
            <a:extLst>
              <a:ext uri="{FF2B5EF4-FFF2-40B4-BE49-F238E27FC236}">
                <a16:creationId xmlns:a16="http://schemas.microsoft.com/office/drawing/2014/main" id="{F8DF245C-6E7B-4947-BD6C-D223AEB93BC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8264" y="5517232"/>
            <a:ext cx="1728192" cy="102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1805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8A70A0-8EC8-43B9-BA28-8E7D87170EC1}"/>
              </a:ext>
            </a:extLst>
          </p:cNvPr>
          <p:cNvSpPr>
            <a:spLocks noGrp="1"/>
          </p:cNvSpPr>
          <p:nvPr>
            <p:ph type="title"/>
          </p:nvPr>
        </p:nvSpPr>
        <p:spPr/>
        <p:txBody>
          <a:bodyPr>
            <a:normAutofit fontScale="90000"/>
          </a:bodyPr>
          <a:lstStyle/>
          <a:p>
            <a:r>
              <a:rPr lang="ru-RU" sz="1800" dirty="0" err="1">
                <a:solidFill>
                  <a:srgbClr val="000000"/>
                </a:solidFill>
                <a:effectLst/>
                <a:latin typeface="Times New Roman" panose="02020603050405020304" pitchFamily="18" charset="0"/>
              </a:rPr>
              <a:t>Заплющ</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очі</a:t>
            </a:r>
            <a:r>
              <a:rPr lang="ru-RU" sz="1800" dirty="0">
                <a:solidFill>
                  <a:srgbClr val="000000"/>
                </a:solidFill>
                <a:effectLst/>
                <a:latin typeface="Times New Roman" panose="02020603050405020304" pitchFamily="18" charset="0"/>
              </a:rPr>
              <a:t> та </a:t>
            </a:r>
            <a:r>
              <a:rPr lang="ru-RU" sz="1800" dirty="0" err="1">
                <a:solidFill>
                  <a:srgbClr val="000000"/>
                </a:solidFill>
                <a:effectLst/>
                <a:latin typeface="Times New Roman" panose="02020603050405020304" pitchFamily="18" charset="0"/>
              </a:rPr>
              <a:t>уяви</a:t>
            </a:r>
            <a:r>
              <a:rPr lang="ru-RU" sz="1800" dirty="0">
                <a:solidFill>
                  <a:srgbClr val="000000"/>
                </a:solidFill>
                <a:effectLst/>
                <a:latin typeface="Times New Roman" panose="02020603050405020304" pitchFamily="18" charset="0"/>
              </a:rPr>
              <a:t> як </a:t>
            </a:r>
            <a:r>
              <a:rPr lang="ru-RU" sz="1800" dirty="0" err="1">
                <a:solidFill>
                  <a:srgbClr val="000000"/>
                </a:solidFill>
                <a:effectLst/>
                <a:latin typeface="Times New Roman" panose="02020603050405020304" pitchFamily="18" charset="0"/>
              </a:rPr>
              <a:t>змінювались</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твої</a:t>
            </a:r>
            <a:r>
              <a:rPr lang="ru-RU" sz="1800" dirty="0">
                <a:solidFill>
                  <a:srgbClr val="000000"/>
                </a:solidFill>
                <a:effectLst/>
                <a:latin typeface="Times New Roman" panose="02020603050405020304" pitchFamily="18" charset="0"/>
              </a:rPr>
              <a:t> страхи: </a:t>
            </a:r>
            <a:r>
              <a:rPr lang="ru-RU" sz="1800" dirty="0" err="1">
                <a:solidFill>
                  <a:srgbClr val="000000"/>
                </a:solidFill>
                <a:effectLst/>
                <a:latin typeface="Times New Roman" panose="02020603050405020304" pitchFamily="18" charset="0"/>
              </a:rPr>
              <a:t>раннє</a:t>
            </a:r>
            <a:r>
              <a:rPr lang="ru-RU" sz="1800" dirty="0">
                <a:solidFill>
                  <a:srgbClr val="000000"/>
                </a:solidFill>
                <a:effectLst/>
                <a:latin typeface="Times New Roman" panose="02020603050405020304" pitchFamily="18" charset="0"/>
              </a:rPr>
              <a:t> та </a:t>
            </a:r>
            <a:r>
              <a:rPr lang="ru-RU" sz="1800" dirty="0" err="1">
                <a:solidFill>
                  <a:srgbClr val="000000"/>
                </a:solidFill>
                <a:effectLst/>
                <a:latin typeface="Times New Roman" panose="02020603050405020304" pitchFamily="18" charset="0"/>
              </a:rPr>
              <a:t>дошкільне</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дитинство</a:t>
            </a:r>
            <a:r>
              <a:rPr lang="ru-RU" sz="1800" dirty="0">
                <a:solidFill>
                  <a:srgbClr val="000000"/>
                </a:solidFill>
                <a:effectLst/>
                <a:latin typeface="Times New Roman" panose="02020603050405020304" pitchFamily="18" charset="0"/>
              </a:rPr>
              <a:t>, початкова школа, </a:t>
            </a:r>
            <a:r>
              <a:rPr lang="ru-RU" sz="1800" dirty="0" err="1">
                <a:solidFill>
                  <a:srgbClr val="000000"/>
                </a:solidFill>
                <a:effectLst/>
                <a:latin typeface="Times New Roman" panose="02020603050405020304" pitchFamily="18" charset="0"/>
              </a:rPr>
              <a:t>старша</a:t>
            </a:r>
            <a:r>
              <a:rPr lang="ru-RU" sz="1800" dirty="0">
                <a:solidFill>
                  <a:srgbClr val="000000"/>
                </a:solidFill>
                <a:effectLst/>
                <a:latin typeface="Times New Roman" panose="02020603050405020304" pitchFamily="18" charset="0"/>
              </a:rPr>
              <a:t> школа, </a:t>
            </a:r>
            <a:r>
              <a:rPr lang="ru-RU" sz="1800" dirty="0" err="1">
                <a:solidFill>
                  <a:srgbClr val="000000"/>
                </a:solidFill>
                <a:effectLst/>
                <a:latin typeface="Times New Roman" panose="02020603050405020304" pitchFamily="18" charset="0"/>
              </a:rPr>
              <a:t>університет</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Знайди</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спільне</a:t>
            </a:r>
            <a:r>
              <a:rPr lang="ru-RU" sz="1800" dirty="0">
                <a:solidFill>
                  <a:srgbClr val="000000"/>
                </a:solidFill>
                <a:effectLst/>
                <a:latin typeface="Times New Roman" panose="02020603050405020304" pitchFamily="18" charset="0"/>
              </a:rPr>
              <a:t> </a:t>
            </a:r>
            <a:r>
              <a:rPr lang="ru-RU" sz="1800" dirty="0" err="1">
                <a:solidFill>
                  <a:srgbClr val="000000"/>
                </a:solidFill>
                <a:effectLst/>
                <a:latin typeface="Times New Roman" panose="02020603050405020304" pitchFamily="18" charset="0"/>
              </a:rPr>
              <a:t>між</a:t>
            </a:r>
            <a:r>
              <a:rPr lang="ru-RU" sz="1800" dirty="0">
                <a:solidFill>
                  <a:srgbClr val="000000"/>
                </a:solidFill>
                <a:effectLst/>
                <a:latin typeface="Times New Roman" panose="02020603050405020304" pitchFamily="18" charset="0"/>
              </a:rPr>
              <a:t> ними. </a:t>
            </a:r>
            <a:br>
              <a:rPr lang="ru-RU" dirty="0">
                <a:effectLst/>
              </a:rPr>
            </a:br>
            <a:endParaRPr lang="uk-UA" dirty="0"/>
          </a:p>
        </p:txBody>
      </p:sp>
      <p:sp>
        <p:nvSpPr>
          <p:cNvPr id="3" name="Объект 2">
            <a:extLst>
              <a:ext uri="{FF2B5EF4-FFF2-40B4-BE49-F238E27FC236}">
                <a16:creationId xmlns:a16="http://schemas.microsoft.com/office/drawing/2014/main" id="{CFFBF436-51DA-47F6-B3D1-11613CC9A47C}"/>
              </a:ext>
            </a:extLst>
          </p:cNvPr>
          <p:cNvSpPr>
            <a:spLocks noGrp="1"/>
          </p:cNvSpPr>
          <p:nvPr>
            <p:ph idx="1"/>
          </p:nvPr>
        </p:nvSpPr>
        <p:spPr>
          <a:xfrm>
            <a:off x="628650" y="1132288"/>
            <a:ext cx="7886700" cy="4351338"/>
          </a:xfrm>
        </p:spPr>
        <p:txBody>
          <a:bodyPr/>
          <a:lstStyle/>
          <a:p>
            <a:pPr marL="0" indent="0">
              <a:buNone/>
            </a:pPr>
            <a:r>
              <a:rPr lang="uk-UA" sz="1800" b="1" dirty="0">
                <a:solidFill>
                  <a:srgbClr val="244161"/>
                </a:solidFill>
                <a:effectLst/>
                <a:latin typeface="Derby"/>
              </a:rPr>
              <a:t>4. КОЛЬОРОВІ АСОЦІАЦІЇ</a:t>
            </a:r>
            <a:endParaRPr lang="uk-UA" dirty="0">
              <a:effectLst/>
            </a:endParaRPr>
          </a:p>
          <a:p>
            <a:pPr marL="0" indent="0">
              <a:buNone/>
            </a:pPr>
            <a:endParaRPr lang="uk-UA" dirty="0"/>
          </a:p>
        </p:txBody>
      </p:sp>
      <p:pic>
        <p:nvPicPr>
          <p:cNvPr id="3078" name="Picture 6">
            <a:extLst>
              <a:ext uri="{FF2B5EF4-FFF2-40B4-BE49-F238E27FC236}">
                <a16:creationId xmlns:a16="http://schemas.microsoft.com/office/drawing/2014/main" id="{6AF11B0E-B54B-4941-9D6A-93FE8214A3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390" y="1526782"/>
            <a:ext cx="3864769" cy="356235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CE234572-5262-48EC-9F0B-D9899F507417}"/>
              </a:ext>
            </a:extLst>
          </p:cNvPr>
          <p:cNvSpPr txBox="1"/>
          <p:nvPr/>
        </p:nvSpPr>
        <p:spPr>
          <a:xfrm>
            <a:off x="4379159" y="1443841"/>
            <a:ext cx="4570743" cy="4247317"/>
          </a:xfrm>
          <a:prstGeom prst="rect">
            <a:avLst/>
          </a:prstGeom>
          <a:noFill/>
        </p:spPr>
        <p:txBody>
          <a:bodyPr wrap="square">
            <a:spAutoFit/>
          </a:bodyPr>
          <a:lstStyle/>
          <a:p>
            <a:pPr>
              <a:spcBef>
                <a:spcPts val="0"/>
              </a:spcBef>
              <a:spcAft>
                <a:spcPts val="0"/>
              </a:spcAft>
            </a:pPr>
            <a:r>
              <a:rPr lang="uk-UA" sz="1800" dirty="0">
                <a:solidFill>
                  <a:srgbClr val="000000"/>
                </a:solidFill>
                <a:effectLst/>
                <a:latin typeface="Times New Roman" panose="02020603050405020304" pitchFamily="18" charset="0"/>
              </a:rPr>
              <a:t>Розглянь зображені на екрані кольорові картки й </a:t>
            </a:r>
            <a:r>
              <a:rPr lang="uk-UA" sz="1800" dirty="0" err="1">
                <a:solidFill>
                  <a:srgbClr val="000000"/>
                </a:solidFill>
                <a:effectLst/>
                <a:latin typeface="Times New Roman" panose="02020603050405020304" pitchFamily="18" charset="0"/>
              </a:rPr>
              <a:t>обери</a:t>
            </a:r>
            <a:r>
              <a:rPr lang="uk-UA" sz="1800" dirty="0">
                <a:solidFill>
                  <a:srgbClr val="000000"/>
                </a:solidFill>
                <a:effectLst/>
                <a:latin typeface="Times New Roman" panose="02020603050405020304" pitchFamily="18" charset="0"/>
              </a:rPr>
              <a:t> з них ті, з якими у тебе асоціюються члени твоєї родини. Перевагу слід надавати лише тим, котрі проживають з тобою на одній </a:t>
            </a:r>
            <a:r>
              <a:rPr lang="uk-UA" sz="1800" dirty="0" err="1">
                <a:solidFill>
                  <a:srgbClr val="000000"/>
                </a:solidFill>
                <a:effectLst/>
                <a:latin typeface="Times New Roman" panose="02020603050405020304" pitchFamily="18" charset="0"/>
              </a:rPr>
              <a:t>теориторії</a:t>
            </a:r>
            <a:r>
              <a:rPr lang="uk-UA" sz="1800" dirty="0">
                <a:solidFill>
                  <a:srgbClr val="000000"/>
                </a:solidFill>
                <a:effectLst/>
                <a:latin typeface="Times New Roman" panose="02020603050405020304" pitchFamily="18" charset="0"/>
              </a:rPr>
              <a:t>.</a:t>
            </a:r>
            <a:endParaRPr lang="uk-UA" dirty="0">
              <a:effectLst/>
            </a:endParaRPr>
          </a:p>
          <a:p>
            <a:pPr marL="678802"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Образ матері </a:t>
            </a:r>
            <a:endParaRPr lang="uk-UA" dirty="0">
              <a:effectLst/>
            </a:endParaRPr>
          </a:p>
          <a:p>
            <a:pPr marL="678802"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Образ батька </a:t>
            </a:r>
            <a:endParaRPr lang="uk-UA" dirty="0">
              <a:effectLst/>
            </a:endParaRPr>
          </a:p>
          <a:p>
            <a:pPr marL="678802"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Образ бабусі </a:t>
            </a:r>
            <a:endParaRPr lang="uk-UA" dirty="0">
              <a:effectLst/>
            </a:endParaRPr>
          </a:p>
          <a:p>
            <a:pPr marL="678802"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Образ дідуся </a:t>
            </a:r>
            <a:endParaRPr lang="uk-UA" dirty="0">
              <a:effectLst/>
            </a:endParaRPr>
          </a:p>
          <a:p>
            <a:pPr marL="678802"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Образ брата </a:t>
            </a:r>
            <a:endParaRPr lang="uk-UA" dirty="0">
              <a:effectLst/>
            </a:endParaRPr>
          </a:p>
          <a:p>
            <a:pPr marL="678802"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Образ сестри</a:t>
            </a:r>
            <a:endParaRPr lang="uk-UA" dirty="0">
              <a:effectLst/>
            </a:endParaRPr>
          </a:p>
          <a:p>
            <a:pPr marL="678802"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Образ чоловіка (дружини)</a:t>
            </a:r>
            <a:endParaRPr lang="uk-UA" dirty="0">
              <a:effectLst/>
            </a:endParaRPr>
          </a:p>
          <a:p>
            <a:pPr marL="678802" indent="-228600">
              <a:spcBef>
                <a:spcPts val="0"/>
              </a:spcBef>
              <a:spcAft>
                <a:spcPts val="0"/>
              </a:spcAft>
              <a:buFont typeface="+mj-lt"/>
              <a:buAutoNum type="arabicPeriod"/>
            </a:pPr>
            <a:r>
              <a:rPr lang="uk-UA" sz="1800" dirty="0">
                <a:solidFill>
                  <a:srgbClr val="000000"/>
                </a:solidFill>
                <a:effectLst/>
                <a:latin typeface="Times New Roman" panose="02020603050405020304" pitchFamily="18" charset="0"/>
              </a:rPr>
              <a:t>Інші члени родини</a:t>
            </a:r>
            <a:endParaRPr lang="uk-UA" dirty="0">
              <a:effectLst/>
            </a:endParaRPr>
          </a:p>
          <a:p>
            <a:r>
              <a:rPr lang="uk-UA" sz="1800" dirty="0" err="1">
                <a:solidFill>
                  <a:srgbClr val="000000"/>
                </a:solidFill>
                <a:effectLst/>
                <a:latin typeface="Times New Roman" panose="02020603050405020304" pitchFamily="18" charset="0"/>
              </a:rPr>
              <a:t>Співвіднеси</a:t>
            </a:r>
            <a:r>
              <a:rPr lang="uk-UA" sz="1800" dirty="0">
                <a:solidFill>
                  <a:srgbClr val="000000"/>
                </a:solidFill>
                <a:effectLst/>
                <a:latin typeface="Times New Roman" panose="02020603050405020304" pitchFamily="18" charset="0"/>
              </a:rPr>
              <a:t> кольорові переваги з емоціями за поданою таблице</a:t>
            </a:r>
            <a:endParaRPr lang="uk-UA" dirty="0"/>
          </a:p>
        </p:txBody>
      </p:sp>
    </p:spTree>
    <p:extLst>
      <p:ext uri="{BB962C8B-B14F-4D97-AF65-F5344CB8AC3E}">
        <p14:creationId xmlns:p14="http://schemas.microsoft.com/office/powerpoint/2010/main" val="3514593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73624D-35B7-4CA1-AD11-FCAA1A52D97D}"/>
              </a:ext>
            </a:extLst>
          </p:cNvPr>
          <p:cNvSpPr>
            <a:spLocks noGrp="1"/>
          </p:cNvSpPr>
          <p:nvPr>
            <p:ph type="title"/>
          </p:nvPr>
        </p:nvSpPr>
        <p:spPr>
          <a:xfrm>
            <a:off x="467544" y="260648"/>
            <a:ext cx="8229600" cy="648072"/>
          </a:xfrm>
        </p:spPr>
        <p:txBody>
          <a:bodyPr/>
          <a:lstStyle/>
          <a:p>
            <a:pPr algn="ctr"/>
            <a:r>
              <a:rPr lang="uk-UA" sz="1800" dirty="0">
                <a:solidFill>
                  <a:srgbClr val="00B050"/>
                </a:solidFill>
                <a:effectLst/>
                <a:latin typeface="Derby" pitchFamily="2" charset="0"/>
              </a:rPr>
              <a:t>ЗНАЧЕННЯ КОЛЬОРІВ</a:t>
            </a:r>
            <a:endParaRPr lang="uk-UA" dirty="0">
              <a:solidFill>
                <a:srgbClr val="00B050"/>
              </a:solidFill>
              <a:latin typeface="Derby" pitchFamily="2" charset="0"/>
            </a:endParaRPr>
          </a:p>
        </p:txBody>
      </p:sp>
      <p:graphicFrame>
        <p:nvGraphicFramePr>
          <p:cNvPr id="4" name="Объект 3">
            <a:extLst>
              <a:ext uri="{FF2B5EF4-FFF2-40B4-BE49-F238E27FC236}">
                <a16:creationId xmlns:a16="http://schemas.microsoft.com/office/drawing/2014/main" id="{56C3ED98-2D70-451F-822C-A97DC45B7986}"/>
              </a:ext>
            </a:extLst>
          </p:cNvPr>
          <p:cNvGraphicFramePr>
            <a:graphicFrameLocks noGrp="1"/>
          </p:cNvGraphicFramePr>
          <p:nvPr>
            <p:ph idx="1"/>
            <p:extLst>
              <p:ext uri="{D42A27DB-BD31-4B8C-83A1-F6EECF244321}">
                <p14:modId xmlns:p14="http://schemas.microsoft.com/office/powerpoint/2010/main" val="2324369847"/>
              </p:ext>
            </p:extLst>
          </p:nvPr>
        </p:nvGraphicFramePr>
        <p:xfrm>
          <a:off x="107504" y="893812"/>
          <a:ext cx="8928993" cy="5529704"/>
        </p:xfrm>
        <a:graphic>
          <a:graphicData uri="http://schemas.openxmlformats.org/drawingml/2006/table">
            <a:tbl>
              <a:tblPr/>
              <a:tblGrid>
                <a:gridCol w="725704">
                  <a:extLst>
                    <a:ext uri="{9D8B030D-6E8A-4147-A177-3AD203B41FA5}">
                      <a16:colId xmlns:a16="http://schemas.microsoft.com/office/drawing/2014/main" val="1550547230"/>
                    </a:ext>
                  </a:extLst>
                </a:gridCol>
                <a:gridCol w="970561">
                  <a:extLst>
                    <a:ext uri="{9D8B030D-6E8A-4147-A177-3AD203B41FA5}">
                      <a16:colId xmlns:a16="http://schemas.microsoft.com/office/drawing/2014/main" val="20001"/>
                    </a:ext>
                  </a:extLst>
                </a:gridCol>
                <a:gridCol w="7232728">
                  <a:extLst>
                    <a:ext uri="{9D8B030D-6E8A-4147-A177-3AD203B41FA5}">
                      <a16:colId xmlns:a16="http://schemas.microsoft.com/office/drawing/2014/main" val="1517867313"/>
                    </a:ext>
                  </a:extLst>
                </a:gridCol>
              </a:tblGrid>
              <a:tr h="5176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200" dirty="0">
                          <a:solidFill>
                            <a:srgbClr val="000000"/>
                          </a:solidFill>
                          <a:effectLst/>
                          <a:latin typeface="Times New Roman" panose="02020603050405020304" pitchFamily="18" charset="0"/>
                        </a:rPr>
                        <a:t>Сірий колір </a:t>
                      </a:r>
                      <a:endParaRPr lang="uk-UA" sz="1200" dirty="0">
                        <a:effectLst/>
                      </a:endParaRPr>
                    </a:p>
                    <a:p>
                      <a:pPr indent="0" algn="ctr">
                        <a:spcBef>
                          <a:spcPts val="0"/>
                        </a:spcBef>
                        <a:spcAft>
                          <a:spcPts val="0"/>
                        </a:spcAft>
                      </a:pPr>
                      <a:endParaRPr lang="uk-UA" sz="1200" dirty="0">
                        <a:solidFill>
                          <a:srgbClr val="000000"/>
                        </a:solidFill>
                        <a:effectLst/>
                        <a:latin typeface="Times New Roman" panose="02020603050405020304" pitchFamily="18" charset="0"/>
                      </a:endParaRPr>
                    </a:p>
                  </a:txBody>
                  <a:tcPr marL="29767" marR="29767" marT="0" marB="0" anchor="ctr">
                    <a:lnL w="6337"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indent="0">
                        <a:spcBef>
                          <a:spcPts val="0"/>
                        </a:spcBef>
                        <a:spcAft>
                          <a:spcPts val="0"/>
                        </a:spcAft>
                      </a:pPr>
                      <a:endParaRPr lang="uk-UA" sz="1200" dirty="0">
                        <a:solidFill>
                          <a:srgbClr val="000000"/>
                        </a:solidFill>
                        <a:effectLst/>
                        <a:latin typeface="Times New Roman" panose="02020603050405020304" pitchFamily="18" charset="0"/>
                      </a:endParaRPr>
                    </a:p>
                  </a:txBody>
                  <a:tcPr marL="29767" marR="29767" marT="0" marB="0" anchor="ctr">
                    <a:lnL w="12700" cap="flat" cmpd="sng" algn="ctr">
                      <a:solidFill>
                        <a:schemeClr val="tx1"/>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indent="0">
                        <a:spcBef>
                          <a:spcPts val="0"/>
                        </a:spcBef>
                        <a:spcAft>
                          <a:spcPts val="0"/>
                        </a:spcAft>
                      </a:pPr>
                      <a:r>
                        <a:rPr lang="uk-UA" sz="1200" dirty="0">
                          <a:solidFill>
                            <a:srgbClr val="000000"/>
                          </a:solidFill>
                          <a:effectLst/>
                          <a:latin typeface="Times New Roman" panose="02020603050405020304" pitchFamily="18" charset="0"/>
                        </a:rPr>
                        <a:t>Символізує нейтральність і “безбарвність”, неучасть, соціальну відгородженість, свободу від зобов’язань, неврівноваженість, млявість і розслабленість, невпевненість, несамостійність і пасивність.</a:t>
                      </a:r>
                      <a:endParaRPr lang="uk-UA" sz="1200" dirty="0">
                        <a:effectLst/>
                      </a:endParaRPr>
                    </a:p>
                  </a:txBody>
                  <a:tcPr marL="29767" marR="29767"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4111251"/>
                  </a:ext>
                </a:extLst>
              </a:tr>
              <a:tr h="5176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200" dirty="0">
                          <a:solidFill>
                            <a:srgbClr val="000000"/>
                          </a:solidFill>
                          <a:effectLst/>
                          <a:latin typeface="Times New Roman" panose="02020603050405020304" pitchFamily="18" charset="0"/>
                        </a:rPr>
                        <a:t>Синій колір</a:t>
                      </a:r>
                      <a:endParaRPr lang="uk-UA" sz="1200" dirty="0">
                        <a:effectLst/>
                      </a:endParaRPr>
                    </a:p>
                    <a:p>
                      <a:pPr indent="0" algn="ctr">
                        <a:spcBef>
                          <a:spcPts val="0"/>
                        </a:spcBef>
                        <a:spcAft>
                          <a:spcPts val="0"/>
                        </a:spcAft>
                      </a:pPr>
                      <a:endParaRPr lang="uk-UA" sz="1200" dirty="0">
                        <a:solidFill>
                          <a:srgbClr val="000000"/>
                        </a:solidFill>
                        <a:effectLst/>
                        <a:latin typeface="Times New Roman" panose="02020603050405020304" pitchFamily="18" charset="0"/>
                      </a:endParaRPr>
                    </a:p>
                  </a:txBody>
                  <a:tcPr marL="29767" marR="29767" marT="0" marB="0" anchor="ctr">
                    <a:lnL w="6337"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indent="0">
                        <a:spcBef>
                          <a:spcPts val="0"/>
                        </a:spcBef>
                        <a:spcAft>
                          <a:spcPts val="0"/>
                        </a:spcAft>
                      </a:pPr>
                      <a:endParaRPr lang="uk-UA" sz="1200">
                        <a:solidFill>
                          <a:srgbClr val="000000"/>
                        </a:solidFill>
                        <a:effectLst/>
                        <a:latin typeface="Times New Roman" panose="02020603050405020304" pitchFamily="18" charset="0"/>
                      </a:endParaRPr>
                    </a:p>
                  </a:txBody>
                  <a:tcPr marL="29767" marR="29767" marT="0" marB="0" anchor="ctr">
                    <a:lnL w="12700" cap="flat" cmpd="sng" algn="ctr">
                      <a:solidFill>
                        <a:schemeClr val="tx1"/>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indent="0">
                        <a:spcBef>
                          <a:spcPts val="0"/>
                        </a:spcBef>
                        <a:spcAft>
                          <a:spcPts val="0"/>
                        </a:spcAft>
                      </a:pPr>
                      <a:r>
                        <a:rPr lang="uk-UA" sz="1200" dirty="0">
                          <a:solidFill>
                            <a:srgbClr val="000000"/>
                          </a:solidFill>
                          <a:effectLst/>
                          <a:latin typeface="Times New Roman" panose="02020603050405020304" pitchFamily="18" charset="0"/>
                        </a:rPr>
                        <a:t>Символізує спокій, стан спокою, потребу у відпочинку, емоційну стабільність і задоволеність, душевну прихильність, гармонію. Особистісні характеристики кольору: чесність, справедливість, незворушність, доброта і сумлінність.</a:t>
                      </a:r>
                      <a:endParaRPr lang="uk-UA" sz="1200" dirty="0">
                        <a:effectLst/>
                      </a:endParaRPr>
                    </a:p>
                  </a:txBody>
                  <a:tcPr marL="29767" marR="29767"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8195188"/>
                  </a:ext>
                </a:extLst>
              </a:tr>
              <a:tr h="6470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200" dirty="0">
                          <a:solidFill>
                            <a:srgbClr val="000000"/>
                          </a:solidFill>
                          <a:effectLst/>
                          <a:latin typeface="Times New Roman" panose="02020603050405020304" pitchFamily="18" charset="0"/>
                        </a:rPr>
                        <a:t>Зелений колір</a:t>
                      </a:r>
                      <a:endParaRPr lang="uk-UA" sz="1200" dirty="0">
                        <a:effectLst/>
                      </a:endParaRPr>
                    </a:p>
                    <a:p>
                      <a:pPr indent="0" algn="ctr">
                        <a:spcBef>
                          <a:spcPts val="0"/>
                        </a:spcBef>
                        <a:spcAft>
                          <a:spcPts val="0"/>
                        </a:spcAft>
                      </a:pPr>
                      <a:endParaRPr lang="uk-UA" sz="1200" dirty="0">
                        <a:solidFill>
                          <a:srgbClr val="000000"/>
                        </a:solidFill>
                        <a:effectLst/>
                        <a:latin typeface="Times New Roman" panose="02020603050405020304" pitchFamily="18" charset="0"/>
                      </a:endParaRPr>
                    </a:p>
                  </a:txBody>
                  <a:tcPr marL="29767" marR="29767" marT="0" marB="0" anchor="ctr">
                    <a:lnL w="6337"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indent="0">
                        <a:spcBef>
                          <a:spcPts val="0"/>
                        </a:spcBef>
                        <a:spcAft>
                          <a:spcPts val="0"/>
                        </a:spcAft>
                      </a:pPr>
                      <a:endParaRPr lang="uk-UA" sz="1200">
                        <a:solidFill>
                          <a:srgbClr val="000000"/>
                        </a:solidFill>
                        <a:effectLst/>
                        <a:latin typeface="Times New Roman" panose="02020603050405020304" pitchFamily="18" charset="0"/>
                      </a:endParaRPr>
                    </a:p>
                  </a:txBody>
                  <a:tcPr marL="29767" marR="29767" marT="0" marB="0" anchor="ctr">
                    <a:lnL w="12700" cap="flat" cmpd="sng" algn="ctr">
                      <a:solidFill>
                        <a:schemeClr val="tx1"/>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indent="0">
                        <a:spcBef>
                          <a:spcPts val="0"/>
                        </a:spcBef>
                        <a:spcAft>
                          <a:spcPts val="0"/>
                        </a:spcAft>
                      </a:pPr>
                      <a:r>
                        <a:rPr lang="uk-UA" sz="1200" dirty="0">
                          <a:solidFill>
                            <a:srgbClr val="000000"/>
                          </a:solidFill>
                          <a:effectLst/>
                          <a:latin typeface="Times New Roman" panose="02020603050405020304" pitchFamily="18" charset="0"/>
                        </a:rPr>
                        <a:t>Символізує вольове зусилля, напругу і наполегливість, високий рівень домагань і самовпевненість, прагнення до самовираження, успіху і влади, діловитість, наполегливість і завзятість у досягненні цілей, упертість, енергійний захист своїх позицій. Самостійність, незворушність, черствість.</a:t>
                      </a:r>
                      <a:endParaRPr lang="uk-UA" sz="1200" dirty="0">
                        <a:effectLst/>
                      </a:endParaRPr>
                    </a:p>
                  </a:txBody>
                  <a:tcPr marL="29767" marR="29767"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2116505"/>
                  </a:ext>
                </a:extLst>
              </a:tr>
              <a:tr h="9058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200" dirty="0">
                          <a:solidFill>
                            <a:srgbClr val="000000"/>
                          </a:solidFill>
                          <a:effectLst/>
                          <a:latin typeface="Times New Roman" panose="02020603050405020304" pitchFamily="18" charset="0"/>
                        </a:rPr>
                        <a:t>Червоний колір</a:t>
                      </a:r>
                      <a:endParaRPr lang="uk-UA" sz="1200" dirty="0">
                        <a:effectLst/>
                      </a:endParaRPr>
                    </a:p>
                    <a:p>
                      <a:pPr indent="0" algn="ctr">
                        <a:spcBef>
                          <a:spcPts val="0"/>
                        </a:spcBef>
                        <a:spcAft>
                          <a:spcPts val="0"/>
                        </a:spcAft>
                      </a:pPr>
                      <a:endParaRPr lang="uk-UA" sz="1200" dirty="0">
                        <a:solidFill>
                          <a:srgbClr val="000000"/>
                        </a:solidFill>
                        <a:effectLst/>
                        <a:latin typeface="Times New Roman" panose="02020603050405020304" pitchFamily="18" charset="0"/>
                      </a:endParaRPr>
                    </a:p>
                  </a:txBody>
                  <a:tcPr marL="29767" marR="29767" marT="0" marB="0" anchor="ctr">
                    <a:lnL w="6337"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indent="0">
                        <a:spcBef>
                          <a:spcPts val="0"/>
                        </a:spcBef>
                        <a:spcAft>
                          <a:spcPts val="0"/>
                        </a:spcAft>
                      </a:pPr>
                      <a:endParaRPr lang="uk-UA" sz="1200">
                        <a:solidFill>
                          <a:srgbClr val="000000"/>
                        </a:solidFill>
                        <a:effectLst/>
                        <a:latin typeface="Times New Roman" panose="02020603050405020304" pitchFamily="18" charset="0"/>
                      </a:endParaRPr>
                    </a:p>
                  </a:txBody>
                  <a:tcPr marL="29767" marR="29767" marT="0" marB="0" anchor="ctr">
                    <a:lnL w="12700" cap="flat" cmpd="sng" algn="ctr">
                      <a:solidFill>
                        <a:schemeClr val="tx1"/>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indent="0">
                        <a:spcBef>
                          <a:spcPts val="0"/>
                        </a:spcBef>
                        <a:spcAft>
                          <a:spcPts val="0"/>
                        </a:spcAft>
                      </a:pPr>
                      <a:r>
                        <a:rPr lang="uk-UA" sz="1200" dirty="0">
                          <a:solidFill>
                            <a:srgbClr val="000000"/>
                          </a:solidFill>
                          <a:effectLst/>
                          <a:latin typeface="Times New Roman" panose="02020603050405020304" pitchFamily="18" charset="0"/>
                        </a:rPr>
                        <a:t>Символізує силу волі, активність, що доходить в ряді випадків до агресивності, прагнення до успіху через боротьбу, наступальність і владність, потребу діяти і витрачати сили, лідерство та ініціативність, збудженість. Особистісні характеристики: чуйність, рішучість, енергійність, напруженість, дружелюбність, впевненість товариськість, дратівливість, привабливість, діяльність.</a:t>
                      </a:r>
                      <a:endParaRPr lang="uk-UA" sz="1200" dirty="0">
                        <a:effectLst/>
                      </a:endParaRPr>
                    </a:p>
                  </a:txBody>
                  <a:tcPr marL="29767" marR="29767"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8803616"/>
                  </a:ext>
                </a:extLst>
              </a:tr>
              <a:tr h="7764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200" dirty="0">
                          <a:solidFill>
                            <a:srgbClr val="000000"/>
                          </a:solidFill>
                          <a:effectLst/>
                          <a:latin typeface="Times New Roman" panose="02020603050405020304" pitchFamily="18" charset="0"/>
                        </a:rPr>
                        <a:t>Жовтий колір</a:t>
                      </a:r>
                      <a:endParaRPr lang="uk-UA" sz="1200" dirty="0">
                        <a:effectLst/>
                      </a:endParaRPr>
                    </a:p>
                    <a:p>
                      <a:pPr indent="0" algn="ctr">
                        <a:spcBef>
                          <a:spcPts val="0"/>
                        </a:spcBef>
                        <a:spcAft>
                          <a:spcPts val="0"/>
                        </a:spcAft>
                      </a:pPr>
                      <a:endParaRPr lang="uk-UA" sz="1200" dirty="0">
                        <a:solidFill>
                          <a:srgbClr val="000000"/>
                        </a:solidFill>
                        <a:effectLst/>
                        <a:latin typeface="Times New Roman" panose="02020603050405020304" pitchFamily="18" charset="0"/>
                      </a:endParaRPr>
                    </a:p>
                  </a:txBody>
                  <a:tcPr marL="29767" marR="29767" marT="0" marB="0" anchor="ctr">
                    <a:lnL w="6337"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indent="0">
                        <a:spcBef>
                          <a:spcPts val="0"/>
                        </a:spcBef>
                        <a:spcAft>
                          <a:spcPts val="0"/>
                        </a:spcAft>
                      </a:pPr>
                      <a:endParaRPr lang="uk-UA" sz="1200" dirty="0">
                        <a:solidFill>
                          <a:srgbClr val="000000"/>
                        </a:solidFill>
                        <a:effectLst/>
                        <a:latin typeface="Times New Roman" panose="02020603050405020304" pitchFamily="18" charset="0"/>
                      </a:endParaRPr>
                    </a:p>
                  </a:txBody>
                  <a:tcPr marL="29767" marR="29767" marT="0" marB="0" anchor="ctr">
                    <a:lnL w="12700" cap="flat" cmpd="sng" algn="ctr">
                      <a:solidFill>
                        <a:schemeClr val="tx1"/>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indent="0">
                        <a:spcBef>
                          <a:spcPts val="0"/>
                        </a:spcBef>
                        <a:spcAft>
                          <a:spcPts val="0"/>
                        </a:spcAft>
                      </a:pPr>
                      <a:r>
                        <a:rPr lang="uk-UA" sz="1200" dirty="0">
                          <a:solidFill>
                            <a:srgbClr val="000000"/>
                          </a:solidFill>
                          <a:effectLst/>
                          <a:latin typeface="Times New Roman" panose="02020603050405020304" pitchFamily="18" charset="0"/>
                        </a:rPr>
                        <a:t>Символізує активність, прагнення до спілкування і сприйнятливість до всього нового, оптимізм, радість і веселість, розслабленість і розкутість, оригінальність і прагнення до розширення своїх можливостей. До особистісних характеристик відносяться: балакучість, природність, відкритість, товариськість, енергійність.</a:t>
                      </a:r>
                      <a:endParaRPr lang="uk-UA" sz="1200" dirty="0">
                        <a:effectLst/>
                      </a:endParaRPr>
                    </a:p>
                  </a:txBody>
                  <a:tcPr marL="29767" marR="29767"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3888649"/>
                  </a:ext>
                </a:extLst>
              </a:tr>
              <a:tr h="67973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200" dirty="0">
                          <a:solidFill>
                            <a:srgbClr val="000000"/>
                          </a:solidFill>
                          <a:effectLst/>
                          <a:latin typeface="Times New Roman" panose="02020603050405020304" pitchFamily="18" charset="0"/>
                        </a:rPr>
                        <a:t>Фіолетовий колір</a:t>
                      </a:r>
                      <a:endParaRPr lang="uk-UA" sz="1200" dirty="0">
                        <a:effectLst/>
                      </a:endParaRPr>
                    </a:p>
                    <a:p>
                      <a:pPr indent="0" algn="ctr">
                        <a:spcBef>
                          <a:spcPts val="0"/>
                        </a:spcBef>
                        <a:spcAft>
                          <a:spcPts val="0"/>
                        </a:spcAft>
                      </a:pPr>
                      <a:endParaRPr lang="uk-UA" sz="1200" dirty="0">
                        <a:solidFill>
                          <a:srgbClr val="000000"/>
                        </a:solidFill>
                        <a:effectLst/>
                        <a:latin typeface="Times New Roman" panose="02020603050405020304" pitchFamily="18" charset="0"/>
                      </a:endParaRPr>
                    </a:p>
                  </a:txBody>
                  <a:tcPr marL="29767" marR="29767" marT="0" marB="0" anchor="ctr">
                    <a:lnL w="6337"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indent="0">
                        <a:spcBef>
                          <a:spcPts val="0"/>
                        </a:spcBef>
                        <a:spcAft>
                          <a:spcPts val="0"/>
                        </a:spcAft>
                      </a:pPr>
                      <a:endParaRPr lang="uk-UA" sz="1200">
                        <a:solidFill>
                          <a:srgbClr val="000000"/>
                        </a:solidFill>
                        <a:effectLst/>
                        <a:latin typeface="Times New Roman" panose="02020603050405020304" pitchFamily="18" charset="0"/>
                      </a:endParaRPr>
                    </a:p>
                  </a:txBody>
                  <a:tcPr marL="29767" marR="29767" marT="0" marB="0" anchor="ctr">
                    <a:lnL w="12700" cap="flat" cmpd="sng" algn="ctr">
                      <a:solidFill>
                        <a:schemeClr val="tx1"/>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indent="0">
                        <a:spcBef>
                          <a:spcPts val="0"/>
                        </a:spcBef>
                        <a:spcAft>
                          <a:spcPts val="0"/>
                        </a:spcAft>
                      </a:pPr>
                      <a:r>
                        <a:rPr lang="uk-UA" sz="1200" dirty="0">
                          <a:solidFill>
                            <a:srgbClr val="000000"/>
                          </a:solidFill>
                          <a:effectLst/>
                          <a:latin typeface="Times New Roman" panose="02020603050405020304" pitchFamily="18" charset="0"/>
                        </a:rPr>
                        <a:t>Символічне значення: вразливість, емоційна виразність, чутливість, інтуїтивне розуміння, зачарованість і мрійливість, захоплення і фантазії. Особистісні характеристики: несправедливість, нещирість, егоїстичність, самостійність.</a:t>
                      </a:r>
                      <a:endParaRPr lang="uk-UA" sz="1200" dirty="0">
                        <a:effectLst/>
                      </a:endParaRPr>
                    </a:p>
                  </a:txBody>
                  <a:tcPr marL="29767" marR="29767"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267503"/>
                  </a:ext>
                </a:extLst>
              </a:tr>
              <a:tr h="6470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200" dirty="0">
                          <a:solidFill>
                            <a:srgbClr val="000000"/>
                          </a:solidFill>
                          <a:effectLst/>
                          <a:latin typeface="Times New Roman" panose="02020603050405020304" pitchFamily="18" charset="0"/>
                        </a:rPr>
                        <a:t>Коричневий колір</a:t>
                      </a:r>
                      <a:endParaRPr lang="uk-UA" sz="1200" dirty="0">
                        <a:effectLst/>
                      </a:endParaRPr>
                    </a:p>
                    <a:p>
                      <a:pPr indent="0" algn="ctr">
                        <a:spcBef>
                          <a:spcPts val="0"/>
                        </a:spcBef>
                        <a:spcAft>
                          <a:spcPts val="0"/>
                        </a:spcAft>
                      </a:pPr>
                      <a:endParaRPr lang="uk-UA" sz="1200" dirty="0">
                        <a:solidFill>
                          <a:srgbClr val="000000"/>
                        </a:solidFill>
                        <a:effectLst/>
                        <a:latin typeface="Times New Roman" panose="02020603050405020304" pitchFamily="18" charset="0"/>
                      </a:endParaRPr>
                    </a:p>
                  </a:txBody>
                  <a:tcPr marL="29767" marR="29767" marT="0" marB="0" anchor="ctr">
                    <a:lnL w="6337"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indent="0">
                        <a:spcBef>
                          <a:spcPts val="0"/>
                        </a:spcBef>
                        <a:spcAft>
                          <a:spcPts val="0"/>
                        </a:spcAft>
                      </a:pPr>
                      <a:endParaRPr lang="uk-UA" sz="1200">
                        <a:solidFill>
                          <a:srgbClr val="000000"/>
                        </a:solidFill>
                        <a:effectLst/>
                        <a:latin typeface="Times New Roman" panose="02020603050405020304" pitchFamily="18" charset="0"/>
                      </a:endParaRPr>
                    </a:p>
                  </a:txBody>
                  <a:tcPr marL="29767" marR="29767" marT="0" marB="0" anchor="ctr">
                    <a:lnL w="12700" cap="flat" cmpd="sng" algn="ctr">
                      <a:solidFill>
                        <a:schemeClr val="tx1"/>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indent="0">
                        <a:spcBef>
                          <a:spcPts val="0"/>
                        </a:spcBef>
                        <a:spcAft>
                          <a:spcPts val="0"/>
                        </a:spcAft>
                      </a:pPr>
                      <a:r>
                        <a:rPr lang="uk-UA" sz="1200" dirty="0">
                          <a:solidFill>
                            <a:srgbClr val="000000"/>
                          </a:solidFill>
                          <a:effectLst/>
                          <a:latin typeface="Times New Roman" panose="02020603050405020304" pitchFamily="18" charset="0"/>
                        </a:rPr>
                        <a:t>Уособлює комфорт тілесних відчуттів, прагнення до затишку і спокою, фізичну легкість і сенсорну задоволеність. Для коричневого кольору були отримані такі особистісні характеристики, як поступливість, залежність, спокій, сумлінність і розслабленість.</a:t>
                      </a:r>
                      <a:endParaRPr lang="uk-UA" sz="1200" dirty="0">
                        <a:effectLst/>
                      </a:endParaRPr>
                    </a:p>
                  </a:txBody>
                  <a:tcPr marL="29767" marR="29767"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6518737"/>
                  </a:ext>
                </a:extLst>
              </a:tr>
              <a:tr h="7764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200" dirty="0">
                          <a:solidFill>
                            <a:srgbClr val="000000"/>
                          </a:solidFill>
                          <a:effectLst/>
                          <a:latin typeface="Times New Roman" panose="02020603050405020304" pitchFamily="18" charset="0"/>
                        </a:rPr>
                        <a:t>Чорний колір</a:t>
                      </a:r>
                      <a:endParaRPr lang="uk-UA" sz="1200" dirty="0">
                        <a:effectLst/>
                      </a:endParaRPr>
                    </a:p>
                    <a:p>
                      <a:pPr indent="0" algn="ctr">
                        <a:spcBef>
                          <a:spcPts val="0"/>
                        </a:spcBef>
                        <a:spcAft>
                          <a:spcPts val="0"/>
                        </a:spcAft>
                      </a:pPr>
                      <a:endParaRPr lang="uk-UA" sz="1200" dirty="0">
                        <a:solidFill>
                          <a:srgbClr val="000000"/>
                        </a:solidFill>
                        <a:effectLst/>
                        <a:latin typeface="Times New Roman" panose="02020603050405020304" pitchFamily="18" charset="0"/>
                      </a:endParaRPr>
                    </a:p>
                  </a:txBody>
                  <a:tcPr marL="29767" marR="29767" marT="0" marB="0" anchor="ctr">
                    <a:lnL w="6337"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indent="0">
                        <a:spcBef>
                          <a:spcPts val="0"/>
                        </a:spcBef>
                        <a:spcAft>
                          <a:spcPts val="0"/>
                        </a:spcAft>
                      </a:pPr>
                      <a:endParaRPr lang="uk-UA" sz="1200">
                        <a:solidFill>
                          <a:srgbClr val="000000"/>
                        </a:solidFill>
                        <a:effectLst/>
                        <a:latin typeface="Times New Roman" panose="02020603050405020304" pitchFamily="18" charset="0"/>
                      </a:endParaRPr>
                    </a:p>
                  </a:txBody>
                  <a:tcPr marL="29767" marR="29767" marT="0" marB="0" anchor="ctr">
                    <a:lnL w="12700" cap="flat" cmpd="sng" algn="ctr">
                      <a:solidFill>
                        <a:schemeClr val="tx1"/>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indent="0">
                        <a:spcBef>
                          <a:spcPts val="0"/>
                        </a:spcBef>
                        <a:spcAft>
                          <a:spcPts val="0"/>
                        </a:spcAft>
                      </a:pPr>
                      <a:r>
                        <a:rPr lang="uk-UA" sz="1200" dirty="0">
                          <a:solidFill>
                            <a:srgbClr val="000000"/>
                          </a:solidFill>
                          <a:effectLst/>
                          <a:latin typeface="Times New Roman" panose="02020603050405020304" pitchFamily="18" charset="0"/>
                        </a:rPr>
                        <a:t>Символізує в першу чергу заперечення, закінчення чого-небудь і відмову, зречення і неприйняття, протест проти чого – або кого-небудь. У граничній формі символізує небуття. Особистісні характеристики чорного кольору: непривабливість, мовчазність і замкнутість, упертість, егоїстичність, незалежність, ворожість.</a:t>
                      </a:r>
                      <a:endParaRPr lang="uk-UA" sz="1200" dirty="0">
                        <a:effectLst/>
                      </a:endParaRPr>
                    </a:p>
                  </a:txBody>
                  <a:tcPr marL="29767" marR="29767"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6840142"/>
                  </a:ext>
                </a:extLst>
              </a:tr>
            </a:tbl>
          </a:graphicData>
        </a:graphic>
      </p:graphicFrame>
      <p:pic>
        <p:nvPicPr>
          <p:cNvPr id="4097" name="Picture 1">
            <a:extLst>
              <a:ext uri="{FF2B5EF4-FFF2-40B4-BE49-F238E27FC236}">
                <a16:creationId xmlns:a16="http://schemas.microsoft.com/office/drawing/2014/main" id="{F6E0B3DC-C885-4B4B-B46C-AD0AACD258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980728"/>
            <a:ext cx="708399" cy="447973"/>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a:extLst>
              <a:ext uri="{FF2B5EF4-FFF2-40B4-BE49-F238E27FC236}">
                <a16:creationId xmlns:a16="http://schemas.microsoft.com/office/drawing/2014/main" id="{82377CBF-8550-432B-989F-4F5B2AA127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7322" y="1439826"/>
            <a:ext cx="708399" cy="447973"/>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a:extLst>
              <a:ext uri="{FF2B5EF4-FFF2-40B4-BE49-F238E27FC236}">
                <a16:creationId xmlns:a16="http://schemas.microsoft.com/office/drawing/2014/main" id="{1F488FEE-82EA-4BFA-99AE-2E6E93AE37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5052" y="2064318"/>
            <a:ext cx="680669" cy="53669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a:extLst>
              <a:ext uri="{FF2B5EF4-FFF2-40B4-BE49-F238E27FC236}">
                <a16:creationId xmlns:a16="http://schemas.microsoft.com/office/drawing/2014/main" id="{E6BC7A45-ECE4-4656-BDE6-93BE01F6E58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1193" y="2793989"/>
            <a:ext cx="695036" cy="573900"/>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a:extLst>
              <a:ext uri="{FF2B5EF4-FFF2-40B4-BE49-F238E27FC236}">
                <a16:creationId xmlns:a16="http://schemas.microsoft.com/office/drawing/2014/main" id="{60F17B03-EF9D-41F3-9040-D15D8770D92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9819" y="3628121"/>
            <a:ext cx="701217" cy="54897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a:extLst>
              <a:ext uri="{FF2B5EF4-FFF2-40B4-BE49-F238E27FC236}">
                <a16:creationId xmlns:a16="http://schemas.microsoft.com/office/drawing/2014/main" id="{6C3FF52E-B71E-48D4-BA2C-FA9B9B20AD49}"/>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61421" y="4396802"/>
            <a:ext cx="714580" cy="507333"/>
          </a:xfrm>
          <a:prstGeom prst="rect">
            <a:avLst/>
          </a:prstGeom>
          <a:noFill/>
          <a:extLst>
            <a:ext uri="{909E8E84-426E-40DD-AFC4-6F175D3DCCD1}">
              <a14:hiddenFill xmlns:a14="http://schemas.microsoft.com/office/drawing/2010/main">
                <a:solidFill>
                  <a:srgbClr val="FFFFFF"/>
                </a:solidFill>
              </a14:hiddenFill>
            </a:ext>
          </a:extLst>
        </p:spPr>
      </p:pic>
      <p:pic>
        <p:nvPicPr>
          <p:cNvPr id="4103" name="Picture 7">
            <a:extLst>
              <a:ext uri="{FF2B5EF4-FFF2-40B4-BE49-F238E27FC236}">
                <a16:creationId xmlns:a16="http://schemas.microsoft.com/office/drawing/2014/main" id="{F018AD94-3CD7-4E79-ABB9-6EF41BB8F67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57829" y="5123841"/>
            <a:ext cx="721763" cy="456497"/>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a:extLst>
              <a:ext uri="{FF2B5EF4-FFF2-40B4-BE49-F238E27FC236}">
                <a16:creationId xmlns:a16="http://schemas.microsoft.com/office/drawing/2014/main" id="{003100A6-BCF0-47C7-B59B-ED0B6F19537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82909" y="5741318"/>
            <a:ext cx="695036" cy="561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9616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D9D6E1-1297-4512-8A03-5DB58DDC5C64}"/>
              </a:ext>
            </a:extLst>
          </p:cNvPr>
          <p:cNvSpPr>
            <a:spLocks noGrp="1"/>
          </p:cNvSpPr>
          <p:nvPr>
            <p:ph type="title"/>
          </p:nvPr>
        </p:nvSpPr>
        <p:spPr/>
        <p:txBody>
          <a:bodyPr/>
          <a:lstStyle/>
          <a:p>
            <a:r>
              <a:rPr lang="uk-UA" sz="1800" dirty="0">
                <a:solidFill>
                  <a:srgbClr val="002060"/>
                </a:solidFill>
                <a:effectLst/>
                <a:latin typeface="Derby" pitchFamily="2" charset="0"/>
              </a:rPr>
              <a:t>ПОМІРКУЙ І ДАЙ ВІДПОВІДЬ:</a:t>
            </a:r>
            <a:br>
              <a:rPr lang="uk-UA" sz="1800" dirty="0">
                <a:solidFill>
                  <a:srgbClr val="002060"/>
                </a:solidFill>
                <a:effectLst/>
                <a:latin typeface="Derby" pitchFamily="2" charset="0"/>
              </a:rPr>
            </a:br>
            <a:r>
              <a:rPr lang="uk-UA" sz="1800" dirty="0">
                <a:solidFill>
                  <a:srgbClr val="002060"/>
                </a:solidFill>
                <a:effectLst/>
                <a:latin typeface="Derby" pitchFamily="2" charset="0"/>
              </a:rPr>
              <a:t> ЯКІ ТРИВОЖНІ ЯКОСТІ ТИ ПЕРЕЙНЯВ ВІД БАТЬКІВ?</a:t>
            </a:r>
            <a:endParaRPr lang="uk-UA" dirty="0">
              <a:solidFill>
                <a:srgbClr val="002060"/>
              </a:solidFill>
              <a:latin typeface="Derby" pitchFamily="2" charset="0"/>
            </a:endParaRPr>
          </a:p>
        </p:txBody>
      </p:sp>
      <p:sp>
        <p:nvSpPr>
          <p:cNvPr id="3" name="Объект 2">
            <a:extLst>
              <a:ext uri="{FF2B5EF4-FFF2-40B4-BE49-F238E27FC236}">
                <a16:creationId xmlns:a16="http://schemas.microsoft.com/office/drawing/2014/main" id="{E8342D62-C198-4DA9-A9DD-C4CD71CB16AB}"/>
              </a:ext>
            </a:extLst>
          </p:cNvPr>
          <p:cNvSpPr>
            <a:spLocks noGrp="1"/>
          </p:cNvSpPr>
          <p:nvPr>
            <p:ph idx="1"/>
          </p:nvPr>
        </p:nvSpPr>
        <p:spPr>
          <a:xfrm>
            <a:off x="395536" y="1196752"/>
            <a:ext cx="8229600" cy="4525963"/>
          </a:xfrm>
        </p:spPr>
        <p:txBody>
          <a:bodyPr>
            <a:normAutofit fontScale="85000" lnSpcReduction="20000"/>
          </a:bodyPr>
          <a:lstStyle/>
          <a:p>
            <a:pPr marL="0" indent="0">
              <a:spcBef>
                <a:spcPts val="0"/>
              </a:spcBef>
              <a:spcAft>
                <a:spcPts val="0"/>
              </a:spcAft>
              <a:buNone/>
            </a:pPr>
            <a:r>
              <a:rPr lang="uk-UA" sz="1800" b="1" i="1" dirty="0">
                <a:solidFill>
                  <a:srgbClr val="00B050"/>
                </a:solidFill>
                <a:effectLst/>
                <a:latin typeface="Times New Roman" panose="02020603050405020304" pitchFamily="18" charset="0"/>
              </a:rPr>
              <a:t>Дай оцінку того, що найбільше непокоїло у дитинстві:</a:t>
            </a:r>
            <a:endParaRPr lang="uk-UA" dirty="0">
              <a:solidFill>
                <a:srgbClr val="00B050"/>
              </a:solidFill>
              <a:effectLst/>
            </a:endParaRPr>
          </a:p>
          <a:p>
            <a:pPr>
              <a:spcBef>
                <a:spcPts val="0"/>
              </a:spcBef>
              <a:spcAft>
                <a:spcPts val="0"/>
              </a:spcAft>
              <a:buFont typeface="Wingdings" panose="05000000000000000000" pitchFamily="2" charset="2"/>
              <a:buChar char="ü"/>
            </a:pPr>
            <a:r>
              <a:rPr lang="uk-UA" sz="1800" dirty="0">
                <a:solidFill>
                  <a:srgbClr val="000000"/>
                </a:solidFill>
                <a:effectLst/>
                <a:latin typeface="Times New Roman" panose="02020603050405020304" pitchFamily="18" charset="0"/>
              </a:rPr>
              <a:t>відторгнення; </a:t>
            </a:r>
            <a:endParaRPr lang="uk-UA" dirty="0">
              <a:effectLst/>
            </a:endParaRPr>
          </a:p>
          <a:p>
            <a:pPr>
              <a:spcBef>
                <a:spcPts val="0"/>
              </a:spcBef>
              <a:spcAft>
                <a:spcPts val="0"/>
              </a:spcAft>
              <a:buFont typeface="Wingdings" panose="05000000000000000000" pitchFamily="2" charset="2"/>
              <a:buChar char="ü"/>
            </a:pPr>
            <a:r>
              <a:rPr lang="uk-UA" sz="1800" dirty="0">
                <a:solidFill>
                  <a:srgbClr val="000000"/>
                </a:solidFill>
                <a:effectLst/>
                <a:latin typeface="Times New Roman" panose="02020603050405020304" pitchFamily="18" charset="0"/>
              </a:rPr>
              <a:t>неприйняття; </a:t>
            </a:r>
            <a:endParaRPr lang="uk-UA" dirty="0">
              <a:effectLst/>
            </a:endParaRPr>
          </a:p>
          <a:p>
            <a:pPr>
              <a:spcBef>
                <a:spcPts val="0"/>
              </a:spcBef>
              <a:spcAft>
                <a:spcPts val="0"/>
              </a:spcAft>
              <a:buFont typeface="Wingdings" panose="05000000000000000000" pitchFamily="2" charset="2"/>
              <a:buChar char="ü"/>
            </a:pPr>
            <a:r>
              <a:rPr lang="uk-UA" sz="1800" dirty="0">
                <a:solidFill>
                  <a:srgbClr val="000000"/>
                </a:solidFill>
                <a:effectLst/>
                <a:latin typeface="Times New Roman" panose="02020603050405020304" pitchFamily="18" charset="0"/>
              </a:rPr>
              <a:t>демонстрація недоброзичливого ставлення; </a:t>
            </a:r>
            <a:endParaRPr lang="uk-UA" dirty="0">
              <a:effectLst/>
            </a:endParaRPr>
          </a:p>
          <a:p>
            <a:pPr>
              <a:spcBef>
                <a:spcPts val="0"/>
              </a:spcBef>
              <a:spcAft>
                <a:spcPts val="0"/>
              </a:spcAft>
              <a:buFont typeface="Wingdings" panose="05000000000000000000" pitchFamily="2" charset="2"/>
              <a:buChar char="ü"/>
            </a:pPr>
            <a:r>
              <a:rPr lang="uk-UA" sz="1800" dirty="0" err="1">
                <a:solidFill>
                  <a:srgbClr val="000000"/>
                </a:solidFill>
                <a:effectLst/>
                <a:latin typeface="Times New Roman" panose="02020603050405020304" pitchFamily="18" charset="0"/>
              </a:rPr>
              <a:t>надвимогливе</a:t>
            </a:r>
            <a:r>
              <a:rPr lang="uk-UA" sz="1800" dirty="0">
                <a:solidFill>
                  <a:srgbClr val="000000"/>
                </a:solidFill>
                <a:effectLst/>
                <a:latin typeface="Times New Roman" panose="02020603050405020304" pitchFamily="18" charset="0"/>
              </a:rPr>
              <a:t> ставлення;  </a:t>
            </a:r>
            <a:endParaRPr lang="uk-UA" dirty="0">
              <a:effectLst/>
            </a:endParaRPr>
          </a:p>
          <a:p>
            <a:pPr>
              <a:spcBef>
                <a:spcPts val="0"/>
              </a:spcBef>
              <a:spcAft>
                <a:spcPts val="0"/>
              </a:spcAft>
              <a:buFont typeface="Wingdings" panose="05000000000000000000" pitchFamily="2" charset="2"/>
              <a:buChar char="ü"/>
            </a:pPr>
            <a:r>
              <a:rPr lang="uk-UA" sz="1800" dirty="0">
                <a:solidFill>
                  <a:srgbClr val="000000"/>
                </a:solidFill>
                <a:effectLst/>
                <a:latin typeface="Times New Roman" panose="02020603050405020304" pitchFamily="18" charset="0"/>
              </a:rPr>
              <a:t>надмірна  критика;</a:t>
            </a:r>
            <a:endParaRPr lang="uk-UA" dirty="0">
              <a:effectLst/>
            </a:endParaRPr>
          </a:p>
          <a:p>
            <a:pPr>
              <a:spcBef>
                <a:spcPts val="0"/>
              </a:spcBef>
              <a:spcAft>
                <a:spcPts val="0"/>
              </a:spcAft>
              <a:buFont typeface="Wingdings" panose="05000000000000000000" pitchFamily="2" charset="2"/>
              <a:buChar char="ü"/>
            </a:pPr>
            <a:r>
              <a:rPr lang="uk-UA" sz="1800" dirty="0">
                <a:solidFill>
                  <a:srgbClr val="000000"/>
                </a:solidFill>
                <a:effectLst/>
                <a:latin typeface="Times New Roman" panose="02020603050405020304" pitchFamily="18" charset="0"/>
              </a:rPr>
              <a:t>покарання  за найменшу провину; </a:t>
            </a:r>
            <a:endParaRPr lang="uk-UA" dirty="0">
              <a:effectLst/>
            </a:endParaRPr>
          </a:p>
          <a:p>
            <a:pPr>
              <a:spcBef>
                <a:spcPts val="0"/>
              </a:spcBef>
              <a:spcAft>
                <a:spcPts val="0"/>
              </a:spcAft>
              <a:buFont typeface="Wingdings" panose="05000000000000000000" pitchFamily="2" charset="2"/>
              <a:buChar char="ü"/>
            </a:pPr>
            <a:r>
              <a:rPr lang="uk-UA" sz="1800" dirty="0">
                <a:solidFill>
                  <a:srgbClr val="000000"/>
                </a:solidFill>
                <a:effectLst/>
                <a:latin typeface="Times New Roman" panose="02020603050405020304" pitchFamily="18" charset="0"/>
              </a:rPr>
              <a:t>надмірно  турботливе  ставлення;</a:t>
            </a:r>
            <a:endParaRPr lang="uk-UA" dirty="0">
              <a:effectLst/>
            </a:endParaRPr>
          </a:p>
          <a:p>
            <a:pPr>
              <a:spcBef>
                <a:spcPts val="0"/>
              </a:spcBef>
              <a:spcAft>
                <a:spcPts val="0"/>
              </a:spcAft>
              <a:buFont typeface="Wingdings" panose="05000000000000000000" pitchFamily="2" charset="2"/>
              <a:buChar char="ü"/>
            </a:pPr>
            <a:r>
              <a:rPr lang="uk-UA" sz="1800" dirty="0">
                <a:solidFill>
                  <a:srgbClr val="000000"/>
                </a:solidFill>
                <a:effectLst/>
                <a:latin typeface="Times New Roman" panose="02020603050405020304" pitchFamily="18" charset="0"/>
              </a:rPr>
              <a:t>позбавлення можливості самостійно діяти (підкресли потрібне)</a:t>
            </a:r>
            <a:endParaRPr lang="uk-UA" dirty="0">
              <a:effectLst/>
            </a:endParaRPr>
          </a:p>
          <a:p>
            <a:pPr marL="645795" indent="-285750">
              <a:spcBef>
                <a:spcPts val="0"/>
              </a:spcBef>
              <a:spcAft>
                <a:spcPts val="0"/>
              </a:spcAft>
              <a:buFont typeface="Wingdings" panose="05000000000000000000" pitchFamily="2" charset="2"/>
              <a:buChar char="ü"/>
            </a:pPr>
            <a:r>
              <a:rPr lang="uk-UA" sz="1800" dirty="0">
                <a:solidFill>
                  <a:srgbClr val="000000"/>
                </a:solidFill>
                <a:effectLst/>
                <a:latin typeface="Times New Roman" panose="02020603050405020304" pitchFamily="18" charset="0"/>
              </a:rPr>
              <a:t>Проаналізуй, у яких ситуаціях це проявлялось.</a:t>
            </a:r>
            <a:endParaRPr lang="uk-UA" dirty="0">
              <a:effectLst/>
            </a:endParaRPr>
          </a:p>
          <a:p>
            <a:pPr marL="360045" indent="0">
              <a:spcBef>
                <a:spcPts val="0"/>
              </a:spcBef>
              <a:spcAft>
                <a:spcPts val="0"/>
              </a:spcAft>
              <a:buNone/>
            </a:pPr>
            <a:r>
              <a:rPr lang="uk-UA" sz="1800" b="1" i="1" dirty="0">
                <a:solidFill>
                  <a:srgbClr val="00B050"/>
                </a:solidFill>
                <a:effectLst/>
                <a:latin typeface="Times New Roman" panose="02020603050405020304" pitchFamily="18" charset="0"/>
              </a:rPr>
              <a:t>Дай відповідь:  </a:t>
            </a:r>
            <a:endParaRPr lang="uk-UA" dirty="0">
              <a:solidFill>
                <a:srgbClr val="00B050"/>
              </a:solidFill>
              <a:effectLst/>
            </a:endParaRPr>
          </a:p>
          <a:p>
            <a:pPr marL="588645" indent="0">
              <a:spcBef>
                <a:spcPts val="0"/>
              </a:spcBef>
              <a:spcAft>
                <a:spcPts val="0"/>
              </a:spcAft>
              <a:buNone/>
            </a:pPr>
            <a:r>
              <a:rPr lang="uk-UA" sz="1800" dirty="0">
                <a:solidFill>
                  <a:srgbClr val="000000"/>
                </a:solidFill>
                <a:effectLst/>
                <a:latin typeface="Times New Roman" panose="02020603050405020304" pitchFamily="18" charset="0"/>
              </a:rPr>
              <a:t>Чи створювали твої батьки навмисно </a:t>
            </a:r>
            <a:r>
              <a:rPr lang="uk-UA" sz="1800" dirty="0" err="1">
                <a:solidFill>
                  <a:srgbClr val="000000"/>
                </a:solidFill>
                <a:effectLst/>
                <a:latin typeface="Times New Roman" panose="02020603050405020304" pitchFamily="18" charset="0"/>
              </a:rPr>
              <a:t>психотравмуючі</a:t>
            </a:r>
            <a:r>
              <a:rPr lang="uk-UA" sz="1800" dirty="0">
                <a:solidFill>
                  <a:srgbClr val="000000"/>
                </a:solidFill>
                <a:effectLst/>
                <a:latin typeface="Times New Roman" panose="02020603050405020304" pitchFamily="18" charset="0"/>
              </a:rPr>
              <a:t> ситуації, щоб виховати тебе  сміливим? ________________________________________________________________</a:t>
            </a:r>
            <a:endParaRPr lang="uk-UA" dirty="0">
              <a:effectLst/>
            </a:endParaRPr>
          </a:p>
          <a:p>
            <a:pPr marL="588645" indent="0">
              <a:spcBef>
                <a:spcPts val="0"/>
              </a:spcBef>
              <a:spcAft>
                <a:spcPts val="0"/>
              </a:spcAft>
              <a:buNone/>
            </a:pPr>
            <a:r>
              <a:rPr lang="uk-UA" sz="1800" dirty="0">
                <a:solidFill>
                  <a:srgbClr val="000000"/>
                </a:solidFill>
                <a:effectLst/>
                <a:latin typeface="Times New Roman" panose="02020603050405020304" pitchFamily="18" charset="0"/>
              </a:rPr>
              <a:t>Хто головний у твоїй родині й у чому це проявляється? Як вливає авторитет одного з батьків на тебе і твою самостійність? ______________________________________________</a:t>
            </a:r>
            <a:endParaRPr lang="uk-UA" dirty="0">
              <a:effectLst/>
            </a:endParaRPr>
          </a:p>
          <a:p>
            <a:pPr marL="588645" indent="0">
              <a:spcBef>
                <a:spcPts val="0"/>
              </a:spcBef>
              <a:spcAft>
                <a:spcPts val="0"/>
              </a:spcAft>
              <a:buNone/>
            </a:pPr>
            <a:r>
              <a:rPr lang="uk-UA" sz="1800" dirty="0">
                <a:solidFill>
                  <a:srgbClr val="000000"/>
                </a:solidFill>
                <a:effectLst/>
                <a:latin typeface="Times New Roman" panose="02020603050405020304" pitchFamily="18" charset="0"/>
              </a:rPr>
              <a:t>Як члени сім’ї вирішують конфлікти: перетворюють у сварку, обговорюють і домовляються, проявляють фізичну агресію, замовчують?____________________________ </a:t>
            </a:r>
          </a:p>
          <a:p>
            <a:pPr marL="588645" indent="0">
              <a:spcBef>
                <a:spcPts val="0"/>
              </a:spcBef>
              <a:spcAft>
                <a:spcPts val="0"/>
              </a:spcAft>
              <a:buNone/>
            </a:pPr>
            <a:r>
              <a:rPr lang="uk-UA" sz="1800" dirty="0">
                <a:solidFill>
                  <a:srgbClr val="000000"/>
                </a:solidFill>
                <a:effectLst/>
                <a:latin typeface="Times New Roman" panose="02020603050405020304" pitchFamily="18" charset="0"/>
              </a:rPr>
              <a:t>Чи тривожать ці ситуації тебе?____________________________________________________ Чи готовий ти жити так, як твої батьки? ___________________________________________</a:t>
            </a:r>
            <a:endParaRPr lang="uk-UA" dirty="0">
              <a:effectLst/>
            </a:endParaRPr>
          </a:p>
          <a:p>
            <a:pPr marL="360045" indent="0">
              <a:spcBef>
                <a:spcPts val="0"/>
              </a:spcBef>
              <a:spcAft>
                <a:spcPts val="0"/>
              </a:spcAft>
              <a:buNone/>
            </a:pPr>
            <a:r>
              <a:rPr lang="uk-UA" sz="1800" dirty="0">
                <a:solidFill>
                  <a:srgbClr val="000000"/>
                </a:solidFill>
                <a:effectLst/>
                <a:latin typeface="Times New Roman" panose="02020603050405020304" pitchFamily="18" charset="0"/>
              </a:rPr>
              <a:t>Якщо ні</a:t>
            </a:r>
            <a:r>
              <a:rPr lang="uk-UA" sz="1800" dirty="0">
                <a:effectLst/>
                <a:latin typeface="Times New Roman" panose="02020603050405020304" pitchFamily="18" charset="0"/>
              </a:rPr>
              <a:t>, то </a:t>
            </a:r>
          </a:p>
          <a:p>
            <a:pPr marL="360045" indent="0" algn="ctr">
              <a:spcBef>
                <a:spcPts val="0"/>
              </a:spcBef>
              <a:spcAft>
                <a:spcPts val="0"/>
              </a:spcAft>
              <a:buNone/>
            </a:pPr>
            <a:endParaRPr lang="uk-UA" sz="1800" b="1" dirty="0">
              <a:solidFill>
                <a:srgbClr val="00B050"/>
              </a:solidFill>
              <a:effectLst/>
              <a:latin typeface="Derby" pitchFamily="2" charset="0"/>
            </a:endParaRPr>
          </a:p>
          <a:p>
            <a:pPr marL="360045" indent="0" algn="ctr">
              <a:spcBef>
                <a:spcPts val="0"/>
              </a:spcBef>
              <a:spcAft>
                <a:spcPts val="0"/>
              </a:spcAft>
              <a:buNone/>
            </a:pPr>
            <a:r>
              <a:rPr lang="uk-UA" sz="1800" b="1" dirty="0">
                <a:solidFill>
                  <a:srgbClr val="00B050"/>
                </a:solidFill>
                <a:effectLst/>
                <a:latin typeface="Derby" pitchFamily="2" charset="0"/>
              </a:rPr>
              <a:t>ВІЗЬМИ ВІДПОВІДАЛЬНІСТЬ ЗА СВОЄ ЖИТТЯ І ПОЧИНАЙ ПРАЦЮВАТИ НАД СОБОЮ</a:t>
            </a:r>
            <a:r>
              <a:rPr lang="uk-UA" sz="1800" dirty="0">
                <a:solidFill>
                  <a:srgbClr val="00B050"/>
                </a:solidFill>
                <a:effectLst/>
                <a:latin typeface="Derby" pitchFamily="2" charset="0"/>
              </a:rPr>
              <a:t>!</a:t>
            </a:r>
            <a:endParaRPr lang="uk-UA" dirty="0">
              <a:solidFill>
                <a:srgbClr val="00B050"/>
              </a:solidFill>
              <a:effectLst/>
              <a:latin typeface="Derby" pitchFamily="2" charset="0"/>
            </a:endParaRPr>
          </a:p>
          <a:p>
            <a:pPr marL="0" indent="0">
              <a:buNone/>
            </a:pPr>
            <a:endParaRPr lang="uk-UA" dirty="0"/>
          </a:p>
        </p:txBody>
      </p:sp>
    </p:spTree>
    <p:extLst>
      <p:ext uri="{BB962C8B-B14F-4D97-AF65-F5344CB8AC3E}">
        <p14:creationId xmlns:p14="http://schemas.microsoft.com/office/powerpoint/2010/main" val="218268175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1942</Words>
  <Application>Microsoft Office PowerPoint</Application>
  <PresentationFormat>Экран (4:3)</PresentationFormat>
  <Paragraphs>118</Paragraphs>
  <Slides>10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Calibri</vt:lpstr>
      <vt:lpstr>Derby</vt:lpstr>
      <vt:lpstr>Times New Roman</vt:lpstr>
      <vt:lpstr>Wingdings</vt:lpstr>
      <vt:lpstr>Тема Office</vt:lpstr>
      <vt:lpstr>ДЕНЬ 1  САМОАНАЛІЗ ЕМОЦІЙНИХ СТАНІВ </vt:lpstr>
      <vt:lpstr>     АНАЛІЗУЄМО ПРИЧИНИ ВИНИКНЕННЯ ТРИВОЖНОСТІ Мета заняття: з’ясування типових тривожних станів, етапів та чинників формування тривожності   </vt:lpstr>
      <vt:lpstr>Особи, котрі мають підвищену тривожність, переживають емоційний стрес від кожної напруженої ситуації. Це шкодить особистому здоров’ю та створює постійне почуття емоційного дискомфорту. Налаштуватись на спокійний, рівномірний темп роботи допоможе  </vt:lpstr>
      <vt:lpstr>ТЕКСТ ОПИТУВАЛЬНИКА </vt:lpstr>
      <vt:lpstr>       :  </vt:lpstr>
      <vt:lpstr>3. МАНДРІВКА У МИНУЛЕ Мета: Визначення етапів формування тривожності  </vt:lpstr>
      <vt:lpstr>Заплющ очі та уяви як змінювались твої страхи: раннє та дошкільне дитинство, початкова школа, старша школа, університет. Знайди спільне між ними.  </vt:lpstr>
      <vt:lpstr>ЗНАЧЕННЯ КОЛЬОРІВ</vt:lpstr>
      <vt:lpstr>ПОМІРКУЙ І ДАЙ ВІДПОВІДЬ:  ЯКІ ТРИВОЖНІ ЯКОСТІ ТИ ПЕРЕЙНЯВ ВІД БАТЬКІВ?</vt:lpstr>
      <vt:lpstr>   5. АЛЬТЕРНАТИВА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Nataly</dc:creator>
  <cp:lastModifiedBy>vlad232362@gmail.com</cp:lastModifiedBy>
  <cp:revision>17</cp:revision>
  <dcterms:created xsi:type="dcterms:W3CDTF">2021-05-13T03:57:28Z</dcterms:created>
  <dcterms:modified xsi:type="dcterms:W3CDTF">2021-06-07T09:56:20Z</dcterms:modified>
</cp:coreProperties>
</file>