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95" r:id="rId8"/>
    <p:sldId id="265" r:id="rId9"/>
    <p:sldId id="266" r:id="rId10"/>
    <p:sldId id="267" r:id="rId11"/>
    <p:sldId id="268" r:id="rId12"/>
    <p:sldId id="270" r:id="rId13"/>
    <p:sldId id="271" r:id="rId14"/>
    <p:sldId id="272" r:id="rId15"/>
    <p:sldId id="273" r:id="rId16"/>
    <p:sldId id="275" r:id="rId17"/>
    <p:sldId id="274" r:id="rId18"/>
    <p:sldId id="276" r:id="rId19"/>
    <p:sldId id="296" r:id="rId20"/>
    <p:sldId id="297" r:id="rId21"/>
    <p:sldId id="298" r:id="rId22"/>
    <p:sldId id="299" r:id="rId23"/>
    <p:sldId id="300" r:id="rId24"/>
    <p:sldId id="301" r:id="rId25"/>
    <p:sldId id="302" r:id="rId26"/>
    <p:sldId id="303" r:id="rId27"/>
    <p:sldId id="277" r:id="rId28"/>
    <p:sldId id="278" r:id="rId29"/>
    <p:sldId id="279" r:id="rId30"/>
    <p:sldId id="280" r:id="rId31"/>
    <p:sldId id="281" r:id="rId32"/>
    <p:sldId id="282" r:id="rId33"/>
    <p:sldId id="283" r:id="rId34"/>
    <p:sldId id="284" r:id="rId35"/>
    <p:sldId id="294" r:id="rId3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usula588@gmail.com" initials="l" lastIdx="1" clrIdx="0">
    <p:extLst>
      <p:ext uri="{19B8F6BF-5375-455C-9EA6-DF929625EA0E}">
        <p15:presenceInfo xmlns:p15="http://schemas.microsoft.com/office/powerpoint/2012/main" userId="95146cb6c5a05ed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5033"/>
    <a:srgbClr val="8A9E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432"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E3BD34-54E7-47E2-B82C-6634FBB7C67A}"/>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63A61917-75EA-443D-90BD-48EBDBBB8A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2C86ECFF-C580-4296-9C5F-4277756F7F42}"/>
              </a:ext>
            </a:extLst>
          </p:cNvPr>
          <p:cNvSpPr>
            <a:spLocks noGrp="1"/>
          </p:cNvSpPr>
          <p:nvPr>
            <p:ph type="dt" sz="half" idx="10"/>
          </p:nvPr>
        </p:nvSpPr>
        <p:spPr/>
        <p:txBody>
          <a:bodyPr/>
          <a:lstStyle/>
          <a:p>
            <a:fld id="{B92BB4B3-CA6D-4855-8660-4E65C8E2B0DF}" type="datetimeFigureOut">
              <a:rPr lang="ru-RU" smtClean="0"/>
              <a:pPr/>
              <a:t>02.12.2021</a:t>
            </a:fld>
            <a:endParaRPr lang="ru-RU"/>
          </a:p>
        </p:txBody>
      </p:sp>
      <p:sp>
        <p:nvSpPr>
          <p:cNvPr id="5" name="Нижний колонтитул 4">
            <a:extLst>
              <a:ext uri="{FF2B5EF4-FFF2-40B4-BE49-F238E27FC236}">
                <a16:creationId xmlns:a16="http://schemas.microsoft.com/office/drawing/2014/main" id="{A8B6B08A-CBDC-43DD-ABD0-ECEB7E2301B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E253298-F578-4464-8D77-BAEFDA4F0C11}"/>
              </a:ext>
            </a:extLst>
          </p:cNvPr>
          <p:cNvSpPr>
            <a:spLocks noGrp="1"/>
          </p:cNvSpPr>
          <p:nvPr>
            <p:ph type="sldNum" sz="quarter" idx="12"/>
          </p:nvPr>
        </p:nvSpPr>
        <p:spPr/>
        <p:txBody>
          <a:bodyPr/>
          <a:lstStyle/>
          <a:p>
            <a:fld id="{6B8C1251-E72B-484C-9297-CFA21ED1BEDB}" type="slidenum">
              <a:rPr lang="ru-RU" smtClean="0"/>
              <a:pPr/>
              <a:t>‹#›</a:t>
            </a:fld>
            <a:endParaRPr lang="ru-RU"/>
          </a:p>
        </p:txBody>
      </p:sp>
      <p:pic>
        <p:nvPicPr>
          <p:cNvPr id="8" name="Рисунок 7">
            <a:extLst>
              <a:ext uri="{FF2B5EF4-FFF2-40B4-BE49-F238E27FC236}">
                <a16:creationId xmlns:a16="http://schemas.microsoft.com/office/drawing/2014/main" id="{75919CC8-47F0-45D0-AB59-427FF0AECD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44584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6C486F-3357-4CFD-818A-CD9FFE7CD366}"/>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88EEC459-BB6F-43C3-9B49-FE50F17131F5}"/>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98C436D-6508-4227-86B5-C2B3491D9304}"/>
              </a:ext>
            </a:extLst>
          </p:cNvPr>
          <p:cNvSpPr>
            <a:spLocks noGrp="1"/>
          </p:cNvSpPr>
          <p:nvPr>
            <p:ph type="dt" sz="half" idx="10"/>
          </p:nvPr>
        </p:nvSpPr>
        <p:spPr/>
        <p:txBody>
          <a:bodyPr/>
          <a:lstStyle/>
          <a:p>
            <a:fld id="{B92BB4B3-CA6D-4855-8660-4E65C8E2B0DF}" type="datetimeFigureOut">
              <a:rPr lang="ru-RU" smtClean="0"/>
              <a:pPr/>
              <a:t>02.12.2021</a:t>
            </a:fld>
            <a:endParaRPr lang="ru-RU"/>
          </a:p>
        </p:txBody>
      </p:sp>
      <p:sp>
        <p:nvSpPr>
          <p:cNvPr id="5" name="Нижний колонтитул 4">
            <a:extLst>
              <a:ext uri="{FF2B5EF4-FFF2-40B4-BE49-F238E27FC236}">
                <a16:creationId xmlns:a16="http://schemas.microsoft.com/office/drawing/2014/main" id="{D1FACB60-0F43-4A09-A45E-45DFB977B6C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89CAA44-2430-4293-BD94-A1D2D6536A75}"/>
              </a:ext>
            </a:extLst>
          </p:cNvPr>
          <p:cNvSpPr>
            <a:spLocks noGrp="1"/>
          </p:cNvSpPr>
          <p:nvPr>
            <p:ph type="sldNum" sz="quarter" idx="12"/>
          </p:nvPr>
        </p:nvSpPr>
        <p:spPr/>
        <p:txBody>
          <a:bodyPr/>
          <a:lstStyle/>
          <a:p>
            <a:fld id="{6B8C1251-E72B-484C-9297-CFA21ED1BEDB}" type="slidenum">
              <a:rPr lang="ru-RU" smtClean="0"/>
              <a:pPr/>
              <a:t>‹#›</a:t>
            </a:fld>
            <a:endParaRPr lang="ru-RU"/>
          </a:p>
        </p:txBody>
      </p:sp>
    </p:spTree>
    <p:extLst>
      <p:ext uri="{BB962C8B-B14F-4D97-AF65-F5344CB8AC3E}">
        <p14:creationId xmlns:p14="http://schemas.microsoft.com/office/powerpoint/2010/main" val="1115090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70A0EA1F-126C-4820-B687-9A258DA12AE6}"/>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C1185F21-745B-4167-9E22-5E531A7AE1F5}"/>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25F2B1B-67A9-40DD-AC5C-44F64EC82CC9}"/>
              </a:ext>
            </a:extLst>
          </p:cNvPr>
          <p:cNvSpPr>
            <a:spLocks noGrp="1"/>
          </p:cNvSpPr>
          <p:nvPr>
            <p:ph type="dt" sz="half" idx="10"/>
          </p:nvPr>
        </p:nvSpPr>
        <p:spPr/>
        <p:txBody>
          <a:bodyPr/>
          <a:lstStyle/>
          <a:p>
            <a:fld id="{B92BB4B3-CA6D-4855-8660-4E65C8E2B0DF}" type="datetimeFigureOut">
              <a:rPr lang="ru-RU" smtClean="0"/>
              <a:pPr/>
              <a:t>02.12.2021</a:t>
            </a:fld>
            <a:endParaRPr lang="ru-RU"/>
          </a:p>
        </p:txBody>
      </p:sp>
      <p:sp>
        <p:nvSpPr>
          <p:cNvPr id="5" name="Нижний колонтитул 4">
            <a:extLst>
              <a:ext uri="{FF2B5EF4-FFF2-40B4-BE49-F238E27FC236}">
                <a16:creationId xmlns:a16="http://schemas.microsoft.com/office/drawing/2014/main" id="{E981826E-EFDF-412B-92E0-5EED84914A5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002AF6A-20DF-4ED4-9C28-3B006D3B1B43}"/>
              </a:ext>
            </a:extLst>
          </p:cNvPr>
          <p:cNvSpPr>
            <a:spLocks noGrp="1"/>
          </p:cNvSpPr>
          <p:nvPr>
            <p:ph type="sldNum" sz="quarter" idx="12"/>
          </p:nvPr>
        </p:nvSpPr>
        <p:spPr/>
        <p:txBody>
          <a:bodyPr/>
          <a:lstStyle/>
          <a:p>
            <a:fld id="{6B8C1251-E72B-484C-9297-CFA21ED1BEDB}" type="slidenum">
              <a:rPr lang="ru-RU" smtClean="0"/>
              <a:pPr/>
              <a:t>‹#›</a:t>
            </a:fld>
            <a:endParaRPr lang="ru-RU"/>
          </a:p>
        </p:txBody>
      </p:sp>
    </p:spTree>
    <p:extLst>
      <p:ext uri="{BB962C8B-B14F-4D97-AF65-F5344CB8AC3E}">
        <p14:creationId xmlns:p14="http://schemas.microsoft.com/office/powerpoint/2010/main" val="1399490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7C3D56-6F55-49D1-A7F2-F9056DE88B4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400E4B7D-3419-4BF0-BF4E-DBDACF0B585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64923D2-FCD3-4BBD-AFAE-4BD0C316CAF5}"/>
              </a:ext>
            </a:extLst>
          </p:cNvPr>
          <p:cNvSpPr>
            <a:spLocks noGrp="1"/>
          </p:cNvSpPr>
          <p:nvPr>
            <p:ph type="dt" sz="half" idx="10"/>
          </p:nvPr>
        </p:nvSpPr>
        <p:spPr/>
        <p:txBody>
          <a:bodyPr/>
          <a:lstStyle/>
          <a:p>
            <a:fld id="{B92BB4B3-CA6D-4855-8660-4E65C8E2B0DF}" type="datetimeFigureOut">
              <a:rPr lang="ru-RU" smtClean="0"/>
              <a:pPr/>
              <a:t>02.12.2021</a:t>
            </a:fld>
            <a:endParaRPr lang="ru-RU"/>
          </a:p>
        </p:txBody>
      </p:sp>
      <p:sp>
        <p:nvSpPr>
          <p:cNvPr id="5" name="Нижний колонтитул 4">
            <a:extLst>
              <a:ext uri="{FF2B5EF4-FFF2-40B4-BE49-F238E27FC236}">
                <a16:creationId xmlns:a16="http://schemas.microsoft.com/office/drawing/2014/main" id="{3E80F9B4-02AF-4142-B829-91D1DEF9353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34B5C36-B986-47A7-858D-8878CA635285}"/>
              </a:ext>
            </a:extLst>
          </p:cNvPr>
          <p:cNvSpPr>
            <a:spLocks noGrp="1"/>
          </p:cNvSpPr>
          <p:nvPr>
            <p:ph type="sldNum" sz="quarter" idx="12"/>
          </p:nvPr>
        </p:nvSpPr>
        <p:spPr/>
        <p:txBody>
          <a:bodyPr/>
          <a:lstStyle/>
          <a:p>
            <a:fld id="{6B8C1251-E72B-484C-9297-CFA21ED1BEDB}" type="slidenum">
              <a:rPr lang="ru-RU" smtClean="0"/>
              <a:pPr/>
              <a:t>‹#›</a:t>
            </a:fld>
            <a:endParaRPr lang="ru-RU"/>
          </a:p>
        </p:txBody>
      </p:sp>
    </p:spTree>
    <p:extLst>
      <p:ext uri="{BB962C8B-B14F-4D97-AF65-F5344CB8AC3E}">
        <p14:creationId xmlns:p14="http://schemas.microsoft.com/office/powerpoint/2010/main" val="3710651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2F111F-604B-42A8-A3B5-39674ADF0606}"/>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0A09D935-BF83-47D1-87B6-A3AEC318D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058ADE8D-F4D0-4B99-A5EF-99A03A9C5CE9}"/>
              </a:ext>
            </a:extLst>
          </p:cNvPr>
          <p:cNvSpPr>
            <a:spLocks noGrp="1"/>
          </p:cNvSpPr>
          <p:nvPr>
            <p:ph type="dt" sz="half" idx="10"/>
          </p:nvPr>
        </p:nvSpPr>
        <p:spPr/>
        <p:txBody>
          <a:bodyPr/>
          <a:lstStyle/>
          <a:p>
            <a:fld id="{B92BB4B3-CA6D-4855-8660-4E65C8E2B0DF}" type="datetimeFigureOut">
              <a:rPr lang="ru-RU" smtClean="0"/>
              <a:pPr/>
              <a:t>02.12.2021</a:t>
            </a:fld>
            <a:endParaRPr lang="ru-RU"/>
          </a:p>
        </p:txBody>
      </p:sp>
      <p:sp>
        <p:nvSpPr>
          <p:cNvPr id="5" name="Нижний колонтитул 4">
            <a:extLst>
              <a:ext uri="{FF2B5EF4-FFF2-40B4-BE49-F238E27FC236}">
                <a16:creationId xmlns:a16="http://schemas.microsoft.com/office/drawing/2014/main" id="{F32F8E83-24F7-410F-9B1E-B731FE135EC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DAA0E77-E287-4369-9B46-3B4BB35FBBE4}"/>
              </a:ext>
            </a:extLst>
          </p:cNvPr>
          <p:cNvSpPr>
            <a:spLocks noGrp="1"/>
          </p:cNvSpPr>
          <p:nvPr>
            <p:ph type="sldNum" sz="quarter" idx="12"/>
          </p:nvPr>
        </p:nvSpPr>
        <p:spPr/>
        <p:txBody>
          <a:bodyPr/>
          <a:lstStyle/>
          <a:p>
            <a:fld id="{6B8C1251-E72B-484C-9297-CFA21ED1BEDB}" type="slidenum">
              <a:rPr lang="ru-RU" smtClean="0"/>
              <a:pPr/>
              <a:t>‹#›</a:t>
            </a:fld>
            <a:endParaRPr lang="ru-RU"/>
          </a:p>
        </p:txBody>
      </p:sp>
    </p:spTree>
    <p:extLst>
      <p:ext uri="{BB962C8B-B14F-4D97-AF65-F5344CB8AC3E}">
        <p14:creationId xmlns:p14="http://schemas.microsoft.com/office/powerpoint/2010/main" val="3095183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E2C3DC9-0CA2-45F5-931D-1475D2B83A3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82156EC9-7AB4-43BC-ADFD-6DC83D735970}"/>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55FDB0EF-0B14-486D-81B0-C08022C2E9A3}"/>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9FAA9C32-8D38-4A3C-8FC4-0BA71CB29D97}"/>
              </a:ext>
            </a:extLst>
          </p:cNvPr>
          <p:cNvSpPr>
            <a:spLocks noGrp="1"/>
          </p:cNvSpPr>
          <p:nvPr>
            <p:ph type="dt" sz="half" idx="10"/>
          </p:nvPr>
        </p:nvSpPr>
        <p:spPr/>
        <p:txBody>
          <a:bodyPr/>
          <a:lstStyle/>
          <a:p>
            <a:fld id="{B92BB4B3-CA6D-4855-8660-4E65C8E2B0DF}" type="datetimeFigureOut">
              <a:rPr lang="ru-RU" smtClean="0"/>
              <a:pPr/>
              <a:t>02.12.2021</a:t>
            </a:fld>
            <a:endParaRPr lang="ru-RU"/>
          </a:p>
        </p:txBody>
      </p:sp>
      <p:sp>
        <p:nvSpPr>
          <p:cNvPr id="6" name="Нижний колонтитул 5">
            <a:extLst>
              <a:ext uri="{FF2B5EF4-FFF2-40B4-BE49-F238E27FC236}">
                <a16:creationId xmlns:a16="http://schemas.microsoft.com/office/drawing/2014/main" id="{28C38A25-A30A-446A-9B2C-71E9610FAA8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96EFE2E-EBD1-4369-A37C-81076ABC3832}"/>
              </a:ext>
            </a:extLst>
          </p:cNvPr>
          <p:cNvSpPr>
            <a:spLocks noGrp="1"/>
          </p:cNvSpPr>
          <p:nvPr>
            <p:ph type="sldNum" sz="quarter" idx="12"/>
          </p:nvPr>
        </p:nvSpPr>
        <p:spPr/>
        <p:txBody>
          <a:bodyPr/>
          <a:lstStyle/>
          <a:p>
            <a:fld id="{6B8C1251-E72B-484C-9297-CFA21ED1BEDB}" type="slidenum">
              <a:rPr lang="ru-RU" smtClean="0"/>
              <a:pPr/>
              <a:t>‹#›</a:t>
            </a:fld>
            <a:endParaRPr lang="ru-RU"/>
          </a:p>
        </p:txBody>
      </p:sp>
    </p:spTree>
    <p:extLst>
      <p:ext uri="{BB962C8B-B14F-4D97-AF65-F5344CB8AC3E}">
        <p14:creationId xmlns:p14="http://schemas.microsoft.com/office/powerpoint/2010/main" val="791566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894EA6-9E8F-4AAB-8F1B-860E66EC82D6}"/>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179A0AC3-330A-4EE2-9B58-3774FA66A7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EAAE7F13-BB83-412C-BE6A-83B33C074EF0}"/>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7DD34A01-F016-4590-93D0-5A1E8CB85B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39DF2A1A-8CD0-4CA6-B025-DBBB87CA9EA8}"/>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FFF290A1-1951-49A5-895A-2ED25A4E78C6}"/>
              </a:ext>
            </a:extLst>
          </p:cNvPr>
          <p:cNvSpPr>
            <a:spLocks noGrp="1"/>
          </p:cNvSpPr>
          <p:nvPr>
            <p:ph type="dt" sz="half" idx="10"/>
          </p:nvPr>
        </p:nvSpPr>
        <p:spPr/>
        <p:txBody>
          <a:bodyPr/>
          <a:lstStyle/>
          <a:p>
            <a:fld id="{B92BB4B3-CA6D-4855-8660-4E65C8E2B0DF}" type="datetimeFigureOut">
              <a:rPr lang="ru-RU" smtClean="0"/>
              <a:pPr/>
              <a:t>02.12.2021</a:t>
            </a:fld>
            <a:endParaRPr lang="ru-RU"/>
          </a:p>
        </p:txBody>
      </p:sp>
      <p:sp>
        <p:nvSpPr>
          <p:cNvPr id="8" name="Нижний колонтитул 7">
            <a:extLst>
              <a:ext uri="{FF2B5EF4-FFF2-40B4-BE49-F238E27FC236}">
                <a16:creationId xmlns:a16="http://schemas.microsoft.com/office/drawing/2014/main" id="{C30C2E57-9003-42DC-9936-A56F582062F4}"/>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6E7868DA-2762-4640-8BF3-2FA44B405BCF}"/>
              </a:ext>
            </a:extLst>
          </p:cNvPr>
          <p:cNvSpPr>
            <a:spLocks noGrp="1"/>
          </p:cNvSpPr>
          <p:nvPr>
            <p:ph type="sldNum" sz="quarter" idx="12"/>
          </p:nvPr>
        </p:nvSpPr>
        <p:spPr/>
        <p:txBody>
          <a:bodyPr/>
          <a:lstStyle/>
          <a:p>
            <a:fld id="{6B8C1251-E72B-484C-9297-CFA21ED1BEDB}" type="slidenum">
              <a:rPr lang="ru-RU" smtClean="0"/>
              <a:pPr/>
              <a:t>‹#›</a:t>
            </a:fld>
            <a:endParaRPr lang="ru-RU"/>
          </a:p>
        </p:txBody>
      </p:sp>
    </p:spTree>
    <p:extLst>
      <p:ext uri="{BB962C8B-B14F-4D97-AF65-F5344CB8AC3E}">
        <p14:creationId xmlns:p14="http://schemas.microsoft.com/office/powerpoint/2010/main" val="3519248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272DCF-CC45-45C0-82D2-AD52FA31AB61}"/>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7F4F15EE-533C-424E-8FE8-6001227EAAFC}"/>
              </a:ext>
            </a:extLst>
          </p:cNvPr>
          <p:cNvSpPr>
            <a:spLocks noGrp="1"/>
          </p:cNvSpPr>
          <p:nvPr>
            <p:ph type="dt" sz="half" idx="10"/>
          </p:nvPr>
        </p:nvSpPr>
        <p:spPr/>
        <p:txBody>
          <a:bodyPr/>
          <a:lstStyle/>
          <a:p>
            <a:fld id="{B92BB4B3-CA6D-4855-8660-4E65C8E2B0DF}" type="datetimeFigureOut">
              <a:rPr lang="ru-RU" smtClean="0"/>
              <a:pPr/>
              <a:t>02.12.2021</a:t>
            </a:fld>
            <a:endParaRPr lang="ru-RU"/>
          </a:p>
        </p:txBody>
      </p:sp>
      <p:sp>
        <p:nvSpPr>
          <p:cNvPr id="4" name="Нижний колонтитул 3">
            <a:extLst>
              <a:ext uri="{FF2B5EF4-FFF2-40B4-BE49-F238E27FC236}">
                <a16:creationId xmlns:a16="http://schemas.microsoft.com/office/drawing/2014/main" id="{E58F6534-09EB-450F-BA19-959C0D5636E9}"/>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8BFC5780-AE7E-4E47-B6B8-FF39789C0316}"/>
              </a:ext>
            </a:extLst>
          </p:cNvPr>
          <p:cNvSpPr>
            <a:spLocks noGrp="1"/>
          </p:cNvSpPr>
          <p:nvPr>
            <p:ph type="sldNum" sz="quarter" idx="12"/>
          </p:nvPr>
        </p:nvSpPr>
        <p:spPr/>
        <p:txBody>
          <a:bodyPr/>
          <a:lstStyle/>
          <a:p>
            <a:fld id="{6B8C1251-E72B-484C-9297-CFA21ED1BEDB}" type="slidenum">
              <a:rPr lang="ru-RU" smtClean="0"/>
              <a:pPr/>
              <a:t>‹#›</a:t>
            </a:fld>
            <a:endParaRPr lang="ru-RU"/>
          </a:p>
        </p:txBody>
      </p:sp>
    </p:spTree>
    <p:extLst>
      <p:ext uri="{BB962C8B-B14F-4D97-AF65-F5344CB8AC3E}">
        <p14:creationId xmlns:p14="http://schemas.microsoft.com/office/powerpoint/2010/main" val="3059487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C479CBB0-0C90-4A33-A39B-0CB2393605FA}"/>
              </a:ext>
            </a:extLst>
          </p:cNvPr>
          <p:cNvSpPr>
            <a:spLocks noGrp="1"/>
          </p:cNvSpPr>
          <p:nvPr>
            <p:ph type="dt" sz="half" idx="10"/>
          </p:nvPr>
        </p:nvSpPr>
        <p:spPr/>
        <p:txBody>
          <a:bodyPr/>
          <a:lstStyle/>
          <a:p>
            <a:fld id="{B92BB4B3-CA6D-4855-8660-4E65C8E2B0DF}" type="datetimeFigureOut">
              <a:rPr lang="ru-RU" smtClean="0"/>
              <a:pPr/>
              <a:t>02.12.2021</a:t>
            </a:fld>
            <a:endParaRPr lang="ru-RU"/>
          </a:p>
        </p:txBody>
      </p:sp>
      <p:sp>
        <p:nvSpPr>
          <p:cNvPr id="3" name="Нижний колонтитул 2">
            <a:extLst>
              <a:ext uri="{FF2B5EF4-FFF2-40B4-BE49-F238E27FC236}">
                <a16:creationId xmlns:a16="http://schemas.microsoft.com/office/drawing/2014/main" id="{D3ADDD47-A146-4A75-B5DD-D251BF0D06D6}"/>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BB36FC3D-6C5B-4C4F-9C04-FB4203CF398B}"/>
              </a:ext>
            </a:extLst>
          </p:cNvPr>
          <p:cNvSpPr>
            <a:spLocks noGrp="1"/>
          </p:cNvSpPr>
          <p:nvPr>
            <p:ph type="sldNum" sz="quarter" idx="12"/>
          </p:nvPr>
        </p:nvSpPr>
        <p:spPr/>
        <p:txBody>
          <a:bodyPr/>
          <a:lstStyle/>
          <a:p>
            <a:fld id="{6B8C1251-E72B-484C-9297-CFA21ED1BEDB}" type="slidenum">
              <a:rPr lang="ru-RU" smtClean="0"/>
              <a:pPr/>
              <a:t>‹#›</a:t>
            </a:fld>
            <a:endParaRPr lang="ru-RU"/>
          </a:p>
        </p:txBody>
      </p:sp>
    </p:spTree>
    <p:extLst>
      <p:ext uri="{BB962C8B-B14F-4D97-AF65-F5344CB8AC3E}">
        <p14:creationId xmlns:p14="http://schemas.microsoft.com/office/powerpoint/2010/main" val="3339464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4D1806-F2A8-44F2-8D2E-3547E2A0CB8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1EF7A943-0141-4F5C-BC35-71D0F7F7E6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821D0FF6-6395-4A82-97E0-4195F9BB5A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B1EF5D1-02BA-4E0C-822D-A11BE7F4AF45}"/>
              </a:ext>
            </a:extLst>
          </p:cNvPr>
          <p:cNvSpPr>
            <a:spLocks noGrp="1"/>
          </p:cNvSpPr>
          <p:nvPr>
            <p:ph type="dt" sz="half" idx="10"/>
          </p:nvPr>
        </p:nvSpPr>
        <p:spPr/>
        <p:txBody>
          <a:bodyPr/>
          <a:lstStyle/>
          <a:p>
            <a:fld id="{B92BB4B3-CA6D-4855-8660-4E65C8E2B0DF}" type="datetimeFigureOut">
              <a:rPr lang="ru-RU" smtClean="0"/>
              <a:pPr/>
              <a:t>02.12.2021</a:t>
            </a:fld>
            <a:endParaRPr lang="ru-RU"/>
          </a:p>
        </p:txBody>
      </p:sp>
      <p:sp>
        <p:nvSpPr>
          <p:cNvPr id="6" name="Нижний колонтитул 5">
            <a:extLst>
              <a:ext uri="{FF2B5EF4-FFF2-40B4-BE49-F238E27FC236}">
                <a16:creationId xmlns:a16="http://schemas.microsoft.com/office/drawing/2014/main" id="{60222870-19A6-48C8-A238-08B57718E9E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565EF9D-DEE2-4239-BA23-D9CB23334161}"/>
              </a:ext>
            </a:extLst>
          </p:cNvPr>
          <p:cNvSpPr>
            <a:spLocks noGrp="1"/>
          </p:cNvSpPr>
          <p:nvPr>
            <p:ph type="sldNum" sz="quarter" idx="12"/>
          </p:nvPr>
        </p:nvSpPr>
        <p:spPr/>
        <p:txBody>
          <a:bodyPr/>
          <a:lstStyle/>
          <a:p>
            <a:fld id="{6B8C1251-E72B-484C-9297-CFA21ED1BEDB}" type="slidenum">
              <a:rPr lang="ru-RU" smtClean="0"/>
              <a:pPr/>
              <a:t>‹#›</a:t>
            </a:fld>
            <a:endParaRPr lang="ru-RU"/>
          </a:p>
        </p:txBody>
      </p:sp>
    </p:spTree>
    <p:extLst>
      <p:ext uri="{BB962C8B-B14F-4D97-AF65-F5344CB8AC3E}">
        <p14:creationId xmlns:p14="http://schemas.microsoft.com/office/powerpoint/2010/main" val="2894343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9D8248-63B4-4DB1-9F03-033078DDED9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866C5FF1-5477-4B91-A714-7ED3B45374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ED8D5A5D-9096-4ED5-AEDE-E12B5064FA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A76D7A22-B707-41EA-A952-F2D92238DD2F}"/>
              </a:ext>
            </a:extLst>
          </p:cNvPr>
          <p:cNvSpPr>
            <a:spLocks noGrp="1"/>
          </p:cNvSpPr>
          <p:nvPr>
            <p:ph type="dt" sz="half" idx="10"/>
          </p:nvPr>
        </p:nvSpPr>
        <p:spPr/>
        <p:txBody>
          <a:bodyPr/>
          <a:lstStyle/>
          <a:p>
            <a:fld id="{B92BB4B3-CA6D-4855-8660-4E65C8E2B0DF}" type="datetimeFigureOut">
              <a:rPr lang="ru-RU" smtClean="0"/>
              <a:pPr/>
              <a:t>02.12.2021</a:t>
            </a:fld>
            <a:endParaRPr lang="ru-RU"/>
          </a:p>
        </p:txBody>
      </p:sp>
      <p:sp>
        <p:nvSpPr>
          <p:cNvPr id="6" name="Нижний колонтитул 5">
            <a:extLst>
              <a:ext uri="{FF2B5EF4-FFF2-40B4-BE49-F238E27FC236}">
                <a16:creationId xmlns:a16="http://schemas.microsoft.com/office/drawing/2014/main" id="{7F376F1F-D964-4B02-B48F-951873A328B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77B5F76-031F-4F60-BEC5-5094BE12B1CF}"/>
              </a:ext>
            </a:extLst>
          </p:cNvPr>
          <p:cNvSpPr>
            <a:spLocks noGrp="1"/>
          </p:cNvSpPr>
          <p:nvPr>
            <p:ph type="sldNum" sz="quarter" idx="12"/>
          </p:nvPr>
        </p:nvSpPr>
        <p:spPr/>
        <p:txBody>
          <a:bodyPr/>
          <a:lstStyle/>
          <a:p>
            <a:fld id="{6B8C1251-E72B-484C-9297-CFA21ED1BEDB}" type="slidenum">
              <a:rPr lang="ru-RU" smtClean="0"/>
              <a:pPr/>
              <a:t>‹#›</a:t>
            </a:fld>
            <a:endParaRPr lang="ru-RU"/>
          </a:p>
        </p:txBody>
      </p:sp>
    </p:spTree>
    <p:extLst>
      <p:ext uri="{BB962C8B-B14F-4D97-AF65-F5344CB8AC3E}">
        <p14:creationId xmlns:p14="http://schemas.microsoft.com/office/powerpoint/2010/main" val="844538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581EA4-181C-4C06-9D7D-DAB6B72491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57BA5D8-3DA9-456A-A602-FF21F85FDA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A3BBD71-AB60-40AF-8A7B-1A6AFB9B2D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2BB4B3-CA6D-4855-8660-4E65C8E2B0DF}" type="datetimeFigureOut">
              <a:rPr lang="ru-RU" smtClean="0"/>
              <a:pPr/>
              <a:t>02.12.2021</a:t>
            </a:fld>
            <a:endParaRPr lang="ru-RU"/>
          </a:p>
        </p:txBody>
      </p:sp>
      <p:sp>
        <p:nvSpPr>
          <p:cNvPr id="5" name="Нижний колонтитул 4">
            <a:extLst>
              <a:ext uri="{FF2B5EF4-FFF2-40B4-BE49-F238E27FC236}">
                <a16:creationId xmlns:a16="http://schemas.microsoft.com/office/drawing/2014/main" id="{117ADB02-77FA-4BF9-B4F1-905F024B5D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4D0A6828-16F9-48DF-BF0D-7F93FAA015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8C1251-E72B-484C-9297-CFA21ED1BEDB}" type="slidenum">
              <a:rPr lang="ru-RU" smtClean="0"/>
              <a:pPr/>
              <a:t>‹#›</a:t>
            </a:fld>
            <a:endParaRPr lang="ru-RU"/>
          </a:p>
        </p:txBody>
      </p:sp>
      <p:pic>
        <p:nvPicPr>
          <p:cNvPr id="8" name="Рисунок 7">
            <a:extLst>
              <a:ext uri="{FF2B5EF4-FFF2-40B4-BE49-F238E27FC236}">
                <a16:creationId xmlns:a16="http://schemas.microsoft.com/office/drawing/2014/main" id="{94CB5D31-8F72-4314-948A-8509FF042BF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32495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hyperlink" Target="https://moz.gov.ua/uploads/2/11374-9898_dn_20181221_2449.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B4CBBDD-C086-4D7C-BD72-91305C32664C}"/>
              </a:ext>
            </a:extLst>
          </p:cNvPr>
          <p:cNvSpPr>
            <a:spLocks noGrp="1"/>
          </p:cNvSpPr>
          <p:nvPr>
            <p:ph type="ctrTitle"/>
          </p:nvPr>
        </p:nvSpPr>
        <p:spPr>
          <a:xfrm>
            <a:off x="1798319" y="849086"/>
            <a:ext cx="9144000" cy="2246811"/>
          </a:xfrm>
        </p:spPr>
        <p:txBody>
          <a:bodyPr>
            <a:normAutofit/>
          </a:bodyPr>
          <a:lstStyle/>
          <a:p>
            <a:r>
              <a:rPr lang="ru-RU" sz="4000" dirty="0">
                <a:latin typeface="+mn-lt"/>
              </a:rPr>
              <a:t>Особливості складання програми ерготерапевтичного втручання для дітей з ДЦП у педіатричній практиці</a:t>
            </a:r>
            <a:endParaRPr lang="ru-RU" sz="4000" b="1" dirty="0">
              <a:ln w="9525">
                <a:solidFill>
                  <a:schemeClr val="bg1"/>
                </a:solidFill>
                <a:prstDash val="solid"/>
              </a:ln>
              <a:solidFill>
                <a:srgbClr val="405033"/>
              </a:solidFill>
              <a:effectLst>
                <a:outerShdw blurRad="12700" dist="38100" dir="2700000" algn="tl" rotWithShape="0">
                  <a:schemeClr val="bg1">
                    <a:lumMod val="50000"/>
                  </a:schemeClr>
                </a:outerShdw>
              </a:effectLst>
              <a:latin typeface="+mn-lt"/>
            </a:endParaRPr>
          </a:p>
        </p:txBody>
      </p:sp>
      <p:sp>
        <p:nvSpPr>
          <p:cNvPr id="6" name="Подзаголовок 2"/>
          <p:cNvSpPr txBox="1">
            <a:spLocks/>
          </p:cNvSpPr>
          <p:nvPr/>
        </p:nvSpPr>
        <p:spPr>
          <a:xfrm>
            <a:off x="7811590" y="3990109"/>
            <a:ext cx="3931920" cy="2659078"/>
          </a:xfrm>
          <a:prstGeom prst="rect">
            <a:avLst/>
          </a:prstGeom>
        </p:spPr>
        <p:txBody>
          <a:bodyPr vert="horz" lIns="91440" tIns="45720" rIns="91440" bIns="45720" rtlCol="0">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uk-UA" sz="1200" b="0" i="0" u="none" strike="noStrike" kern="1200" cap="none" spc="0" normalizeH="0" baseline="0" noProof="0" dirty="0">
                <a:ln>
                  <a:noFill/>
                </a:ln>
                <a:solidFill>
                  <a:schemeClr val="tx1"/>
                </a:solidFill>
                <a:effectLst/>
                <a:uLnTx/>
                <a:uFillTx/>
                <a:latin typeface="+mn-lt"/>
                <a:ea typeface="+mn-ea"/>
                <a:cs typeface="+mn-cs"/>
              </a:rPr>
              <a:t>Підготували</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uk-UA" sz="1200" b="0" i="0" u="none" strike="noStrike" kern="1200" cap="none" spc="0" normalizeH="0" baseline="0" noProof="0" dirty="0">
                <a:ln>
                  <a:noFill/>
                </a:ln>
                <a:solidFill>
                  <a:schemeClr val="tx1"/>
                </a:solidFill>
                <a:effectLst/>
                <a:uLnTx/>
                <a:uFillTx/>
                <a:latin typeface="+mn-lt"/>
                <a:ea typeface="+mn-ea"/>
                <a:cs typeface="+mn-cs"/>
              </a:rPr>
              <a:t>Студенти 4 курсу</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uk-UA" sz="1200" b="0" i="0" u="none" strike="noStrike" kern="1200" cap="none" spc="0" normalizeH="0" baseline="0" noProof="0" dirty="0">
                <a:ln>
                  <a:noFill/>
                </a:ln>
                <a:solidFill>
                  <a:schemeClr val="tx1"/>
                </a:solidFill>
                <a:effectLst/>
                <a:uLnTx/>
                <a:uFillTx/>
                <a:latin typeface="+mn-lt"/>
                <a:ea typeface="+mn-ea"/>
                <a:cs typeface="+mn-cs"/>
              </a:rPr>
              <a:t>Групи  6.2278</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uk-UA" sz="1200" b="0" i="0" u="none" strike="noStrike" kern="1200" cap="none" spc="0" normalizeH="0" baseline="0" noProof="0" dirty="0">
                <a:ln>
                  <a:noFill/>
                </a:ln>
                <a:solidFill>
                  <a:schemeClr val="tx1"/>
                </a:solidFill>
                <a:effectLst/>
                <a:uLnTx/>
                <a:uFillTx/>
                <a:latin typeface="+mn-lt"/>
                <a:ea typeface="+mn-ea"/>
                <a:cs typeface="+mn-cs"/>
              </a:rPr>
              <a:t>Факультету: фіз.виховання,</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uk-UA" sz="1200" b="0" i="0" u="none" strike="noStrike" kern="1200" cap="none" spc="0" normalizeH="0" baseline="0" noProof="0" dirty="0">
                <a:ln>
                  <a:noFill/>
                </a:ln>
                <a:solidFill>
                  <a:schemeClr val="tx1"/>
                </a:solidFill>
                <a:effectLst/>
                <a:uLnTx/>
                <a:uFillTx/>
                <a:latin typeface="+mn-lt"/>
                <a:ea typeface="+mn-ea"/>
                <a:cs typeface="+mn-cs"/>
              </a:rPr>
              <a:t>спорту та туризму</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uk-UA" sz="1200" b="0" i="0" u="none" strike="noStrike" kern="1200" cap="none" spc="0" normalizeH="0" baseline="0" noProof="0" dirty="0">
                <a:ln>
                  <a:noFill/>
                </a:ln>
                <a:solidFill>
                  <a:schemeClr val="tx1"/>
                </a:solidFill>
                <a:effectLst/>
                <a:uLnTx/>
                <a:uFillTx/>
                <a:latin typeface="+mn-lt"/>
                <a:ea typeface="+mn-ea"/>
                <a:cs typeface="+mn-cs"/>
              </a:rPr>
              <a:t>Спеціальності : фізична терапія,</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uk-UA" sz="1200" b="0" i="0" u="none" strike="noStrike" kern="1200" cap="none" spc="0" normalizeH="0" baseline="0" noProof="0" dirty="0">
                <a:ln>
                  <a:noFill/>
                </a:ln>
                <a:solidFill>
                  <a:schemeClr val="tx1"/>
                </a:solidFill>
                <a:effectLst/>
                <a:uLnTx/>
                <a:uFillTx/>
                <a:latin typeface="+mn-lt"/>
                <a:ea typeface="+mn-ea"/>
                <a:cs typeface="+mn-cs"/>
              </a:rPr>
              <a:t>ерготерапія</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uk-UA" sz="1200" b="0" i="0" u="none" strike="noStrike" kern="1200" cap="none" spc="0" normalizeH="0" baseline="0" noProof="0" dirty="0">
                <a:ln>
                  <a:noFill/>
                </a:ln>
                <a:solidFill>
                  <a:schemeClr val="tx1"/>
                </a:solidFill>
                <a:effectLst/>
                <a:uLnTx/>
                <a:uFillTx/>
                <a:latin typeface="+mn-lt"/>
                <a:ea typeface="+mn-ea"/>
                <a:cs typeface="+mn-cs"/>
              </a:rPr>
              <a:t>Гусєва Ю.Р.   </a:t>
            </a:r>
            <a:endParaRPr kumimoji="0" lang="ru-RU"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uk-UA" sz="1200" b="0" i="0" u="none" strike="noStrike" kern="1200" cap="none" spc="0" normalizeH="0" baseline="0" noProof="0" dirty="0">
                <a:ln>
                  <a:noFill/>
                </a:ln>
                <a:solidFill>
                  <a:schemeClr val="tx1"/>
                </a:solidFill>
                <a:effectLst/>
                <a:uLnTx/>
                <a:uFillTx/>
                <a:latin typeface="+mn-lt"/>
                <a:ea typeface="+mn-ea"/>
                <a:cs typeface="+mn-cs"/>
              </a:rPr>
              <a:t>Лєус Ю.С.</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uk-UA"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1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848580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9AB9D033-AF6B-41FA-AB1D-CAE4487F8097}"/>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1980217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D6BDBABD-9719-47BC-81F8-D97AAAF2063E}"/>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789322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366AE857-903D-4CC0-A10D-0DF1E346EFAE}"/>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970734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0022F9BA-61FC-4EC1-98CF-40D3B0B075C1}"/>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030274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4E6A61C6-4A3C-4BDC-9317-DB01D9E0F8B1}"/>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649063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1B0AE137-286A-4995-B721-DE53A1DE7C24}"/>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43956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98AC2C-2F11-4171-AD9E-26D01A1A8061}"/>
              </a:ext>
            </a:extLst>
          </p:cNvPr>
          <p:cNvSpPr>
            <a:spLocks noGrp="1"/>
          </p:cNvSpPr>
          <p:nvPr>
            <p:ph type="title"/>
          </p:nvPr>
        </p:nvSpPr>
        <p:spPr>
          <a:xfrm>
            <a:off x="0" y="1"/>
            <a:ext cx="12192000" cy="997526"/>
          </a:xfrm>
        </p:spPr>
        <p:txBody>
          <a:bodyPr>
            <a:normAutofit/>
          </a:bodyPr>
          <a:lstStyle/>
          <a:p>
            <a:pPr algn="just"/>
            <a:r>
              <a:rPr lang="ru-RU" sz="3200" dirty="0"/>
              <a:t>БАЛЬНА СИСТЕМА ОЦІНКИ ФУНКЦІОНАЛЬНОГО СТАНУ НИЖНІХ КІНЦІВОК У ХВОРИХ НА ДИТЯЧИЙ ЦЕРЕБРАЛЬНИЙ ПАРАЛІЧ</a:t>
            </a:r>
          </a:p>
        </p:txBody>
      </p:sp>
      <p:sp>
        <p:nvSpPr>
          <p:cNvPr id="3" name="Объект 2">
            <a:extLst>
              <a:ext uri="{FF2B5EF4-FFF2-40B4-BE49-F238E27FC236}">
                <a16:creationId xmlns:a16="http://schemas.microsoft.com/office/drawing/2014/main" id="{6FB00FD3-F3BD-4F81-8F0D-D820FCB9ECD5}"/>
              </a:ext>
            </a:extLst>
          </p:cNvPr>
          <p:cNvSpPr>
            <a:spLocks noGrp="1"/>
          </p:cNvSpPr>
          <p:nvPr>
            <p:ph idx="1"/>
          </p:nvPr>
        </p:nvSpPr>
        <p:spPr>
          <a:xfrm>
            <a:off x="0" y="997527"/>
            <a:ext cx="12192000" cy="5860472"/>
          </a:xfrm>
        </p:spPr>
        <p:txBody>
          <a:bodyPr>
            <a:normAutofit/>
          </a:bodyPr>
          <a:lstStyle/>
          <a:p>
            <a:pPr marL="0" indent="0" algn="just">
              <a:buNone/>
            </a:pPr>
            <a:r>
              <a:rPr lang="ru-RU" sz="2400" dirty="0"/>
              <a:t>Неврологічний стан дитини оцінює функцію черепно-</a:t>
            </a:r>
            <a:r>
              <a:rPr lang="ru-RU" sz="2400" dirty="0" err="1"/>
              <a:t>мозкових</a:t>
            </a:r>
            <a:r>
              <a:rPr lang="ru-RU" sz="2400" dirty="0"/>
              <a:t> нервів, чутливість, рухову сферу. Основні неврологічні показники для оцінки стану дітей з ДЦП для оперативного лікування в умовах ортопедичного відділення – це визначення м’язового тонусу та ходи дитини, ортопедичні – визначення кутів контрактур у суглобах. При оцінці м’язового тонусу застосовували модифіковану шкалу Ашворда.</a:t>
            </a:r>
          </a:p>
          <a:p>
            <a:pPr marL="0" indent="0" algn="just">
              <a:buNone/>
            </a:pPr>
            <a:r>
              <a:rPr lang="ru-RU" sz="2400" dirty="0"/>
              <a:t>Оцінювали ступінь підвищення м’язового тонусу від 0 до 4 балів:</a:t>
            </a:r>
          </a:p>
          <a:p>
            <a:pPr marL="0" indent="0" algn="just">
              <a:buNone/>
            </a:pPr>
            <a:r>
              <a:rPr lang="ru-RU" sz="2400" dirty="0"/>
              <a:t>0 балів – відсутність підвищення м’язового тонусу;</a:t>
            </a:r>
          </a:p>
          <a:p>
            <a:pPr marL="0" indent="0" algn="just">
              <a:buNone/>
            </a:pPr>
            <a:r>
              <a:rPr lang="ru-RU" sz="2400" dirty="0"/>
              <a:t>1 бал – незначне підвищення м’язового тонусу, м’язова дистонія;</a:t>
            </a:r>
          </a:p>
          <a:p>
            <a:pPr marL="0" indent="0" algn="just">
              <a:buNone/>
            </a:pPr>
            <a:r>
              <a:rPr lang="ru-RU" sz="2400" dirty="0"/>
              <a:t>2 бала – помірне підвищення м’язового тонусу протягом більшості обсягу рухів, пасивні рухи легко здійснюються;</a:t>
            </a:r>
          </a:p>
          <a:p>
            <a:pPr marL="0" indent="0" algn="just">
              <a:buNone/>
            </a:pPr>
            <a:r>
              <a:rPr lang="ru-RU" sz="2400" dirty="0"/>
              <a:t>3 бала – значне підвищення м’язового тонусу, пасивні рухи утруднені;</a:t>
            </a:r>
          </a:p>
          <a:p>
            <a:pPr marL="0" indent="0" algn="just">
              <a:buNone/>
            </a:pPr>
            <a:r>
              <a:rPr lang="ru-RU" sz="2400" dirty="0"/>
              <a:t>4 бали – м’язова ригідність, повна відсутність рухів.</a:t>
            </a:r>
          </a:p>
        </p:txBody>
      </p:sp>
    </p:spTree>
    <p:extLst>
      <p:ext uri="{BB962C8B-B14F-4D97-AF65-F5344CB8AC3E}">
        <p14:creationId xmlns:p14="http://schemas.microsoft.com/office/powerpoint/2010/main" val="1040841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89D1E90-2B6A-41CF-B80E-E4036AC59022}"/>
              </a:ext>
            </a:extLst>
          </p:cNvPr>
          <p:cNvSpPr>
            <a:spLocks noGrp="1"/>
          </p:cNvSpPr>
          <p:nvPr>
            <p:ph type="title"/>
          </p:nvPr>
        </p:nvSpPr>
        <p:spPr>
          <a:xfrm>
            <a:off x="0" y="1"/>
            <a:ext cx="12192000" cy="1676399"/>
          </a:xfrm>
        </p:spPr>
        <p:txBody>
          <a:bodyPr>
            <a:normAutofit fontScale="90000"/>
          </a:bodyPr>
          <a:lstStyle/>
          <a:p>
            <a:pPr algn="just"/>
            <a:r>
              <a:rPr lang="ru-RU" sz="3600" dirty="0"/>
              <a:t>Розділена оцінка рівня рухових порушень хворих на гемі-, пара-, і тетрапарез. Ці дані знайшли відображення в другому розділі створеної таблиці „Функціональна здатність нижніх кінцівок, хода”.</a:t>
            </a:r>
            <a:br>
              <a:rPr lang="ru-RU" sz="3600" dirty="0"/>
            </a:br>
            <a:endParaRPr lang="ru-RU" sz="3600" dirty="0"/>
          </a:p>
        </p:txBody>
      </p:sp>
      <p:sp>
        <p:nvSpPr>
          <p:cNvPr id="3" name="Текст 2">
            <a:extLst>
              <a:ext uri="{FF2B5EF4-FFF2-40B4-BE49-F238E27FC236}">
                <a16:creationId xmlns:a16="http://schemas.microsoft.com/office/drawing/2014/main" id="{5126F8F8-673A-49C5-9F99-9844AAFDE443}"/>
              </a:ext>
            </a:extLst>
          </p:cNvPr>
          <p:cNvSpPr>
            <a:spLocks noGrp="1"/>
          </p:cNvSpPr>
          <p:nvPr>
            <p:ph type="body" idx="1"/>
          </p:nvPr>
        </p:nvSpPr>
        <p:spPr>
          <a:xfrm>
            <a:off x="0" y="1440873"/>
            <a:ext cx="5457968" cy="595746"/>
          </a:xfrm>
        </p:spPr>
        <p:txBody>
          <a:bodyPr>
            <a:normAutofit fontScale="92500" lnSpcReduction="20000"/>
          </a:bodyPr>
          <a:lstStyle/>
          <a:p>
            <a:pPr algn="just"/>
            <a:r>
              <a:rPr lang="ru-RU" dirty="0"/>
              <a:t>При геміпарезі бали встановлювали наступним чином:</a:t>
            </a:r>
          </a:p>
        </p:txBody>
      </p:sp>
      <p:sp>
        <p:nvSpPr>
          <p:cNvPr id="4" name="Объект 3">
            <a:extLst>
              <a:ext uri="{FF2B5EF4-FFF2-40B4-BE49-F238E27FC236}">
                <a16:creationId xmlns:a16="http://schemas.microsoft.com/office/drawing/2014/main" id="{8AF35E57-D83B-484A-8D44-EE0AD90D4C07}"/>
              </a:ext>
            </a:extLst>
          </p:cNvPr>
          <p:cNvSpPr>
            <a:spLocks noGrp="1"/>
          </p:cNvSpPr>
          <p:nvPr>
            <p:ph sz="half" idx="2"/>
          </p:nvPr>
        </p:nvSpPr>
        <p:spPr>
          <a:xfrm>
            <a:off x="0" y="2505075"/>
            <a:ext cx="5997575" cy="4352924"/>
          </a:xfrm>
        </p:spPr>
        <p:txBody>
          <a:bodyPr>
            <a:normAutofit fontScale="70000" lnSpcReduction="20000"/>
          </a:bodyPr>
          <a:lstStyle/>
          <a:p>
            <a:r>
              <a:rPr lang="ru-RU" dirty="0"/>
              <a:t>0 балів – йде самостійно;</a:t>
            </a:r>
          </a:p>
          <a:p>
            <a:endParaRPr lang="ru-RU" dirty="0"/>
          </a:p>
          <a:p>
            <a:r>
              <a:rPr lang="ru-RU" dirty="0"/>
              <a:t>1 бал – йде самостійно, частково навантажуючи кінцівку справа/ зліва;</a:t>
            </a:r>
          </a:p>
          <a:p>
            <a:endParaRPr lang="ru-RU" dirty="0"/>
          </a:p>
          <a:p>
            <a:r>
              <a:rPr lang="ru-RU" dirty="0"/>
              <a:t>2 бали – йде самостійно, частково навантажуючи кінцівку, стояти на правій/ лівій кінцівці не може;</a:t>
            </a:r>
          </a:p>
          <a:p>
            <a:endParaRPr lang="ru-RU" dirty="0"/>
          </a:p>
          <a:p>
            <a:r>
              <a:rPr lang="ru-RU" dirty="0"/>
              <a:t>3 бали – пересувається при допомозі палиці або милиці, майже не навантажуючи праву/ ліву кінцівку, може стояти на правому/ лівому коліні;</a:t>
            </a:r>
          </a:p>
          <a:p>
            <a:endParaRPr lang="ru-RU" dirty="0"/>
          </a:p>
          <a:p>
            <a:r>
              <a:rPr lang="ru-RU" dirty="0"/>
              <a:t>4 бали – права/ ліва кінцівка не опороздатна, може стояти на коліні при додатковій опорі або підтримці. </a:t>
            </a:r>
          </a:p>
        </p:txBody>
      </p:sp>
      <p:sp>
        <p:nvSpPr>
          <p:cNvPr id="5" name="Текст 4">
            <a:extLst>
              <a:ext uri="{FF2B5EF4-FFF2-40B4-BE49-F238E27FC236}">
                <a16:creationId xmlns:a16="http://schemas.microsoft.com/office/drawing/2014/main" id="{88644C01-EA82-4360-925D-374B1C4B4E93}"/>
              </a:ext>
            </a:extLst>
          </p:cNvPr>
          <p:cNvSpPr>
            <a:spLocks noGrp="1"/>
          </p:cNvSpPr>
          <p:nvPr>
            <p:ph type="body" sz="quarter" idx="3"/>
          </p:nvPr>
        </p:nvSpPr>
        <p:spPr>
          <a:xfrm>
            <a:off x="6096000" y="1440874"/>
            <a:ext cx="6096000" cy="595745"/>
          </a:xfrm>
        </p:spPr>
        <p:txBody>
          <a:bodyPr>
            <a:noAutofit/>
          </a:bodyPr>
          <a:lstStyle/>
          <a:p>
            <a:pPr algn="just"/>
            <a:r>
              <a:rPr lang="ru-RU" sz="2000" dirty="0"/>
              <a:t>При парапарезі і тетрапарезі бали встановлювали наступним чином:</a:t>
            </a:r>
          </a:p>
        </p:txBody>
      </p:sp>
      <p:sp>
        <p:nvSpPr>
          <p:cNvPr id="6" name="Объект 5">
            <a:extLst>
              <a:ext uri="{FF2B5EF4-FFF2-40B4-BE49-F238E27FC236}">
                <a16:creationId xmlns:a16="http://schemas.microsoft.com/office/drawing/2014/main" id="{50631166-212C-4676-995F-6F232FA02A05}"/>
              </a:ext>
            </a:extLst>
          </p:cNvPr>
          <p:cNvSpPr>
            <a:spLocks noGrp="1"/>
          </p:cNvSpPr>
          <p:nvPr>
            <p:ph sz="quarter" idx="4"/>
          </p:nvPr>
        </p:nvSpPr>
        <p:spPr>
          <a:xfrm>
            <a:off x="6172199" y="2505076"/>
            <a:ext cx="6019801" cy="4352924"/>
          </a:xfrm>
        </p:spPr>
        <p:txBody>
          <a:bodyPr>
            <a:normAutofit fontScale="70000" lnSpcReduction="20000"/>
          </a:bodyPr>
          <a:lstStyle/>
          <a:p>
            <a:r>
              <a:rPr lang="ru-RU" dirty="0"/>
              <a:t>0 балів – йде самостійно;</a:t>
            </a:r>
          </a:p>
          <a:p>
            <a:endParaRPr lang="ru-RU" dirty="0"/>
          </a:p>
          <a:p>
            <a:r>
              <a:rPr lang="ru-RU" dirty="0"/>
              <a:t>1 бал – йде самостійно, частково навантажуючи стопи (одну стопу), час і дельность ходи обмежені;</a:t>
            </a:r>
          </a:p>
          <a:p>
            <a:endParaRPr lang="ru-RU" dirty="0"/>
          </a:p>
          <a:p>
            <a:r>
              <a:rPr lang="ru-RU" dirty="0"/>
              <a:t>2 бали – йде при допомозі додаткової опори, стояти на одній кінцівці не може, можливе стояння на одному коліні;</a:t>
            </a:r>
          </a:p>
          <a:p>
            <a:endParaRPr lang="ru-RU" dirty="0"/>
          </a:p>
          <a:p>
            <a:r>
              <a:rPr lang="ru-RU" dirty="0"/>
              <a:t>3 бали – ходити не може, стоїть при допомозі додаткової опори, може стояти тільки на обох колінах;</a:t>
            </a:r>
          </a:p>
          <a:p>
            <a:endParaRPr lang="ru-RU" dirty="0"/>
          </a:p>
          <a:p>
            <a:r>
              <a:rPr lang="ru-RU" dirty="0"/>
              <a:t>4 бали – кінцівки не опороздатні, можливе стояння на обох колінах при додатковій опорі.</a:t>
            </a:r>
          </a:p>
        </p:txBody>
      </p:sp>
    </p:spTree>
    <p:extLst>
      <p:ext uri="{BB962C8B-B14F-4D97-AF65-F5344CB8AC3E}">
        <p14:creationId xmlns:p14="http://schemas.microsoft.com/office/powerpoint/2010/main" val="3008566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8A48CA-CE2B-4F7B-BDFF-FA007241EFE3}"/>
              </a:ext>
            </a:extLst>
          </p:cNvPr>
          <p:cNvSpPr>
            <a:spLocks noGrp="1"/>
          </p:cNvSpPr>
          <p:nvPr>
            <p:ph type="title"/>
          </p:nvPr>
        </p:nvSpPr>
        <p:spPr>
          <a:xfrm>
            <a:off x="0" y="1"/>
            <a:ext cx="12192000" cy="2757054"/>
          </a:xfrm>
        </p:spPr>
        <p:txBody>
          <a:bodyPr>
            <a:normAutofit/>
          </a:bodyPr>
          <a:lstStyle/>
          <a:p>
            <a:r>
              <a:rPr lang="ru-RU" sz="3200" dirty="0"/>
              <a:t>Третьою складовою функціональної оцінки стану нижніх кінцівок у пацієнтів з ДЦП – це показник сумми кутів контрактур в сагітальній площині нижньої кінцівки. Оцінювали величину всіх кутів контрактур в сагітальній площині кульшового, колінного і гомілково-стопного суглобів також від 0 до 4 балів.</a:t>
            </a:r>
          </a:p>
        </p:txBody>
      </p:sp>
      <p:sp>
        <p:nvSpPr>
          <p:cNvPr id="3" name="Объект 2">
            <a:extLst>
              <a:ext uri="{FF2B5EF4-FFF2-40B4-BE49-F238E27FC236}">
                <a16:creationId xmlns:a16="http://schemas.microsoft.com/office/drawing/2014/main" id="{7320592F-6A60-4DAF-9B0B-1FBC63267721}"/>
              </a:ext>
            </a:extLst>
          </p:cNvPr>
          <p:cNvSpPr>
            <a:spLocks noGrp="1"/>
          </p:cNvSpPr>
          <p:nvPr>
            <p:ph idx="1"/>
          </p:nvPr>
        </p:nvSpPr>
        <p:spPr>
          <a:xfrm>
            <a:off x="0" y="2757055"/>
            <a:ext cx="11353800" cy="4100944"/>
          </a:xfrm>
        </p:spPr>
        <p:txBody>
          <a:bodyPr/>
          <a:lstStyle/>
          <a:p>
            <a:pPr marL="0" indent="0">
              <a:buNone/>
            </a:pPr>
            <a:r>
              <a:rPr lang="ru-RU" dirty="0"/>
              <a:t>0 балів – 0° - 20°,</a:t>
            </a:r>
          </a:p>
          <a:p>
            <a:pPr marL="0" indent="0">
              <a:buNone/>
            </a:pPr>
            <a:r>
              <a:rPr lang="ru-RU" dirty="0"/>
              <a:t>1 бал – 20° - 40°, </a:t>
            </a:r>
          </a:p>
          <a:p>
            <a:pPr marL="0" indent="0">
              <a:buNone/>
            </a:pPr>
            <a:r>
              <a:rPr lang="ru-RU" dirty="0"/>
              <a:t>2 бали – 40° - 60°,</a:t>
            </a:r>
          </a:p>
          <a:p>
            <a:pPr marL="0" indent="0">
              <a:buNone/>
            </a:pPr>
            <a:r>
              <a:rPr lang="ru-RU" dirty="0"/>
              <a:t>3 бали – 60° - 80°, </a:t>
            </a:r>
          </a:p>
          <a:p>
            <a:pPr marL="0" indent="0">
              <a:buNone/>
            </a:pPr>
            <a:r>
              <a:rPr lang="ru-RU" dirty="0"/>
              <a:t>4 бали – більше 80°.</a:t>
            </a:r>
          </a:p>
        </p:txBody>
      </p:sp>
    </p:spTree>
    <p:extLst>
      <p:ext uri="{BB962C8B-B14F-4D97-AF65-F5344CB8AC3E}">
        <p14:creationId xmlns:p14="http://schemas.microsoft.com/office/powerpoint/2010/main" val="2720461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30C8799D-A49C-4D2F-82D1-60E39D6736CD}"/>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815716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70263" y="401774"/>
            <a:ext cx="11299371" cy="4351338"/>
          </a:xfrm>
        </p:spPr>
        <p:txBody>
          <a:bodyPr>
            <a:normAutofit/>
          </a:bodyPr>
          <a:lstStyle/>
          <a:p>
            <a:pPr>
              <a:buNone/>
            </a:pPr>
            <a:r>
              <a:rPr lang="uk-UA" sz="2000" b="1" i="1" dirty="0">
                <a:latin typeface="Times New Roman" pitchFamily="18" charset="0"/>
                <a:cs typeface="Times New Roman" pitchFamily="18" charset="0"/>
              </a:rPr>
              <a:t>    Дитячий церебральний параліч </a:t>
            </a:r>
            <a:r>
              <a:rPr lang="uk-UA" sz="2000" dirty="0">
                <a:latin typeface="Times New Roman" pitchFamily="18" charset="0"/>
                <a:cs typeface="Times New Roman" pitchFamily="18" charset="0"/>
              </a:rPr>
              <a:t>(ДЦП) – узагальнений термін для групи стійких не прогресуючих рухових синдромів ( гіперкінези,атаксія,парези,паралічі),часто поєднаних з психічними та мовленнєвими порушеннями, рідше – епілептичними нападами, ліквородинамічними зрушеннями,патологією слуху,зору,органів і систем, які є наслідком органічного ураження центральної нервової системи(ЦНС) в пренатальному, інтранатальному та ранньому неонатальному періоді .</a:t>
            </a:r>
          </a:p>
          <a:p>
            <a:pPr>
              <a:buNone/>
            </a:pPr>
            <a:r>
              <a:rPr lang="ru-RU" sz="2000" dirty="0"/>
              <a:t>    Також ДЦП трактують як поєднання порушень, які впливають на можливість людини адекватно рухатися, зберігати рівновагу і поставу. </a:t>
            </a:r>
          </a:p>
          <a:p>
            <a:pPr>
              <a:buNone/>
            </a:pPr>
            <a:r>
              <a:rPr lang="ru-RU" sz="2000" dirty="0"/>
              <a:t/>
            </a:r>
            <a:br>
              <a:rPr lang="ru-RU" sz="2000" dirty="0"/>
            </a:br>
            <a:endParaRPr lang="ru-RU" sz="2000" dirty="0">
              <a:latin typeface="Times New Roman" pitchFamily="18" charset="0"/>
              <a:cs typeface="Times New Roman" pitchFamily="18" charset="0"/>
            </a:endParaRPr>
          </a:p>
        </p:txBody>
      </p:sp>
      <p:pic>
        <p:nvPicPr>
          <p:cNvPr id="4" name="Рисунок 3" descr="unnamed.jpg"/>
          <p:cNvPicPr>
            <a:picLocks noChangeAspect="1"/>
          </p:cNvPicPr>
          <p:nvPr/>
        </p:nvPicPr>
        <p:blipFill>
          <a:blip r:embed="rId2"/>
          <a:stretch>
            <a:fillRect/>
          </a:stretch>
        </p:blipFill>
        <p:spPr>
          <a:xfrm>
            <a:off x="1254035" y="3241901"/>
            <a:ext cx="4876800" cy="3248025"/>
          </a:xfrm>
          <a:prstGeom prst="rect">
            <a:avLst/>
          </a:prstGeom>
        </p:spPr>
      </p:pic>
      <p:pic>
        <p:nvPicPr>
          <p:cNvPr id="5" name="Рисунок 4" descr="ДЦП-в-дитини.jpg"/>
          <p:cNvPicPr>
            <a:picLocks noChangeAspect="1"/>
          </p:cNvPicPr>
          <p:nvPr/>
        </p:nvPicPr>
        <p:blipFill>
          <a:blip r:embed="rId3"/>
          <a:stretch>
            <a:fillRect/>
          </a:stretch>
        </p:blipFill>
        <p:spPr>
          <a:xfrm>
            <a:off x="7498080" y="2800077"/>
            <a:ext cx="2943274" cy="258181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D7EABFEF-0F60-4A82-899B-9CD2904C59A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13402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4B1280AF-8BE5-4868-B23B-82B259D7BF7E}"/>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277462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AEDB576E-F234-4997-A489-58642DBC6D38}"/>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387069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E0CD7264-886E-458C-84C2-F43C14B879B3}"/>
              </a:ext>
            </a:extLst>
          </p:cNvPr>
          <p:cNvPicPr>
            <a:picLocks noChangeAspect="1"/>
          </p:cNvPicPr>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1869771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9B5D13F-A4C7-4C63-BE88-DAA9428C4DBC}"/>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985776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7CBA04A4-DBAC-4EE2-B59F-F50BC8C8734B}"/>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1657546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2C959B16-0FFF-4595-AD7A-E58BA41AC7AC}"/>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87756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B082FF-E86B-476C-8CE9-7EE887665266}"/>
              </a:ext>
            </a:extLst>
          </p:cNvPr>
          <p:cNvSpPr>
            <a:spLocks noGrp="1"/>
          </p:cNvSpPr>
          <p:nvPr>
            <p:ph type="title"/>
          </p:nvPr>
        </p:nvSpPr>
        <p:spPr>
          <a:xfrm>
            <a:off x="0" y="1"/>
            <a:ext cx="12192000" cy="914399"/>
          </a:xfrm>
        </p:spPr>
        <p:txBody>
          <a:bodyPr>
            <a:normAutofit/>
          </a:bodyPr>
          <a:lstStyle/>
          <a:p>
            <a:pPr algn="ctr"/>
            <a:r>
              <a:rPr lang="ru-RU" sz="3200" dirty="0"/>
              <a:t>Ортезування та ортезотерапія</a:t>
            </a:r>
          </a:p>
        </p:txBody>
      </p:sp>
      <p:sp>
        <p:nvSpPr>
          <p:cNvPr id="3" name="Объект 2">
            <a:extLst>
              <a:ext uri="{FF2B5EF4-FFF2-40B4-BE49-F238E27FC236}">
                <a16:creationId xmlns:a16="http://schemas.microsoft.com/office/drawing/2014/main" id="{227B7253-9242-4A87-BEDB-3A7FC41F5A11}"/>
              </a:ext>
            </a:extLst>
          </p:cNvPr>
          <p:cNvSpPr>
            <a:spLocks noGrp="1"/>
          </p:cNvSpPr>
          <p:nvPr>
            <p:ph idx="1"/>
          </p:nvPr>
        </p:nvSpPr>
        <p:spPr>
          <a:xfrm>
            <a:off x="0" y="914400"/>
            <a:ext cx="12192000" cy="5943599"/>
          </a:xfrm>
        </p:spPr>
        <p:txBody>
          <a:bodyPr>
            <a:normAutofit/>
          </a:bodyPr>
          <a:lstStyle/>
          <a:p>
            <a:pPr marL="0" indent="0" algn="just">
              <a:buNone/>
            </a:pPr>
            <a:r>
              <a:rPr lang="ru-RU" sz="2000" dirty="0"/>
              <a:t>Відіграють важливу роль в реабілітації дітей із церебральним паралічем. Ортези, тутори, лангети  застосовуються для корекції положення суглобів, кінцівок та тіла при різних формах ДЦП та для вироблення правильних стереотипів руху. Основні принципи ортезування нижньої кінцівки при ДЦП було заявлено та одноголосно прийнято на погоджувальній конференції Міжнародного товариства протезистів та ортопедів (ISPO): </a:t>
            </a:r>
          </a:p>
          <a:p>
            <a:pPr marL="0" indent="0" algn="just">
              <a:buNone/>
            </a:pPr>
            <a:r>
              <a:rPr lang="ru-RU" sz="2000" dirty="0"/>
              <a:t>1. виправлення та/або запобігання розвитку деформації,</a:t>
            </a:r>
          </a:p>
          <a:p>
            <a:pPr marL="0" indent="0" algn="just">
              <a:buNone/>
            </a:pPr>
            <a:r>
              <a:rPr lang="ru-RU" sz="2000" dirty="0"/>
              <a:t>2. забезпечення опори та підтримки;</a:t>
            </a:r>
          </a:p>
          <a:p>
            <a:pPr marL="0" indent="0" algn="just">
              <a:buNone/>
            </a:pPr>
            <a:r>
              <a:rPr lang="ru-RU" sz="2000" dirty="0"/>
              <a:t>3. полегшення навчання навичкам;</a:t>
            </a:r>
          </a:p>
          <a:p>
            <a:pPr marL="0" indent="0" algn="just">
              <a:buNone/>
            </a:pPr>
            <a:r>
              <a:rPr lang="ru-RU" sz="2000" dirty="0"/>
              <a:t>4. підвищення ефективності ходи.</a:t>
            </a:r>
          </a:p>
          <a:p>
            <a:pPr marL="0" indent="0" algn="just">
              <a:buNone/>
            </a:pPr>
            <a:r>
              <a:rPr lang="ru-RU" sz="2000" dirty="0"/>
              <a:t>При плануванні ортезування та призначенні ортезу необхідно досягати певного компромісу, оскільки призначений ортопедичний пристрій, покликаний виправляти деформації та покращувати ходу, може обмежити досягнутий раніше обсяг рухів та знизити ступінь рухливості. Погоджувальна конференція </a:t>
            </a:r>
            <a:r>
              <a:rPr lang="en-US" sz="2000" dirty="0"/>
              <a:t>ISPO </a:t>
            </a:r>
            <a:r>
              <a:rPr lang="ru-RU" sz="2000" dirty="0"/>
              <a:t>прийняла ортезування щодо трьох основних функціональних рівнів:</a:t>
            </a:r>
          </a:p>
          <a:p>
            <a:pPr marL="0" indent="0" algn="just">
              <a:buNone/>
            </a:pPr>
            <a:r>
              <a:rPr lang="ru-RU" sz="2000" dirty="0"/>
              <a:t>1. дитина не вміє стояти, визнаючи, що це може бути найвищим рівнем діяльності для деяких дітей (1 рівень),</a:t>
            </a:r>
          </a:p>
          <a:p>
            <a:pPr marL="0" indent="0" algn="just">
              <a:buNone/>
            </a:pPr>
            <a:r>
              <a:rPr lang="ru-RU" sz="2000" dirty="0"/>
              <a:t>2. дитина вміє стояти самостійно (2 рівень),</a:t>
            </a:r>
          </a:p>
          <a:p>
            <a:pPr marL="0" indent="0" algn="just">
              <a:buNone/>
            </a:pPr>
            <a:r>
              <a:rPr lang="ru-RU" sz="2000" dirty="0"/>
              <a:t>3. дитина вміє ходити самостійно (3 рівень). </a:t>
            </a:r>
          </a:p>
        </p:txBody>
      </p:sp>
    </p:spTree>
    <p:extLst>
      <p:ext uri="{BB962C8B-B14F-4D97-AF65-F5344CB8AC3E}">
        <p14:creationId xmlns:p14="http://schemas.microsoft.com/office/powerpoint/2010/main" val="1212687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D10236CE-2515-43C5-AE28-0FA1B528607D}"/>
              </a:ext>
            </a:extLst>
          </p:cNvPr>
          <p:cNvSpPr>
            <a:spLocks noGrp="1"/>
          </p:cNvSpPr>
          <p:nvPr>
            <p:ph type="body" idx="1"/>
          </p:nvPr>
        </p:nvSpPr>
        <p:spPr>
          <a:xfrm>
            <a:off x="0" y="277091"/>
            <a:ext cx="5997575" cy="803564"/>
          </a:xfrm>
        </p:spPr>
        <p:txBody>
          <a:bodyPr>
            <a:normAutofit/>
          </a:bodyPr>
          <a:lstStyle/>
          <a:p>
            <a:r>
              <a:rPr lang="ru-RU" dirty="0"/>
              <a:t>Тутори на гомілковостопний суглоб при ДЦП</a:t>
            </a:r>
          </a:p>
        </p:txBody>
      </p:sp>
      <p:pic>
        <p:nvPicPr>
          <p:cNvPr id="8" name="Объект 7">
            <a:extLst>
              <a:ext uri="{FF2B5EF4-FFF2-40B4-BE49-F238E27FC236}">
                <a16:creationId xmlns:a16="http://schemas.microsoft.com/office/drawing/2014/main" id="{720C4C6C-365D-4C0F-867D-8D5B8E4491B9}"/>
              </a:ext>
            </a:extLst>
          </p:cNvPr>
          <p:cNvPicPr>
            <a:picLocks noGrp="1" noChangeAspect="1"/>
          </p:cNvPicPr>
          <p:nvPr>
            <p:ph sz="half" idx="2"/>
          </p:nvPr>
        </p:nvPicPr>
        <p:blipFill>
          <a:blip r:embed="rId2"/>
          <a:stretch>
            <a:fillRect/>
          </a:stretch>
        </p:blipFill>
        <p:spPr>
          <a:xfrm>
            <a:off x="0" y="1579418"/>
            <a:ext cx="5183187" cy="5278582"/>
          </a:xfrm>
          <a:prstGeom prst="rect">
            <a:avLst/>
          </a:prstGeom>
        </p:spPr>
      </p:pic>
      <p:sp>
        <p:nvSpPr>
          <p:cNvPr id="5" name="Текст 4">
            <a:extLst>
              <a:ext uri="{FF2B5EF4-FFF2-40B4-BE49-F238E27FC236}">
                <a16:creationId xmlns:a16="http://schemas.microsoft.com/office/drawing/2014/main" id="{BBCFC236-3EA7-42BD-B738-4B0290D79DCB}"/>
              </a:ext>
            </a:extLst>
          </p:cNvPr>
          <p:cNvSpPr>
            <a:spLocks noGrp="1"/>
          </p:cNvSpPr>
          <p:nvPr>
            <p:ph type="body" sz="quarter" idx="3"/>
          </p:nvPr>
        </p:nvSpPr>
        <p:spPr>
          <a:xfrm>
            <a:off x="6172199" y="152401"/>
            <a:ext cx="5687291" cy="1260764"/>
          </a:xfrm>
        </p:spPr>
        <p:txBody>
          <a:bodyPr>
            <a:normAutofit/>
          </a:bodyPr>
          <a:lstStyle/>
          <a:p>
            <a:pPr algn="just"/>
            <a:r>
              <a:rPr lang="ru-RU" dirty="0"/>
              <a:t>Тутор на всю ногу із Турбокасту. Діагноз: ДЦП. Присутня розгинальна контрактура в обох колінних суглобах.</a:t>
            </a:r>
          </a:p>
        </p:txBody>
      </p:sp>
      <p:pic>
        <p:nvPicPr>
          <p:cNvPr id="9" name="Объект 8">
            <a:extLst>
              <a:ext uri="{FF2B5EF4-FFF2-40B4-BE49-F238E27FC236}">
                <a16:creationId xmlns:a16="http://schemas.microsoft.com/office/drawing/2014/main" id="{2ADE677D-1A47-4EAC-A2F5-BF58039B9B14}"/>
              </a:ext>
            </a:extLst>
          </p:cNvPr>
          <p:cNvPicPr>
            <a:picLocks noGrp="1" noChangeAspect="1"/>
          </p:cNvPicPr>
          <p:nvPr>
            <p:ph sz="quarter" idx="4"/>
          </p:nvPr>
        </p:nvPicPr>
        <p:blipFill>
          <a:blip r:embed="rId3"/>
          <a:stretch>
            <a:fillRect/>
          </a:stretch>
        </p:blipFill>
        <p:spPr>
          <a:xfrm>
            <a:off x="6306565" y="1579418"/>
            <a:ext cx="5885435" cy="5278582"/>
          </a:xfrm>
          <a:prstGeom prst="rect">
            <a:avLst/>
          </a:prstGeom>
        </p:spPr>
      </p:pic>
    </p:spTree>
    <p:extLst>
      <p:ext uri="{BB962C8B-B14F-4D97-AF65-F5344CB8AC3E}">
        <p14:creationId xmlns:p14="http://schemas.microsoft.com/office/powerpoint/2010/main" val="31721356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4D9BD2D9-518C-4B1E-895C-D27EC9D732BB}"/>
              </a:ext>
            </a:extLst>
          </p:cNvPr>
          <p:cNvSpPr>
            <a:spLocks noGrp="1"/>
          </p:cNvSpPr>
          <p:nvPr>
            <p:ph type="body" idx="1"/>
          </p:nvPr>
        </p:nvSpPr>
        <p:spPr>
          <a:xfrm>
            <a:off x="0" y="0"/>
            <a:ext cx="5997575" cy="1149927"/>
          </a:xfrm>
        </p:spPr>
        <p:txBody>
          <a:bodyPr>
            <a:normAutofit fontScale="92500"/>
          </a:bodyPr>
          <a:lstStyle/>
          <a:p>
            <a:pPr algn="just"/>
            <a:r>
              <a:rPr lang="ru-RU" dirty="0"/>
              <a:t>Головоутримувач, поєднаний із корсетом при ДЦП, та неможливості пацієнта самостійно утримувати голову. </a:t>
            </a:r>
          </a:p>
        </p:txBody>
      </p:sp>
      <p:pic>
        <p:nvPicPr>
          <p:cNvPr id="7" name="Объект 6">
            <a:extLst>
              <a:ext uri="{FF2B5EF4-FFF2-40B4-BE49-F238E27FC236}">
                <a16:creationId xmlns:a16="http://schemas.microsoft.com/office/drawing/2014/main" id="{1E449A19-DF64-4174-80AD-F8251267911F}"/>
              </a:ext>
            </a:extLst>
          </p:cNvPr>
          <p:cNvPicPr>
            <a:picLocks noGrp="1" noChangeAspect="1"/>
          </p:cNvPicPr>
          <p:nvPr>
            <p:ph sz="half" idx="2"/>
          </p:nvPr>
        </p:nvPicPr>
        <p:blipFill>
          <a:blip r:embed="rId2"/>
          <a:stretch>
            <a:fillRect/>
          </a:stretch>
        </p:blipFill>
        <p:spPr>
          <a:xfrm>
            <a:off x="1" y="1681164"/>
            <a:ext cx="5043054" cy="5176836"/>
          </a:xfrm>
          <a:prstGeom prst="rect">
            <a:avLst/>
          </a:prstGeom>
        </p:spPr>
      </p:pic>
      <p:sp>
        <p:nvSpPr>
          <p:cNvPr id="5" name="Текст 4">
            <a:extLst>
              <a:ext uri="{FF2B5EF4-FFF2-40B4-BE49-F238E27FC236}">
                <a16:creationId xmlns:a16="http://schemas.microsoft.com/office/drawing/2014/main" id="{7D202855-6349-49F3-BF4A-F299E527451B}"/>
              </a:ext>
            </a:extLst>
          </p:cNvPr>
          <p:cNvSpPr>
            <a:spLocks noGrp="1"/>
          </p:cNvSpPr>
          <p:nvPr>
            <p:ph type="body" sz="quarter" idx="3"/>
          </p:nvPr>
        </p:nvSpPr>
        <p:spPr>
          <a:xfrm>
            <a:off x="6172199" y="1"/>
            <a:ext cx="5997575" cy="1149926"/>
          </a:xfrm>
        </p:spPr>
        <p:txBody>
          <a:bodyPr>
            <a:normAutofit fontScale="92500"/>
          </a:bodyPr>
          <a:lstStyle/>
          <a:p>
            <a:pPr algn="just"/>
            <a:r>
              <a:rPr lang="ru-RU" dirty="0"/>
              <a:t>Тутори на гомілковостопні суглоби. Діагноз: ДЦП, спастична тетраплегія. Згинальні контрактури гомілковостопних суглобів. </a:t>
            </a:r>
          </a:p>
        </p:txBody>
      </p:sp>
      <p:pic>
        <p:nvPicPr>
          <p:cNvPr id="8" name="Объект 7">
            <a:extLst>
              <a:ext uri="{FF2B5EF4-FFF2-40B4-BE49-F238E27FC236}">
                <a16:creationId xmlns:a16="http://schemas.microsoft.com/office/drawing/2014/main" id="{E4B3F7C0-216D-4426-9DC9-4B9D7C3FFC69}"/>
              </a:ext>
            </a:extLst>
          </p:cNvPr>
          <p:cNvPicPr>
            <a:picLocks noGrp="1" noChangeAspect="1"/>
          </p:cNvPicPr>
          <p:nvPr>
            <p:ph sz="quarter" idx="4"/>
          </p:nvPr>
        </p:nvPicPr>
        <p:blipFill>
          <a:blip r:embed="rId3"/>
          <a:stretch>
            <a:fillRect/>
          </a:stretch>
        </p:blipFill>
        <p:spPr>
          <a:xfrm>
            <a:off x="6172200" y="1681164"/>
            <a:ext cx="5997574" cy="5176835"/>
          </a:xfrm>
          <a:prstGeom prst="rect">
            <a:avLst/>
          </a:prstGeom>
        </p:spPr>
      </p:pic>
    </p:spTree>
    <p:extLst>
      <p:ext uri="{BB962C8B-B14F-4D97-AF65-F5344CB8AC3E}">
        <p14:creationId xmlns:p14="http://schemas.microsoft.com/office/powerpoint/2010/main" val="3680818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35131" y="156754"/>
            <a:ext cx="11795760" cy="6020209"/>
          </a:xfrm>
        </p:spPr>
        <p:txBody>
          <a:bodyPr>
            <a:normAutofit fontScale="62500" lnSpcReduction="20000"/>
          </a:bodyPr>
          <a:lstStyle/>
          <a:p>
            <a:pPr algn="ctr">
              <a:buNone/>
            </a:pPr>
            <a:r>
              <a:rPr lang="ru-RU" b="1" dirty="0"/>
              <a:t>   Фактори ризику і причини розвитку  ДЦП</a:t>
            </a:r>
          </a:p>
          <a:p>
            <a:pPr algn="ctr">
              <a:buNone/>
            </a:pPr>
            <a:endParaRPr lang="ru-RU" i="1" dirty="0"/>
          </a:p>
          <a:p>
            <a:pPr>
              <a:buNone/>
            </a:pPr>
            <a:r>
              <a:rPr lang="ru-RU" dirty="0"/>
              <a:t>   ДЦП виникає внаслідок ураження нервової системи дитини - внутрішньоутробного (80% випадків), або після народження (20%). Через дію різноманітних чинників відбувається ураження головного мозку дитини, зокрема, ділянок, що відповідають за рух.</a:t>
            </a:r>
          </a:p>
          <a:p>
            <a:pPr>
              <a:buNone/>
            </a:pPr>
            <a:r>
              <a:rPr lang="ru-RU" i="1" dirty="0"/>
              <a:t>До найрозповсюдженіших відносять такі фактори ризику:</a:t>
            </a:r>
          </a:p>
          <a:p>
            <a:pPr fontAlgn="t">
              <a:buNone/>
            </a:pPr>
            <a:r>
              <a:rPr lang="ru-RU" dirty="0"/>
              <a:t> • Недоношеність і низька маса тіла новонародженої дитини;</a:t>
            </a:r>
          </a:p>
          <a:p>
            <a:pPr fontAlgn="t">
              <a:buNone/>
            </a:pPr>
            <a:r>
              <a:rPr lang="ru-RU" dirty="0"/>
              <a:t> • Гіпоксія дитини внутрішньоутробно, під час чи зразу після народження;</a:t>
            </a:r>
          </a:p>
          <a:p>
            <a:pPr fontAlgn="t">
              <a:buNone/>
            </a:pPr>
            <a:r>
              <a:rPr lang="ru-RU" dirty="0"/>
              <a:t> • Інфекційні ураження мозку дитини;</a:t>
            </a:r>
          </a:p>
          <a:p>
            <a:pPr fontAlgn="t">
              <a:buNone/>
            </a:pPr>
            <a:r>
              <a:rPr lang="ru-RU" dirty="0"/>
              <a:t> • Розлади системи згортання крові дитини;</a:t>
            </a:r>
          </a:p>
          <a:p>
            <a:pPr fontAlgn="t">
              <a:buNone/>
            </a:pPr>
            <a:r>
              <a:rPr lang="ru-RU" dirty="0"/>
              <a:t> • Пошкодження головного мозку дитини через травму чи крововилив у мозок;</a:t>
            </a:r>
          </a:p>
          <a:p>
            <a:pPr fontAlgn="t">
              <a:buNone/>
            </a:pPr>
            <a:r>
              <a:rPr lang="ru-RU" dirty="0"/>
              <a:t> • Вірусні та інфекційні захворювання матері та плоду під час вагітності;</a:t>
            </a:r>
          </a:p>
          <a:p>
            <a:pPr fontAlgn="t">
              <a:buNone/>
            </a:pPr>
            <a:r>
              <a:rPr lang="ru-RU" dirty="0"/>
              <a:t> • Захворювання щитоподібної залози у матері;</a:t>
            </a:r>
          </a:p>
          <a:p>
            <a:pPr fontAlgn="t">
              <a:buNone/>
            </a:pPr>
            <a:r>
              <a:rPr lang="ru-RU" dirty="0"/>
              <a:t> • Вплив хімічних речовин та шкідливих звичок при вагітності (в тому числі, професійні </a:t>
            </a:r>
          </a:p>
          <a:p>
            <a:pPr fontAlgn="t">
              <a:buNone/>
            </a:pPr>
            <a:r>
              <a:rPr lang="ru-RU" dirty="0"/>
              <a:t>шкідливості, куріння, вживання наркотиків);</a:t>
            </a:r>
          </a:p>
          <a:p>
            <a:pPr fontAlgn="t">
              <a:buNone/>
            </a:pPr>
            <a:r>
              <a:rPr lang="ru-RU" dirty="0"/>
              <a:t> • Гемолітична хвороба новонародженого;</a:t>
            </a:r>
          </a:p>
          <a:p>
            <a:pPr fontAlgn="t">
              <a:buNone/>
            </a:pPr>
            <a:r>
              <a:rPr lang="ru-RU" dirty="0"/>
              <a:t> • Генні мутації;</a:t>
            </a:r>
          </a:p>
          <a:p>
            <a:pPr fontAlgn="t">
              <a:buNone/>
            </a:pPr>
            <a:r>
              <a:rPr lang="ru-RU" dirty="0"/>
              <a:t> • Ускладнення при вагітності та пологах (рідкісніша причина ДЦП, ніж прийнято вважати. </a:t>
            </a:r>
          </a:p>
          <a:p>
            <a:pPr fontAlgn="t">
              <a:buNone/>
            </a:pPr>
            <a:r>
              <a:rPr lang="ru-RU" dirty="0"/>
              <a:t>До них належать від 5 до 10% випадків).</a:t>
            </a:r>
          </a:p>
          <a:p>
            <a:pPr>
              <a:buNone/>
            </a:pPr>
            <a:endParaRPr lang="ru-RU" i="1" dirty="0"/>
          </a:p>
        </p:txBody>
      </p:sp>
      <p:pic>
        <p:nvPicPr>
          <p:cNvPr id="4" name="Рисунок 3" descr="dcp_2_0_0.jpg"/>
          <p:cNvPicPr>
            <a:picLocks noChangeAspect="1"/>
          </p:cNvPicPr>
          <p:nvPr/>
        </p:nvPicPr>
        <p:blipFill>
          <a:blip r:embed="rId2"/>
          <a:stretch>
            <a:fillRect/>
          </a:stretch>
        </p:blipFill>
        <p:spPr>
          <a:xfrm>
            <a:off x="9418320" y="1410789"/>
            <a:ext cx="2338251" cy="3566159"/>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D49EE7-BCEE-4B42-9112-4B075F54F7D9}"/>
              </a:ext>
            </a:extLst>
          </p:cNvPr>
          <p:cNvSpPr>
            <a:spLocks noGrp="1"/>
          </p:cNvSpPr>
          <p:nvPr>
            <p:ph type="title"/>
          </p:nvPr>
        </p:nvSpPr>
        <p:spPr>
          <a:xfrm>
            <a:off x="0" y="0"/>
            <a:ext cx="12192000" cy="1579417"/>
          </a:xfrm>
        </p:spPr>
        <p:txBody>
          <a:bodyPr>
            <a:noAutofit/>
          </a:bodyPr>
          <a:lstStyle/>
          <a:p>
            <a:pPr algn="just"/>
            <a:r>
              <a:rPr lang="en-US" sz="3200" dirty="0"/>
              <a:t>RGO – </a:t>
            </a:r>
            <a:r>
              <a:rPr lang="ru-RU" sz="3200" dirty="0"/>
              <a:t>це апарат на нижні кінцівки та тулуб з взаємопов'язаним кроковим тазостегновим шарніром. Це означає, що рух однієї ноги відбувається за рахунок руху іншої ноги чи тазу. </a:t>
            </a:r>
          </a:p>
        </p:txBody>
      </p:sp>
      <p:pic>
        <p:nvPicPr>
          <p:cNvPr id="5" name="Объект 4">
            <a:extLst>
              <a:ext uri="{FF2B5EF4-FFF2-40B4-BE49-F238E27FC236}">
                <a16:creationId xmlns:a16="http://schemas.microsoft.com/office/drawing/2014/main" id="{4EC855E5-75D2-4F3D-8130-6937E7A3666F}"/>
              </a:ext>
            </a:extLst>
          </p:cNvPr>
          <p:cNvPicPr>
            <a:picLocks noGrp="1" noChangeAspect="1"/>
          </p:cNvPicPr>
          <p:nvPr>
            <p:ph sz="half" idx="1"/>
          </p:nvPr>
        </p:nvPicPr>
        <p:blipFill>
          <a:blip r:embed="rId2"/>
          <a:stretch>
            <a:fillRect/>
          </a:stretch>
        </p:blipFill>
        <p:spPr>
          <a:xfrm>
            <a:off x="277090" y="1898073"/>
            <a:ext cx="5015346" cy="4959926"/>
          </a:xfrm>
          <a:prstGeom prst="rect">
            <a:avLst/>
          </a:prstGeom>
        </p:spPr>
      </p:pic>
      <p:pic>
        <p:nvPicPr>
          <p:cNvPr id="6" name="Объект 5">
            <a:extLst>
              <a:ext uri="{FF2B5EF4-FFF2-40B4-BE49-F238E27FC236}">
                <a16:creationId xmlns:a16="http://schemas.microsoft.com/office/drawing/2014/main" id="{B73780BD-7814-4F38-9DC6-892709D3BE3A}"/>
              </a:ext>
            </a:extLst>
          </p:cNvPr>
          <p:cNvPicPr>
            <a:picLocks noGrp="1" noChangeAspect="1"/>
          </p:cNvPicPr>
          <p:nvPr>
            <p:ph sz="half" idx="2"/>
          </p:nvPr>
        </p:nvPicPr>
        <p:blipFill>
          <a:blip r:embed="rId3"/>
          <a:stretch>
            <a:fillRect/>
          </a:stretch>
        </p:blipFill>
        <p:spPr>
          <a:xfrm>
            <a:off x="6899566" y="1898073"/>
            <a:ext cx="4170216" cy="4959926"/>
          </a:xfrm>
          <a:prstGeom prst="rect">
            <a:avLst/>
          </a:prstGeom>
        </p:spPr>
      </p:pic>
    </p:spTree>
    <p:extLst>
      <p:ext uri="{BB962C8B-B14F-4D97-AF65-F5344CB8AC3E}">
        <p14:creationId xmlns:p14="http://schemas.microsoft.com/office/powerpoint/2010/main" val="24970812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3521F2C-2979-4FD4-AADA-A4D355FEE256}"/>
              </a:ext>
            </a:extLst>
          </p:cNvPr>
          <p:cNvSpPr>
            <a:spLocks noGrp="1"/>
          </p:cNvSpPr>
          <p:nvPr>
            <p:ph sz="half" idx="1"/>
          </p:nvPr>
        </p:nvSpPr>
        <p:spPr>
          <a:xfrm>
            <a:off x="0" y="443345"/>
            <a:ext cx="6019800" cy="5733618"/>
          </a:xfrm>
        </p:spPr>
        <p:txBody>
          <a:bodyPr>
            <a:normAutofit/>
          </a:bodyPr>
          <a:lstStyle/>
          <a:p>
            <a:pPr marL="0" indent="0">
              <a:buNone/>
            </a:pPr>
            <a:r>
              <a:rPr lang="ru-RU" sz="2400" dirty="0"/>
              <a:t>М'який СВОШ. Класичний СВОШ,  використовується для запобігання приводу контрактур у тазостегнових суглобах. </a:t>
            </a:r>
          </a:p>
          <a:p>
            <a:pPr marL="0" indent="0" algn="just">
              <a:buNone/>
            </a:pPr>
            <a:r>
              <a:rPr lang="ru-RU" sz="2400" dirty="0"/>
              <a:t>Жорсткий СВОШ. В апараті СВОШ </a:t>
            </a:r>
            <a:r>
              <a:rPr lang="en-US" sz="2400" dirty="0"/>
              <a:t>Scoliologic.ru (</a:t>
            </a:r>
            <a:r>
              <a:rPr lang="ru-RU" sz="2400" dirty="0"/>
              <a:t>на відміну від класичного) застосовується жорсткий функціонально-коригуючий корсет. Як правило, у дітей із ДЦП формується специфічна кіфотична поза: дитина сидить зігнувшись, що призводить до сколіозів, погіршення функціонування всіх систем організму. Жорсткий СВОШ утримує і кульшові суглоби, і тіло у фізіологічно правильному положенні.</a:t>
            </a:r>
          </a:p>
        </p:txBody>
      </p:sp>
      <p:pic>
        <p:nvPicPr>
          <p:cNvPr id="5" name="Объект 4">
            <a:extLst>
              <a:ext uri="{FF2B5EF4-FFF2-40B4-BE49-F238E27FC236}">
                <a16:creationId xmlns:a16="http://schemas.microsoft.com/office/drawing/2014/main" id="{547A96EE-798B-42CB-9DFD-CD5624A7E10F}"/>
              </a:ext>
            </a:extLst>
          </p:cNvPr>
          <p:cNvPicPr>
            <a:picLocks noGrp="1" noChangeAspect="1"/>
          </p:cNvPicPr>
          <p:nvPr>
            <p:ph sz="half" idx="2"/>
          </p:nvPr>
        </p:nvPicPr>
        <p:blipFill>
          <a:blip r:embed="rId2"/>
          <a:stretch>
            <a:fillRect/>
          </a:stretch>
        </p:blipFill>
        <p:spPr>
          <a:xfrm>
            <a:off x="6172200" y="443346"/>
            <a:ext cx="6019800" cy="6414654"/>
          </a:xfrm>
          <a:prstGeom prst="rect">
            <a:avLst/>
          </a:prstGeom>
        </p:spPr>
      </p:pic>
    </p:spTree>
    <p:extLst>
      <p:ext uri="{BB962C8B-B14F-4D97-AF65-F5344CB8AC3E}">
        <p14:creationId xmlns:p14="http://schemas.microsoft.com/office/powerpoint/2010/main" val="250102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13E438AD-C1DC-4D3F-AEE6-9230C700FEB1}"/>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880849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1D479D96-A788-4EC4-81EB-432253B85EB7}"/>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3212859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1694BADB-266B-4D4F-AC7E-9854BAA7D834}"/>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8075223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7AE764-CBCD-497C-8163-10AB7BF23056}"/>
              </a:ext>
            </a:extLst>
          </p:cNvPr>
          <p:cNvSpPr>
            <a:spLocks noGrp="1"/>
          </p:cNvSpPr>
          <p:nvPr>
            <p:ph type="title"/>
          </p:nvPr>
        </p:nvSpPr>
        <p:spPr>
          <a:xfrm>
            <a:off x="0" y="1"/>
            <a:ext cx="12192000" cy="1025235"/>
          </a:xfrm>
        </p:spPr>
        <p:txBody>
          <a:bodyPr/>
          <a:lstStyle/>
          <a:p>
            <a:pPr algn="ctr"/>
            <a:r>
              <a:rPr lang="uk-UA" dirty="0"/>
              <a:t>Література</a:t>
            </a:r>
            <a:endParaRPr lang="ru-RU" dirty="0"/>
          </a:p>
        </p:txBody>
      </p:sp>
      <p:sp>
        <p:nvSpPr>
          <p:cNvPr id="3" name="Объект 2">
            <a:extLst>
              <a:ext uri="{FF2B5EF4-FFF2-40B4-BE49-F238E27FC236}">
                <a16:creationId xmlns:a16="http://schemas.microsoft.com/office/drawing/2014/main" id="{11D169E9-4CDC-4F66-9C40-68E81AD850BF}"/>
              </a:ext>
            </a:extLst>
          </p:cNvPr>
          <p:cNvSpPr>
            <a:spLocks noGrp="1"/>
          </p:cNvSpPr>
          <p:nvPr>
            <p:ph idx="1"/>
          </p:nvPr>
        </p:nvSpPr>
        <p:spPr>
          <a:xfrm>
            <a:off x="0" y="1025236"/>
            <a:ext cx="12192000" cy="5832764"/>
          </a:xfrm>
        </p:spPr>
        <p:txBody>
          <a:bodyPr>
            <a:normAutofit/>
          </a:bodyPr>
          <a:lstStyle/>
          <a:p>
            <a:pPr marL="342900" indent="-342900">
              <a:buAutoNum type="arabicPeriod"/>
            </a:pPr>
            <a:r>
              <a:rPr lang="ru-RU" sz="1800" dirty="0"/>
              <a:t>Бадалян Л. О., Журба Л. Т., Тимонина О. В. Детский церебральный паралич. – Киев: Здоровье, 2005. –327 с.</a:t>
            </a:r>
          </a:p>
          <a:p>
            <a:pPr marL="342900" indent="-342900">
              <a:buAutoNum type="arabicPeriod"/>
            </a:pPr>
            <a:r>
              <a:rPr lang="ru-RU" sz="1800" dirty="0"/>
              <a:t> Баранов А. А. и др. Комплексная оценка двигательных функций у пациентов с детским церебральным параличом. – М.: Педиатрия, 2014. – 84 с.</a:t>
            </a:r>
          </a:p>
          <a:p>
            <a:pPr marL="342900" indent="-342900">
              <a:buAutoNum type="arabicPeriod"/>
            </a:pPr>
            <a:r>
              <a:rPr lang="ru-RU" sz="1800" dirty="0"/>
              <a:t> Детская неврология. Клинические рекомендации / Под. ред. В. И. Гузевой. – М.: Специальное издательство медицинских книг, 2014. – 37 с.</a:t>
            </a:r>
          </a:p>
          <a:p>
            <a:pPr marL="342900" indent="-342900">
              <a:buAutoNum type="arabicPeriod"/>
            </a:pPr>
            <a:r>
              <a:rPr lang="ru-RU" sz="1800" dirty="0"/>
              <a:t>Клочкова Е.В. Церебральный паралич – социальный подход к реабилитации// Коррекция двигательных нарушений в комплексе реабилитации детей, больных детским церебральным параличом: материалы научн.-практ. конференции, Санкт-Петербург, 20–21 ноября 2019 года. С. 20–27.</a:t>
            </a:r>
          </a:p>
          <a:p>
            <a:pPr marL="342900" indent="-342900">
              <a:buAutoNum type="arabicPeriod"/>
            </a:pPr>
            <a:r>
              <a:rPr lang="ru-RU" sz="1800" dirty="0"/>
              <a:t>МКФ для дітей та підлітків. URL: </a:t>
            </a:r>
            <a:r>
              <a:rPr lang="ru-RU" sz="1800" dirty="0">
                <a:hlinkClick r:id="rId2"/>
              </a:rPr>
              <a:t>https://moz.gov.ua/uploads/2/11374-9898_dn_20181221_2449.pdf</a:t>
            </a:r>
            <a:endParaRPr lang="ru-RU" sz="1800" dirty="0"/>
          </a:p>
          <a:p>
            <a:pPr marL="342900" indent="-342900">
              <a:buAutoNum type="arabicPeriod"/>
            </a:pPr>
            <a:r>
              <a:rPr lang="ru-RU" sz="1800" dirty="0"/>
              <a:t>Шмонин А.А. Современные алгоритмы мультидисциплинарной реабилитации пациентов с детским церебральным параличом // II конгресс «Физическая и реабилитационная медицина в педиатрии: традиции и инновации».2019. </a:t>
            </a:r>
          </a:p>
          <a:p>
            <a:pPr marL="0" indent="0">
              <a:buNone/>
            </a:pPr>
            <a:r>
              <a:rPr lang="ru-RU" sz="1800" dirty="0"/>
              <a:t>7. Реабилитация детей с ДЦП: обзор современных подходов в помощь реабилитационным центрам / Е.В. Семёнова, Е.В. Клочкова, А. Е. Коршикова Морозова, А.В. Трухачёва, Е.Ю. Заблоцкис. М.: Лепта Книга, 2018. 584 с.</a:t>
            </a:r>
          </a:p>
          <a:p>
            <a:pPr marL="0" indent="0">
              <a:buNone/>
            </a:pPr>
            <a:endParaRPr lang="ru-RU" sz="1800" dirty="0"/>
          </a:p>
          <a:p>
            <a:pPr marL="0" indent="0">
              <a:buNone/>
            </a:pPr>
            <a:endParaRPr lang="ru-RU" sz="1800" dirty="0"/>
          </a:p>
          <a:p>
            <a:pPr marL="342900" indent="-342900">
              <a:buAutoNum type="arabicPeriod"/>
            </a:pPr>
            <a:endParaRPr lang="ru-RU" sz="1800" dirty="0"/>
          </a:p>
          <a:p>
            <a:pPr marL="342900" indent="-342900">
              <a:buAutoNum type="arabicPeriod"/>
            </a:pPr>
            <a:endParaRPr lang="ru-RU" sz="1800" dirty="0"/>
          </a:p>
          <a:p>
            <a:pPr marL="342900" indent="-342900">
              <a:buAutoNum type="arabicPeriod"/>
            </a:pPr>
            <a:endParaRPr lang="ru-RU" sz="1800" dirty="0"/>
          </a:p>
          <a:p>
            <a:pPr marL="342900" indent="-342900">
              <a:buAutoNum type="arabicPeriod"/>
            </a:pPr>
            <a:endParaRPr lang="ru-RU" sz="1800" dirty="0"/>
          </a:p>
        </p:txBody>
      </p:sp>
    </p:spTree>
    <p:extLst>
      <p:ext uri="{BB962C8B-B14F-4D97-AF65-F5344CB8AC3E}">
        <p14:creationId xmlns:p14="http://schemas.microsoft.com/office/powerpoint/2010/main" val="1750665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69817" y="209006"/>
            <a:ext cx="12022183" cy="5172891"/>
          </a:xfrm>
        </p:spPr>
        <p:txBody>
          <a:bodyPr>
            <a:normAutofit fontScale="70000" lnSpcReduction="20000"/>
          </a:bodyPr>
          <a:lstStyle/>
          <a:p>
            <a:pPr>
              <a:buNone/>
            </a:pPr>
            <a:r>
              <a:rPr lang="uk-UA" b="1" dirty="0"/>
              <a:t>                                                                        </a:t>
            </a:r>
            <a:r>
              <a:rPr lang="uk-UA" sz="3300" b="1" dirty="0"/>
              <a:t>Форми ДЦП</a:t>
            </a:r>
          </a:p>
          <a:p>
            <a:pPr>
              <a:buNone/>
            </a:pPr>
            <a:endParaRPr lang="uk-UA" sz="3300" b="1" dirty="0"/>
          </a:p>
          <a:p>
            <a:pPr>
              <a:buNone/>
            </a:pPr>
            <a:r>
              <a:rPr lang="ru-RU" i="1" dirty="0"/>
              <a:t>Виділяють чотири основні форми ДЦП в залежності від порушень м’язового тонусу:</a:t>
            </a:r>
          </a:p>
          <a:p>
            <a:pPr fontAlgn="t"/>
            <a:r>
              <a:rPr lang="ru-RU" dirty="0"/>
              <a:t>1. </a:t>
            </a:r>
            <a:r>
              <a:rPr lang="ru-RU" b="1" dirty="0"/>
              <a:t>Спастична форма</a:t>
            </a:r>
            <a:r>
              <a:rPr lang="ru-RU" dirty="0"/>
              <a:t> – напружені м’язи. Спастичний церебральний параліч є найбільш поширеним, і складає 80% всіх випадків. Тонус м’язів підвищений, вони постійно перебувають у стані скорочення, що ускладнює діяльність.</a:t>
            </a:r>
          </a:p>
          <a:p>
            <a:pPr fontAlgn="t"/>
            <a:r>
              <a:rPr lang="ru-RU" dirty="0"/>
              <a:t> 2. </a:t>
            </a:r>
            <a:r>
              <a:rPr lang="ru-RU" b="1" dirty="0"/>
              <a:t>Атактична форма</a:t>
            </a:r>
            <a:r>
              <a:rPr lang="ru-RU" dirty="0"/>
              <a:t> – порушення рівноваги та координації. Діти з атактичною формою церебрального паралічу мають труднощі з рівновагою та координацією. Це проявляється в них проблемами при ході, а також при швидкому рухові, чи дії, що потребує концентрації та контролю (наприклад, письмо).</a:t>
            </a:r>
          </a:p>
          <a:p>
            <a:pPr fontAlgn="t"/>
            <a:r>
              <a:rPr lang="ru-RU" dirty="0"/>
              <a:t> 3. </a:t>
            </a:r>
            <a:r>
              <a:rPr lang="ru-RU" b="1" dirty="0"/>
              <a:t>Дискінетична форма</a:t>
            </a:r>
            <a:r>
              <a:rPr lang="ru-RU" dirty="0"/>
              <a:t> – неконтрольована рухова діяльність. При дискінетичному ДЦП спостерігаються неконтрольовані рухи рук чи ніг; вони можуть бути як повільні та гнучкі, так і швидкі та рвучкі. Зазвичай, це створює важкість для рухової діяльності дітей, насамперед вони мають труднощі з сидінням та ходьбою. Іноді уражаються м’язи обличчя і язик, що призводить до проблем із ковтанням та мовленням. Одним із підтипів цієї форми ДЦП є дистонічний. До його проявів відноситься непостійність тонусу м’язів, коли період повного розслаблення змінюється періодом сильного напруження. Зміни можуть відбуватися як раз на кілька днів, так і декілька разів на день.</a:t>
            </a:r>
          </a:p>
          <a:p>
            <a:pPr fontAlgn="t"/>
            <a:r>
              <a:rPr lang="ru-RU" dirty="0"/>
              <a:t> 4.</a:t>
            </a:r>
            <a:r>
              <a:rPr lang="ru-RU" b="1" dirty="0"/>
              <a:t> Змішана форма</a:t>
            </a:r>
            <a:r>
              <a:rPr lang="ru-RU" dirty="0"/>
              <a:t> – неможливо виділити ознаки тільки однієї форми ДЦП, що переважає більше, натомість проявляються симптоми різних типів одночасно. Найчастішим поєднанням є спастично-дискінетичний.</a:t>
            </a:r>
          </a:p>
          <a:p>
            <a:pPr>
              <a:buNone/>
            </a:pP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 y="156754"/>
            <a:ext cx="12192001" cy="4598126"/>
          </a:xfrm>
        </p:spPr>
        <p:txBody>
          <a:bodyPr>
            <a:normAutofit fontScale="62500" lnSpcReduction="20000"/>
          </a:bodyPr>
          <a:lstStyle/>
          <a:p>
            <a:pPr fontAlgn="t">
              <a:buNone/>
            </a:pPr>
            <a:r>
              <a:rPr lang="ru-RU" dirty="0"/>
              <a:t>  Також ДЦП класифікують за такими ознаками:</a:t>
            </a:r>
          </a:p>
          <a:p>
            <a:pPr fontAlgn="t">
              <a:buNone/>
            </a:pPr>
            <a:endParaRPr lang="ru-RU" dirty="0"/>
          </a:p>
          <a:p>
            <a:pPr fontAlgn="t">
              <a:buNone/>
            </a:pPr>
            <a:r>
              <a:rPr lang="ru-RU" dirty="0"/>
              <a:t>- За ураженими частинами тіла:   </a:t>
            </a:r>
          </a:p>
          <a:p>
            <a:pPr fontAlgn="t">
              <a:buNone/>
            </a:pPr>
            <a:r>
              <a:rPr lang="ru-RU" dirty="0"/>
              <a:t>• Геміплегія (ураження однієї половини тіла – правої або лівої).   </a:t>
            </a:r>
          </a:p>
          <a:p>
            <a:pPr fontAlgn="t">
              <a:buNone/>
            </a:pPr>
            <a:r>
              <a:rPr lang="ru-RU" dirty="0"/>
              <a:t>• Диплегія (параліч, що вражає обидві половини тіла, але більшою мірою ноги).   </a:t>
            </a:r>
          </a:p>
          <a:p>
            <a:pPr fontAlgn="t">
              <a:buNone/>
            </a:pPr>
            <a:r>
              <a:rPr lang="ru-RU" dirty="0"/>
              <a:t>• Тетраплегія (ураження рук та ніг).</a:t>
            </a:r>
          </a:p>
          <a:p>
            <a:pPr fontAlgn="t">
              <a:buNone/>
            </a:pPr>
            <a:r>
              <a:rPr lang="ru-RU" dirty="0"/>
              <a:t>- За порушеннями руху:   </a:t>
            </a:r>
          </a:p>
          <a:p>
            <a:pPr fontAlgn="t">
              <a:buNone/>
            </a:pPr>
            <a:r>
              <a:rPr lang="ru-RU" dirty="0"/>
              <a:t>• Використовується Система класифікації великих моторних функцій </a:t>
            </a:r>
            <a:r>
              <a:rPr lang="en-US" dirty="0"/>
              <a:t>Gross Motor Function Classification System (GMFCS).</a:t>
            </a:r>
            <a:endParaRPr lang="uk-UA" dirty="0"/>
          </a:p>
          <a:p>
            <a:pPr>
              <a:buNone/>
            </a:pPr>
            <a:r>
              <a:rPr lang="uk-UA" dirty="0"/>
              <a:t>Відповідно до GMFCS, виділяють 5 рівнів розвитку великих моторних функцій: </a:t>
            </a:r>
          </a:p>
          <a:p>
            <a:pPr>
              <a:buNone/>
            </a:pPr>
            <a:r>
              <a:rPr lang="uk-UA" dirty="0"/>
              <a:t>Рівень I – ходьба без обмежень; </a:t>
            </a:r>
          </a:p>
          <a:p>
            <a:pPr>
              <a:buNone/>
            </a:pPr>
            <a:r>
              <a:rPr lang="uk-UA" dirty="0"/>
              <a:t>Рівень ІІ – ходьба з обмеженнями;</a:t>
            </a:r>
          </a:p>
          <a:p>
            <a:pPr>
              <a:buNone/>
            </a:pPr>
            <a:r>
              <a:rPr lang="uk-UA" dirty="0"/>
              <a:t> Рівень III – ходьба з використанням ручних пристроїв для пересування; </a:t>
            </a:r>
          </a:p>
          <a:p>
            <a:pPr>
              <a:buNone/>
            </a:pPr>
            <a:r>
              <a:rPr lang="uk-UA" dirty="0"/>
              <a:t>Рівень IV – самостійне пересування обмежене, можуть використовуватися моторизовані засоби пересування; </a:t>
            </a:r>
          </a:p>
          <a:p>
            <a:pPr>
              <a:buNone/>
            </a:pPr>
            <a:r>
              <a:rPr lang="uk-UA" dirty="0"/>
              <a:t>Рівень V – повна залежність дитини від оточуючих – перевезення у візку/інвалідному кріслі.</a:t>
            </a:r>
          </a:p>
          <a:p>
            <a:pPr>
              <a:buNone/>
            </a:pPr>
            <a:endParaRPr lang="ru-RU" dirty="0"/>
          </a:p>
        </p:txBody>
      </p:sp>
      <p:pic>
        <p:nvPicPr>
          <p:cNvPr id="6" name="Рисунок 5" descr="2360890.jpg.pagespeed.ce.l6VGdzC-6J.jpg"/>
          <p:cNvPicPr>
            <a:picLocks noChangeAspect="1"/>
          </p:cNvPicPr>
          <p:nvPr/>
        </p:nvPicPr>
        <p:blipFill>
          <a:blip r:embed="rId2"/>
          <a:stretch>
            <a:fillRect/>
          </a:stretch>
        </p:blipFill>
        <p:spPr>
          <a:xfrm>
            <a:off x="1632858" y="4724711"/>
            <a:ext cx="2674040" cy="2133289"/>
          </a:xfrm>
          <a:prstGeom prst="rect">
            <a:avLst/>
          </a:prstGeom>
        </p:spPr>
      </p:pic>
      <p:pic>
        <p:nvPicPr>
          <p:cNvPr id="7" name="Рисунок 6" descr="maxresdefault.jpg"/>
          <p:cNvPicPr>
            <a:picLocks noChangeAspect="1"/>
          </p:cNvPicPr>
          <p:nvPr/>
        </p:nvPicPr>
        <p:blipFill>
          <a:blip r:embed="rId3"/>
          <a:stretch>
            <a:fillRect/>
          </a:stretch>
        </p:blipFill>
        <p:spPr>
          <a:xfrm>
            <a:off x="8217989" y="287383"/>
            <a:ext cx="3529874" cy="198555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97272"/>
            <a:ext cx="12191999" cy="5032374"/>
          </a:xfrm>
        </p:spPr>
        <p:txBody>
          <a:bodyPr>
            <a:normAutofit fontScale="77500" lnSpcReduction="20000"/>
          </a:bodyPr>
          <a:lstStyle/>
          <a:p>
            <a:pPr algn="ctr">
              <a:buNone/>
            </a:pPr>
            <a:r>
              <a:rPr lang="uk-UA" b="1" dirty="0"/>
              <a:t>Симптоми ДЦП</a:t>
            </a:r>
          </a:p>
          <a:p>
            <a:pPr fontAlgn="t">
              <a:buNone/>
            </a:pPr>
            <a:r>
              <a:rPr lang="ru-RU" dirty="0"/>
              <a:t>Іноді симптоми ДЦП можна виявити відразу при народженні, а саме під час того, коли лікар оглядає дитину і оцінює її стан, але найчастіше діагноз встановлюють тільки у віці одного-</a:t>
            </a:r>
            <a:r>
              <a:rPr lang="ru-RU" dirty="0" err="1"/>
              <a:t>двох</a:t>
            </a:r>
            <a:r>
              <a:rPr lang="ru-RU" dirty="0"/>
              <a:t> років. Дитячий церебральний параліч може супроводжуватись симптомами, які дуже різняться у хворих в залежності від типу захворювання.</a:t>
            </a:r>
          </a:p>
          <a:p>
            <a:pPr fontAlgn="t">
              <a:buNone/>
            </a:pPr>
            <a:r>
              <a:rPr lang="ru-RU" dirty="0"/>
              <a:t>Головна ознака, яка може наштовхнути на думку про загрозу виникнення ДЦП, є рухові порушення, що проявляються в період розвитку дитини (особливо беруться до уваги такі важливі навички, як вміння тримати голову, перевертатись зі спини на живіт, сидіти, повзати, стояти та ходити).</a:t>
            </a:r>
          </a:p>
          <a:p>
            <a:pPr fontAlgn="t">
              <a:buNone/>
            </a:pPr>
            <a:r>
              <a:rPr lang="ru-RU" b="1" dirty="0"/>
              <a:t>Ранні ознаки розвитку ДЦП включають:</a:t>
            </a:r>
            <a:endParaRPr lang="ru-RU" dirty="0"/>
          </a:p>
          <a:p>
            <a:pPr fontAlgn="t"/>
            <a:r>
              <a:rPr lang="ru-RU" dirty="0"/>
              <a:t>Затримка досягнення таких </a:t>
            </a:r>
            <a:r>
              <a:rPr lang="ru-RU" dirty="0" err="1"/>
              <a:t>віх</a:t>
            </a:r>
            <a:r>
              <a:rPr lang="ru-RU" dirty="0"/>
              <a:t> розвитку, як контроль голови, перевертання, досягання предметів рукою, сидіння без підтримки, повзання чи хода.</a:t>
            </a:r>
          </a:p>
          <a:p>
            <a:pPr fontAlgn="t"/>
            <a:r>
              <a:rPr lang="ru-RU" dirty="0"/>
              <a:t>Утримання „дитячих” чи „примітивних” рефлексів, які нормально зникають через 3-6 місяців після народження</a:t>
            </a:r>
          </a:p>
          <a:p>
            <a:pPr fontAlgn="t"/>
            <a:r>
              <a:rPr lang="ru-RU" dirty="0"/>
              <a:t>Переважне використання однієї руки (праворукість або ліворукість) до віку 18 місяців. Це вказує на слабкість чи патологічний м’язовий тонус однієї сторони, і може бути одним з ранніх ознак ДЦП</a:t>
            </a:r>
          </a:p>
          <a:p>
            <a:pPr fontAlgn="t">
              <a:buNone/>
            </a:pPr>
            <a:endParaRPr lang="ru-RU" dirty="0"/>
          </a:p>
          <a:p>
            <a:pPr>
              <a:buNone/>
            </a:pPr>
            <a:endParaRPr lang="ru-RU" dirty="0"/>
          </a:p>
        </p:txBody>
      </p:sp>
      <p:pic>
        <p:nvPicPr>
          <p:cNvPr id="4" name="Рисунок 3" descr="snizhennyy-tonus_s.jpg"/>
          <p:cNvPicPr>
            <a:picLocks noChangeAspect="1"/>
          </p:cNvPicPr>
          <p:nvPr/>
        </p:nvPicPr>
        <p:blipFill>
          <a:blip r:embed="rId2"/>
          <a:stretch>
            <a:fillRect/>
          </a:stretch>
        </p:blipFill>
        <p:spPr>
          <a:xfrm>
            <a:off x="2515143" y="4679550"/>
            <a:ext cx="2723063" cy="21784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BF47D44D-0B38-4ADF-AE50-5A1052B52EB8}"/>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515530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365760"/>
            <a:ext cx="12192000" cy="3735978"/>
          </a:xfrm>
        </p:spPr>
        <p:txBody>
          <a:bodyPr>
            <a:normAutofit fontScale="70000" lnSpcReduction="20000"/>
          </a:bodyPr>
          <a:lstStyle/>
          <a:p>
            <a:pPr algn="just">
              <a:buNone/>
            </a:pPr>
            <a:r>
              <a:rPr lang="uk-UA" dirty="0"/>
              <a:t>Провідним клінічним симптомом при ДЦП є спастичність, що зустрічається більш ніж у 80% випадків. Спастичність є «руховим порушенням, що є частиною синдрому ураження верхнього </a:t>
            </a:r>
            <a:r>
              <a:rPr lang="uk-UA" dirty="0" err="1"/>
              <a:t>мотонейрону</a:t>
            </a:r>
            <a:r>
              <a:rPr lang="uk-UA" dirty="0"/>
              <a:t>, що характеризується швидкість-залежним підвищенням м'язового тонусу і супроводжується підвищенням сухожильних рефлексів внаслідок гіперзбудливості рецепторів розтягування» (J. W. Lance 1980). </a:t>
            </a:r>
          </a:p>
          <a:p>
            <a:pPr algn="just">
              <a:buNone/>
            </a:pPr>
            <a:r>
              <a:rPr lang="uk-UA" dirty="0"/>
              <a:t>Особливостями спастичності при ДЦП є: </a:t>
            </a:r>
          </a:p>
          <a:p>
            <a:pPr algn="just">
              <a:buFontTx/>
              <a:buChar char="-"/>
            </a:pPr>
            <a:r>
              <a:rPr lang="uk-UA" dirty="0"/>
              <a:t>Наявність патологічних тонічних рефлексів, особливо яскраво що виявляються при зміні положення тіла, особливо при вертикалізації пацієнта; - поява патологічної синкінетичної активності при скоєнні довільних рухів;</a:t>
            </a:r>
          </a:p>
          <a:p>
            <a:pPr algn="just">
              <a:buFontTx/>
              <a:buChar char="-"/>
            </a:pPr>
            <a:r>
              <a:rPr lang="uk-UA" dirty="0"/>
              <a:t>порушення координаторних взаємодій м'язів синергістів та антагоністів; </a:t>
            </a:r>
          </a:p>
          <a:p>
            <a:pPr algn="just">
              <a:buFontTx/>
              <a:buChar char="-"/>
            </a:pPr>
            <a:r>
              <a:rPr lang="uk-UA" dirty="0"/>
              <a:t>Підвищення загальної рефлекторної збудливості - виражений стартлрефлекс.</a:t>
            </a:r>
          </a:p>
          <a:p>
            <a:pPr algn="just">
              <a:buNone/>
            </a:pPr>
            <a:r>
              <a:rPr lang="uk-UA" dirty="0"/>
              <a:t>Наявність зазначених порушень з ранніх етапів розвитку дитини веде до формування патологічного рухового стереотипу, закріплення звичних установок кінцівок, розвитку суглобових контрактур, прогресуюче обмеження функціональних можливостей дитини. Пошкодження головного мозку при ДЦП можуть вихідно супроводжуватися когнітивними та сенсорними порушеннями, судомами.</a:t>
            </a:r>
          </a:p>
          <a:p>
            <a:pPr>
              <a:buFontTx/>
              <a:buChar char="-"/>
            </a:pPr>
            <a:endParaRPr lang="uk-UA" dirty="0"/>
          </a:p>
          <a:p>
            <a:pPr>
              <a:buNone/>
            </a:pPr>
            <a:endParaRPr lang="ru-RU" dirty="0"/>
          </a:p>
        </p:txBody>
      </p:sp>
      <p:pic>
        <p:nvPicPr>
          <p:cNvPr id="4" name="Рисунок 3" descr="detskij-cerebralnyj-paralich-dcp_1.jpg"/>
          <p:cNvPicPr>
            <a:picLocks noChangeAspect="1"/>
          </p:cNvPicPr>
          <p:nvPr/>
        </p:nvPicPr>
        <p:blipFill>
          <a:blip r:embed="rId2"/>
          <a:stretch>
            <a:fillRect/>
          </a:stretch>
        </p:blipFill>
        <p:spPr>
          <a:xfrm>
            <a:off x="3444674" y="4049486"/>
            <a:ext cx="4628171" cy="263652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48195" y="300447"/>
            <a:ext cx="11105606" cy="2325188"/>
          </a:xfrm>
        </p:spPr>
        <p:txBody>
          <a:bodyPr>
            <a:normAutofit fontScale="92500" lnSpcReduction="20000"/>
          </a:bodyPr>
          <a:lstStyle/>
          <a:p>
            <a:pPr algn="ctr">
              <a:buNone/>
            </a:pPr>
            <a:r>
              <a:rPr lang="uk-UA" b="1" dirty="0"/>
              <a:t>Ускладнення ДЦП </a:t>
            </a:r>
          </a:p>
          <a:p>
            <a:pPr algn="just">
              <a:buNone/>
            </a:pPr>
            <a:r>
              <a:rPr lang="uk-UA" dirty="0"/>
              <a:t>Ускладнення формуються переважно у пізню резидуальну стадію та включають, в першу чергу, ортопедичну патологію – </a:t>
            </a:r>
            <a:r>
              <a:rPr lang="uk-UA" i="1" dirty="0"/>
              <a:t>формування суглобово-м'язових контрактур, деформацій та укорочень кінцівок, підвивихів та вивихів суглобів, сколіозу</a:t>
            </a:r>
            <a:r>
              <a:rPr lang="uk-UA" dirty="0"/>
              <a:t>. В результаті рухові порушення ведуть до додаткового </a:t>
            </a:r>
            <a:r>
              <a:rPr lang="uk-UA" i="1" dirty="0"/>
              <a:t>обмеження можливості до самообслуговування дитини, складнощів отримання освіти та повноцінної соціалізації.</a:t>
            </a:r>
            <a:endParaRPr lang="ru-RU" i="1" dirty="0"/>
          </a:p>
        </p:txBody>
      </p:sp>
      <p:pic>
        <p:nvPicPr>
          <p:cNvPr id="4" name="Рисунок 3" descr="rebyonok-s-dcp_s.jpg"/>
          <p:cNvPicPr>
            <a:picLocks noChangeAspect="1"/>
          </p:cNvPicPr>
          <p:nvPr/>
        </p:nvPicPr>
        <p:blipFill>
          <a:blip r:embed="rId2"/>
          <a:stretch>
            <a:fillRect/>
          </a:stretch>
        </p:blipFill>
        <p:spPr>
          <a:xfrm>
            <a:off x="717368" y="3566159"/>
            <a:ext cx="3958046" cy="2638697"/>
          </a:xfrm>
          <a:prstGeom prst="rect">
            <a:avLst/>
          </a:prstGeom>
        </p:spPr>
      </p:pic>
      <p:pic>
        <p:nvPicPr>
          <p:cNvPr id="5" name="Рисунок 4" descr="e64ff81aa40a678e88494393eda3c7c9.jpg"/>
          <p:cNvPicPr>
            <a:picLocks noChangeAspect="1"/>
          </p:cNvPicPr>
          <p:nvPr/>
        </p:nvPicPr>
        <p:blipFill>
          <a:blip r:embed="rId3"/>
          <a:stretch>
            <a:fillRect/>
          </a:stretch>
        </p:blipFill>
        <p:spPr>
          <a:xfrm>
            <a:off x="6731181" y="2638697"/>
            <a:ext cx="3813810" cy="2738120"/>
          </a:xfrm>
          <a:prstGeom prst="rect">
            <a:avLst/>
          </a:prstGeom>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477</TotalTime>
  <Words>1586</Words>
  <Application>Microsoft Office PowerPoint</Application>
  <PresentationFormat>Широкоэкранный</PresentationFormat>
  <Paragraphs>130</Paragraphs>
  <Slides>35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35</vt:i4>
      </vt:variant>
    </vt:vector>
  </HeadingPairs>
  <TitlesOfParts>
    <vt:vector size="40" baseType="lpstr">
      <vt:lpstr>Arial</vt:lpstr>
      <vt:lpstr>Calibri</vt:lpstr>
      <vt:lpstr>Calibri Light</vt:lpstr>
      <vt:lpstr>Times New Roman</vt:lpstr>
      <vt:lpstr>Тема Office</vt:lpstr>
      <vt:lpstr>Особливості складання програми ерготерапевтичного втручання для дітей з ДЦП у педіатричній практиці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БАЛЬНА СИСТЕМА ОЦІНКИ ФУНКЦІОНАЛЬНОГО СТАНУ НИЖНІХ КІНЦІВОК У ХВОРИХ НА ДИТЯЧИЙ ЦЕРЕБРАЛЬНИЙ ПАРАЛІЧ</vt:lpstr>
      <vt:lpstr>Розділена оцінка рівня рухових порушень хворих на гемі-, пара-, і тетрапарез. Ці дані знайшли відображення в другому розділі створеної таблиці „Функціональна здатність нижніх кінцівок, хода”. </vt:lpstr>
      <vt:lpstr>Третьою складовою функціональної оцінки стану нижніх кінцівок у пацієнтів з ДЦП – це показник сумми кутів контрактур в сагітальній площині нижньої кінцівки. Оцінювали величину всіх кутів контрактур в сагітальній площині кульшового, колінного і гомілково-стопного суглобів також від 0 до 4 балів.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Ортезування та ортезотерапія</vt:lpstr>
      <vt:lpstr>Презентация PowerPoint</vt:lpstr>
      <vt:lpstr>Презентация PowerPoint</vt:lpstr>
      <vt:lpstr>RGO – це апарат на нижні кінцівки та тулуб з взаємопов'язаним кроковим тазостегновим шарніром. Це означає, що рух однієї ноги відбувається за рахунок руху іншої ноги чи тазу. </vt:lpstr>
      <vt:lpstr>Презентация PowerPoint</vt:lpstr>
      <vt:lpstr>Презентация PowerPoint</vt:lpstr>
      <vt:lpstr>Презентация PowerPoint</vt:lpstr>
      <vt:lpstr>Презентация PowerPoint</vt:lpstr>
      <vt:lpstr>Література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Пользователь</cp:lastModifiedBy>
  <cp:revision>18</cp:revision>
  <dcterms:created xsi:type="dcterms:W3CDTF">2021-10-25T09:31:24Z</dcterms:created>
  <dcterms:modified xsi:type="dcterms:W3CDTF">2021-12-01T22:06:54Z</dcterms:modified>
</cp:coreProperties>
</file>