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71" r:id="rId3"/>
    <p:sldId id="258" r:id="rId4"/>
    <p:sldId id="272" r:id="rId5"/>
    <p:sldId id="273" r:id="rId6"/>
    <p:sldId id="270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="" xmlns:a16="http://schemas.microsoft.com/office/drawing/2014/main" id="{D56268A4-B555-72BE-6160-318763ECAA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D44DBA-D665-923B-A38C-C68A9C039E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9183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="" xmlns:a16="http://schemas.microsoft.com/office/drawing/2014/main" id="{7C62E1FE-8CAE-1FE1-6A91-DFE7F1D870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42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="" xmlns:a16="http://schemas.microsoft.com/office/drawing/2014/main" id="{32B61A96-5F36-8895-B920-FC12FD76DC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774BC39-6D56-474E-28BE-99260516A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45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="" xmlns:a16="http://schemas.microsoft.com/office/drawing/2014/main" id="{55E792AE-CF37-9DD8-2703-49480775F0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33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="" xmlns:a16="http://schemas.microsoft.com/office/drawing/2014/main" id="{A1BB4149-7987-3EF4-952D-2271B4DD8A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B335AD-7A4B-841B-52BC-8FF32D99D7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2909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="" xmlns:a16="http://schemas.microsoft.com/office/drawing/2014/main" id="{31550E6E-10D6-E75A-F6B1-8800DAC2CB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61F88592-24FD-96EC-ADB3-C0B7682DF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648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="" xmlns:a16="http://schemas.microsoft.com/office/drawing/2014/main" id="{BD017017-3234-8C24-B9FC-80FB1120D1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226FA8-C264-7189-EEA0-526400907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480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="" xmlns:a16="http://schemas.microsoft.com/office/drawing/2014/main" id="{28B211FD-99D2-B373-669F-6E0F8E5B3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4079EDA-1B98-E3C1-23AD-7FB6F39FE2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0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="" xmlns:a16="http://schemas.microsoft.com/office/drawing/2014/main" id="{236F3DDC-7FF8-F6A3-16EA-A01E7F795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="" xmlns:a16="http://schemas.microsoft.com/office/drawing/2014/main" id="{E728EBB2-9164-AC06-6682-9505D88F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74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="" xmlns:a16="http://schemas.microsoft.com/office/drawing/2014/main" id="{540E5FCC-3981-FB51-F0ED-B8BAB5C45A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CE2C9E-7BC3-0EB6-EBE4-26EE33A1F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06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="" xmlns:a16="http://schemas.microsoft.com/office/drawing/2014/main" id="{07AB38AA-85DC-3DF3-4ED4-B78FB670FF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F2DD44F-3200-BF06-94F9-C6A07EAD76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8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F1219773-33FA-E4F9-4EAE-0764613F6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2817C37-9292-1CF3-6529-DEF7174273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07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8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/>
              <a:t>НАДІЙНІСТЬ СПОСТЕРЕЖЕННЯ</a:t>
            </a:r>
          </a:p>
        </p:txBody>
      </p:sp>
    </p:spTree>
    <p:extLst>
      <p:ext uri="{BB962C8B-B14F-4D97-AF65-F5344CB8AC3E}">
        <p14:creationId xmlns:p14="http://schemas.microsoft.com/office/powerpoint/2010/main" val="122498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500" b="1" dirty="0"/>
              <a:t>Спостереження</a:t>
            </a:r>
            <a:r>
              <a:rPr lang="uk-UA" sz="2500" dirty="0"/>
              <a:t> – метод збору первинної соціологічної інформації, який передбачає фіксацію значущих для дослідника характеристик.</a:t>
            </a:r>
            <a:br>
              <a:rPr lang="uk-UA" sz="2500" dirty="0"/>
            </a:br>
            <a:r>
              <a:rPr lang="uk-UA" sz="2500" dirty="0"/>
              <a:t/>
            </a:r>
            <a:br>
              <a:rPr lang="uk-UA" sz="2500" dirty="0"/>
            </a:br>
            <a:r>
              <a:rPr lang="uk-UA" sz="2500" dirty="0"/>
              <a:t>У соціології як правило </a:t>
            </a:r>
            <a:r>
              <a:rPr lang="uk-UA" sz="2500" b="1" i="1" dirty="0"/>
              <a:t>використовується як додатковий метод </a:t>
            </a:r>
            <a:r>
              <a:rPr lang="uk-UA" sz="2500" dirty="0"/>
              <a:t>для поглиблення інформації або як один з контрольних методів для перевірки отриманої інформації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67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013" y="851647"/>
            <a:ext cx="5952564" cy="5172635"/>
          </a:xfrm>
        </p:spPr>
        <p:txBody>
          <a:bodyPr/>
          <a:lstStyle/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Формалізоване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проводиться за чітко визначеною програмою, використовуються спеціальні бланки, таблиці чи анкети.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Неформалізоване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 має жорсткої структури, дослідник фіксує інформацію у вільній формі.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Включене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спостерігач сам стає учасником подій, взаємодіє з об’єктами дослідження.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Невключене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дослідник залишається стороннім спостерігачем, не впливає на ситуацію.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проводяться в природному середовищі без втручання дослідника.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відбуваються у спеціально створених умовах 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проводяться за заздалегідь розробленим планом із чіткою періодичністю.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Випадкові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спостереження, які проводяться без попереднього планування, спонтанно.</a:t>
            </a:r>
            <a:endParaRPr lang="uk-UA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57" y="245370"/>
            <a:ext cx="4687958" cy="6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075" y="896813"/>
            <a:ext cx="8958805" cy="779587"/>
          </a:xfrm>
        </p:spPr>
        <p:txBody>
          <a:bodyPr/>
          <a:lstStyle/>
          <a:p>
            <a:r>
              <a:rPr lang="uk-UA" sz="3000" b="1" dirty="0"/>
              <a:t>Методологічні проблеми методу спостереження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2008947297"/>
              </p:ext>
            </p:extLst>
          </p:nvPr>
        </p:nvGraphicFramePr>
        <p:xfrm>
          <a:off x="4320987" y="1676400"/>
          <a:ext cx="6773845" cy="4206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773845"/>
              </a:tblGrid>
              <a:tr h="36313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Вплив настрою спостерігача (суб’єктивний фактор).</a:t>
                      </a:r>
                      <a:endParaRPr lang="uk-UA" b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Відмінність у соціальному статусі спостерігача та інформанта.</a:t>
                      </a:r>
                      <a:endParaRPr lang="uk-UA" b="0" dirty="0"/>
                    </a:p>
                  </a:txBody>
                  <a:tcPr/>
                </a:tc>
              </a:tr>
              <a:tr h="36185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Ефект першого враження.</a:t>
                      </a:r>
                      <a:endParaRPr lang="uk-UA" b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Помилки в оцінках.</a:t>
                      </a:r>
                      <a:endParaRPr lang="uk-UA" b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Втома спостерігача і спостережуваного</a:t>
                      </a:r>
                      <a:endParaRPr lang="uk-UA" b="0" dirty="0"/>
                    </a:p>
                  </a:txBody>
                  <a:tcPr/>
                </a:tc>
              </a:tr>
              <a:tr h="713394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 «Гало-ефект» (узагальнене враження), помилки контрастності або усереднення (схильність відмічати відмінні або подібні власним риси), уникнення крайніх суджень.</a:t>
                      </a:r>
                      <a:endParaRPr lang="uk-UA" b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Однократність спостереження.</a:t>
                      </a:r>
                      <a:endParaRPr lang="uk-UA" b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Значні ресурсні витрати.</a:t>
                      </a:r>
                      <a:endParaRPr lang="uk-UA" b="0" noProof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Мала </a:t>
                      </a:r>
                      <a:r>
                        <a:rPr lang="uk-UA" sz="18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репрезетативність</a:t>
                      </a:r>
                      <a:r>
                        <a:rPr lang="uk-UA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b="0" dirty="0"/>
                    </a:p>
                  </a:txBody>
                  <a:tcPr/>
                </a:tc>
              </a:tr>
              <a:tr h="363135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Необхідність класифікувати результати спостереження.</a:t>
                      </a:r>
                      <a:endParaRPr lang="uk-UA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06" y="2458291"/>
            <a:ext cx="3204265" cy="18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9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075" y="896813"/>
            <a:ext cx="8958805" cy="931987"/>
          </a:xfrm>
        </p:spPr>
        <p:txBody>
          <a:bodyPr/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підвищення надійності даних спостережень</a:t>
            </a:r>
            <a:endParaRPr lang="uk-UA" sz="30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2531332059"/>
              </p:ext>
            </p:extLst>
          </p:nvPr>
        </p:nvGraphicFramePr>
        <p:xfrm>
          <a:off x="1615031" y="1828800"/>
          <a:ext cx="5198146" cy="360381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8146"/>
              </a:tblGrid>
              <a:tr h="721271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uk-UA" sz="1800" b="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Максмально</a:t>
                      </a:r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дрібна класифікація подій та явищ.</a:t>
                      </a:r>
                      <a:endParaRPr lang="uk-UA" b="0" noProof="0" dirty="0"/>
                    </a:p>
                  </a:txBody>
                  <a:tcPr/>
                </a:tc>
              </a:tr>
              <a:tr h="721271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Погодження оцінок та інтерпретацій у випадку, коли працює група дослідників</a:t>
                      </a:r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b="0" dirty="0"/>
                    </a:p>
                  </a:txBody>
                  <a:tcPr/>
                </a:tc>
              </a:tr>
              <a:tr h="718729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Спостереження за об’єктом у різних ситуаціях</a:t>
                      </a:r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b="0" dirty="0"/>
                    </a:p>
                  </a:txBody>
                  <a:tcPr/>
                </a:tc>
              </a:tr>
              <a:tr h="721271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Чітка реєстрація індикаторів</a:t>
                      </a:r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b="0" dirty="0"/>
                    </a:p>
                  </a:txBody>
                  <a:tcPr/>
                </a:tc>
              </a:tr>
              <a:tr h="721271">
                <a:tc>
                  <a:txBody>
                    <a:bodyPr/>
                    <a:lstStyle/>
                    <a:p>
                      <a:r>
                        <a:rPr lang="uk-UA" sz="18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змішувати інтерпретацію з подіями.</a:t>
                      </a:r>
                      <a:endParaRPr lang="uk-UA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714" y="2008095"/>
            <a:ext cx="4136524" cy="29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2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5035" y="1568823"/>
            <a:ext cx="9144000" cy="3272119"/>
          </a:xfrm>
        </p:spPr>
        <p:txBody>
          <a:bodyPr/>
          <a:lstStyle/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Подивитись відео «Бідні діти Америки»</a:t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виділити 5 індикаторів, які можна віднести до проявів бідності.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Обґрунтувати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власну позицію.</a:t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https://www.youtube.com/watch?v=oOOkfVxkusc</a:t>
            </a:r>
            <a:r>
              <a:rPr lang="uk-UA" b="1" dirty="0" smtClean="0"/>
              <a:t/>
            </a:r>
            <a:br>
              <a:rPr lang="uk-UA" b="1" dirty="0" smtClean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057788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(2)</Template>
  <TotalTime>171</TotalTime>
  <Words>177</Words>
  <Application>Microsoft Office PowerPoint</Application>
  <PresentationFormat>Широкоэкранный</PresentationFormat>
  <Paragraphs>21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Quire Sans Pro Light</vt:lpstr>
      <vt:lpstr>Times New Roman</vt:lpstr>
      <vt:lpstr>Tisa Offc Serif Pro</vt:lpstr>
      <vt:lpstr>Custom</vt:lpstr>
      <vt:lpstr>НАДІЙНІСТЬ СПОСТЕРЕЖЕННЯ</vt:lpstr>
      <vt:lpstr>Спостереження – метод збору первинної соціологічної інформації, який передбачає фіксацію значущих для дослідника характеристик.  У соціології як правило використовується як додатковий метод для поглиблення інформації або як один з контрольних методів для перевірки отриманої інформації</vt:lpstr>
      <vt:lpstr>1. Формалізоване – проводиться за чітко визначеною програмою, використовуються спеціальні бланки, таблиці чи анкети. Неформалізоване – не має жорсткої структури, дослідник фіксує інформацію у вільній формі.  2. Включене – спостерігач сам стає учасником подій, взаємодіє з об’єктами дослідження. Невключене – дослідник залишається стороннім спостерігачем, не впливає на ситуацію.  3. Польові – проводяться в природному середовищі без втручання дослідника. Лабораторні – відбуваються у спеціально створених умовах   4. Систематичні – проводяться за заздалегідь розробленим планом із чіткою періодичністю. Випадкові – спостереження, які проводяться без попереднього планування, спонтанно.</vt:lpstr>
      <vt:lpstr>Методологічні проблеми методу спостереження</vt:lpstr>
      <vt:lpstr>Методи підвищення надійності даних спостережень</vt:lpstr>
      <vt:lpstr>    Завдання 5.   Подивитись відео «Бідні діти Америки» та виділити 5 індикаторів, які можна віднести до проявів бідності.  Обґрунтувати власну позицію.  https://www.youtube.com/watch?v=oOOkfVxkusc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курсу «Надійність соціологічної інформації»</dc:title>
  <dc:creator>Dell Latitude E5580</dc:creator>
  <cp:lastModifiedBy>Dell Latitude E5580</cp:lastModifiedBy>
  <cp:revision>24</cp:revision>
  <dcterms:created xsi:type="dcterms:W3CDTF">2025-02-03T08:46:17Z</dcterms:created>
  <dcterms:modified xsi:type="dcterms:W3CDTF">2025-02-03T11:38:02Z</dcterms:modified>
</cp:coreProperties>
</file>