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58" r:id="rId6"/>
    <p:sldId id="259" r:id="rId7"/>
    <p:sldId id="263" r:id="rId8"/>
    <p:sldId id="262" r:id="rId9"/>
    <p:sldId id="260" r:id="rId10"/>
    <p:sldId id="261" r:id="rId11"/>
    <p:sldId id="264" r:id="rId12"/>
    <p:sldId id="265" r:id="rId13"/>
    <p:sldId id="266" r:id="rId14"/>
    <p:sldId id="283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86" r:id="rId28"/>
    <p:sldId id="279" r:id="rId29"/>
    <p:sldId id="280" r:id="rId30"/>
    <p:sldId id="287" r:id="rId31"/>
    <p:sldId id="281" r:id="rId32"/>
    <p:sldId id="282" r:id="rId33"/>
    <p:sldId id="288" r:id="rId34"/>
    <p:sldId id="289" r:id="rId35"/>
    <p:sldId id="290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F318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-300" y="21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18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927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08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3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756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0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6528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058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818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154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9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A33EE3-AA99-4540-81B8-B0D9CFDF61FB}" type="datetimeFigureOut">
              <a:rPr lang="en-US" smtClean="0"/>
              <a:t>4/18/2024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1658A-2FB8-4A02-9E69-3961EA9F44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4861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elibrary.kubg.edu.ua/id/eprint/11333/1/%D0%A1%D0%A3%D0%9B%D0%9C_%D0%9A%D0%B0%D1%80%D0%B0%D0%BC%D0%B0%D0%BD.pdf" TargetMode="External"/><Relationship Id="rId2" Type="http://schemas.openxmlformats.org/officeDocument/2006/relationships/hyperlink" Target="http://shron1.chtyvo.org.ua/Horpynych_Volodymyr/Morfolohiia_ukrainskoi_movy.pdf" TargetMode="Externa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bis-nbuv.gov.ua/cgi-bin/irbis_nbuv/cgiirbis_64.exe?I21DBN=LINK&amp;P21DBN=UJRN&amp;Z21ID=&amp;S21REF=10&amp;S21CNR=20&amp;S21STN=1&amp;S21FMT=ASP_meta&amp;C21COM=S&amp;2_S21P03=FILA=&amp;2_S21STR=Nzspp_2012_7_2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74392" y="1515555"/>
            <a:ext cx="9144000" cy="2387600"/>
          </a:xfrm>
        </p:spPr>
        <p:txBody>
          <a:bodyPr/>
          <a:lstStyle/>
          <a:p>
            <a:r>
              <a:rPr lang="uk-UA" b="1" dirty="0" smtClean="0">
                <a:solidFill>
                  <a:srgbClr val="1F3185"/>
                </a:solidFill>
                <a:latin typeface="+mn-lt"/>
              </a:rPr>
              <a:t>ЛЕКСИКО-ГРАМАТИЧНІ РОЗРЯДИ ПРИКМЕТНИКА</a:t>
            </a:r>
            <a:endParaRPr lang="en-US" b="1" dirty="0">
              <a:solidFill>
                <a:srgbClr val="1F3185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166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8" y="93785"/>
            <a:ext cx="9390185" cy="5814646"/>
          </a:xfrm>
        </p:spPr>
        <p:txBody>
          <a:bodyPr/>
          <a:lstStyle/>
          <a:p>
            <a:pPr marL="0" lvl="0" indent="0" algn="just">
              <a:buNone/>
            </a:pPr>
            <a:r>
              <a:rPr lang="uk-UA" dirty="0" smtClean="0"/>
              <a:t>6.Від </a:t>
            </a:r>
            <a:r>
              <a:rPr lang="uk-UA" dirty="0"/>
              <a:t>якісних прикметників утворюються якісно-означальні прислівники на </a:t>
            </a:r>
            <a:r>
              <a:rPr lang="uk-UA" b="1" dirty="0" smtClean="0">
                <a:solidFill>
                  <a:srgbClr val="0070C0"/>
                </a:solidFill>
              </a:rPr>
              <a:t>-о</a:t>
            </a:r>
            <a:r>
              <a:rPr lang="uk-UA" b="1" dirty="0">
                <a:solidFill>
                  <a:srgbClr val="0070C0"/>
                </a:solidFill>
              </a:rPr>
              <a:t>, -е: </a:t>
            </a:r>
            <a:r>
              <a:rPr lang="uk-UA" b="1" i="1" dirty="0" smtClean="0">
                <a:solidFill>
                  <a:srgbClr val="C00000"/>
                </a:solidFill>
              </a:rPr>
              <a:t>бадьорий - </a:t>
            </a:r>
            <a:r>
              <a:rPr lang="uk-UA" b="1" i="1" dirty="0" err="1" smtClean="0">
                <a:solidFill>
                  <a:srgbClr val="C00000"/>
                </a:solidFill>
              </a:rPr>
              <a:t>бадьор-о</a:t>
            </a:r>
            <a:r>
              <a:rPr lang="uk-UA" b="1" i="1" dirty="0">
                <a:solidFill>
                  <a:srgbClr val="C00000"/>
                </a:solidFill>
              </a:rPr>
              <a:t>, </a:t>
            </a:r>
            <a:r>
              <a:rPr lang="uk-UA" b="1" i="1" dirty="0" smtClean="0">
                <a:solidFill>
                  <a:srgbClr val="C00000"/>
                </a:solidFill>
              </a:rPr>
              <a:t>могутній </a:t>
            </a:r>
            <a:r>
              <a:rPr lang="uk-UA" b="1" i="1" dirty="0" err="1" smtClean="0">
                <a:solidFill>
                  <a:srgbClr val="C00000"/>
                </a:solidFill>
              </a:rPr>
              <a:t>-могутнь-о</a:t>
            </a:r>
            <a:r>
              <a:rPr lang="uk-UA" b="1" i="1" dirty="0">
                <a:solidFill>
                  <a:srgbClr val="C00000"/>
                </a:solidFill>
              </a:rPr>
              <a:t>, </a:t>
            </a:r>
            <a:r>
              <a:rPr lang="uk-UA" b="1" i="1" dirty="0" smtClean="0">
                <a:solidFill>
                  <a:srgbClr val="C00000"/>
                </a:solidFill>
              </a:rPr>
              <a:t>чуйний - </a:t>
            </a:r>
            <a:r>
              <a:rPr lang="uk-UA" b="1" i="1" dirty="0" err="1" smtClean="0">
                <a:solidFill>
                  <a:srgbClr val="C00000"/>
                </a:solidFill>
              </a:rPr>
              <a:t>чуйн-о</a:t>
            </a:r>
            <a:r>
              <a:rPr lang="uk-UA" b="1" i="1" dirty="0" smtClean="0">
                <a:solidFill>
                  <a:srgbClr val="C00000"/>
                </a:solidFill>
              </a:rPr>
              <a:t>, добрий - </a:t>
            </a:r>
            <a:r>
              <a:rPr lang="uk-UA" b="1" i="1" dirty="0" err="1" smtClean="0">
                <a:solidFill>
                  <a:srgbClr val="C00000"/>
                </a:solidFill>
              </a:rPr>
              <a:t>добр-е</a:t>
            </a:r>
            <a:r>
              <a:rPr lang="uk-UA" b="1" i="1" dirty="0" smtClean="0">
                <a:solidFill>
                  <a:srgbClr val="C00000"/>
                </a:solidFill>
              </a:rPr>
              <a:t>, гарячий -гаряч-е</a:t>
            </a:r>
            <a:r>
              <a:rPr lang="uk-UA" b="1" i="1" dirty="0">
                <a:solidFill>
                  <a:srgbClr val="C00000"/>
                </a:solidFill>
              </a:rPr>
              <a:t>.</a:t>
            </a:r>
            <a:endParaRPr lang="ru-RU" b="1" dirty="0">
              <a:solidFill>
                <a:srgbClr val="C00000"/>
              </a:solidFill>
            </a:endParaRPr>
          </a:p>
          <a:p>
            <a:pPr marL="0" lvl="0" indent="0" algn="just">
              <a:buNone/>
            </a:pPr>
            <a:r>
              <a:rPr lang="uk-UA" dirty="0" smtClean="0"/>
              <a:t>7.Частина </a:t>
            </a:r>
            <a:r>
              <a:rPr lang="uk-UA" dirty="0"/>
              <a:t>якісних прикметників може мати коротку </a:t>
            </a:r>
            <a:r>
              <a:rPr lang="uk-UA" dirty="0" smtClean="0"/>
              <a:t>(</a:t>
            </a:r>
            <a:r>
              <a:rPr lang="uk-UA" dirty="0" err="1" smtClean="0"/>
              <a:t>нечленну</a:t>
            </a:r>
            <a:r>
              <a:rPr lang="uk-UA" dirty="0" smtClean="0"/>
              <a:t>) </a:t>
            </a:r>
            <a:r>
              <a:rPr lang="uk-UA" dirty="0"/>
              <a:t>форму: </a:t>
            </a:r>
            <a:r>
              <a:rPr lang="uk-UA" b="1" i="1" dirty="0">
                <a:solidFill>
                  <a:srgbClr val="C00000"/>
                </a:solidFill>
              </a:rPr>
              <a:t>варт, дрібен, </a:t>
            </a:r>
            <a:r>
              <a:rPr lang="uk-UA" b="1" i="1" dirty="0" err="1">
                <a:solidFill>
                  <a:srgbClr val="C00000"/>
                </a:solidFill>
              </a:rPr>
              <a:t>срібен</a:t>
            </a:r>
            <a:r>
              <a:rPr lang="uk-UA" b="1" i="1" dirty="0">
                <a:solidFill>
                  <a:srgbClr val="C00000"/>
                </a:solidFill>
              </a:rPr>
              <a:t>, ладен, ясен, </a:t>
            </a:r>
            <a:r>
              <a:rPr lang="uk-UA" b="1" i="1" dirty="0" err="1">
                <a:solidFill>
                  <a:srgbClr val="C00000"/>
                </a:solidFill>
              </a:rPr>
              <a:t>красен</a:t>
            </a:r>
            <a:r>
              <a:rPr lang="uk-UA" b="1" i="1" dirty="0">
                <a:solidFill>
                  <a:srgbClr val="C00000"/>
                </a:solidFill>
              </a:rPr>
              <a:t>, повен. </a:t>
            </a:r>
            <a:endParaRPr lang="uk-UA" b="1" i="1" dirty="0" smtClean="0">
              <a:solidFill>
                <a:srgbClr val="C00000"/>
              </a:solidFill>
            </a:endParaRPr>
          </a:p>
          <a:p>
            <a:pPr marL="0" indent="0" algn="just">
              <a:buNone/>
            </a:pPr>
            <a:r>
              <a:rPr lang="uk-UA" dirty="0" smtClean="0"/>
              <a:t>8. </a:t>
            </a:r>
            <a:r>
              <a:rPr lang="uk-UA" dirty="0"/>
              <a:t>Якісні прикметники мають </a:t>
            </a:r>
            <a:r>
              <a:rPr lang="uk-UA" dirty="0" smtClean="0"/>
              <a:t>специфічні </a:t>
            </a:r>
            <a:r>
              <a:rPr lang="uk-UA" dirty="0"/>
              <a:t>для них суфікси: </a:t>
            </a:r>
            <a:r>
              <a:rPr lang="uk-UA" dirty="0" smtClean="0"/>
              <a:t>             </a:t>
            </a:r>
            <a:r>
              <a:rPr lang="uk-UA" b="1" dirty="0" err="1" smtClean="0"/>
              <a:t>-</a:t>
            </a:r>
            <a:r>
              <a:rPr lang="uk-UA" b="1" dirty="0" err="1">
                <a:solidFill>
                  <a:srgbClr val="C00000"/>
                </a:solidFill>
              </a:rPr>
              <a:t>ив</a:t>
            </a:r>
            <a:r>
              <a:rPr lang="uk-UA" b="1" dirty="0" err="1"/>
              <a:t>-</a:t>
            </a:r>
            <a:r>
              <a:rPr lang="uk-UA" dirty="0"/>
              <a:t> (</a:t>
            </a:r>
            <a:r>
              <a:rPr lang="uk-UA" b="1" dirty="0" err="1" smtClean="0">
                <a:solidFill>
                  <a:srgbClr val="00B050"/>
                </a:solidFill>
              </a:rPr>
              <a:t>правд-ив-ий</a:t>
            </a:r>
            <a:r>
              <a:rPr lang="uk-UA" dirty="0"/>
              <a:t>), </a:t>
            </a:r>
            <a:r>
              <a:rPr lang="uk-UA" b="1" dirty="0" err="1">
                <a:solidFill>
                  <a:srgbClr val="C00000"/>
                </a:solidFill>
              </a:rPr>
              <a:t>-лив-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smtClean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щас-лив-ий</a:t>
            </a:r>
            <a:r>
              <a:rPr lang="uk-UA" dirty="0"/>
              <a:t>), </a:t>
            </a:r>
            <a:r>
              <a:rPr lang="uk-UA" b="1" dirty="0" err="1">
                <a:solidFill>
                  <a:srgbClr val="C00000"/>
                </a:solidFill>
              </a:rPr>
              <a:t>-ист-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плеч-ист-ий</a:t>
            </a:r>
            <a:r>
              <a:rPr lang="uk-UA" dirty="0"/>
              <a:t>), </a:t>
            </a:r>
            <a:r>
              <a:rPr lang="uk-UA" b="1" dirty="0" err="1"/>
              <a:t>-</a:t>
            </a:r>
            <a:r>
              <a:rPr lang="uk-UA" b="1" dirty="0" err="1">
                <a:solidFill>
                  <a:srgbClr val="C00000"/>
                </a:solidFill>
              </a:rPr>
              <a:t>аст-</a:t>
            </a:r>
            <a:r>
              <a:rPr lang="uk-UA" b="1" dirty="0">
                <a:solidFill>
                  <a:srgbClr val="C00000"/>
                </a:solidFill>
              </a:rPr>
              <a:t> (</a:t>
            </a:r>
            <a:r>
              <a:rPr lang="uk-UA" b="1" dirty="0" err="1">
                <a:solidFill>
                  <a:srgbClr val="C00000"/>
                </a:solidFill>
              </a:rPr>
              <a:t>-яст-</a:t>
            </a:r>
            <a:r>
              <a:rPr lang="uk-UA" b="1" dirty="0"/>
              <a:t>)</a:t>
            </a:r>
            <a:r>
              <a:rPr lang="uk-UA" dirty="0"/>
              <a:t> (</a:t>
            </a:r>
            <a:r>
              <a:rPr lang="uk-UA" b="1" dirty="0" err="1" smtClean="0">
                <a:solidFill>
                  <a:srgbClr val="00B050"/>
                </a:solidFill>
              </a:rPr>
              <a:t>довг-</a:t>
            </a:r>
            <a:r>
              <a:rPr lang="uk-UA" b="1" dirty="0" err="1" smtClean="0">
                <a:solidFill>
                  <a:srgbClr val="C00000"/>
                </a:solidFill>
              </a:rPr>
              <a:t>аст</a:t>
            </a:r>
            <a:r>
              <a:rPr lang="uk-UA" b="1" dirty="0" err="1" smtClean="0">
                <a:solidFill>
                  <a:srgbClr val="00B050"/>
                </a:solidFill>
              </a:rPr>
              <a:t>-ий</a:t>
            </a:r>
            <a:r>
              <a:rPr lang="uk-UA" dirty="0"/>
              <a:t>), </a:t>
            </a:r>
            <a:r>
              <a:rPr lang="uk-UA" dirty="0" err="1"/>
              <a:t>-</a:t>
            </a:r>
            <a:r>
              <a:rPr lang="uk-UA" b="1" dirty="0" err="1">
                <a:solidFill>
                  <a:srgbClr val="C00000"/>
                </a:solidFill>
              </a:rPr>
              <a:t>уват-</a:t>
            </a:r>
            <a:r>
              <a:rPr lang="uk-UA" dirty="0"/>
              <a:t> (</a:t>
            </a:r>
            <a:r>
              <a:rPr lang="uk-UA" b="1" dirty="0" err="1" smtClean="0">
                <a:solidFill>
                  <a:srgbClr val="00B050"/>
                </a:solidFill>
              </a:rPr>
              <a:t>забудьк-уват-ий</a:t>
            </a:r>
            <a:r>
              <a:rPr lang="uk-UA" dirty="0"/>
              <a:t>), </a:t>
            </a:r>
            <a:r>
              <a:rPr lang="uk-UA" b="1" dirty="0" err="1">
                <a:solidFill>
                  <a:srgbClr val="C00000"/>
                </a:solidFill>
              </a:rPr>
              <a:t>-овит-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сан-овит-ий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горд-овит-ий</a:t>
            </a:r>
            <a:r>
              <a:rPr lang="uk-UA" dirty="0" smtClean="0"/>
              <a:t>), </a:t>
            </a:r>
            <a:r>
              <a:rPr lang="uk-UA" dirty="0" err="1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ічн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ритм-ічн-ий</a:t>
            </a:r>
            <a:r>
              <a:rPr lang="uk-UA" dirty="0"/>
              <a:t>), </a:t>
            </a:r>
            <a:r>
              <a:rPr lang="uk-UA" b="1" dirty="0" err="1">
                <a:solidFill>
                  <a:srgbClr val="C00000"/>
                </a:solidFill>
              </a:rPr>
              <a:t>-ат-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зуб-ат-ий</a:t>
            </a:r>
            <a:r>
              <a:rPr lang="uk-UA" dirty="0"/>
              <a:t>), </a:t>
            </a:r>
            <a:r>
              <a:rPr lang="uk-UA" b="1" dirty="0" err="1">
                <a:solidFill>
                  <a:srgbClr val="C00000"/>
                </a:solidFill>
              </a:rPr>
              <a:t>-ащ-</a:t>
            </a:r>
            <a:r>
              <a:rPr lang="uk-UA" b="1" dirty="0">
                <a:solidFill>
                  <a:srgbClr val="C00000"/>
                </a:solidFill>
              </a:rPr>
              <a:t> (</a:t>
            </a:r>
            <a:r>
              <a:rPr lang="uk-UA" b="1" dirty="0" err="1">
                <a:solidFill>
                  <a:srgbClr val="C00000"/>
                </a:solidFill>
              </a:rPr>
              <a:t>-ящ-</a:t>
            </a:r>
            <a:r>
              <a:rPr lang="uk-UA" b="1" dirty="0"/>
              <a:t>)</a:t>
            </a:r>
            <a:r>
              <a:rPr lang="uk-UA" dirty="0"/>
              <a:t> (</a:t>
            </a:r>
            <a:r>
              <a:rPr lang="uk-UA" b="1" dirty="0" err="1" smtClean="0">
                <a:solidFill>
                  <a:srgbClr val="00B050"/>
                </a:solidFill>
              </a:rPr>
              <a:t>проп-ащ-ий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робот-ящ-ий</a:t>
            </a:r>
            <a:r>
              <a:rPr lang="uk-UA" dirty="0"/>
              <a:t>), </a:t>
            </a:r>
            <a:r>
              <a:rPr lang="uk-UA" b="1" dirty="0" err="1">
                <a:solidFill>
                  <a:srgbClr val="C00000"/>
                </a:solidFill>
              </a:rPr>
              <a:t>-ав-</a:t>
            </a:r>
            <a:r>
              <a:rPr lang="uk-UA" b="1" dirty="0">
                <a:solidFill>
                  <a:srgbClr val="C00000"/>
                </a:solidFill>
              </a:rPr>
              <a:t> (</a:t>
            </a:r>
            <a:r>
              <a:rPr lang="uk-UA" b="1" dirty="0" err="1">
                <a:solidFill>
                  <a:srgbClr val="C00000"/>
                </a:solidFill>
              </a:rPr>
              <a:t>-яв-</a:t>
            </a:r>
            <a:r>
              <a:rPr lang="uk-UA" b="1" dirty="0">
                <a:solidFill>
                  <a:srgbClr val="C00000"/>
                </a:solidFill>
              </a:rPr>
              <a:t>)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/>
              <a:t>(</a:t>
            </a:r>
            <a:r>
              <a:rPr lang="uk-UA" b="1" dirty="0" err="1" smtClean="0">
                <a:solidFill>
                  <a:srgbClr val="00B050"/>
                </a:solidFill>
              </a:rPr>
              <a:t>зелен-ав-ий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smtClean="0">
                <a:solidFill>
                  <a:srgbClr val="00B050"/>
                </a:solidFill>
              </a:rPr>
              <a:t>                </a:t>
            </a:r>
            <a:r>
              <a:rPr lang="uk-UA" b="1" dirty="0" err="1" smtClean="0">
                <a:solidFill>
                  <a:srgbClr val="00B050"/>
                </a:solidFill>
              </a:rPr>
              <a:t>чорн-яв-ий</a:t>
            </a:r>
            <a:r>
              <a:rPr lang="uk-UA" dirty="0"/>
              <a:t>). </a:t>
            </a:r>
            <a:endParaRPr lang="ru-RU" dirty="0"/>
          </a:p>
          <a:p>
            <a:pPr marL="0" lvl="0" indent="0" algn="just">
              <a:buNone/>
            </a:pPr>
            <a:endParaRPr lang="ru-RU" b="1" dirty="0">
              <a:solidFill>
                <a:srgbClr val="C00000"/>
              </a:solidFill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730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24708" y="175846"/>
            <a:ext cx="9308123" cy="6119445"/>
          </a:xfrm>
        </p:spPr>
        <p:txBody>
          <a:bodyPr/>
          <a:lstStyle/>
          <a:p>
            <a:pPr marL="0" indent="0" algn="ctr">
              <a:buNone/>
            </a:pPr>
            <a:r>
              <a:rPr lang="uk-UA" sz="3200" b="1" dirty="0">
                <a:solidFill>
                  <a:srgbClr val="7030A0"/>
                </a:solidFill>
              </a:rPr>
              <a:t>Категорія співвідносної міри </a:t>
            </a:r>
            <a:r>
              <a:rPr lang="uk-UA" sz="3200" b="1" dirty="0" smtClean="0">
                <a:solidFill>
                  <a:srgbClr val="7030A0"/>
                </a:solidFill>
              </a:rPr>
              <a:t>якості</a:t>
            </a:r>
          </a:p>
          <a:p>
            <a:pPr marL="0" indent="0" algn="ctr">
              <a:buNone/>
            </a:pPr>
            <a:r>
              <a:rPr lang="uk-UA" sz="3200" b="1" dirty="0" smtClean="0">
                <a:solidFill>
                  <a:srgbClr val="7030A0"/>
                </a:solidFill>
              </a:rPr>
              <a:t>(ступенів порівняння)</a:t>
            </a:r>
            <a:r>
              <a:rPr lang="uk-UA" sz="3200" b="1" dirty="0">
                <a:solidFill>
                  <a:srgbClr val="7030A0"/>
                </a:solidFill>
              </a:rPr>
              <a:t>	</a:t>
            </a:r>
            <a:endParaRPr lang="uk-UA" sz="3200" b="1" dirty="0" smtClean="0">
              <a:solidFill>
                <a:srgbClr val="7030A0"/>
              </a:solidFill>
            </a:endParaRPr>
          </a:p>
          <a:p>
            <a:pPr algn="just"/>
            <a:r>
              <a:rPr lang="uk-UA" b="1" dirty="0"/>
              <a:t>Морфологічна категорія ступенів вияву ознаки </a:t>
            </a:r>
            <a:r>
              <a:rPr lang="uk-UA" dirty="0"/>
              <a:t>виражає </a:t>
            </a:r>
            <a:r>
              <a:rPr lang="uk-UA" dirty="0" smtClean="0"/>
              <a:t>ін­тенсивність </a:t>
            </a:r>
            <a:r>
              <a:rPr lang="uk-UA" dirty="0"/>
              <a:t>вияву ознаки </a:t>
            </a:r>
            <a:r>
              <a:rPr lang="uk-UA" dirty="0" smtClean="0"/>
              <a:t>предмета, </a:t>
            </a:r>
            <a:r>
              <a:rPr lang="uk-UA" dirty="0"/>
              <a:t>градуйовану трьома грамемами:</a:t>
            </a:r>
            <a:endParaRPr lang="ru-RU" dirty="0"/>
          </a:p>
          <a:p>
            <a:pPr lvl="0"/>
            <a:r>
              <a:rPr lang="uk-UA" b="1" dirty="0"/>
              <a:t>нульового ступеня вияву ознаки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70C0"/>
                </a:solidFill>
              </a:rPr>
              <a:t>синій, світлий</a:t>
            </a:r>
            <a:r>
              <a:rPr lang="uk-UA" i="1" dirty="0"/>
              <a:t>);</a:t>
            </a:r>
            <a:endParaRPr lang="ru-RU" dirty="0"/>
          </a:p>
          <a:p>
            <a:pPr lvl="0"/>
            <a:r>
              <a:rPr lang="uk-UA" b="1" dirty="0"/>
              <a:t>вищого ступеня порівняння </a:t>
            </a:r>
            <a:r>
              <a:rPr lang="uk-UA" i="1" dirty="0"/>
              <a:t>(</a:t>
            </a:r>
            <a:r>
              <a:rPr lang="uk-UA" b="1" i="1" dirty="0" err="1">
                <a:solidFill>
                  <a:srgbClr val="FF0000"/>
                </a:solidFill>
              </a:rPr>
              <a:t>синіший</a:t>
            </a:r>
            <a:r>
              <a:rPr lang="uk-UA" b="1" i="1" dirty="0">
                <a:solidFill>
                  <a:srgbClr val="FF0000"/>
                </a:solidFill>
              </a:rPr>
              <a:t>, більш/менш синій; світліший, більш/менш світлий</a:t>
            </a:r>
            <a:r>
              <a:rPr lang="uk-UA" i="1" dirty="0"/>
              <a:t>);</a:t>
            </a:r>
            <a:endParaRPr lang="ru-RU" dirty="0"/>
          </a:p>
          <a:p>
            <a:pPr lvl="0" algn="just"/>
            <a:r>
              <a:rPr lang="uk-UA" b="1" dirty="0" smtClean="0"/>
              <a:t>найвищого ступеня порівняння </a:t>
            </a:r>
            <a:r>
              <a:rPr lang="uk-UA" b="1" i="1" dirty="0">
                <a:solidFill>
                  <a:srgbClr val="0070C0"/>
                </a:solidFill>
              </a:rPr>
              <a:t>(</a:t>
            </a:r>
            <a:r>
              <a:rPr lang="uk-UA" b="1" i="1" dirty="0" err="1">
                <a:solidFill>
                  <a:srgbClr val="0070C0"/>
                </a:solidFill>
              </a:rPr>
              <a:t>найсиніший</a:t>
            </a:r>
            <a:r>
              <a:rPr lang="uk-UA" b="1" i="1" dirty="0">
                <a:solidFill>
                  <a:srgbClr val="0070C0"/>
                </a:solidFill>
              </a:rPr>
              <a:t>, найбільш/най­менш, синій; найсвітліший, найбільш (найменш) світлий).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8405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37846" y="140677"/>
            <a:ext cx="9835661" cy="6600092"/>
          </a:xfrm>
        </p:spPr>
        <p:txBody>
          <a:bodyPr/>
          <a:lstStyle/>
          <a:p>
            <a:pPr lvl="0" algn="just"/>
            <a:r>
              <a:rPr lang="uk-UA" sz="3200" b="1" dirty="0">
                <a:solidFill>
                  <a:srgbClr val="C00000"/>
                </a:solidFill>
              </a:rPr>
              <a:t>Грамема нульового ступеня вияву ознаки</a:t>
            </a:r>
            <a:r>
              <a:rPr lang="uk-UA" sz="3200" b="1" dirty="0"/>
              <a:t> </a:t>
            </a:r>
            <a:r>
              <a:rPr lang="uk-UA" sz="3200" dirty="0"/>
              <a:t>виражає потен­ційно інтенсивну ознаку, що характерно для словникової фор­ми прикметника </a:t>
            </a:r>
            <a:r>
              <a:rPr lang="uk-UA" sz="3200" i="1" dirty="0"/>
              <a:t>(</a:t>
            </a:r>
            <a:r>
              <a:rPr lang="uk-UA" sz="3200" b="1" i="1" dirty="0">
                <a:solidFill>
                  <a:srgbClr val="00B050"/>
                </a:solidFill>
              </a:rPr>
              <a:t>веселий, добрий</a:t>
            </a:r>
            <a:r>
              <a:rPr lang="uk-UA" sz="3200" i="1" dirty="0"/>
              <a:t>). </a:t>
            </a:r>
            <a:r>
              <a:rPr lang="uk-UA" sz="3200" dirty="0"/>
              <a:t>Форма нульового ступеня є ви­хідною (початковим рівнем) у ступенюванні якісного при­кметника. </a:t>
            </a:r>
            <a:endParaRPr lang="uk-UA" sz="3200" dirty="0" smtClean="0"/>
          </a:p>
          <a:p>
            <a:pPr lvl="0" algn="just"/>
            <a:endParaRPr lang="uk-UA" dirty="0" smtClean="0"/>
          </a:p>
          <a:p>
            <a:pPr lvl="0" algn="just"/>
            <a:r>
              <a:rPr lang="uk-UA" sz="3200" dirty="0" smtClean="0"/>
              <a:t>Грамема </a:t>
            </a:r>
            <a:r>
              <a:rPr lang="uk-UA" sz="3200" dirty="0"/>
              <a:t>нульового ступеня інтенсивності ознаки називається </a:t>
            </a:r>
            <a:r>
              <a:rPr lang="uk-UA" sz="3200" b="1" dirty="0">
                <a:solidFill>
                  <a:srgbClr val="C00000"/>
                </a:solidFill>
              </a:rPr>
              <a:t>ступенем вияву ознаки</a:t>
            </a:r>
            <a:r>
              <a:rPr lang="uk-UA" sz="3200" b="1" dirty="0"/>
              <a:t>, </a:t>
            </a:r>
            <a:r>
              <a:rPr lang="uk-UA" sz="3200" dirty="0"/>
              <a:t>а грамеми вищого і найвищого ступенів називаються </a:t>
            </a:r>
            <a:r>
              <a:rPr lang="uk-UA" sz="3200" b="1" dirty="0">
                <a:solidFill>
                  <a:srgbClr val="C00000"/>
                </a:solidFill>
              </a:rPr>
              <a:t>ступенями порівняння ознаки.</a:t>
            </a:r>
            <a:endParaRPr lang="ru-RU" sz="3200" dirty="0">
              <a:solidFill>
                <a:srgbClr val="C00000"/>
              </a:solidFill>
            </a:endParaRPr>
          </a:p>
          <a:p>
            <a:pPr algn="just"/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06248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95754" y="105508"/>
            <a:ext cx="9472246" cy="6752493"/>
          </a:xfrm>
        </p:spPr>
        <p:txBody>
          <a:bodyPr>
            <a:noAutofit/>
          </a:bodyPr>
          <a:lstStyle/>
          <a:p>
            <a:pPr lvl="0" algn="just">
              <a:lnSpc>
                <a:spcPct val="100000"/>
              </a:lnSpc>
            </a:pPr>
            <a:r>
              <a:rPr lang="uk-UA" b="1" dirty="0">
                <a:solidFill>
                  <a:srgbClr val="C00000"/>
                </a:solidFill>
              </a:rPr>
              <a:t>Грамема вищого ступеня порівняння </a:t>
            </a:r>
            <a:r>
              <a:rPr lang="uk-UA" dirty="0"/>
              <a:t>виражає ознаку предмета, яка виявляється в ньому більшою (меншою) мі­рою, ніж в іншому предметі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B050"/>
                </a:solidFill>
              </a:rPr>
              <a:t>Вища гора була вкрита снігом</a:t>
            </a:r>
            <a:r>
              <a:rPr lang="uk-UA" i="1" dirty="0"/>
              <a:t>), </a:t>
            </a:r>
            <a:r>
              <a:rPr lang="uk-UA" dirty="0"/>
              <a:t>або в тому самому предметі в інший час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00B050"/>
                </a:solidFill>
              </a:rPr>
              <a:t>3 днями будівля ста­вала вищою</a:t>
            </a:r>
            <a:r>
              <a:rPr lang="uk-UA" b="1" i="1" dirty="0" smtClean="0"/>
              <a:t>).</a:t>
            </a:r>
          </a:p>
          <a:p>
            <a:pPr lvl="0" algn="just">
              <a:lnSpc>
                <a:spcPct val="100000"/>
              </a:lnSpc>
            </a:pPr>
            <a:r>
              <a:rPr lang="uk-UA" b="1" i="1" dirty="0" smtClean="0"/>
              <a:t> </a:t>
            </a:r>
            <a:r>
              <a:rPr lang="uk-UA" dirty="0"/>
              <a:t>Грамема вищого ступеня має дві форми: </a:t>
            </a:r>
            <a:r>
              <a:rPr lang="uk-UA" b="1" dirty="0">
                <a:solidFill>
                  <a:srgbClr val="C00000"/>
                </a:solidFill>
              </a:rPr>
              <a:t>просту</a:t>
            </a:r>
            <a:r>
              <a:rPr lang="uk-UA" dirty="0"/>
              <a:t> (синтетичну) і </a:t>
            </a:r>
            <a:r>
              <a:rPr lang="uk-UA" b="1" dirty="0">
                <a:solidFill>
                  <a:srgbClr val="C00000"/>
                </a:solidFill>
              </a:rPr>
              <a:t>складену</a:t>
            </a:r>
            <a:r>
              <a:rPr lang="uk-UA" dirty="0"/>
              <a:t> (аналітичну).</a:t>
            </a:r>
            <a:endParaRPr lang="ru-RU" dirty="0"/>
          </a:p>
          <a:p>
            <a:pPr algn="just">
              <a:lnSpc>
                <a:spcPct val="100000"/>
              </a:lnSpc>
            </a:pPr>
            <a:r>
              <a:rPr lang="uk-UA" b="1" dirty="0">
                <a:solidFill>
                  <a:srgbClr val="C00000"/>
                </a:solidFill>
              </a:rPr>
              <a:t>Проста форма </a:t>
            </a:r>
            <a:r>
              <a:rPr lang="uk-UA" dirty="0"/>
              <a:t>вищого ступеня твориться </a:t>
            </a:r>
            <a:r>
              <a:rPr lang="uk-UA" dirty="0" smtClean="0"/>
              <a:t>за моделлю: </a:t>
            </a:r>
          </a:p>
          <a:p>
            <a:pPr algn="just">
              <a:lnSpc>
                <a:spcPct val="100000"/>
              </a:lnSpc>
            </a:pPr>
            <a:r>
              <a:rPr lang="uk-UA" dirty="0" smtClean="0"/>
              <a:t>основа </a:t>
            </a:r>
            <a:r>
              <a:rPr lang="uk-UA" dirty="0"/>
              <a:t>прикметника нульового ступеня + суфік­си </a:t>
            </a:r>
            <a:r>
              <a:rPr lang="uk-UA" b="1" dirty="0">
                <a:solidFill>
                  <a:srgbClr val="C00000"/>
                </a:solidFill>
              </a:rPr>
              <a:t>-ш- (-ч-), </a:t>
            </a:r>
            <a:r>
              <a:rPr lang="uk-UA" b="1" dirty="0" smtClean="0">
                <a:solidFill>
                  <a:srgbClr val="C00000"/>
                </a:solidFill>
              </a:rPr>
              <a:t> </a:t>
            </a:r>
            <a:r>
              <a:rPr lang="uk-UA" b="1" dirty="0" err="1" smtClean="0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іш-</a:t>
            </a:r>
            <a:r>
              <a:rPr lang="uk-UA" b="1" dirty="0">
                <a:solidFill>
                  <a:srgbClr val="C00000"/>
                </a:solidFill>
              </a:rPr>
              <a:t>: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b="1" i="1" dirty="0" err="1">
                <a:solidFill>
                  <a:srgbClr val="0070C0"/>
                </a:solidFill>
              </a:rPr>
              <a:t>туг-ий</a:t>
            </a:r>
            <a:r>
              <a:rPr lang="uk-UA" b="1" i="1" dirty="0">
                <a:solidFill>
                  <a:srgbClr val="0070C0"/>
                </a:solidFill>
              </a:rPr>
              <a:t>  </a:t>
            </a:r>
            <a:r>
              <a:rPr lang="uk-UA" b="1" dirty="0">
                <a:solidFill>
                  <a:srgbClr val="0070C0"/>
                </a:solidFill>
              </a:rPr>
              <a:t>–  </a:t>
            </a:r>
            <a:r>
              <a:rPr lang="uk-UA" b="1" i="1" dirty="0" err="1">
                <a:solidFill>
                  <a:srgbClr val="0070C0"/>
                </a:solidFill>
              </a:rPr>
              <a:t>туг-іш-ий</a:t>
            </a:r>
            <a:r>
              <a:rPr lang="uk-UA" b="1" i="1" dirty="0">
                <a:solidFill>
                  <a:srgbClr val="0070C0"/>
                </a:solidFill>
              </a:rPr>
              <a:t>; </a:t>
            </a:r>
            <a:endParaRPr lang="uk-UA" b="1" i="1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uk-UA" b="1" i="1" dirty="0" err="1" smtClean="0">
                <a:solidFill>
                  <a:srgbClr val="0070C0"/>
                </a:solidFill>
              </a:rPr>
              <a:t>зелен-ий</a:t>
            </a:r>
            <a:r>
              <a:rPr lang="uk-UA" b="1" i="1" dirty="0" smtClean="0">
                <a:solidFill>
                  <a:srgbClr val="0070C0"/>
                </a:solidFill>
              </a:rPr>
              <a:t>  </a:t>
            </a:r>
            <a:r>
              <a:rPr lang="uk-UA" b="1" dirty="0">
                <a:solidFill>
                  <a:srgbClr val="0070C0"/>
                </a:solidFill>
              </a:rPr>
              <a:t>– </a:t>
            </a:r>
            <a:r>
              <a:rPr lang="uk-UA" b="1" i="1" dirty="0">
                <a:solidFill>
                  <a:srgbClr val="0070C0"/>
                </a:solidFill>
              </a:rPr>
              <a:t> </a:t>
            </a:r>
            <a:r>
              <a:rPr lang="uk-UA" b="1" i="1" dirty="0" err="1">
                <a:solidFill>
                  <a:srgbClr val="0070C0"/>
                </a:solidFill>
              </a:rPr>
              <a:t>зелен-іш-ий</a:t>
            </a:r>
            <a:r>
              <a:rPr lang="uk-UA" b="1" i="1" dirty="0">
                <a:solidFill>
                  <a:srgbClr val="0070C0"/>
                </a:solidFill>
              </a:rPr>
              <a:t>; </a:t>
            </a:r>
            <a:r>
              <a:rPr lang="uk-UA" b="1" i="1" dirty="0" err="1">
                <a:solidFill>
                  <a:srgbClr val="0070C0"/>
                </a:solidFill>
              </a:rPr>
              <a:t>весел-ий</a:t>
            </a:r>
            <a:r>
              <a:rPr lang="uk-UA" b="1" i="1" dirty="0">
                <a:solidFill>
                  <a:srgbClr val="0070C0"/>
                </a:solidFill>
              </a:rPr>
              <a:t>  </a:t>
            </a:r>
            <a:r>
              <a:rPr lang="uk-UA" b="1" dirty="0">
                <a:solidFill>
                  <a:srgbClr val="0070C0"/>
                </a:solidFill>
              </a:rPr>
              <a:t>–  </a:t>
            </a:r>
            <a:r>
              <a:rPr lang="uk-UA" b="1" i="1" dirty="0" err="1">
                <a:solidFill>
                  <a:srgbClr val="0070C0"/>
                </a:solidFill>
              </a:rPr>
              <a:t>весел-іш-ий</a:t>
            </a:r>
            <a:r>
              <a:rPr lang="uk-UA" b="1" i="1" dirty="0">
                <a:solidFill>
                  <a:srgbClr val="0070C0"/>
                </a:solidFill>
              </a:rPr>
              <a:t>; </a:t>
            </a:r>
            <a:endParaRPr lang="uk-UA" b="1" i="1" dirty="0" smtClean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uk-UA" b="1" i="1" dirty="0" err="1" smtClean="0">
                <a:solidFill>
                  <a:srgbClr val="0070C0"/>
                </a:solidFill>
              </a:rPr>
              <a:t>далек-ий</a:t>
            </a:r>
            <a:r>
              <a:rPr lang="uk-UA" b="1" i="1" dirty="0" smtClean="0">
                <a:solidFill>
                  <a:srgbClr val="0070C0"/>
                </a:solidFill>
              </a:rPr>
              <a:t>  </a:t>
            </a:r>
            <a:r>
              <a:rPr lang="uk-UA" b="1" dirty="0">
                <a:solidFill>
                  <a:srgbClr val="0070C0"/>
                </a:solidFill>
              </a:rPr>
              <a:t>–  </a:t>
            </a:r>
            <a:r>
              <a:rPr lang="uk-UA" b="1" i="1" dirty="0" err="1">
                <a:solidFill>
                  <a:srgbClr val="0070C0"/>
                </a:solidFill>
              </a:rPr>
              <a:t>даль-ш-ий</a:t>
            </a:r>
            <a:r>
              <a:rPr lang="uk-UA" b="1" i="1" dirty="0">
                <a:solidFill>
                  <a:srgbClr val="0070C0"/>
                </a:solidFill>
              </a:rPr>
              <a:t>, низький  </a:t>
            </a:r>
            <a:r>
              <a:rPr lang="uk-UA" b="1" dirty="0">
                <a:solidFill>
                  <a:srgbClr val="0070C0"/>
                </a:solidFill>
              </a:rPr>
              <a:t>– </a:t>
            </a:r>
            <a:r>
              <a:rPr lang="uk-UA" b="1" i="1" dirty="0">
                <a:solidFill>
                  <a:srgbClr val="0070C0"/>
                </a:solidFill>
              </a:rPr>
              <a:t> </a:t>
            </a:r>
            <a:r>
              <a:rPr lang="uk-UA" b="1" i="1" dirty="0" err="1" smtClean="0">
                <a:solidFill>
                  <a:srgbClr val="0070C0"/>
                </a:solidFill>
              </a:rPr>
              <a:t>ниж-ч-ий</a:t>
            </a:r>
            <a:r>
              <a:rPr lang="uk-UA" b="1" i="1" dirty="0" smtClean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висок-ий</a:t>
            </a:r>
            <a:r>
              <a:rPr lang="uk-UA" b="1" i="1" dirty="0" smtClean="0">
                <a:solidFill>
                  <a:srgbClr val="0070C0"/>
                </a:solidFill>
              </a:rPr>
              <a:t> </a:t>
            </a:r>
            <a:r>
              <a:rPr lang="uk-UA" b="1" i="1" dirty="0" err="1" smtClean="0">
                <a:solidFill>
                  <a:srgbClr val="0070C0"/>
                </a:solidFill>
              </a:rPr>
              <a:t>–виш-ч-ий</a:t>
            </a:r>
            <a:endParaRPr lang="ru-RU" b="1" dirty="0">
              <a:solidFill>
                <a:srgbClr val="0070C0"/>
              </a:solidFill>
            </a:endParaRPr>
          </a:p>
          <a:p>
            <a:pPr algn="just">
              <a:lnSpc>
                <a:spcPct val="10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89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66092" y="0"/>
            <a:ext cx="9519138" cy="6752492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</a:pPr>
            <a:r>
              <a:rPr lang="uk-UA" sz="3200" dirty="0"/>
              <a:t>Утворення вищого ступеня за допомогою суфікса </a:t>
            </a:r>
            <a:r>
              <a:rPr lang="uk-UA" sz="3200" dirty="0" smtClean="0"/>
              <a:t>                      </a:t>
            </a:r>
            <a:r>
              <a:rPr lang="uk-UA" sz="3200" b="1" dirty="0" smtClean="0">
                <a:solidFill>
                  <a:srgbClr val="C00000"/>
                </a:solidFill>
              </a:rPr>
              <a:t>-</a:t>
            </a:r>
            <a:r>
              <a:rPr lang="uk-UA" sz="3200" b="1" dirty="0">
                <a:solidFill>
                  <a:srgbClr val="C00000"/>
                </a:solidFill>
              </a:rPr>
              <a:t>ш</a:t>
            </a:r>
            <a:r>
              <a:rPr lang="uk-UA" sz="3200" dirty="0">
                <a:solidFill>
                  <a:srgbClr val="C00000"/>
                </a:solidFill>
              </a:rPr>
              <a:t>- </a:t>
            </a:r>
            <a:r>
              <a:rPr lang="uk-UA" sz="3200" dirty="0"/>
              <a:t>супрово­джується такими морфонологічними процесами:</a:t>
            </a:r>
            <a:endParaRPr lang="ru-RU" sz="3200" dirty="0"/>
          </a:p>
          <a:p>
            <a:pPr lvl="0" algn="just">
              <a:lnSpc>
                <a:spcPct val="100000"/>
              </a:lnSpc>
            </a:pPr>
            <a:r>
              <a:rPr lang="uk-UA" sz="3200" dirty="0"/>
              <a:t>усіченням суфіксів </a:t>
            </a:r>
            <a:r>
              <a:rPr lang="uk-UA" sz="3200" b="1" dirty="0" err="1"/>
              <a:t>-</a:t>
            </a:r>
            <a:r>
              <a:rPr lang="uk-UA" sz="3200" b="1" dirty="0" err="1">
                <a:solidFill>
                  <a:srgbClr val="FF0000"/>
                </a:solidFill>
              </a:rPr>
              <a:t>ок-</a:t>
            </a:r>
            <a:r>
              <a:rPr lang="uk-UA" sz="3200" b="1" dirty="0">
                <a:solidFill>
                  <a:srgbClr val="FF0000"/>
                </a:solidFill>
              </a:rPr>
              <a:t>, </a:t>
            </a:r>
            <a:r>
              <a:rPr lang="uk-UA" sz="3200" b="1" dirty="0" err="1">
                <a:solidFill>
                  <a:srgbClr val="FF0000"/>
                </a:solidFill>
              </a:rPr>
              <a:t>-ек-</a:t>
            </a:r>
            <a:r>
              <a:rPr lang="uk-UA" sz="3200" b="1" dirty="0">
                <a:solidFill>
                  <a:srgbClr val="FF0000"/>
                </a:solidFill>
              </a:rPr>
              <a:t>, -к</a:t>
            </a:r>
            <a:r>
              <a:rPr lang="uk-UA" sz="3200" dirty="0">
                <a:solidFill>
                  <a:srgbClr val="FF0000"/>
                </a:solidFill>
              </a:rPr>
              <a:t>- </a:t>
            </a:r>
            <a:r>
              <a:rPr lang="uk-UA" sz="3200" dirty="0"/>
              <a:t>мотивувальної прикметни­кової основи: </a:t>
            </a:r>
            <a:r>
              <a:rPr lang="uk-UA" sz="3200" b="1" i="1" dirty="0">
                <a:solidFill>
                  <a:srgbClr val="0070C0"/>
                </a:solidFill>
              </a:rPr>
              <a:t>тон(к</a:t>
            </a:r>
            <a:r>
              <a:rPr lang="uk-UA" sz="3200" b="1" i="1" dirty="0" smtClean="0">
                <a:solidFill>
                  <a:srgbClr val="0070C0"/>
                </a:solidFill>
              </a:rPr>
              <a:t>#)</a:t>
            </a:r>
            <a:r>
              <a:rPr lang="uk-UA" sz="3200" b="1" i="1" dirty="0" err="1" smtClean="0">
                <a:solidFill>
                  <a:srgbClr val="0070C0"/>
                </a:solidFill>
              </a:rPr>
              <a:t>-</a:t>
            </a:r>
            <a:r>
              <a:rPr lang="uk-UA" sz="3200" b="1" i="1" dirty="0" err="1">
                <a:solidFill>
                  <a:srgbClr val="0070C0"/>
                </a:solidFill>
              </a:rPr>
              <a:t>ий</a:t>
            </a:r>
            <a:r>
              <a:rPr lang="uk-UA" sz="3200" b="1" i="1" dirty="0">
                <a:solidFill>
                  <a:srgbClr val="0070C0"/>
                </a:solidFill>
              </a:rPr>
              <a:t> </a:t>
            </a:r>
            <a:r>
              <a:rPr lang="uk-UA" sz="3200" b="1" dirty="0">
                <a:solidFill>
                  <a:srgbClr val="0070C0"/>
                </a:solidFill>
              </a:rPr>
              <a:t>– </a:t>
            </a:r>
            <a:r>
              <a:rPr lang="uk-UA" sz="3200" b="1" i="1" dirty="0">
                <a:solidFill>
                  <a:srgbClr val="0070C0"/>
                </a:solidFill>
              </a:rPr>
              <a:t>тон + </a:t>
            </a:r>
            <a:r>
              <a:rPr lang="uk-UA" sz="3200" b="1" i="1" dirty="0" err="1">
                <a:solidFill>
                  <a:srgbClr val="0070C0"/>
                </a:solidFill>
              </a:rPr>
              <a:t>ш-ий</a:t>
            </a:r>
            <a:r>
              <a:rPr lang="uk-UA" sz="3200" b="1" i="1" dirty="0">
                <a:solidFill>
                  <a:srgbClr val="0070C0"/>
                </a:solidFill>
              </a:rPr>
              <a:t>; глиб(</a:t>
            </a:r>
            <a:r>
              <a:rPr lang="uk-UA" sz="3200" b="1" i="1" dirty="0" err="1">
                <a:solidFill>
                  <a:srgbClr val="0070C0"/>
                </a:solidFill>
              </a:rPr>
              <a:t>ок</a:t>
            </a:r>
            <a:r>
              <a:rPr lang="uk-UA" sz="3200" b="1" i="1" dirty="0">
                <a:solidFill>
                  <a:srgbClr val="0070C0"/>
                </a:solidFill>
              </a:rPr>
              <a:t># )</a:t>
            </a:r>
            <a:r>
              <a:rPr lang="uk-UA" sz="3200" b="1" i="1" dirty="0" err="1">
                <a:solidFill>
                  <a:srgbClr val="0070C0"/>
                </a:solidFill>
              </a:rPr>
              <a:t>-ий</a:t>
            </a:r>
            <a:r>
              <a:rPr lang="uk-UA" sz="3200" b="1" i="1" dirty="0">
                <a:solidFill>
                  <a:srgbClr val="0070C0"/>
                </a:solidFill>
              </a:rPr>
              <a:t> </a:t>
            </a:r>
            <a:r>
              <a:rPr lang="uk-UA" sz="3200" b="1" dirty="0">
                <a:solidFill>
                  <a:srgbClr val="0070C0"/>
                </a:solidFill>
              </a:rPr>
              <a:t>–</a:t>
            </a:r>
            <a:r>
              <a:rPr lang="uk-UA" sz="3200" b="1" i="1" dirty="0">
                <a:solidFill>
                  <a:srgbClr val="0070C0"/>
                </a:solidFill>
              </a:rPr>
              <a:t> глиб + </a:t>
            </a:r>
            <a:r>
              <a:rPr lang="uk-UA" sz="3200" b="1" i="1" dirty="0" err="1">
                <a:solidFill>
                  <a:srgbClr val="0070C0"/>
                </a:solidFill>
              </a:rPr>
              <a:t>-</a:t>
            </a:r>
            <a:r>
              <a:rPr lang="uk-UA" sz="3200" b="1" i="1" dirty="0" err="1" smtClean="0">
                <a:solidFill>
                  <a:srgbClr val="0070C0"/>
                </a:solidFill>
              </a:rPr>
              <a:t>ш-ий</a:t>
            </a:r>
            <a:r>
              <a:rPr lang="uk-UA" sz="3200" b="1" i="1" dirty="0">
                <a:solidFill>
                  <a:srgbClr val="0070C0"/>
                </a:solidFill>
              </a:rPr>
              <a:t>; </a:t>
            </a:r>
            <a:endParaRPr lang="uk-UA" sz="3200" b="1" i="1" dirty="0" smtClean="0">
              <a:solidFill>
                <a:srgbClr val="0070C0"/>
              </a:solidFill>
            </a:endParaRPr>
          </a:p>
          <a:p>
            <a:pPr lvl="0" algn="just">
              <a:lnSpc>
                <a:spcPct val="100000"/>
              </a:lnSpc>
            </a:pPr>
            <a:r>
              <a:rPr lang="uk-UA" sz="3200" b="1" i="1" dirty="0" err="1" smtClean="0">
                <a:solidFill>
                  <a:srgbClr val="0070C0"/>
                </a:solidFill>
              </a:rPr>
              <a:t>дал</a:t>
            </a:r>
            <a:r>
              <a:rPr lang="uk-UA" sz="3200" b="1" i="1" dirty="0" smtClean="0">
                <a:solidFill>
                  <a:srgbClr val="0070C0"/>
                </a:solidFill>
              </a:rPr>
              <a:t>(</a:t>
            </a:r>
            <a:r>
              <a:rPr lang="uk-UA" sz="3200" b="1" i="1" dirty="0" err="1" smtClean="0">
                <a:solidFill>
                  <a:srgbClr val="0070C0"/>
                </a:solidFill>
              </a:rPr>
              <a:t>ек</a:t>
            </a:r>
            <a:r>
              <a:rPr lang="uk-UA" sz="3200" b="1" i="1" dirty="0" smtClean="0">
                <a:solidFill>
                  <a:srgbClr val="0070C0"/>
                </a:solidFill>
              </a:rPr>
              <a:t>#)</a:t>
            </a:r>
            <a:r>
              <a:rPr lang="uk-UA" sz="3200" b="1" i="1" dirty="0" err="1" smtClean="0">
                <a:solidFill>
                  <a:srgbClr val="0070C0"/>
                </a:solidFill>
              </a:rPr>
              <a:t>-</a:t>
            </a:r>
            <a:r>
              <a:rPr lang="uk-UA" sz="3200" b="1" i="1" dirty="0" err="1">
                <a:solidFill>
                  <a:srgbClr val="0070C0"/>
                </a:solidFill>
              </a:rPr>
              <a:t>ий</a:t>
            </a:r>
            <a:r>
              <a:rPr lang="uk-UA" sz="3200" b="1" i="1" dirty="0">
                <a:solidFill>
                  <a:srgbClr val="0070C0"/>
                </a:solidFill>
              </a:rPr>
              <a:t> </a:t>
            </a:r>
            <a:r>
              <a:rPr lang="uk-UA" sz="3200" b="1" dirty="0">
                <a:solidFill>
                  <a:srgbClr val="0070C0"/>
                </a:solidFill>
              </a:rPr>
              <a:t>– </a:t>
            </a:r>
            <a:r>
              <a:rPr lang="uk-UA" sz="3200" b="1" i="1" dirty="0" err="1">
                <a:solidFill>
                  <a:srgbClr val="0070C0"/>
                </a:solidFill>
              </a:rPr>
              <a:t>дал'</a:t>
            </a:r>
            <a:r>
              <a:rPr lang="uk-UA" sz="3200" b="1" i="1" dirty="0">
                <a:solidFill>
                  <a:srgbClr val="0070C0"/>
                </a:solidFill>
              </a:rPr>
              <a:t> + </a:t>
            </a:r>
            <a:r>
              <a:rPr lang="uk-UA" sz="3200" b="1" i="1" dirty="0" err="1">
                <a:solidFill>
                  <a:srgbClr val="0070C0"/>
                </a:solidFill>
              </a:rPr>
              <a:t>ш-ий</a:t>
            </a:r>
            <a:r>
              <a:rPr lang="uk-UA" sz="3200" i="1" dirty="0"/>
              <a:t>;</a:t>
            </a:r>
            <a:endParaRPr lang="ru-RU" sz="3200" dirty="0"/>
          </a:p>
          <a:p>
            <a:pPr lvl="0" algn="just">
              <a:lnSpc>
                <a:spcPct val="100000"/>
              </a:lnSpc>
            </a:pPr>
            <a:r>
              <a:rPr lang="uk-UA" sz="3200" dirty="0" err="1"/>
              <a:t>морфонемним</a:t>
            </a:r>
            <a:r>
              <a:rPr lang="uk-UA" sz="3200" dirty="0"/>
              <a:t> чергуванням </a:t>
            </a:r>
            <a:r>
              <a:rPr lang="uk-UA" sz="3200" dirty="0">
                <a:solidFill>
                  <a:srgbClr val="C00000"/>
                </a:solidFill>
              </a:rPr>
              <a:t>/г/ – /ж/; /</a:t>
            </a:r>
            <a:r>
              <a:rPr lang="uk-UA" sz="3200" dirty="0" err="1">
                <a:solidFill>
                  <a:srgbClr val="C00000"/>
                </a:solidFill>
              </a:rPr>
              <a:t>з'</a:t>
            </a:r>
            <a:r>
              <a:rPr lang="uk-UA" sz="3200" dirty="0">
                <a:solidFill>
                  <a:srgbClr val="C00000"/>
                </a:solidFill>
              </a:rPr>
              <a:t>/ – /ж/; </a:t>
            </a:r>
            <a:r>
              <a:rPr lang="uk-UA" sz="3200" dirty="0" smtClean="0">
                <a:solidFill>
                  <a:srgbClr val="C00000"/>
                </a:solidFill>
              </a:rPr>
              <a:t>            /</a:t>
            </a:r>
            <a:r>
              <a:rPr lang="uk-UA" sz="3200" dirty="0">
                <a:solidFill>
                  <a:srgbClr val="C00000"/>
                </a:solidFill>
              </a:rPr>
              <a:t>с/ – /ш/</a:t>
            </a:r>
            <a:r>
              <a:rPr lang="uk-UA" sz="3200" dirty="0"/>
              <a:t>, яке відбувається паралельно з усіченням або автономно: </a:t>
            </a:r>
            <a:r>
              <a:rPr lang="uk-UA" sz="3200" b="1" i="1" dirty="0">
                <a:solidFill>
                  <a:srgbClr val="0070C0"/>
                </a:solidFill>
              </a:rPr>
              <a:t>доро</a:t>
            </a:r>
            <a:r>
              <a:rPr lang="uk-UA" sz="3200" b="1" i="1" dirty="0">
                <a:solidFill>
                  <a:srgbClr val="C00000"/>
                </a:solidFill>
              </a:rPr>
              <a:t>г</a:t>
            </a:r>
            <a:r>
              <a:rPr lang="uk-UA" sz="3200" b="1" i="1" dirty="0">
                <a:solidFill>
                  <a:srgbClr val="0070C0"/>
                </a:solidFill>
              </a:rPr>
              <a:t>­ий </a:t>
            </a:r>
            <a:r>
              <a:rPr lang="uk-UA" sz="3200" b="1" dirty="0">
                <a:solidFill>
                  <a:srgbClr val="0070C0"/>
                </a:solidFill>
              </a:rPr>
              <a:t>– </a:t>
            </a:r>
            <a:r>
              <a:rPr lang="uk-UA" sz="3200" b="1" i="1" dirty="0" err="1" smtClean="0">
                <a:solidFill>
                  <a:srgbClr val="0070C0"/>
                </a:solidFill>
              </a:rPr>
              <a:t>доро</a:t>
            </a:r>
            <a:r>
              <a:rPr lang="uk-UA" sz="3200" b="1" i="1" dirty="0" err="1" smtClean="0">
                <a:solidFill>
                  <a:srgbClr val="C00000"/>
                </a:solidFill>
              </a:rPr>
              <a:t>ж</a:t>
            </a:r>
            <a:r>
              <a:rPr lang="uk-UA" sz="3200" b="1" i="1" dirty="0" err="1" smtClean="0">
                <a:solidFill>
                  <a:srgbClr val="0070C0"/>
                </a:solidFill>
              </a:rPr>
              <a:t>-ч-ий</a:t>
            </a:r>
            <a:r>
              <a:rPr lang="uk-UA" sz="3200" b="1" i="1" dirty="0">
                <a:solidFill>
                  <a:srgbClr val="0070C0"/>
                </a:solidFill>
              </a:rPr>
              <a:t>; </a:t>
            </a:r>
            <a:r>
              <a:rPr lang="uk-UA" sz="3200" b="1" i="1" dirty="0" err="1">
                <a:solidFill>
                  <a:srgbClr val="0070C0"/>
                </a:solidFill>
              </a:rPr>
              <a:t>бли</a:t>
            </a:r>
            <a:r>
              <a:rPr lang="uk-UA" sz="3200" b="1" i="1" dirty="0" err="1">
                <a:solidFill>
                  <a:srgbClr val="C00000"/>
                </a:solidFill>
              </a:rPr>
              <a:t>з'</a:t>
            </a:r>
            <a:r>
              <a:rPr lang="uk-UA" sz="3200" b="1" i="1" dirty="0">
                <a:solidFill>
                  <a:srgbClr val="0070C0"/>
                </a:solidFill>
              </a:rPr>
              <a:t>(к#)</a:t>
            </a:r>
            <a:r>
              <a:rPr lang="uk-UA" sz="3200" b="1" i="1" dirty="0" err="1">
                <a:solidFill>
                  <a:srgbClr val="0070C0"/>
                </a:solidFill>
              </a:rPr>
              <a:t>-ий</a:t>
            </a:r>
            <a:r>
              <a:rPr lang="uk-UA" sz="3200" b="1" i="1" dirty="0">
                <a:solidFill>
                  <a:srgbClr val="0070C0"/>
                </a:solidFill>
              </a:rPr>
              <a:t> </a:t>
            </a:r>
            <a:r>
              <a:rPr lang="uk-UA" sz="3200" b="1" dirty="0">
                <a:solidFill>
                  <a:srgbClr val="0070C0"/>
                </a:solidFill>
              </a:rPr>
              <a:t>– </a:t>
            </a:r>
            <a:r>
              <a:rPr lang="uk-UA" sz="3200" b="1" i="1" dirty="0" err="1">
                <a:solidFill>
                  <a:srgbClr val="0070C0"/>
                </a:solidFill>
              </a:rPr>
              <a:t>ближ+</a:t>
            </a:r>
            <a:r>
              <a:rPr lang="uk-UA" sz="3200" b="1" i="1" dirty="0" err="1">
                <a:solidFill>
                  <a:srgbClr val="C00000"/>
                </a:solidFill>
              </a:rPr>
              <a:t>ч</a:t>
            </a:r>
            <a:r>
              <a:rPr lang="uk-UA" sz="3200" b="1" i="1" dirty="0" err="1">
                <a:solidFill>
                  <a:srgbClr val="0070C0"/>
                </a:solidFill>
              </a:rPr>
              <a:t>-ий</a:t>
            </a:r>
            <a:r>
              <a:rPr lang="uk-UA" sz="3200" b="1" i="1" dirty="0">
                <a:solidFill>
                  <a:srgbClr val="0070C0"/>
                </a:solidFill>
              </a:rPr>
              <a:t>; вис(</a:t>
            </a:r>
            <a:r>
              <a:rPr lang="uk-UA" sz="3200" b="1" i="1" dirty="0" err="1">
                <a:solidFill>
                  <a:srgbClr val="0070C0"/>
                </a:solidFill>
              </a:rPr>
              <a:t>ок</a:t>
            </a:r>
            <a:r>
              <a:rPr lang="uk-UA" sz="3200" b="1" i="1" dirty="0">
                <a:solidFill>
                  <a:srgbClr val="0070C0"/>
                </a:solidFill>
              </a:rPr>
              <a:t>#)</a:t>
            </a:r>
            <a:r>
              <a:rPr lang="uk-UA" sz="3200" b="1" i="1" dirty="0" err="1">
                <a:solidFill>
                  <a:srgbClr val="0070C0"/>
                </a:solidFill>
              </a:rPr>
              <a:t>-ий</a:t>
            </a:r>
            <a:r>
              <a:rPr lang="uk-UA" sz="3200" b="1" i="1" dirty="0">
                <a:solidFill>
                  <a:srgbClr val="0070C0"/>
                </a:solidFill>
              </a:rPr>
              <a:t> </a:t>
            </a:r>
            <a:r>
              <a:rPr lang="uk-UA" sz="3200" b="1" dirty="0">
                <a:solidFill>
                  <a:srgbClr val="0070C0"/>
                </a:solidFill>
              </a:rPr>
              <a:t>– </a:t>
            </a:r>
            <a:r>
              <a:rPr lang="uk-UA" sz="3200" b="1" i="1" dirty="0" err="1">
                <a:solidFill>
                  <a:srgbClr val="0070C0"/>
                </a:solidFill>
              </a:rPr>
              <a:t>виш-</a:t>
            </a:r>
            <a:r>
              <a:rPr lang="uk-UA" sz="3200" b="1" i="1" dirty="0" err="1">
                <a:solidFill>
                  <a:srgbClr val="C00000"/>
                </a:solidFill>
              </a:rPr>
              <a:t>ч</a:t>
            </a:r>
            <a:r>
              <a:rPr lang="uk-UA" sz="3200" b="1" i="1" dirty="0" err="1">
                <a:solidFill>
                  <a:srgbClr val="0070C0"/>
                </a:solidFill>
              </a:rPr>
              <a:t>-ий</a:t>
            </a:r>
            <a:r>
              <a:rPr lang="uk-UA" sz="3200" b="1" i="1" dirty="0">
                <a:solidFill>
                  <a:srgbClr val="0070C0"/>
                </a:solidFill>
              </a:rPr>
              <a:t>; </a:t>
            </a:r>
            <a:r>
              <a:rPr lang="uk-UA" sz="3200" b="1" i="1" dirty="0" err="1">
                <a:solidFill>
                  <a:srgbClr val="0070C0"/>
                </a:solidFill>
              </a:rPr>
              <a:t>товс</a:t>
            </a:r>
            <a:r>
              <a:rPr lang="uk-UA" sz="3200" b="1" i="1" dirty="0">
                <a:solidFill>
                  <a:srgbClr val="0070C0"/>
                </a:solidFill>
              </a:rPr>
              <a:t>(т#)</a:t>
            </a:r>
            <a:r>
              <a:rPr lang="uk-UA" sz="3200" b="1" i="1" dirty="0" err="1">
                <a:solidFill>
                  <a:srgbClr val="0070C0"/>
                </a:solidFill>
              </a:rPr>
              <a:t>-ий</a:t>
            </a:r>
            <a:r>
              <a:rPr lang="uk-UA" sz="3200" b="1" i="1" dirty="0">
                <a:solidFill>
                  <a:srgbClr val="0070C0"/>
                </a:solidFill>
              </a:rPr>
              <a:t> </a:t>
            </a:r>
            <a:r>
              <a:rPr lang="uk-UA" sz="3200" b="1" dirty="0">
                <a:solidFill>
                  <a:srgbClr val="0070C0"/>
                </a:solidFill>
              </a:rPr>
              <a:t>– </a:t>
            </a:r>
            <a:r>
              <a:rPr lang="uk-UA" sz="3200" b="1" i="1" dirty="0" err="1">
                <a:solidFill>
                  <a:srgbClr val="0070C0"/>
                </a:solidFill>
              </a:rPr>
              <a:t>товш-</a:t>
            </a:r>
            <a:r>
              <a:rPr lang="uk-UA" sz="3200" b="1" i="1" dirty="0" err="1">
                <a:solidFill>
                  <a:srgbClr val="C00000"/>
                </a:solidFill>
              </a:rPr>
              <a:t>ч</a:t>
            </a:r>
            <a:r>
              <a:rPr lang="uk-UA" sz="3200" b="1" i="1" dirty="0" err="1">
                <a:solidFill>
                  <a:srgbClr val="0070C0"/>
                </a:solidFill>
              </a:rPr>
              <a:t>-ий</a:t>
            </a:r>
            <a:r>
              <a:rPr lang="uk-UA" sz="3200" b="1" i="1" dirty="0">
                <a:solidFill>
                  <a:srgbClr val="0070C0"/>
                </a:solidFill>
              </a:rPr>
              <a:t>. 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31459543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5046" y="328246"/>
            <a:ext cx="9343292" cy="5743209"/>
          </a:xfrm>
        </p:spPr>
        <p:txBody>
          <a:bodyPr/>
          <a:lstStyle/>
          <a:p>
            <a:pPr algn="just"/>
            <a:r>
              <a:rPr lang="uk-UA" dirty="0"/>
              <a:t>Деякі прикметники можуть утворювати паралельні форми ви­щого ступеня за допомогою суфіксів </a:t>
            </a:r>
            <a:r>
              <a:rPr lang="uk-UA" b="1" dirty="0">
                <a:solidFill>
                  <a:srgbClr val="FF0000"/>
                </a:solidFill>
              </a:rPr>
              <a:t>-ш- </a:t>
            </a:r>
            <a:r>
              <a:rPr lang="uk-UA" dirty="0" smtClean="0"/>
              <a:t>та </a:t>
            </a:r>
            <a:r>
              <a:rPr lang="uk-UA" dirty="0" err="1" smtClean="0"/>
              <a:t>-</a:t>
            </a:r>
            <a:r>
              <a:rPr lang="uk-UA" b="1" dirty="0" err="1" smtClean="0">
                <a:solidFill>
                  <a:srgbClr val="FF0000"/>
                </a:solidFill>
              </a:rPr>
              <a:t>іш</a:t>
            </a:r>
            <a:r>
              <a:rPr lang="uk-UA" dirty="0" err="1" smtClean="0"/>
              <a:t>-</a:t>
            </a:r>
            <a:r>
              <a:rPr lang="uk-UA" dirty="0"/>
              <a:t>: </a:t>
            </a:r>
            <a:r>
              <a:rPr lang="uk-UA" b="1" i="1" dirty="0">
                <a:solidFill>
                  <a:srgbClr val="00B050"/>
                </a:solidFill>
              </a:rPr>
              <a:t>багатий </a:t>
            </a:r>
            <a:r>
              <a:rPr lang="uk-UA" b="1" dirty="0">
                <a:solidFill>
                  <a:srgbClr val="00B050"/>
                </a:solidFill>
              </a:rPr>
              <a:t>–</a:t>
            </a:r>
            <a:r>
              <a:rPr lang="uk-UA" b="1" i="1" dirty="0">
                <a:solidFill>
                  <a:srgbClr val="00B050"/>
                </a:solidFill>
              </a:rPr>
              <a:t> </a:t>
            </a:r>
            <a:r>
              <a:rPr lang="uk-UA" b="1" i="1" dirty="0" err="1">
                <a:solidFill>
                  <a:srgbClr val="00B050"/>
                </a:solidFill>
              </a:rPr>
              <a:t>багат-ш-ий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багат-іш-ий</a:t>
            </a:r>
            <a:r>
              <a:rPr lang="uk-UA" i="1" dirty="0" smtClean="0"/>
              <a:t>, </a:t>
            </a:r>
          </a:p>
          <a:p>
            <a:pPr algn="just"/>
            <a:r>
              <a:rPr lang="uk-UA" b="1" i="1" dirty="0" err="1" smtClean="0">
                <a:solidFill>
                  <a:srgbClr val="00B050"/>
                </a:solidFill>
              </a:rPr>
              <a:t>товстий-товст-іш-ий</a:t>
            </a:r>
            <a:r>
              <a:rPr lang="uk-UA" b="1" i="1" dirty="0" smtClean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товш-ч-ий</a:t>
            </a:r>
            <a:r>
              <a:rPr lang="uk-UA" b="1" i="1" dirty="0" smtClean="0">
                <a:solidFill>
                  <a:srgbClr val="00B050"/>
                </a:solidFill>
              </a:rPr>
              <a:t>.</a:t>
            </a:r>
            <a:endParaRPr lang="ru-RU" dirty="0"/>
          </a:p>
          <a:p>
            <a:pPr algn="just"/>
            <a:r>
              <a:rPr lang="uk-UA" dirty="0"/>
              <a:t>Від прикметників </a:t>
            </a:r>
            <a:r>
              <a:rPr lang="uk-UA" b="1" i="1" dirty="0">
                <a:solidFill>
                  <a:srgbClr val="C00000"/>
                </a:solidFill>
              </a:rPr>
              <a:t>хороший, гарний, поганий, великий, малий </a:t>
            </a:r>
            <a:r>
              <a:rPr lang="uk-UA" dirty="0"/>
              <a:t>утворюються суплетивні форми вищого ступеня: </a:t>
            </a:r>
            <a:r>
              <a:rPr lang="uk-UA" b="1" i="1" dirty="0">
                <a:solidFill>
                  <a:srgbClr val="00B050"/>
                </a:solidFill>
              </a:rPr>
              <a:t>хороший </a:t>
            </a:r>
            <a:r>
              <a:rPr lang="uk-UA" b="1" dirty="0">
                <a:solidFill>
                  <a:srgbClr val="00B050"/>
                </a:solidFill>
              </a:rPr>
              <a:t>– </a:t>
            </a:r>
            <a:r>
              <a:rPr lang="uk-UA" b="1" i="1" dirty="0" err="1" smtClean="0">
                <a:solidFill>
                  <a:srgbClr val="00B050"/>
                </a:solidFill>
              </a:rPr>
              <a:t>кра­шчий</a:t>
            </a:r>
            <a:r>
              <a:rPr lang="uk-UA" b="1" i="1" dirty="0">
                <a:solidFill>
                  <a:srgbClr val="00B050"/>
                </a:solidFill>
              </a:rPr>
              <a:t>; гарний </a:t>
            </a:r>
            <a:r>
              <a:rPr lang="uk-UA" b="1" dirty="0">
                <a:solidFill>
                  <a:srgbClr val="00B050"/>
                </a:solidFill>
              </a:rPr>
              <a:t>– </a:t>
            </a:r>
            <a:r>
              <a:rPr lang="uk-UA" b="1" i="1" dirty="0">
                <a:solidFill>
                  <a:srgbClr val="00B050"/>
                </a:solidFill>
              </a:rPr>
              <a:t>кращий; поганий </a:t>
            </a:r>
            <a:r>
              <a:rPr lang="uk-UA" b="1" dirty="0">
                <a:solidFill>
                  <a:srgbClr val="00B050"/>
                </a:solidFill>
              </a:rPr>
              <a:t>– </a:t>
            </a:r>
            <a:r>
              <a:rPr lang="uk-UA" b="1" i="1" dirty="0">
                <a:solidFill>
                  <a:srgbClr val="00B050"/>
                </a:solidFill>
              </a:rPr>
              <a:t>гірший; великий </a:t>
            </a:r>
            <a:r>
              <a:rPr lang="uk-UA" b="1" dirty="0">
                <a:solidFill>
                  <a:srgbClr val="00B050"/>
                </a:solidFill>
              </a:rPr>
              <a:t>– </a:t>
            </a:r>
            <a:r>
              <a:rPr lang="uk-UA" b="1" i="1" dirty="0">
                <a:solidFill>
                  <a:srgbClr val="00B050"/>
                </a:solidFill>
              </a:rPr>
              <a:t>більший; </a:t>
            </a:r>
            <a:r>
              <a:rPr lang="uk-UA" b="1" i="1" dirty="0">
                <a:solidFill>
                  <a:srgbClr val="00B050"/>
                </a:solidFill>
              </a:rPr>
              <a:t>ма­лий </a:t>
            </a:r>
            <a:r>
              <a:rPr lang="uk-UA" b="1" dirty="0">
                <a:solidFill>
                  <a:srgbClr val="00B050"/>
                </a:solidFill>
              </a:rPr>
              <a:t>–</a:t>
            </a:r>
            <a:r>
              <a:rPr lang="uk-UA" b="1" i="1" dirty="0">
                <a:solidFill>
                  <a:srgbClr val="00B050"/>
                </a:solidFill>
              </a:rPr>
              <a:t> менший</a:t>
            </a:r>
            <a:r>
              <a:rPr lang="uk-UA" b="1" i="1" dirty="0" smtClean="0">
                <a:solidFill>
                  <a:srgbClr val="00B050"/>
                </a:solidFill>
              </a:rPr>
              <a:t>.</a:t>
            </a:r>
          </a:p>
          <a:p>
            <a:pPr algn="just"/>
            <a:endParaRPr lang="ru-RU" b="1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Складена форма вищого ступеня утворюється способом сло­воскладання за словотвірною моделлю — прислівник </a:t>
            </a:r>
            <a:r>
              <a:rPr lang="uk-UA" i="1" dirty="0"/>
              <a:t>(</a:t>
            </a:r>
            <a:r>
              <a:rPr lang="uk-UA" b="1" i="1" dirty="0">
                <a:solidFill>
                  <a:srgbClr val="FF0000"/>
                </a:solidFill>
              </a:rPr>
              <a:t>більш/ менш</a:t>
            </a:r>
            <a:r>
              <a:rPr lang="uk-UA" i="1" dirty="0"/>
              <a:t>) + </a:t>
            </a:r>
            <a:r>
              <a:rPr lang="uk-UA" dirty="0"/>
              <a:t>прикметник нульового ступеня: </a:t>
            </a:r>
            <a:r>
              <a:rPr lang="uk-UA" b="1" i="1" dirty="0">
                <a:solidFill>
                  <a:srgbClr val="0070C0"/>
                </a:solidFill>
              </a:rPr>
              <a:t>менш глибокий; більш розумний.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endParaRPr lang="uk-UA" b="1" i="1" dirty="0" smtClean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84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923" y="187569"/>
            <a:ext cx="9472245" cy="6459416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uk-UA" sz="3000" b="1" dirty="0">
                <a:solidFill>
                  <a:srgbClr val="C00000"/>
                </a:solidFill>
              </a:rPr>
              <a:t>Грамема найвищого ступеня порівняння </a:t>
            </a:r>
            <a:r>
              <a:rPr lang="uk-UA" sz="3000" dirty="0"/>
              <a:t>виражає ознаку предмета, яка виявляється в ньому найбільшою (наймен­шою) мірою, ніж в усіх інших предметах </a:t>
            </a:r>
            <a:r>
              <a:rPr lang="uk-UA" sz="3000" i="1" dirty="0" smtClean="0"/>
              <a:t>(</a:t>
            </a:r>
            <a:r>
              <a:rPr lang="uk-UA" sz="3000" b="1" i="1" dirty="0" smtClean="0">
                <a:solidFill>
                  <a:srgbClr val="0070C0"/>
                </a:solidFill>
              </a:rPr>
              <a:t>Еверест </a:t>
            </a:r>
            <a:r>
              <a:rPr lang="uk-UA" sz="3000" b="1" dirty="0">
                <a:solidFill>
                  <a:srgbClr val="0070C0"/>
                </a:solidFill>
              </a:rPr>
              <a:t>– </a:t>
            </a:r>
            <a:r>
              <a:rPr lang="uk-UA" sz="3000" b="1" i="1" dirty="0">
                <a:solidFill>
                  <a:srgbClr val="0070C0"/>
                </a:solidFill>
              </a:rPr>
              <a:t>найвища гора у світі</a:t>
            </a:r>
            <a:r>
              <a:rPr lang="uk-UA" sz="3000" i="1" dirty="0">
                <a:solidFill>
                  <a:srgbClr val="0070C0"/>
                </a:solidFill>
              </a:rPr>
              <a:t>). </a:t>
            </a:r>
            <a:endParaRPr lang="uk-UA" sz="3000" i="1" dirty="0" smtClean="0">
              <a:solidFill>
                <a:srgbClr val="0070C0"/>
              </a:solidFill>
            </a:endParaRPr>
          </a:p>
          <a:p>
            <a:pPr algn="just"/>
            <a:r>
              <a:rPr lang="uk-UA" sz="3000" dirty="0" smtClean="0"/>
              <a:t>Ця </a:t>
            </a:r>
            <a:r>
              <a:rPr lang="uk-UA" sz="3000" dirty="0"/>
              <a:t>грамема також має дві форми: </a:t>
            </a:r>
            <a:r>
              <a:rPr lang="uk-UA" sz="3000" b="1" dirty="0">
                <a:solidFill>
                  <a:srgbClr val="0070C0"/>
                </a:solidFill>
              </a:rPr>
              <a:t>просту</a:t>
            </a:r>
            <a:r>
              <a:rPr lang="uk-UA" sz="3000" dirty="0"/>
              <a:t> (синтетичну) і </a:t>
            </a:r>
            <a:r>
              <a:rPr lang="uk-UA" sz="3000" b="1" dirty="0">
                <a:solidFill>
                  <a:srgbClr val="0070C0"/>
                </a:solidFill>
              </a:rPr>
              <a:t>складену</a:t>
            </a:r>
            <a:r>
              <a:rPr lang="uk-UA" sz="3000" dirty="0"/>
              <a:t> (аналітичну).</a:t>
            </a:r>
            <a:endParaRPr lang="ru-RU" sz="3000" dirty="0"/>
          </a:p>
          <a:p>
            <a:pPr algn="just"/>
            <a:r>
              <a:rPr lang="uk-UA" sz="3000" dirty="0"/>
              <a:t>Проста форма найвищого ступеня </a:t>
            </a:r>
            <a:r>
              <a:rPr lang="uk-UA" sz="3000" dirty="0" smtClean="0"/>
              <a:t>утворюється</a:t>
            </a:r>
          </a:p>
          <a:p>
            <a:pPr algn="just"/>
            <a:r>
              <a:rPr lang="uk-UA" sz="3000" dirty="0" smtClean="0"/>
              <a:t> </a:t>
            </a:r>
            <a:r>
              <a:rPr lang="uk-UA" sz="3000" dirty="0"/>
              <a:t>за </a:t>
            </a:r>
            <a:r>
              <a:rPr lang="uk-UA" sz="3000" dirty="0" smtClean="0"/>
              <a:t> </a:t>
            </a:r>
            <a:r>
              <a:rPr lang="uk-UA" sz="3000" dirty="0"/>
              <a:t>моделлю – префікс </a:t>
            </a:r>
            <a:r>
              <a:rPr lang="uk-UA" sz="3000" i="1" dirty="0"/>
              <a:t>(</a:t>
            </a:r>
            <a:r>
              <a:rPr lang="uk-UA" sz="3000" b="1" i="1" dirty="0" err="1">
                <a:solidFill>
                  <a:srgbClr val="FF0000"/>
                </a:solidFill>
              </a:rPr>
              <a:t>най-</a:t>
            </a:r>
            <a:r>
              <a:rPr lang="uk-UA" sz="3000" b="1" i="1" dirty="0">
                <a:solidFill>
                  <a:srgbClr val="FF0000"/>
                </a:solidFill>
              </a:rPr>
              <a:t>/</a:t>
            </a:r>
            <a:r>
              <a:rPr lang="uk-UA" sz="3000" b="1" i="1" dirty="0" err="1" smtClean="0">
                <a:solidFill>
                  <a:srgbClr val="FF0000"/>
                </a:solidFill>
              </a:rPr>
              <a:t>як-най-</a:t>
            </a:r>
            <a:r>
              <a:rPr lang="uk-UA" sz="3000" b="1" i="1" dirty="0">
                <a:solidFill>
                  <a:srgbClr val="FF0000"/>
                </a:solidFill>
              </a:rPr>
              <a:t>/</a:t>
            </a:r>
            <a:r>
              <a:rPr lang="uk-UA" sz="3000" b="1" i="1" dirty="0" err="1" smtClean="0">
                <a:solidFill>
                  <a:srgbClr val="FF0000"/>
                </a:solidFill>
              </a:rPr>
              <a:t>що-най-</a:t>
            </a:r>
            <a:r>
              <a:rPr lang="uk-UA" sz="3000" i="1" dirty="0"/>
              <a:t>) </a:t>
            </a:r>
            <a:r>
              <a:rPr lang="uk-UA" sz="3000" dirty="0"/>
              <a:t>+ прикмет­ник у формі вищого ступеня: </a:t>
            </a:r>
            <a:endParaRPr lang="uk-UA" sz="3000" dirty="0" smtClean="0"/>
          </a:p>
          <a:p>
            <a:pPr marL="0" indent="0" algn="just">
              <a:buNone/>
            </a:pPr>
            <a:r>
              <a:rPr lang="uk-UA" sz="3000" b="1" i="1" dirty="0" smtClean="0">
                <a:solidFill>
                  <a:srgbClr val="00B050"/>
                </a:solidFill>
              </a:rPr>
              <a:t>швидший </a:t>
            </a:r>
            <a:r>
              <a:rPr lang="uk-UA" sz="3000" b="1" dirty="0">
                <a:solidFill>
                  <a:srgbClr val="00B050"/>
                </a:solidFill>
              </a:rPr>
              <a:t>– </a:t>
            </a:r>
            <a:r>
              <a:rPr lang="uk-UA" sz="3000" b="1" i="1" dirty="0" err="1">
                <a:solidFill>
                  <a:srgbClr val="C00000"/>
                </a:solidFill>
              </a:rPr>
              <a:t>най-</a:t>
            </a:r>
            <a:r>
              <a:rPr lang="uk-UA" sz="3000" b="1" i="1" dirty="0" err="1">
                <a:solidFill>
                  <a:srgbClr val="00B050"/>
                </a:solidFill>
              </a:rPr>
              <a:t>швидший</a:t>
            </a:r>
            <a:r>
              <a:rPr lang="uk-UA" sz="3000" b="1" i="1" dirty="0">
                <a:solidFill>
                  <a:srgbClr val="00B050"/>
                </a:solidFill>
              </a:rPr>
              <a:t> (</a:t>
            </a:r>
            <a:r>
              <a:rPr lang="uk-UA" sz="3000" b="1" i="1" dirty="0" err="1">
                <a:solidFill>
                  <a:srgbClr val="C00000"/>
                </a:solidFill>
              </a:rPr>
              <a:t>як-най</a:t>
            </a:r>
            <a:r>
              <a:rPr lang="uk-UA" sz="3000" b="1" i="1" dirty="0" err="1">
                <a:solidFill>
                  <a:srgbClr val="00B050"/>
                </a:solidFill>
              </a:rPr>
              <a:t>-швидший</a:t>
            </a:r>
            <a:r>
              <a:rPr lang="uk-UA" sz="3000" b="1" i="1" dirty="0">
                <a:solidFill>
                  <a:srgbClr val="00B050"/>
                </a:solidFill>
              </a:rPr>
              <a:t>, </a:t>
            </a:r>
            <a:r>
              <a:rPr lang="uk-UA" sz="3000" b="1" i="1" dirty="0" err="1" smtClean="0">
                <a:solidFill>
                  <a:srgbClr val="C00000"/>
                </a:solidFill>
              </a:rPr>
              <a:t>що-най</a:t>
            </a:r>
            <a:r>
              <a:rPr lang="uk-UA" sz="3000" b="1" i="1" dirty="0" err="1" smtClean="0">
                <a:solidFill>
                  <a:srgbClr val="00B050"/>
                </a:solidFill>
              </a:rPr>
              <a:t>-швидший</a:t>
            </a:r>
            <a:r>
              <a:rPr lang="uk-UA" sz="3000" b="1" i="1" dirty="0">
                <a:solidFill>
                  <a:srgbClr val="00B050"/>
                </a:solidFill>
              </a:rPr>
              <a:t>); </a:t>
            </a:r>
            <a:endParaRPr lang="uk-UA" sz="3000" b="1" i="1" dirty="0" smtClean="0">
              <a:solidFill>
                <a:srgbClr val="00B050"/>
              </a:solidFill>
            </a:endParaRPr>
          </a:p>
          <a:p>
            <a:pPr marL="0" indent="0" algn="just">
              <a:buNone/>
            </a:pPr>
            <a:r>
              <a:rPr lang="uk-UA" sz="3000" b="1" i="1" dirty="0" smtClean="0">
                <a:solidFill>
                  <a:srgbClr val="00B050"/>
                </a:solidFill>
              </a:rPr>
              <a:t>кращий </a:t>
            </a:r>
            <a:r>
              <a:rPr lang="uk-UA" sz="3000" b="1" dirty="0">
                <a:solidFill>
                  <a:srgbClr val="00B050"/>
                </a:solidFill>
              </a:rPr>
              <a:t>– </a:t>
            </a:r>
            <a:r>
              <a:rPr lang="uk-UA" sz="3000" b="1" i="1" dirty="0" err="1">
                <a:solidFill>
                  <a:srgbClr val="C00000"/>
                </a:solidFill>
              </a:rPr>
              <a:t>най-</a:t>
            </a:r>
            <a:r>
              <a:rPr lang="uk-UA" sz="3000" b="1" i="1" dirty="0" err="1">
                <a:solidFill>
                  <a:srgbClr val="00B050"/>
                </a:solidFill>
              </a:rPr>
              <a:t>кращий</a:t>
            </a:r>
            <a:r>
              <a:rPr lang="uk-UA" sz="3000" b="1" i="1" dirty="0">
                <a:solidFill>
                  <a:srgbClr val="00B050"/>
                </a:solidFill>
              </a:rPr>
              <a:t> (</a:t>
            </a:r>
            <a:r>
              <a:rPr lang="uk-UA" sz="3000" b="1" i="1" dirty="0" err="1" smtClean="0">
                <a:solidFill>
                  <a:srgbClr val="C00000"/>
                </a:solidFill>
              </a:rPr>
              <a:t>як-най</a:t>
            </a:r>
            <a:r>
              <a:rPr lang="uk-UA" sz="3000" b="1" i="1" dirty="0" err="1" smtClean="0">
                <a:solidFill>
                  <a:srgbClr val="00B050"/>
                </a:solidFill>
              </a:rPr>
              <a:t>-­кращий</a:t>
            </a:r>
            <a:r>
              <a:rPr lang="uk-UA" sz="3000" b="1" i="1" dirty="0">
                <a:solidFill>
                  <a:srgbClr val="00B050"/>
                </a:solidFill>
              </a:rPr>
              <a:t>, </a:t>
            </a:r>
            <a:r>
              <a:rPr lang="uk-UA" sz="3000" b="1" i="1" dirty="0" err="1" smtClean="0">
                <a:solidFill>
                  <a:srgbClr val="C00000"/>
                </a:solidFill>
              </a:rPr>
              <a:t>що-най</a:t>
            </a:r>
            <a:r>
              <a:rPr lang="uk-UA" sz="3000" b="1" i="1" dirty="0" err="1" smtClean="0">
                <a:solidFill>
                  <a:srgbClr val="00B050"/>
                </a:solidFill>
              </a:rPr>
              <a:t>-кращий</a:t>
            </a:r>
            <a:r>
              <a:rPr lang="uk-UA" sz="3000" b="1" i="1" dirty="0">
                <a:solidFill>
                  <a:srgbClr val="00B050"/>
                </a:solidFill>
              </a:rPr>
              <a:t>); дорожчий </a:t>
            </a:r>
            <a:r>
              <a:rPr lang="uk-UA" sz="3000" b="1" dirty="0">
                <a:solidFill>
                  <a:srgbClr val="00B050"/>
                </a:solidFill>
              </a:rPr>
              <a:t>– </a:t>
            </a:r>
            <a:r>
              <a:rPr lang="uk-UA" sz="3000" b="1" i="1" dirty="0" err="1">
                <a:solidFill>
                  <a:srgbClr val="C00000"/>
                </a:solidFill>
              </a:rPr>
              <a:t>най-</a:t>
            </a:r>
            <a:r>
              <a:rPr lang="uk-UA" sz="3000" b="1" i="1" dirty="0" err="1">
                <a:solidFill>
                  <a:srgbClr val="00B050"/>
                </a:solidFill>
              </a:rPr>
              <a:t>дорожчий</a:t>
            </a:r>
            <a:r>
              <a:rPr lang="uk-UA" sz="3000" b="1" i="1" dirty="0">
                <a:solidFill>
                  <a:srgbClr val="00B050"/>
                </a:solidFill>
              </a:rPr>
              <a:t> (</a:t>
            </a:r>
            <a:r>
              <a:rPr lang="uk-UA" sz="3000" b="1" i="1" dirty="0" err="1" smtClean="0">
                <a:solidFill>
                  <a:srgbClr val="C00000"/>
                </a:solidFill>
              </a:rPr>
              <a:t>як-най-</a:t>
            </a:r>
            <a:r>
              <a:rPr lang="uk-UA" sz="3000" b="1" i="1" dirty="0" err="1" smtClean="0">
                <a:solidFill>
                  <a:srgbClr val="00B050"/>
                </a:solidFill>
              </a:rPr>
              <a:t>дорож-чий</a:t>
            </a:r>
            <a:r>
              <a:rPr lang="uk-UA" sz="3000" b="1" i="1" dirty="0">
                <a:solidFill>
                  <a:srgbClr val="00B050"/>
                </a:solidFill>
              </a:rPr>
              <a:t>, </a:t>
            </a:r>
            <a:r>
              <a:rPr lang="uk-UA" sz="3000" b="1" i="1" dirty="0" err="1" smtClean="0">
                <a:solidFill>
                  <a:srgbClr val="C00000"/>
                </a:solidFill>
              </a:rPr>
              <a:t>що-най</a:t>
            </a:r>
            <a:r>
              <a:rPr lang="uk-UA" sz="3000" b="1" i="1" dirty="0" err="1" smtClean="0">
                <a:solidFill>
                  <a:srgbClr val="00B050"/>
                </a:solidFill>
              </a:rPr>
              <a:t>-дорожчий</a:t>
            </a:r>
            <a:r>
              <a:rPr lang="uk-UA" sz="3000" b="1" i="1" dirty="0" smtClean="0">
                <a:solidFill>
                  <a:srgbClr val="00B050"/>
                </a:solidFill>
              </a:rPr>
              <a:t> </a:t>
            </a:r>
            <a:r>
              <a:rPr lang="uk-UA" sz="3000" i="1" dirty="0"/>
              <a:t>).</a:t>
            </a:r>
            <a:endParaRPr lang="ru-RU" sz="3000" dirty="0"/>
          </a:p>
          <a:p>
            <a:pPr algn="just"/>
            <a:r>
              <a:rPr lang="uk-UA" sz="3000" dirty="0"/>
              <a:t>Складена форма найвищого ступеня утворюється </a:t>
            </a:r>
            <a:r>
              <a:rPr lang="uk-UA" sz="3000" dirty="0" smtClean="0"/>
              <a:t>за </a:t>
            </a:r>
            <a:r>
              <a:rPr lang="uk-UA" sz="3000" dirty="0"/>
              <a:t>словотвірною </a:t>
            </a:r>
            <a:r>
              <a:rPr lang="uk-UA" sz="3000" dirty="0" smtClean="0"/>
              <a:t>моделлю:</a:t>
            </a:r>
          </a:p>
          <a:p>
            <a:pPr algn="just"/>
            <a:r>
              <a:rPr lang="uk-UA" sz="3000" dirty="0" smtClean="0"/>
              <a:t>прислівник </a:t>
            </a:r>
            <a:r>
              <a:rPr lang="uk-UA" sz="3000" i="1" dirty="0"/>
              <a:t>(</a:t>
            </a:r>
            <a:r>
              <a:rPr lang="uk-UA" sz="3000" b="1" i="1" dirty="0" err="1">
                <a:solidFill>
                  <a:srgbClr val="C00000"/>
                </a:solidFill>
              </a:rPr>
              <a:t>най­більш-</a:t>
            </a:r>
            <a:r>
              <a:rPr lang="uk-UA" sz="3000" b="1" i="1" dirty="0">
                <a:solidFill>
                  <a:srgbClr val="C00000"/>
                </a:solidFill>
              </a:rPr>
              <a:t>/найменш</a:t>
            </a:r>
            <a:r>
              <a:rPr lang="uk-UA" sz="3000" i="1" dirty="0"/>
              <a:t>) + </a:t>
            </a:r>
            <a:r>
              <a:rPr lang="uk-UA" sz="3000" dirty="0"/>
              <a:t>прикметник нульового ступеня: </a:t>
            </a:r>
            <a:r>
              <a:rPr lang="uk-UA" sz="3000" b="1" i="1" dirty="0">
                <a:solidFill>
                  <a:srgbClr val="00B050"/>
                </a:solidFill>
              </a:rPr>
              <a:t>най­менш </a:t>
            </a:r>
            <a:r>
              <a:rPr lang="uk-UA" sz="3000" b="1" i="1" dirty="0" smtClean="0">
                <a:solidFill>
                  <a:srgbClr val="00B050"/>
                </a:solidFill>
              </a:rPr>
              <a:t> </a:t>
            </a:r>
            <a:r>
              <a:rPr lang="uk-UA" sz="3000" b="1" i="1" dirty="0">
                <a:solidFill>
                  <a:srgbClr val="00B050"/>
                </a:solidFill>
              </a:rPr>
              <a:t>радісний; найбільш </a:t>
            </a:r>
            <a:r>
              <a:rPr lang="uk-UA" sz="3000" b="1" i="1" dirty="0" smtClean="0">
                <a:solidFill>
                  <a:srgbClr val="00B050"/>
                </a:solidFill>
              </a:rPr>
              <a:t> </a:t>
            </a:r>
            <a:r>
              <a:rPr lang="uk-UA" sz="3000" b="1" i="1" dirty="0">
                <a:solidFill>
                  <a:srgbClr val="00B050"/>
                </a:solidFill>
              </a:rPr>
              <a:t>розумний.</a:t>
            </a:r>
            <a:endParaRPr lang="ru-RU" sz="3000" b="1" dirty="0">
              <a:solidFill>
                <a:srgbClr val="00B050"/>
              </a:solidFill>
            </a:endParaRPr>
          </a:p>
          <a:p>
            <a:pPr algn="just"/>
            <a:r>
              <a:rPr lang="uk-UA" sz="3000" b="1" dirty="0">
                <a:solidFill>
                  <a:srgbClr val="00B050"/>
                </a:solidFill>
              </a:rPr>
              <a:t> </a:t>
            </a:r>
            <a:endParaRPr lang="ru-RU" sz="3000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8039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2" y="152400"/>
            <a:ext cx="9085385" cy="6529754"/>
          </a:xfrm>
        </p:spPr>
        <p:txBody>
          <a:bodyPr>
            <a:noAutofit/>
          </a:bodyPr>
          <a:lstStyle/>
          <a:p>
            <a:pPr algn="just"/>
            <a:r>
              <a:rPr lang="uk-UA" b="1" dirty="0">
                <a:solidFill>
                  <a:srgbClr val="0070C0"/>
                </a:solidFill>
              </a:rPr>
              <a:t>Н</a:t>
            </a:r>
            <a:r>
              <a:rPr lang="uk-UA" b="1" dirty="0" smtClean="0">
                <a:solidFill>
                  <a:srgbClr val="0070C0"/>
                </a:solidFill>
              </a:rPr>
              <a:t>е </a:t>
            </a:r>
            <a:r>
              <a:rPr lang="uk-UA" b="1" dirty="0">
                <a:solidFill>
                  <a:srgbClr val="0070C0"/>
                </a:solidFill>
              </a:rPr>
              <a:t>утворюють </a:t>
            </a:r>
            <a:r>
              <a:rPr lang="uk-UA" b="1" dirty="0" smtClean="0">
                <a:solidFill>
                  <a:srgbClr val="0070C0"/>
                </a:solidFill>
              </a:rPr>
              <a:t>ступенів порівняння</a:t>
            </a:r>
            <a:r>
              <a:rPr lang="uk-UA" dirty="0">
                <a:solidFill>
                  <a:srgbClr val="0070C0"/>
                </a:solidFill>
              </a:rPr>
              <a:t> </a:t>
            </a:r>
            <a:r>
              <a:rPr lang="uk-UA" dirty="0" smtClean="0"/>
              <a:t>якісні прикметники, що позначають:</a:t>
            </a:r>
          </a:p>
          <a:p>
            <a:pPr algn="just"/>
            <a:r>
              <a:rPr lang="uk-UA" dirty="0" smtClean="0"/>
              <a:t>назви </a:t>
            </a:r>
            <a:r>
              <a:rPr lang="uk-UA" dirty="0"/>
              <a:t>абсолютних ознак: </a:t>
            </a:r>
            <a:r>
              <a:rPr lang="uk-UA" b="1" i="1" dirty="0">
                <a:solidFill>
                  <a:srgbClr val="00B050"/>
                </a:solidFill>
              </a:rPr>
              <a:t>босий, німий, </a:t>
            </a:r>
            <a:r>
              <a:rPr lang="uk-UA" b="1" i="1" dirty="0" smtClean="0">
                <a:solidFill>
                  <a:srgbClr val="00B050"/>
                </a:solidFill>
              </a:rPr>
              <a:t>голий, жонатий</a:t>
            </a:r>
            <a:r>
              <a:rPr lang="uk-UA" b="1" i="1" dirty="0">
                <a:solidFill>
                  <a:srgbClr val="00B050"/>
                </a:solidFill>
              </a:rPr>
              <a:t>, сліпий, </a:t>
            </a:r>
            <a:r>
              <a:rPr lang="uk-UA" b="1" i="1" dirty="0" smtClean="0">
                <a:solidFill>
                  <a:srgbClr val="00B050"/>
                </a:solidFill>
              </a:rPr>
              <a:t>глухий, лисий, порожній</a:t>
            </a:r>
            <a:r>
              <a:rPr lang="uk-UA" b="1" dirty="0" smtClean="0">
                <a:solidFill>
                  <a:srgbClr val="00B050"/>
                </a:solidFill>
              </a:rPr>
              <a:t>;</a:t>
            </a:r>
            <a:endParaRPr lang="ru-RU" b="1" dirty="0">
              <a:solidFill>
                <a:srgbClr val="00B050"/>
              </a:solidFill>
            </a:endParaRPr>
          </a:p>
          <a:p>
            <a:pPr lvl="0" algn="just"/>
            <a:r>
              <a:rPr lang="uk-UA" dirty="0"/>
              <a:t>назви </a:t>
            </a:r>
            <a:r>
              <a:rPr lang="uk-UA" dirty="0" err="1"/>
              <a:t>мастéй</a:t>
            </a:r>
            <a:r>
              <a:rPr lang="uk-UA" dirty="0"/>
              <a:t> тварин: </a:t>
            </a:r>
            <a:r>
              <a:rPr lang="uk-UA" b="1" i="1" dirty="0">
                <a:solidFill>
                  <a:srgbClr val="00B050"/>
                </a:solidFill>
              </a:rPr>
              <a:t>буланий, </a:t>
            </a:r>
            <a:r>
              <a:rPr lang="uk-UA" b="1" i="1" dirty="0" smtClean="0">
                <a:solidFill>
                  <a:srgbClr val="00B050"/>
                </a:solidFill>
              </a:rPr>
              <a:t>вороний, чалий, гнідий, мурий, попелястий, зозулястий</a:t>
            </a:r>
            <a:r>
              <a:rPr lang="uk-UA" b="1" dirty="0" smtClean="0">
                <a:solidFill>
                  <a:srgbClr val="00B050"/>
                </a:solidFill>
              </a:rPr>
              <a:t>;</a:t>
            </a:r>
          </a:p>
          <a:p>
            <a:pPr algn="just"/>
            <a:r>
              <a:rPr lang="uk-UA" dirty="0"/>
              <a:t>кольору волосся людини: </a:t>
            </a:r>
            <a:r>
              <a:rPr lang="uk-UA" b="1" i="1" dirty="0">
                <a:solidFill>
                  <a:srgbClr val="00B050"/>
                </a:solidFill>
              </a:rPr>
              <a:t>русий, сивий</a:t>
            </a:r>
            <a:r>
              <a:rPr lang="uk-UA" i="1" dirty="0" smtClean="0"/>
              <a:t>;</a:t>
            </a:r>
            <a:endParaRPr lang="ru-RU" dirty="0"/>
          </a:p>
          <a:p>
            <a:pPr lvl="0" algn="just"/>
            <a:r>
              <a:rPr lang="uk-UA" dirty="0"/>
              <a:t>назви кольорів, утворені від іменників: </a:t>
            </a:r>
            <a:r>
              <a:rPr lang="uk-UA" b="1" i="1" dirty="0">
                <a:solidFill>
                  <a:srgbClr val="00B050"/>
                </a:solidFill>
              </a:rPr>
              <a:t>бордовий </a:t>
            </a:r>
            <a:r>
              <a:rPr lang="uk-UA" b="1" dirty="0">
                <a:solidFill>
                  <a:srgbClr val="00B050"/>
                </a:solidFill>
              </a:rPr>
              <a:t>(від бордо – вино), </a:t>
            </a:r>
            <a:r>
              <a:rPr lang="uk-UA" b="1" i="1" dirty="0">
                <a:solidFill>
                  <a:srgbClr val="00B050"/>
                </a:solidFill>
              </a:rPr>
              <a:t>пурпуровий, салатовий, фіолетовий, цеглястий, смарагдовий, голубий</a:t>
            </a:r>
            <a:r>
              <a:rPr lang="uk-UA" b="1" i="1" dirty="0" smtClean="0">
                <a:solidFill>
                  <a:srgbClr val="00B050"/>
                </a:solidFill>
              </a:rPr>
              <a:t>;</a:t>
            </a:r>
            <a:r>
              <a:rPr lang="uk-UA" b="1" i="1" dirty="0">
                <a:solidFill>
                  <a:srgbClr val="00B050"/>
                </a:solidFill>
              </a:rPr>
              <a:t> </a:t>
            </a:r>
            <a:r>
              <a:rPr lang="uk-UA" b="1" i="1" dirty="0" smtClean="0">
                <a:solidFill>
                  <a:srgbClr val="00B050"/>
                </a:solidFill>
              </a:rPr>
              <a:t>шоколадний</a:t>
            </a:r>
            <a:r>
              <a:rPr lang="uk-UA" b="1" i="1" dirty="0">
                <a:solidFill>
                  <a:srgbClr val="00B050"/>
                </a:solidFill>
              </a:rPr>
              <a:t>, бузковий, волошковий, лимонний, помаранчевий</a:t>
            </a:r>
            <a:r>
              <a:rPr lang="uk-UA" b="1" i="1" dirty="0" smtClean="0">
                <a:solidFill>
                  <a:srgbClr val="00B050"/>
                </a:solidFill>
              </a:rPr>
              <a:t>;</a:t>
            </a:r>
            <a:endParaRPr lang="ru-RU" dirty="0"/>
          </a:p>
          <a:p>
            <a:pPr lvl="0" algn="just"/>
            <a:r>
              <a:rPr lang="uk-UA" dirty="0" smtClean="0"/>
              <a:t> прикметники</a:t>
            </a:r>
            <a:r>
              <a:rPr lang="uk-UA" dirty="0"/>
              <a:t>, що мають форми безвідносної міри якості: </a:t>
            </a:r>
            <a:r>
              <a:rPr lang="uk-UA" b="1" i="1" dirty="0">
                <a:solidFill>
                  <a:srgbClr val="00B050"/>
                </a:solidFill>
              </a:rPr>
              <a:t>малуватий, здоровенний, надшвидкісний, ультракороткий</a:t>
            </a:r>
            <a:r>
              <a:rPr lang="uk-UA" sz="2000" b="1" i="1" dirty="0" smtClean="0">
                <a:solidFill>
                  <a:srgbClr val="00B050"/>
                </a:solidFill>
              </a:rPr>
              <a:t>;</a:t>
            </a:r>
            <a:endParaRPr lang="ru-RU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43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8831" y="105508"/>
            <a:ext cx="9343292" cy="6752492"/>
          </a:xfrm>
        </p:spPr>
        <p:txBody>
          <a:bodyPr>
            <a:normAutofit/>
          </a:bodyPr>
          <a:lstStyle/>
          <a:p>
            <a:pPr lvl="0" algn="just"/>
            <a:r>
              <a:rPr lang="uk-UA" dirty="0"/>
              <a:t>прикметники, що мають форми суб’єктивної оцінки якості: </a:t>
            </a:r>
            <a:r>
              <a:rPr lang="uk-UA" b="1" i="1" dirty="0" err="1" smtClean="0">
                <a:solidFill>
                  <a:srgbClr val="00B050"/>
                </a:solidFill>
              </a:rPr>
              <a:t>чист-еньк-ий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дрібн-еньк-ий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молод-еньк-ий</a:t>
            </a:r>
            <a:r>
              <a:rPr lang="uk-UA" b="1" i="1" dirty="0" smtClean="0">
                <a:solidFill>
                  <a:srgbClr val="00B050"/>
                </a:solidFill>
              </a:rPr>
              <a:t>,                          </a:t>
            </a:r>
            <a:r>
              <a:rPr lang="uk-UA" b="1" i="1" dirty="0" err="1" smtClean="0">
                <a:solidFill>
                  <a:srgbClr val="00B050"/>
                </a:solidFill>
              </a:rPr>
              <a:t>нов-ісіньк-ий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проклят-ущ-ий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ман-юсіньк-ий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гарн-еньк-ий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зл-ющ-ий</a:t>
            </a:r>
            <a:r>
              <a:rPr lang="uk-UA" b="1" i="1" dirty="0">
                <a:solidFill>
                  <a:srgbClr val="00B050"/>
                </a:solidFill>
              </a:rPr>
              <a:t>, </a:t>
            </a:r>
            <a:r>
              <a:rPr lang="uk-UA" b="1" i="1" dirty="0" err="1" smtClean="0">
                <a:solidFill>
                  <a:srgbClr val="00B050"/>
                </a:solidFill>
              </a:rPr>
              <a:t>височ-енн-ий</a:t>
            </a:r>
            <a:r>
              <a:rPr lang="uk-UA" b="1" i="1" dirty="0">
                <a:solidFill>
                  <a:srgbClr val="00B050"/>
                </a:solidFill>
              </a:rPr>
              <a:t>;</a:t>
            </a:r>
            <a:endParaRPr lang="ru-RU" b="1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складні назви кольорів і смаків: </a:t>
            </a:r>
            <a:r>
              <a:rPr lang="uk-UA" b="1" i="1" dirty="0">
                <a:solidFill>
                  <a:srgbClr val="00B050"/>
                </a:solidFill>
              </a:rPr>
              <a:t>світло-зелений, гірко-солоний, жовто-блакитний, гіркувато-солодкий, сріблясто-білий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i="1" dirty="0">
                <a:solidFill>
                  <a:srgbClr val="00B050"/>
                </a:solidFill>
              </a:rPr>
              <a:t>синьо-червоно-жовтий, чорно-білий</a:t>
            </a:r>
            <a:endParaRPr lang="ru-RU" b="1" dirty="0">
              <a:solidFill>
                <a:srgbClr val="00B050"/>
              </a:solidFill>
            </a:endParaRPr>
          </a:p>
          <a:p>
            <a:pPr lvl="0" algn="just"/>
            <a:r>
              <a:rPr lang="uk-UA" dirty="0" smtClean="0"/>
              <a:t>складні прикметники, утворені </a:t>
            </a:r>
            <a:r>
              <a:rPr lang="uk-UA" dirty="0"/>
              <a:t>на основі прикметниково-іменникових сполучень: </a:t>
            </a:r>
            <a:r>
              <a:rPr lang="uk-UA" b="1" i="1" dirty="0">
                <a:solidFill>
                  <a:srgbClr val="00B050"/>
                </a:solidFill>
              </a:rPr>
              <a:t>зеленоокий, білокорий, високочолий</a:t>
            </a:r>
            <a:r>
              <a:rPr lang="uk-UA" dirty="0"/>
              <a:t>.</a:t>
            </a:r>
            <a:endParaRPr lang="ru-RU" dirty="0"/>
          </a:p>
          <a:p>
            <a:pPr lvl="0" algn="just"/>
            <a:r>
              <a:rPr lang="uk-UA" dirty="0"/>
              <a:t> Прикметники, що мають префікс </a:t>
            </a:r>
            <a:r>
              <a:rPr lang="uk-UA" b="1" dirty="0" err="1">
                <a:solidFill>
                  <a:srgbClr val="C00000"/>
                </a:solidFill>
              </a:rPr>
              <a:t>не-</a:t>
            </a:r>
            <a:r>
              <a:rPr lang="uk-UA" dirty="0"/>
              <a:t>: </a:t>
            </a:r>
            <a:r>
              <a:rPr lang="uk-UA" b="1" i="1" dirty="0">
                <a:solidFill>
                  <a:srgbClr val="00B050"/>
                </a:solidFill>
              </a:rPr>
              <a:t>невмирущий, невпинний, незламний, неугавний</a:t>
            </a:r>
            <a:r>
              <a:rPr lang="uk-UA" i="1" dirty="0"/>
              <a:t>;</a:t>
            </a:r>
            <a:endParaRPr lang="ru-RU" dirty="0"/>
          </a:p>
          <a:p>
            <a:pPr algn="just"/>
            <a:r>
              <a:rPr lang="uk-UA" dirty="0"/>
              <a:t>віддієслівні прикметники на </a:t>
            </a:r>
            <a:r>
              <a:rPr lang="uk-UA" b="1" dirty="0" err="1" smtClean="0">
                <a:solidFill>
                  <a:srgbClr val="C00000"/>
                </a:solidFill>
              </a:rPr>
              <a:t>-нн</a:t>
            </a:r>
            <a:r>
              <a:rPr lang="uk-UA" b="1" dirty="0" smtClean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енн</a:t>
            </a:r>
            <a:r>
              <a:rPr lang="uk-UA" dirty="0" smtClean="0"/>
              <a:t>, </a:t>
            </a:r>
            <a:r>
              <a:rPr lang="uk-UA" dirty="0"/>
              <a:t>які походять від дієприкметників і означають високу міру вияву ознаки: </a:t>
            </a:r>
            <a:r>
              <a:rPr lang="uk-UA" b="1" i="1" dirty="0">
                <a:solidFill>
                  <a:srgbClr val="00B050"/>
                </a:solidFill>
              </a:rPr>
              <a:t>невблаганний, незбагненний, непримиренний</a:t>
            </a:r>
            <a:endParaRPr lang="ru-RU" b="1" dirty="0">
              <a:solidFill>
                <a:srgbClr val="00B05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6695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18492" y="281354"/>
            <a:ext cx="9437077" cy="627075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uk-UA" b="1" dirty="0" smtClean="0">
                <a:solidFill>
                  <a:srgbClr val="C00000"/>
                </a:solidFill>
              </a:rPr>
              <a:t>КАТЕГОРІЯ БЕЗВІДНОСНОЇ МІРИ ЯКОСТІ</a:t>
            </a:r>
          </a:p>
          <a:p>
            <a:r>
              <a:rPr lang="uk-UA" dirty="0"/>
              <a:t> Якісні прикметники мають форми трьох ступенів інтенсивності:</a:t>
            </a:r>
            <a:endParaRPr lang="ru-RU" dirty="0"/>
          </a:p>
          <a:p>
            <a:pPr lvl="0"/>
            <a:r>
              <a:rPr lang="uk-UA" i="1" dirty="0" smtClean="0">
                <a:solidFill>
                  <a:srgbClr val="C00000"/>
                </a:solidFill>
              </a:rPr>
              <a:t>недостатнього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uk-UA" i="1" dirty="0" smtClean="0">
                <a:solidFill>
                  <a:srgbClr val="C00000"/>
                </a:solidFill>
              </a:rPr>
              <a:t>помірного</a:t>
            </a:r>
            <a:endParaRPr lang="ru-RU" dirty="0">
              <a:solidFill>
                <a:srgbClr val="C00000"/>
              </a:solidFill>
            </a:endParaRPr>
          </a:p>
          <a:p>
            <a:pPr lvl="0"/>
            <a:r>
              <a:rPr lang="uk-UA" i="1" dirty="0" smtClean="0">
                <a:solidFill>
                  <a:srgbClr val="C00000"/>
                </a:solidFill>
              </a:rPr>
              <a:t>Надмірного</a:t>
            </a:r>
          </a:p>
          <a:p>
            <a:pPr lvl="0" algn="just"/>
            <a:r>
              <a:rPr lang="uk-UA" dirty="0"/>
              <a:t> </a:t>
            </a:r>
            <a:r>
              <a:rPr lang="uk-UA" b="1" dirty="0"/>
              <a:t>Недостатній</a:t>
            </a:r>
            <a:r>
              <a:rPr lang="uk-UA" dirty="0"/>
              <a:t> ступінь інтенсивності ознаки вказує на невелику проти можливої, звичайної міри якості, тобто на ознаку, що виявлена в предметі не повністю. </a:t>
            </a:r>
            <a:endParaRPr lang="uk-UA" dirty="0" smtClean="0"/>
          </a:p>
          <a:p>
            <a:pPr lvl="0" algn="just"/>
            <a:r>
              <a:rPr lang="uk-UA" dirty="0" smtClean="0"/>
              <a:t>Цей </a:t>
            </a:r>
            <a:r>
              <a:rPr lang="uk-UA" dirty="0"/>
              <a:t>ступінь має </a:t>
            </a:r>
            <a:r>
              <a:rPr lang="uk-UA" dirty="0">
                <a:solidFill>
                  <a:srgbClr val="C00000"/>
                </a:solidFill>
              </a:rPr>
              <a:t>синтетичну</a:t>
            </a:r>
            <a:r>
              <a:rPr lang="uk-UA" dirty="0"/>
              <a:t> й </a:t>
            </a:r>
            <a:r>
              <a:rPr lang="uk-UA" dirty="0">
                <a:solidFill>
                  <a:srgbClr val="C00000"/>
                </a:solidFill>
              </a:rPr>
              <a:t>аналітичну</a:t>
            </a:r>
            <a:r>
              <a:rPr lang="uk-UA" dirty="0"/>
              <a:t> форми</a:t>
            </a:r>
            <a:r>
              <a:rPr lang="uk-UA" dirty="0" smtClean="0"/>
              <a:t>.</a:t>
            </a:r>
          </a:p>
          <a:p>
            <a:pPr lvl="0" algn="just"/>
            <a:r>
              <a:rPr lang="uk-UA" dirty="0"/>
              <a:t> </a:t>
            </a:r>
            <a:r>
              <a:rPr lang="uk-UA" sz="3500" b="1" dirty="0"/>
              <a:t>Синтетична</a:t>
            </a:r>
            <a:r>
              <a:rPr lang="uk-UA" sz="3500" dirty="0"/>
              <a:t> форма утворюється від звичайної (</a:t>
            </a:r>
            <a:r>
              <a:rPr lang="uk-UA" sz="3500" dirty="0" err="1"/>
              <a:t>неступеньованої</a:t>
            </a:r>
            <a:r>
              <a:rPr lang="uk-UA" sz="3500" dirty="0"/>
              <a:t>) прикметникової форми найчастіше за допомогою суфіксів </a:t>
            </a:r>
            <a:r>
              <a:rPr lang="uk-UA" sz="3500" b="1" dirty="0" err="1">
                <a:solidFill>
                  <a:srgbClr val="FF0000"/>
                </a:solidFill>
              </a:rPr>
              <a:t>-уват-</a:t>
            </a:r>
            <a:r>
              <a:rPr lang="uk-UA" sz="3500" b="1" dirty="0">
                <a:solidFill>
                  <a:srgbClr val="FF0000"/>
                </a:solidFill>
              </a:rPr>
              <a:t>, </a:t>
            </a:r>
            <a:r>
              <a:rPr lang="uk-UA" sz="3500" b="1" dirty="0" err="1">
                <a:solidFill>
                  <a:srgbClr val="FF0000"/>
                </a:solidFill>
              </a:rPr>
              <a:t>-юват</a:t>
            </a:r>
            <a:r>
              <a:rPr lang="uk-UA" sz="3500" dirty="0" err="1">
                <a:solidFill>
                  <a:srgbClr val="FF0000"/>
                </a:solidFill>
              </a:rPr>
              <a:t>-</a:t>
            </a:r>
            <a:r>
              <a:rPr lang="uk-UA" sz="3500" dirty="0"/>
              <a:t>: </a:t>
            </a:r>
            <a:r>
              <a:rPr lang="uk-UA" sz="3500" b="1" i="1" dirty="0" err="1" smtClean="0">
                <a:solidFill>
                  <a:srgbClr val="00B050"/>
                </a:solidFill>
              </a:rPr>
              <a:t>гіркий-гірк-уват-ий</a:t>
            </a:r>
            <a:r>
              <a:rPr lang="uk-UA" sz="3500" b="1" i="1" dirty="0">
                <a:solidFill>
                  <a:srgbClr val="00B050"/>
                </a:solidFill>
              </a:rPr>
              <a:t>; </a:t>
            </a:r>
            <a:r>
              <a:rPr lang="uk-UA" sz="3500" b="1" i="1" dirty="0" err="1" smtClean="0">
                <a:solidFill>
                  <a:srgbClr val="00B050"/>
                </a:solidFill>
              </a:rPr>
              <a:t>різкий-різк-уват-ий</a:t>
            </a:r>
            <a:r>
              <a:rPr lang="uk-UA" sz="3500" b="1" i="1" dirty="0">
                <a:solidFill>
                  <a:srgbClr val="00B050"/>
                </a:solidFill>
              </a:rPr>
              <a:t>; </a:t>
            </a:r>
            <a:r>
              <a:rPr lang="uk-UA" sz="3500" b="1" i="1" dirty="0" err="1" smtClean="0">
                <a:solidFill>
                  <a:srgbClr val="00B050"/>
                </a:solidFill>
              </a:rPr>
              <a:t>довгий-довг-уват-ий</a:t>
            </a:r>
            <a:r>
              <a:rPr lang="uk-UA" sz="3500" b="1" i="1" dirty="0">
                <a:solidFill>
                  <a:srgbClr val="00B050"/>
                </a:solidFill>
              </a:rPr>
              <a:t>; </a:t>
            </a:r>
            <a:r>
              <a:rPr lang="uk-UA" sz="3500" b="1" i="1" dirty="0" err="1" smtClean="0">
                <a:solidFill>
                  <a:srgbClr val="00B050"/>
                </a:solidFill>
              </a:rPr>
              <a:t>солодкий-солодк-уват-ий</a:t>
            </a:r>
            <a:r>
              <a:rPr lang="uk-UA" sz="3500" b="1" i="1" dirty="0">
                <a:solidFill>
                  <a:srgbClr val="00B050"/>
                </a:solidFill>
              </a:rPr>
              <a:t>, </a:t>
            </a:r>
            <a:r>
              <a:rPr lang="uk-UA" sz="3500" b="1" i="1" dirty="0" smtClean="0">
                <a:solidFill>
                  <a:srgbClr val="00B050"/>
                </a:solidFill>
              </a:rPr>
              <a:t>               </a:t>
            </a:r>
            <a:r>
              <a:rPr lang="uk-UA" sz="3500" b="1" i="1" dirty="0" err="1" smtClean="0">
                <a:solidFill>
                  <a:srgbClr val="00B050"/>
                </a:solidFill>
              </a:rPr>
              <a:t>темн-уват-ий</a:t>
            </a:r>
            <a:r>
              <a:rPr lang="uk-UA" sz="3500" b="1" i="1" dirty="0">
                <a:solidFill>
                  <a:srgbClr val="00B050"/>
                </a:solidFill>
              </a:rPr>
              <a:t>, </a:t>
            </a:r>
            <a:r>
              <a:rPr lang="uk-UA" sz="3500" b="1" i="1" dirty="0" err="1" smtClean="0">
                <a:solidFill>
                  <a:srgbClr val="00B050"/>
                </a:solidFill>
              </a:rPr>
              <a:t>різк-уват-ий</a:t>
            </a:r>
            <a:r>
              <a:rPr lang="uk-UA" sz="3500" b="1" dirty="0">
                <a:solidFill>
                  <a:srgbClr val="00B050"/>
                </a:solidFill>
              </a:rPr>
              <a:t>, </a:t>
            </a:r>
            <a:r>
              <a:rPr lang="uk-UA" sz="3500" b="1" i="1" dirty="0" err="1" smtClean="0">
                <a:solidFill>
                  <a:srgbClr val="00B050"/>
                </a:solidFill>
              </a:rPr>
              <a:t>жовт-уват-ий</a:t>
            </a:r>
            <a:r>
              <a:rPr lang="uk-UA" sz="3500" b="1" dirty="0" smtClean="0">
                <a:solidFill>
                  <a:srgbClr val="00B050"/>
                </a:solidFill>
              </a:rPr>
              <a:t>, </a:t>
            </a:r>
            <a:r>
              <a:rPr lang="uk-UA" sz="3500" dirty="0" smtClean="0"/>
              <a:t>рідше </a:t>
            </a:r>
            <a:r>
              <a:rPr lang="uk-UA" sz="3500" b="1" dirty="0" err="1">
                <a:solidFill>
                  <a:srgbClr val="FF0000"/>
                </a:solidFill>
              </a:rPr>
              <a:t>-</a:t>
            </a:r>
            <a:r>
              <a:rPr lang="uk-UA" sz="3500" b="1" dirty="0" err="1" smtClean="0">
                <a:solidFill>
                  <a:srgbClr val="FF0000"/>
                </a:solidFill>
              </a:rPr>
              <a:t>ав</a:t>
            </a:r>
            <a:r>
              <a:rPr lang="uk-UA" sz="3500" b="1" dirty="0" smtClean="0">
                <a:solidFill>
                  <a:srgbClr val="FF0000"/>
                </a:solidFill>
              </a:rPr>
              <a:t>/</a:t>
            </a:r>
            <a:r>
              <a:rPr lang="uk-UA" sz="3500" b="1" dirty="0" err="1" smtClean="0">
                <a:solidFill>
                  <a:srgbClr val="FF0000"/>
                </a:solidFill>
              </a:rPr>
              <a:t>-яв</a:t>
            </a:r>
            <a:r>
              <a:rPr lang="uk-UA" sz="3500" b="1" dirty="0" smtClean="0">
                <a:solidFill>
                  <a:srgbClr val="FF0000"/>
                </a:solidFill>
              </a:rPr>
              <a:t>: </a:t>
            </a:r>
            <a:r>
              <a:rPr lang="uk-UA" sz="3500" b="1" i="1" dirty="0" err="1" smtClean="0">
                <a:solidFill>
                  <a:srgbClr val="0070C0"/>
                </a:solidFill>
              </a:rPr>
              <a:t>жовт-ав-ий</a:t>
            </a:r>
            <a:r>
              <a:rPr lang="uk-UA" sz="3500" b="1" i="1" dirty="0" smtClean="0">
                <a:solidFill>
                  <a:srgbClr val="0070C0"/>
                </a:solidFill>
              </a:rPr>
              <a:t>, </a:t>
            </a:r>
            <a:r>
              <a:rPr lang="uk-UA" sz="3500" b="1" i="1" dirty="0" err="1" smtClean="0">
                <a:solidFill>
                  <a:srgbClr val="0070C0"/>
                </a:solidFill>
              </a:rPr>
              <a:t>зелен-ав-ий</a:t>
            </a:r>
            <a:r>
              <a:rPr lang="uk-UA" sz="3500" b="1" i="1" dirty="0">
                <a:solidFill>
                  <a:srgbClr val="0070C0"/>
                </a:solidFill>
              </a:rPr>
              <a:t>, </a:t>
            </a:r>
            <a:r>
              <a:rPr lang="uk-UA" sz="3500" b="1" i="1" dirty="0" err="1" smtClean="0">
                <a:solidFill>
                  <a:srgbClr val="0070C0"/>
                </a:solidFill>
              </a:rPr>
              <a:t>син-яв-ий</a:t>
            </a:r>
            <a:r>
              <a:rPr lang="uk-UA" sz="3500" b="1" i="1" dirty="0" smtClean="0">
                <a:solidFill>
                  <a:srgbClr val="0070C0"/>
                </a:solidFill>
              </a:rPr>
              <a:t>, </a:t>
            </a:r>
            <a:r>
              <a:rPr lang="uk-UA" sz="3500" b="1" i="1" dirty="0" err="1" smtClean="0">
                <a:solidFill>
                  <a:srgbClr val="0070C0"/>
                </a:solidFill>
              </a:rPr>
              <a:t>біл-яв-ий</a:t>
            </a:r>
            <a:endParaRPr lang="ru-RU" sz="3500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35875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dirty="0" smtClean="0"/>
              <a:t>ПЛАН</a:t>
            </a:r>
            <a:endParaRPr lang="en-US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7138" y="1535723"/>
            <a:ext cx="9624646" cy="4617793"/>
          </a:xfrm>
        </p:spPr>
        <p:txBody>
          <a:bodyPr>
            <a:normAutofit/>
          </a:bodyPr>
          <a:lstStyle/>
          <a:p>
            <a:pPr lvl="0"/>
            <a:r>
              <a:rPr lang="uk-UA" dirty="0"/>
              <a:t>Лексико-граматичні розряди прикметників. Якісні прикметники, їх граматичні особливості.</a:t>
            </a:r>
            <a:endParaRPr lang="ru-RU" dirty="0"/>
          </a:p>
          <a:p>
            <a:pPr lvl="0"/>
            <a:r>
              <a:rPr lang="uk-UA" dirty="0"/>
              <a:t>Категорія співвідносної, безвідносної міри якості та суб’єктивної оцінки якості прикметників. </a:t>
            </a:r>
            <a:endParaRPr lang="ru-RU" dirty="0"/>
          </a:p>
          <a:p>
            <a:pPr lvl="0"/>
            <a:r>
              <a:rPr lang="uk-UA" dirty="0"/>
              <a:t>Відносні прикметники, їх характеристика.</a:t>
            </a:r>
            <a:endParaRPr lang="ru-RU" dirty="0"/>
          </a:p>
          <a:p>
            <a:pPr lvl="0"/>
            <a:r>
              <a:rPr lang="uk-UA" dirty="0"/>
              <a:t>Присвійні прикметники, їх характеристика.</a:t>
            </a:r>
            <a:endParaRPr lang="ru-RU" dirty="0"/>
          </a:p>
          <a:p>
            <a:r>
              <a:rPr lang="uk-UA" dirty="0"/>
              <a:t>Проміжні групи прикметників: відносно-якісні та присвійно-відносні</a:t>
            </a:r>
          </a:p>
        </p:txBody>
      </p:sp>
    </p:spTree>
    <p:extLst>
      <p:ext uri="{BB962C8B-B14F-4D97-AF65-F5344CB8AC3E}">
        <p14:creationId xmlns:p14="http://schemas.microsoft.com/office/powerpoint/2010/main" val="1417530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30923" y="0"/>
            <a:ext cx="9413631" cy="6858001"/>
          </a:xfrm>
        </p:spPr>
        <p:txBody>
          <a:bodyPr>
            <a:normAutofit/>
          </a:bodyPr>
          <a:lstStyle/>
          <a:p>
            <a:pPr algn="just"/>
            <a:r>
              <a:rPr lang="uk-UA" b="1" dirty="0"/>
              <a:t>Аналітична</a:t>
            </a:r>
            <a:r>
              <a:rPr lang="uk-UA" dirty="0"/>
              <a:t> форма недостатнього ступеня утворюється шляхом уживання з </a:t>
            </a:r>
            <a:r>
              <a:rPr lang="uk-UA" dirty="0" err="1"/>
              <a:t>неступеньованою</a:t>
            </a:r>
            <a:r>
              <a:rPr lang="uk-UA" dirty="0"/>
              <a:t> формою прикметника кількісно-означальних прислівників </a:t>
            </a:r>
            <a:r>
              <a:rPr lang="uk-UA" b="1" i="1" dirty="0">
                <a:solidFill>
                  <a:srgbClr val="C00000"/>
                </a:solidFill>
              </a:rPr>
              <a:t>трохи, злегка, недуже, дещо</a:t>
            </a:r>
            <a:r>
              <a:rPr lang="uk-UA" i="1" dirty="0"/>
              <a:t>:</a:t>
            </a:r>
            <a:r>
              <a:rPr lang="uk-UA" dirty="0"/>
              <a:t> </a:t>
            </a:r>
            <a:r>
              <a:rPr lang="uk-UA" b="1" dirty="0">
                <a:solidFill>
                  <a:srgbClr val="00B050"/>
                </a:solidFill>
              </a:rPr>
              <a:t>трохи лякливий, злегка сріблястий, дещо егоїстичний.</a:t>
            </a:r>
            <a:endParaRPr lang="ru-RU" b="1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 Синтетична та аналітична форми недостатнього ступеня можуть </a:t>
            </a:r>
            <a:r>
              <a:rPr lang="uk-UA" dirty="0" err="1"/>
              <a:t>контамінуватися</a:t>
            </a:r>
            <a:r>
              <a:rPr lang="uk-UA" dirty="0"/>
              <a:t> та утворювати комбінований варіант: </a:t>
            </a:r>
            <a:r>
              <a:rPr lang="uk-UA" b="1" i="1" dirty="0" smtClean="0">
                <a:solidFill>
                  <a:srgbClr val="00B050"/>
                </a:solidFill>
              </a:rPr>
              <a:t>трохи солодкуватий</a:t>
            </a:r>
          </a:p>
          <a:p>
            <a:pPr algn="just"/>
            <a:r>
              <a:rPr lang="uk-UA" dirty="0"/>
              <a:t> </a:t>
            </a:r>
            <a:r>
              <a:rPr lang="uk-UA" b="1" dirty="0"/>
              <a:t>Помірний</a:t>
            </a:r>
            <a:r>
              <a:rPr lang="uk-UA" dirty="0"/>
              <a:t> ступінь інтенсивності ознаки вказує на якість, яка досягає, але не перевищує звичайної для предмета міри. </a:t>
            </a:r>
            <a:endParaRPr lang="uk-UA" dirty="0" smtClean="0"/>
          </a:p>
          <a:p>
            <a:pPr algn="just"/>
            <a:r>
              <a:rPr lang="uk-UA" dirty="0" smtClean="0"/>
              <a:t>За </a:t>
            </a:r>
            <a:r>
              <a:rPr lang="uk-UA" dirty="0"/>
              <a:t>структурою форма помірного ступеня збігається з вихідною формою прикметника: </a:t>
            </a:r>
            <a:r>
              <a:rPr lang="uk-UA" b="1" i="1" dirty="0">
                <a:solidFill>
                  <a:srgbClr val="00B050"/>
                </a:solidFill>
              </a:rPr>
              <a:t>міцний, густий, кислий</a:t>
            </a:r>
            <a:r>
              <a:rPr lang="uk-UA" dirty="0"/>
              <a:t>.</a:t>
            </a:r>
            <a:endParaRPr lang="ru-RU" dirty="0"/>
          </a:p>
          <a:p>
            <a:pPr algn="just"/>
            <a:r>
              <a:rPr lang="uk-UA" dirty="0" smtClean="0"/>
              <a:t>Помірність </a:t>
            </a:r>
            <a:r>
              <a:rPr lang="uk-UA" dirty="0"/>
              <a:t>вияву ознаки в таких формах прикметника </a:t>
            </a:r>
            <a:r>
              <a:rPr lang="uk-UA" dirty="0" smtClean="0"/>
              <a:t>підкреслюють прислівники:  </a:t>
            </a:r>
            <a:r>
              <a:rPr lang="uk-UA" b="1" i="1" dirty="0">
                <a:solidFill>
                  <a:srgbClr val="00B050"/>
                </a:solidFill>
              </a:rPr>
              <a:t>нормально</a:t>
            </a:r>
            <a:r>
              <a:rPr lang="uk-UA" dirty="0">
                <a:solidFill>
                  <a:srgbClr val="00B050"/>
                </a:solidFill>
              </a:rPr>
              <a:t> короткий, </a:t>
            </a:r>
            <a:r>
              <a:rPr lang="uk-UA" b="1" i="1" dirty="0">
                <a:solidFill>
                  <a:srgbClr val="00B050"/>
                </a:solidFill>
              </a:rPr>
              <a:t>помірно</a:t>
            </a:r>
            <a:r>
              <a:rPr lang="uk-UA" dirty="0">
                <a:solidFill>
                  <a:srgbClr val="00B050"/>
                </a:solidFill>
              </a:rPr>
              <a:t> вологий, </a:t>
            </a:r>
            <a:r>
              <a:rPr lang="uk-UA" b="1" i="1" dirty="0">
                <a:solidFill>
                  <a:srgbClr val="00B050"/>
                </a:solidFill>
              </a:rPr>
              <a:t>більш-менш</a:t>
            </a:r>
            <a:r>
              <a:rPr lang="uk-UA" dirty="0">
                <a:solidFill>
                  <a:srgbClr val="00B050"/>
                </a:solidFill>
              </a:rPr>
              <a:t> міцний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12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61292" y="0"/>
            <a:ext cx="9800493" cy="6858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uk-UA" b="1" dirty="0"/>
              <a:t> </a:t>
            </a:r>
            <a:r>
              <a:rPr lang="uk-UA" b="1" dirty="0">
                <a:solidFill>
                  <a:srgbClr val="C00000"/>
                </a:solidFill>
              </a:rPr>
              <a:t>Надмірний</a:t>
            </a:r>
            <a:r>
              <a:rPr lang="uk-UA" dirty="0"/>
              <a:t> ступінь інтенсивності ознаки вказує на велику, тобто більшу або значно більшу від звичайної, міру вияву якості предметів. </a:t>
            </a:r>
            <a:endParaRPr lang="uk-UA" dirty="0" smtClean="0"/>
          </a:p>
          <a:p>
            <a:pPr algn="just"/>
            <a:r>
              <a:rPr lang="uk-UA" dirty="0"/>
              <a:t>В</a:t>
            </a:r>
            <a:r>
              <a:rPr lang="uk-UA" dirty="0" smtClean="0"/>
              <a:t>ін </a:t>
            </a:r>
            <a:r>
              <a:rPr lang="uk-UA" dirty="0"/>
              <a:t>має синтетичну й аналітичну форму. </a:t>
            </a:r>
            <a:endParaRPr lang="ru-RU" dirty="0"/>
          </a:p>
          <a:p>
            <a:pPr algn="just"/>
            <a:r>
              <a:rPr lang="uk-UA" dirty="0"/>
              <a:t> </a:t>
            </a:r>
            <a:r>
              <a:rPr lang="uk-UA" sz="3300" b="1" i="1" dirty="0" smtClean="0">
                <a:solidFill>
                  <a:srgbClr val="C00000"/>
                </a:solidFill>
              </a:rPr>
              <a:t>Синтетична</a:t>
            </a:r>
            <a:r>
              <a:rPr lang="uk-UA" sz="3300" dirty="0" smtClean="0"/>
              <a:t> </a:t>
            </a:r>
            <a:r>
              <a:rPr lang="uk-UA" sz="3300" dirty="0"/>
              <a:t>форма надмірного </a:t>
            </a:r>
            <a:r>
              <a:rPr lang="uk-UA" sz="3300" dirty="0" smtClean="0"/>
              <a:t>ступеня </a:t>
            </a:r>
            <a:r>
              <a:rPr lang="uk-UA" sz="3300" dirty="0"/>
              <a:t>утворюється від вихідної форми за допомогою суфіксів </a:t>
            </a:r>
            <a:r>
              <a:rPr lang="uk-UA" sz="3300" b="1" dirty="0" err="1"/>
              <a:t>-ущ-</a:t>
            </a:r>
            <a:r>
              <a:rPr lang="uk-UA" sz="3300" b="1" dirty="0"/>
              <a:t> (</a:t>
            </a:r>
            <a:r>
              <a:rPr lang="uk-UA" sz="3300" b="1" dirty="0" err="1"/>
              <a:t>-ющ-</a:t>
            </a:r>
            <a:r>
              <a:rPr lang="uk-UA" sz="3300" b="1" dirty="0"/>
              <a:t>), </a:t>
            </a:r>
            <a:r>
              <a:rPr lang="uk-UA" sz="3300" b="1" dirty="0" smtClean="0"/>
              <a:t>            </a:t>
            </a:r>
            <a:r>
              <a:rPr lang="uk-UA" sz="3300" b="1" dirty="0" err="1" smtClean="0">
                <a:solidFill>
                  <a:srgbClr val="00B050"/>
                </a:solidFill>
              </a:rPr>
              <a:t>-</a:t>
            </a:r>
            <a:r>
              <a:rPr lang="uk-UA" sz="3300" b="1" dirty="0" err="1" smtClean="0"/>
              <a:t>уч-</a:t>
            </a:r>
            <a:r>
              <a:rPr lang="uk-UA" sz="3300" b="1" dirty="0" smtClean="0"/>
              <a:t>(</a:t>
            </a:r>
            <a:r>
              <a:rPr lang="uk-UA" sz="3300" b="1" dirty="0" err="1" smtClean="0"/>
              <a:t>-</a:t>
            </a:r>
            <a:r>
              <a:rPr lang="uk-UA" sz="3300" b="1" dirty="0" err="1"/>
              <a:t>юч-</a:t>
            </a:r>
            <a:r>
              <a:rPr lang="uk-UA" sz="3300" b="1" dirty="0"/>
              <a:t>):</a:t>
            </a:r>
            <a:r>
              <a:rPr lang="uk-UA" sz="3300" dirty="0"/>
              <a:t> </a:t>
            </a:r>
            <a:r>
              <a:rPr lang="uk-UA" sz="3300" b="1" dirty="0">
                <a:solidFill>
                  <a:srgbClr val="0070C0"/>
                </a:solidFill>
              </a:rPr>
              <a:t>проклятущий, злючий, злющий</a:t>
            </a:r>
            <a:r>
              <a:rPr lang="uk-UA" sz="3300" dirty="0" smtClean="0"/>
              <a:t>;</a:t>
            </a:r>
            <a:r>
              <a:rPr lang="uk-UA" sz="3300" b="1" dirty="0" smtClean="0"/>
              <a:t>(</a:t>
            </a:r>
            <a:r>
              <a:rPr lang="uk-UA" sz="3300" b="1" dirty="0" err="1" smtClean="0"/>
              <a:t>-</a:t>
            </a:r>
            <a:r>
              <a:rPr lang="uk-UA" sz="3300" b="1" dirty="0" err="1"/>
              <a:t>енн-</a:t>
            </a:r>
            <a:r>
              <a:rPr lang="uk-UA" sz="3300" b="1" dirty="0"/>
              <a:t>):</a:t>
            </a:r>
            <a:r>
              <a:rPr lang="uk-UA" sz="3300" dirty="0"/>
              <a:t> </a:t>
            </a:r>
            <a:r>
              <a:rPr lang="uk-UA" sz="3300" b="1" dirty="0" smtClean="0">
                <a:solidFill>
                  <a:srgbClr val="0070C0"/>
                </a:solidFill>
              </a:rPr>
              <a:t>здоровенний</a:t>
            </a:r>
            <a:r>
              <a:rPr lang="uk-UA" sz="3300" dirty="0"/>
              <a:t>; </a:t>
            </a:r>
            <a:r>
              <a:rPr lang="uk-UA" sz="3300" b="1" dirty="0" err="1"/>
              <a:t>-езн-</a:t>
            </a:r>
            <a:r>
              <a:rPr lang="uk-UA" sz="3300" b="1" dirty="0"/>
              <a:t>:</a:t>
            </a:r>
            <a:r>
              <a:rPr lang="uk-UA" sz="3300" dirty="0"/>
              <a:t> </a:t>
            </a:r>
            <a:r>
              <a:rPr lang="uk-UA" sz="3300" b="1" dirty="0">
                <a:solidFill>
                  <a:srgbClr val="0070C0"/>
                </a:solidFill>
              </a:rPr>
              <a:t>довжелезний, величезний</a:t>
            </a:r>
            <a:r>
              <a:rPr lang="uk-UA" sz="3300" dirty="0"/>
              <a:t>; </a:t>
            </a:r>
            <a:r>
              <a:rPr lang="uk-UA" sz="3300" b="1" dirty="0" err="1"/>
              <a:t>-овит-</a:t>
            </a:r>
            <a:r>
              <a:rPr lang="uk-UA" sz="3300" b="1" dirty="0"/>
              <a:t>, </a:t>
            </a:r>
            <a:r>
              <a:rPr lang="uk-UA" sz="3300" b="1" dirty="0" smtClean="0"/>
              <a:t>   </a:t>
            </a:r>
            <a:r>
              <a:rPr lang="uk-UA" sz="3300" b="1" dirty="0" err="1" smtClean="0"/>
              <a:t>-</a:t>
            </a:r>
            <a:r>
              <a:rPr lang="uk-UA" sz="3300" b="1" dirty="0" err="1"/>
              <a:t>ист-</a:t>
            </a:r>
            <a:r>
              <a:rPr lang="uk-UA" sz="3300" b="1" dirty="0"/>
              <a:t>,</a:t>
            </a:r>
            <a:r>
              <a:rPr lang="uk-UA" sz="3300" dirty="0"/>
              <a:t> </a:t>
            </a:r>
            <a:r>
              <a:rPr lang="uk-UA" sz="3300" dirty="0" err="1"/>
              <a:t>-</a:t>
            </a:r>
            <a:r>
              <a:rPr lang="uk-UA" sz="3300" b="1" dirty="0" err="1"/>
              <a:t>ат-</a:t>
            </a:r>
            <a:r>
              <a:rPr lang="uk-UA" sz="3300" dirty="0"/>
              <a:t>: </a:t>
            </a:r>
            <a:r>
              <a:rPr lang="uk-UA" sz="3300" b="1" dirty="0">
                <a:solidFill>
                  <a:srgbClr val="0070C0"/>
                </a:solidFill>
              </a:rPr>
              <a:t>гордовитий, плечистий, язикатий</a:t>
            </a:r>
            <a:r>
              <a:rPr lang="uk-UA" sz="3300" dirty="0" smtClean="0"/>
              <a:t>;</a:t>
            </a:r>
          </a:p>
          <a:p>
            <a:pPr algn="just"/>
            <a:r>
              <a:rPr lang="uk-UA" dirty="0" smtClean="0"/>
              <a:t> </a:t>
            </a:r>
            <a:r>
              <a:rPr lang="uk-UA" sz="3500" dirty="0"/>
              <a:t>за допомогою префіксів </a:t>
            </a:r>
            <a:r>
              <a:rPr lang="uk-UA" sz="3500" b="1" dirty="0" err="1"/>
              <a:t>пре-</a:t>
            </a:r>
            <a:r>
              <a:rPr lang="uk-UA" sz="3500" b="1" dirty="0"/>
              <a:t>:</a:t>
            </a:r>
            <a:r>
              <a:rPr lang="uk-UA" sz="3500" dirty="0"/>
              <a:t> </a:t>
            </a:r>
            <a:r>
              <a:rPr lang="uk-UA" sz="3500" b="1" dirty="0">
                <a:solidFill>
                  <a:srgbClr val="00B050"/>
                </a:solidFill>
              </a:rPr>
              <a:t>преславний, премудрий, </a:t>
            </a:r>
            <a:r>
              <a:rPr lang="uk-UA" sz="3500" b="1" dirty="0" smtClean="0">
                <a:solidFill>
                  <a:srgbClr val="00B050"/>
                </a:solidFill>
              </a:rPr>
              <a:t>пречудовий</a:t>
            </a:r>
            <a:r>
              <a:rPr lang="uk-UA" sz="3500" dirty="0" smtClean="0"/>
              <a:t>;</a:t>
            </a:r>
            <a:r>
              <a:rPr lang="uk-UA" sz="3500" b="1" dirty="0"/>
              <a:t> </a:t>
            </a:r>
            <a:r>
              <a:rPr lang="uk-UA" sz="3500" b="1" dirty="0" err="1"/>
              <a:t>над-</a:t>
            </a:r>
            <a:r>
              <a:rPr lang="uk-UA" sz="3500" dirty="0"/>
              <a:t>: </a:t>
            </a:r>
            <a:r>
              <a:rPr lang="uk-UA" sz="3500" b="1" dirty="0">
                <a:solidFill>
                  <a:srgbClr val="00B050"/>
                </a:solidFill>
              </a:rPr>
              <a:t>надпотужний, надчутливий</a:t>
            </a:r>
            <a:r>
              <a:rPr lang="uk-UA" sz="3500" dirty="0"/>
              <a:t>; </a:t>
            </a:r>
            <a:r>
              <a:rPr lang="uk-UA" sz="3500" b="1" dirty="0" err="1"/>
              <a:t>за-</a:t>
            </a:r>
            <a:r>
              <a:rPr lang="uk-UA" sz="3500" b="1" dirty="0"/>
              <a:t>:</a:t>
            </a:r>
            <a:r>
              <a:rPr lang="uk-UA" sz="3500" dirty="0"/>
              <a:t> </a:t>
            </a:r>
            <a:r>
              <a:rPr lang="uk-UA" sz="3500" b="1" dirty="0">
                <a:solidFill>
                  <a:srgbClr val="00B050"/>
                </a:solidFill>
              </a:rPr>
              <a:t>зависокий, затісний </a:t>
            </a:r>
            <a:r>
              <a:rPr lang="uk-UA" sz="3500" b="1" dirty="0" err="1" smtClean="0"/>
              <a:t>архі-</a:t>
            </a:r>
            <a:r>
              <a:rPr lang="uk-UA" sz="3500" dirty="0"/>
              <a:t>: </a:t>
            </a:r>
            <a:r>
              <a:rPr lang="uk-UA" sz="3500" b="1" dirty="0">
                <a:solidFill>
                  <a:srgbClr val="00B050"/>
                </a:solidFill>
              </a:rPr>
              <a:t>архіважливий</a:t>
            </a:r>
            <a:r>
              <a:rPr lang="uk-UA" sz="3500" dirty="0"/>
              <a:t>; </a:t>
            </a:r>
            <a:r>
              <a:rPr lang="uk-UA" sz="3500" b="1" dirty="0" err="1"/>
              <a:t>ультра</a:t>
            </a:r>
            <a:r>
              <a:rPr lang="uk-UA" sz="3500" dirty="0" err="1"/>
              <a:t>-</a:t>
            </a:r>
            <a:r>
              <a:rPr lang="uk-UA" sz="3500" dirty="0"/>
              <a:t>: </a:t>
            </a:r>
            <a:r>
              <a:rPr lang="uk-UA" sz="3500" b="1" dirty="0">
                <a:solidFill>
                  <a:srgbClr val="00B050"/>
                </a:solidFill>
              </a:rPr>
              <a:t>ультрамодний</a:t>
            </a:r>
            <a:r>
              <a:rPr lang="uk-UA" sz="3500" dirty="0"/>
              <a:t>; </a:t>
            </a:r>
            <a:r>
              <a:rPr lang="uk-UA" sz="3500" b="1" dirty="0" err="1"/>
              <a:t>екстра-</a:t>
            </a:r>
            <a:r>
              <a:rPr lang="uk-UA" sz="3500" b="1" dirty="0"/>
              <a:t>: </a:t>
            </a:r>
            <a:r>
              <a:rPr lang="uk-UA" sz="3500" b="1" dirty="0" smtClean="0">
                <a:solidFill>
                  <a:srgbClr val="00B050"/>
                </a:solidFill>
              </a:rPr>
              <a:t>екстраординарний</a:t>
            </a:r>
            <a:endParaRPr lang="uk-UA" sz="3500" dirty="0"/>
          </a:p>
          <a:p>
            <a:pPr algn="just"/>
            <a:r>
              <a:rPr lang="uk-UA" sz="3000" b="1" i="1" dirty="0" smtClean="0">
                <a:solidFill>
                  <a:srgbClr val="C00000"/>
                </a:solidFill>
              </a:rPr>
              <a:t>Аналітична</a:t>
            </a:r>
            <a:r>
              <a:rPr lang="uk-UA" sz="3000" dirty="0" smtClean="0"/>
              <a:t> </a:t>
            </a:r>
            <a:r>
              <a:rPr lang="uk-UA" sz="3000" dirty="0"/>
              <a:t>форма надмірного ступеня інтенсивності ознаки утворюється шляхом уживання з </a:t>
            </a:r>
            <a:r>
              <a:rPr lang="uk-UA" sz="3000" dirty="0" err="1"/>
              <a:t>неступеньованою</a:t>
            </a:r>
            <a:r>
              <a:rPr lang="uk-UA" sz="3000" dirty="0"/>
              <a:t> формою прикметника кількісно-означальних </a:t>
            </a:r>
            <a:r>
              <a:rPr lang="uk-UA" sz="3000" b="1" dirty="0">
                <a:solidFill>
                  <a:srgbClr val="0070C0"/>
                </a:solidFill>
              </a:rPr>
              <a:t>прислівників </a:t>
            </a:r>
            <a:r>
              <a:rPr lang="uk-UA" sz="3000" b="1" i="1" dirty="0">
                <a:solidFill>
                  <a:srgbClr val="0070C0"/>
                </a:solidFill>
              </a:rPr>
              <a:t>дуже, занадто, надто, надзвичайно, особливо, вкрай, зовсім</a:t>
            </a:r>
            <a:r>
              <a:rPr lang="uk-UA" sz="3000" i="1" dirty="0"/>
              <a:t>:</a:t>
            </a:r>
            <a:r>
              <a:rPr lang="uk-UA" sz="3000" dirty="0"/>
              <a:t> </a:t>
            </a:r>
            <a:r>
              <a:rPr lang="uk-UA" sz="3000" b="1" dirty="0">
                <a:solidFill>
                  <a:srgbClr val="00B050"/>
                </a:solidFill>
              </a:rPr>
              <a:t>дуже радий, занадто вразливий,  </a:t>
            </a:r>
            <a:r>
              <a:rPr lang="uk-UA" sz="3000" b="1" dirty="0" smtClean="0">
                <a:solidFill>
                  <a:srgbClr val="00B050"/>
                </a:solidFill>
              </a:rPr>
              <a:t>вкрай небезпечний</a:t>
            </a:r>
            <a:r>
              <a:rPr lang="uk-UA" b="1" dirty="0" smtClean="0">
                <a:solidFill>
                  <a:srgbClr val="00B050"/>
                </a:solidFill>
              </a:rPr>
              <a:t>.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963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1262" y="316523"/>
            <a:ext cx="9284676" cy="6541476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C00000"/>
                </a:solidFill>
              </a:rPr>
              <a:t>К</a:t>
            </a:r>
            <a:r>
              <a:rPr lang="uk-UA" b="1" dirty="0" smtClean="0">
                <a:solidFill>
                  <a:srgbClr val="C00000"/>
                </a:solidFill>
              </a:rPr>
              <a:t>атегорія </a:t>
            </a:r>
            <a:r>
              <a:rPr lang="uk-UA" b="1" dirty="0">
                <a:solidFill>
                  <a:srgbClr val="C00000"/>
                </a:solidFill>
              </a:rPr>
              <a:t>суб’єктивної оцінки </a:t>
            </a:r>
            <a:r>
              <a:rPr lang="uk-UA" b="1" dirty="0" smtClean="0">
                <a:solidFill>
                  <a:srgbClr val="C00000"/>
                </a:solidFill>
              </a:rPr>
              <a:t>якості</a:t>
            </a:r>
          </a:p>
          <a:p>
            <a:pPr algn="just"/>
            <a:r>
              <a:rPr lang="uk-UA" dirty="0" smtClean="0"/>
              <a:t>Форми </a:t>
            </a:r>
            <a:r>
              <a:rPr lang="uk-UA" dirty="0"/>
              <a:t>творяться в українській мові переважно за допомогою суфіксів </a:t>
            </a:r>
            <a:r>
              <a:rPr lang="uk-UA" b="1" dirty="0" err="1">
                <a:solidFill>
                  <a:srgbClr val="C00000"/>
                </a:solidFill>
              </a:rPr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еньк-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-есеньк-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-ісіньк-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-юсіньк</a:t>
            </a:r>
            <a:r>
              <a:rPr lang="uk-UA" dirty="0" err="1">
                <a:solidFill>
                  <a:srgbClr val="C00000"/>
                </a:solidFill>
              </a:rPr>
              <a:t>-</a:t>
            </a:r>
            <a:r>
              <a:rPr lang="uk-UA" dirty="0"/>
              <a:t>, </a:t>
            </a:r>
            <a:r>
              <a:rPr lang="uk-UA" dirty="0" smtClean="0"/>
              <a:t>які, </a:t>
            </a:r>
            <a:r>
              <a:rPr lang="uk-UA" dirty="0"/>
              <a:t>крім вказівки на позитивну суб’єктивну </a:t>
            </a:r>
            <a:r>
              <a:rPr lang="uk-UA" dirty="0" smtClean="0"/>
              <a:t>оцінку, </a:t>
            </a:r>
            <a:r>
              <a:rPr lang="uk-UA" dirty="0"/>
              <a:t>супроводжується ще </a:t>
            </a:r>
            <a:r>
              <a:rPr lang="uk-UA" dirty="0" smtClean="0"/>
              <a:t>й </a:t>
            </a:r>
            <a:r>
              <a:rPr lang="uk-UA" dirty="0"/>
              <a:t>значенням зменшеної або збільшеної міри якості: </a:t>
            </a:r>
            <a:r>
              <a:rPr lang="uk-UA" b="1" i="1" dirty="0" err="1" smtClean="0">
                <a:solidFill>
                  <a:srgbClr val="0070C0"/>
                </a:solidFill>
              </a:rPr>
              <a:t>далеч-еньк-ий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худ-еньк-ий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чист-ісіньк-ий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мокр-ісіньк-ий</a:t>
            </a:r>
            <a:r>
              <a:rPr lang="uk-UA" b="1" i="1" dirty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uk-UA" dirty="0"/>
              <a:t>     Форми, що виражають значення негативної оцінки якості </a:t>
            </a:r>
            <a:r>
              <a:rPr lang="uk-UA" dirty="0" smtClean="0"/>
              <a:t>передаються прикметниковими </a:t>
            </a:r>
            <a:r>
              <a:rPr lang="uk-UA" dirty="0"/>
              <a:t>утвореннями головним чином </a:t>
            </a:r>
            <a:r>
              <a:rPr lang="uk-UA" dirty="0" smtClean="0"/>
              <a:t>усно-розмовного </a:t>
            </a:r>
            <a:r>
              <a:rPr lang="uk-UA" dirty="0"/>
              <a:t>характеру </a:t>
            </a:r>
            <a:r>
              <a:rPr lang="uk-UA" dirty="0" smtClean="0"/>
              <a:t>і, </a:t>
            </a:r>
            <a:r>
              <a:rPr lang="uk-UA" dirty="0"/>
              <a:t>крім негативної </a:t>
            </a:r>
            <a:r>
              <a:rPr lang="uk-UA" dirty="0" smtClean="0"/>
              <a:t>оцінки, </a:t>
            </a:r>
            <a:r>
              <a:rPr lang="uk-UA" dirty="0"/>
              <a:t>вказують на дуже велику міру якості в предметі. </a:t>
            </a:r>
            <a:endParaRPr lang="uk-UA" dirty="0" smtClean="0"/>
          </a:p>
          <a:p>
            <a:pPr algn="just"/>
            <a:r>
              <a:rPr lang="uk-UA" dirty="0" smtClean="0"/>
              <a:t>Це </a:t>
            </a:r>
            <a:r>
              <a:rPr lang="uk-UA" dirty="0" err="1"/>
              <a:t>пейоративні</a:t>
            </a:r>
            <a:r>
              <a:rPr lang="uk-UA" dirty="0"/>
              <a:t> (згрубілі) </a:t>
            </a:r>
            <a:r>
              <a:rPr lang="uk-UA" dirty="0" smtClean="0"/>
              <a:t>суфікси </a:t>
            </a:r>
            <a:r>
              <a:rPr lang="uk-UA" dirty="0" err="1" smtClean="0"/>
              <a:t>-</a:t>
            </a:r>
            <a:r>
              <a:rPr lang="uk-UA" b="1" dirty="0" err="1" smtClean="0">
                <a:solidFill>
                  <a:srgbClr val="C00000"/>
                </a:solidFill>
              </a:rPr>
              <a:t>ущ-</a:t>
            </a:r>
            <a:r>
              <a:rPr lang="uk-UA" b="1" dirty="0">
                <a:solidFill>
                  <a:srgbClr val="C00000"/>
                </a:solidFill>
              </a:rPr>
              <a:t>/</a:t>
            </a:r>
            <a:r>
              <a:rPr lang="uk-UA" b="1" dirty="0" err="1" smtClean="0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ющ-</a:t>
            </a:r>
            <a:r>
              <a:rPr lang="uk-UA" b="1" dirty="0" smtClean="0">
                <a:solidFill>
                  <a:srgbClr val="C00000"/>
                </a:solidFill>
              </a:rPr>
              <a:t>,</a:t>
            </a:r>
            <a:r>
              <a:rPr lang="uk-UA" b="1" dirty="0" err="1" smtClean="0">
                <a:solidFill>
                  <a:srgbClr val="C00000"/>
                </a:solidFill>
              </a:rPr>
              <a:t>-езн-</a:t>
            </a:r>
            <a:r>
              <a:rPr lang="uk-UA" b="1" dirty="0" smtClean="0">
                <a:solidFill>
                  <a:srgbClr val="C00000"/>
                </a:solidFill>
              </a:rPr>
              <a:t>              </a:t>
            </a:r>
            <a:r>
              <a:rPr lang="uk-UA" b="1" i="1" dirty="0" err="1" smtClean="0">
                <a:solidFill>
                  <a:srgbClr val="0070C0"/>
                </a:solidFill>
              </a:rPr>
              <a:t>глибоч-езн-ий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стар-езн-ий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зл-ющ-ий</a:t>
            </a:r>
            <a:r>
              <a:rPr lang="uk-UA" b="1" i="1" dirty="0">
                <a:solidFill>
                  <a:srgbClr val="0070C0"/>
                </a:solidFill>
              </a:rPr>
              <a:t>.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endParaRPr lang="ru-RU" dirty="0"/>
          </a:p>
          <a:p>
            <a:pPr algn="ctr"/>
            <a:endParaRPr lang="ru-RU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867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00554" y="140677"/>
            <a:ext cx="8780584" cy="6471138"/>
          </a:xfrm>
        </p:spPr>
        <p:txBody>
          <a:bodyPr>
            <a:noAutofit/>
          </a:bodyPr>
          <a:lstStyle/>
          <a:p>
            <a:pPr algn="just"/>
            <a:r>
              <a:rPr lang="uk-UA" dirty="0">
                <a:solidFill>
                  <a:srgbClr val="FF0000"/>
                </a:solidFill>
              </a:rPr>
              <a:t>Відносні прикметники </a:t>
            </a:r>
            <a:r>
              <a:rPr lang="uk-UA" dirty="0"/>
              <a:t>називають ознаку предмета через від­ношення / зв'язки з іншими предметами (особами, твари­нами) та явищами дійсності:</a:t>
            </a:r>
            <a:endParaRPr lang="ru-RU" dirty="0"/>
          </a:p>
          <a:p>
            <a:pPr algn="just"/>
            <a:r>
              <a:rPr lang="uk-UA" dirty="0"/>
              <a:t>із матеріалом: </a:t>
            </a:r>
            <a:r>
              <a:rPr lang="uk-UA" dirty="0">
                <a:solidFill>
                  <a:srgbClr val="00B050"/>
                </a:solidFill>
              </a:rPr>
              <a:t>цукровий, паперовий, залізний;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із часом: </a:t>
            </a:r>
            <a:r>
              <a:rPr lang="uk-UA" dirty="0">
                <a:solidFill>
                  <a:srgbClr val="00B050"/>
                </a:solidFill>
              </a:rPr>
              <a:t>літній, ранковий, майбутній;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із простором: </a:t>
            </a:r>
            <a:r>
              <a:rPr lang="uk-UA" dirty="0">
                <a:solidFill>
                  <a:srgbClr val="00B050"/>
                </a:solidFill>
              </a:rPr>
              <a:t>польовий, </a:t>
            </a:r>
            <a:r>
              <a:rPr lang="uk-UA" dirty="0" smtClean="0">
                <a:solidFill>
                  <a:srgbClr val="00B050"/>
                </a:solidFill>
              </a:rPr>
              <a:t>сільський</a:t>
            </a:r>
            <a:r>
              <a:rPr lang="uk-UA" dirty="0" smtClean="0"/>
              <a:t>;</a:t>
            </a:r>
            <a:endParaRPr lang="ru-RU" dirty="0"/>
          </a:p>
          <a:p>
            <a:pPr algn="just"/>
            <a:r>
              <a:rPr lang="uk-UA" dirty="0"/>
              <a:t>за порядком предметів: </a:t>
            </a:r>
            <a:r>
              <a:rPr lang="uk-UA" dirty="0">
                <a:solidFill>
                  <a:srgbClr val="00B050"/>
                </a:solidFill>
              </a:rPr>
              <a:t>шостий, двохсотий</a:t>
            </a:r>
            <a:r>
              <a:rPr lang="uk-UA" dirty="0"/>
              <a:t>, </a:t>
            </a:r>
            <a:r>
              <a:rPr lang="uk-UA" dirty="0">
                <a:solidFill>
                  <a:srgbClr val="00B050"/>
                </a:solidFill>
              </a:rPr>
              <a:t>тридцятий;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r>
              <a:rPr lang="uk-UA" dirty="0"/>
              <a:t>за дією: </a:t>
            </a:r>
            <a:r>
              <a:rPr lang="uk-UA" dirty="0" smtClean="0">
                <a:solidFill>
                  <a:srgbClr val="00B050"/>
                </a:solidFill>
              </a:rPr>
              <a:t>вирубний, </a:t>
            </a:r>
            <a:r>
              <a:rPr lang="uk-UA" dirty="0">
                <a:solidFill>
                  <a:srgbClr val="00B050"/>
                </a:solidFill>
              </a:rPr>
              <a:t>саджальний, </a:t>
            </a:r>
            <a:r>
              <a:rPr lang="uk-UA" dirty="0" smtClean="0">
                <a:solidFill>
                  <a:srgbClr val="00B050"/>
                </a:solidFill>
              </a:rPr>
              <a:t>збиральний</a:t>
            </a:r>
            <a:endParaRPr lang="uk-UA" dirty="0" smtClean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99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5047" y="0"/>
            <a:ext cx="9015045" cy="6858001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sz="3600" dirty="0" smtClean="0">
                <a:solidFill>
                  <a:srgbClr val="C00000"/>
                </a:solidFill>
              </a:rPr>
              <a:t>Відносні прикметники утворюються від:</a:t>
            </a:r>
            <a:endParaRPr lang="ru-RU" sz="3600" dirty="0">
              <a:solidFill>
                <a:srgbClr val="C00000"/>
              </a:solidFill>
            </a:endParaRPr>
          </a:p>
          <a:p>
            <a:pPr algn="just"/>
            <a:r>
              <a:rPr lang="uk-UA" sz="3600" dirty="0" smtClean="0"/>
              <a:t>Іменників, суфіксальним способом </a:t>
            </a:r>
            <a:r>
              <a:rPr lang="uk-UA" sz="3600" dirty="0" smtClean="0"/>
              <a:t>: </a:t>
            </a:r>
            <a:r>
              <a:rPr lang="uk-UA" sz="3600" dirty="0" err="1">
                <a:solidFill>
                  <a:srgbClr val="00B050"/>
                </a:solidFill>
              </a:rPr>
              <a:t>вод-</a:t>
            </a:r>
            <a:r>
              <a:rPr lang="uk-UA" sz="3600" dirty="0" err="1">
                <a:solidFill>
                  <a:srgbClr val="FF0000"/>
                </a:solidFill>
              </a:rPr>
              <a:t>н</a:t>
            </a:r>
            <a:r>
              <a:rPr lang="uk-UA" sz="3600" dirty="0" err="1">
                <a:solidFill>
                  <a:srgbClr val="FFC000"/>
                </a:solidFill>
              </a:rPr>
              <a:t>-</a:t>
            </a:r>
            <a:r>
              <a:rPr lang="uk-UA" sz="3600" dirty="0" err="1">
                <a:solidFill>
                  <a:srgbClr val="00B050"/>
                </a:solidFill>
              </a:rPr>
              <a:t>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літ</a:t>
            </a:r>
            <a:r>
              <a:rPr lang="uk-UA" sz="3600" dirty="0" err="1">
                <a:solidFill>
                  <a:srgbClr val="FF0000"/>
                </a:solidFill>
              </a:rPr>
              <a:t>-н</a:t>
            </a:r>
            <a:r>
              <a:rPr lang="uk-UA" sz="3600" dirty="0" err="1">
                <a:solidFill>
                  <a:srgbClr val="00B050"/>
                </a:solidFill>
              </a:rPr>
              <a:t>-ій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smtClean="0">
                <a:solidFill>
                  <a:srgbClr val="00B050"/>
                </a:solidFill>
              </a:rPr>
              <a:t>                 </a:t>
            </a:r>
            <a:r>
              <a:rPr lang="uk-UA" sz="3600" dirty="0" err="1" smtClean="0">
                <a:solidFill>
                  <a:srgbClr val="00B050"/>
                </a:solidFill>
              </a:rPr>
              <a:t>серпн</a:t>
            </a:r>
            <a:r>
              <a:rPr lang="uk-UA" sz="3600" dirty="0" err="1" smtClean="0">
                <a:solidFill>
                  <a:srgbClr val="FF0000"/>
                </a:solidFill>
              </a:rPr>
              <a:t>-ев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папер-</a:t>
            </a:r>
            <a:r>
              <a:rPr lang="uk-UA" sz="3600" dirty="0" err="1">
                <a:solidFill>
                  <a:srgbClr val="FF0000"/>
                </a:solidFill>
              </a:rPr>
              <a:t>ов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піщ-</a:t>
            </a:r>
            <a:r>
              <a:rPr lang="uk-UA" sz="3600" dirty="0" err="1">
                <a:solidFill>
                  <a:srgbClr val="FF0000"/>
                </a:solidFill>
              </a:rPr>
              <a:t>ан-</a:t>
            </a:r>
            <a:r>
              <a:rPr lang="uk-UA" sz="3600" dirty="0" err="1">
                <a:solidFill>
                  <a:srgbClr val="00B050"/>
                </a:solidFill>
              </a:rPr>
              <a:t>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цегл-</a:t>
            </a:r>
            <a:r>
              <a:rPr lang="uk-UA" sz="3600" dirty="0" err="1">
                <a:solidFill>
                  <a:srgbClr val="FF0000"/>
                </a:solidFill>
              </a:rPr>
              <a:t>ян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україн-</a:t>
            </a:r>
            <a:r>
              <a:rPr lang="uk-UA" sz="3600" dirty="0" err="1">
                <a:solidFill>
                  <a:srgbClr val="FF0000"/>
                </a:solidFill>
              </a:rPr>
              <a:t>ськ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00B050"/>
                </a:solidFill>
              </a:rPr>
              <a:t>географ</a:t>
            </a:r>
            <a:r>
              <a:rPr lang="uk-UA" sz="3600" dirty="0" err="1" smtClean="0">
                <a:solidFill>
                  <a:srgbClr val="FF0000"/>
                </a:solidFill>
              </a:rPr>
              <a:t>-ічн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театр</a:t>
            </a:r>
            <a:r>
              <a:rPr lang="uk-UA" sz="3600" dirty="0" err="1">
                <a:solidFill>
                  <a:srgbClr val="FF0000"/>
                </a:solidFill>
              </a:rPr>
              <a:t>-альн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комунікат-</a:t>
            </a:r>
            <a:r>
              <a:rPr lang="uk-UA" sz="3600" dirty="0" err="1">
                <a:solidFill>
                  <a:srgbClr val="FF0000"/>
                </a:solidFill>
              </a:rPr>
              <a:t>ивн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 </a:t>
            </a:r>
            <a:r>
              <a:rPr lang="uk-UA" sz="3600" dirty="0"/>
              <a:t>та ін.;</a:t>
            </a:r>
            <a:endParaRPr lang="ru-RU" sz="3600" dirty="0"/>
          </a:p>
          <a:p>
            <a:pPr algn="just"/>
            <a:r>
              <a:rPr lang="uk-UA" sz="3600" dirty="0" smtClean="0"/>
              <a:t>іменникові, </a:t>
            </a:r>
            <a:r>
              <a:rPr lang="uk-UA" sz="3600" dirty="0"/>
              <a:t>утворені </a:t>
            </a:r>
            <a:r>
              <a:rPr lang="uk-UA" sz="3600" dirty="0" err="1" smtClean="0"/>
              <a:t>конфіксальним</a:t>
            </a:r>
            <a:r>
              <a:rPr lang="uk-UA" sz="3600" dirty="0" smtClean="0"/>
              <a:t> (пре­фіксально-суфіксальним) </a:t>
            </a:r>
            <a:r>
              <a:rPr lang="uk-UA" sz="3600" dirty="0"/>
              <a:t>способом: </a:t>
            </a:r>
            <a:r>
              <a:rPr lang="uk-UA" sz="3600" dirty="0" err="1">
                <a:solidFill>
                  <a:srgbClr val="FF0000"/>
                </a:solidFill>
              </a:rPr>
              <a:t>без</a:t>
            </a:r>
            <a:r>
              <a:rPr lang="uk-UA" sz="3600" dirty="0" err="1">
                <a:solidFill>
                  <a:srgbClr val="00B050"/>
                </a:solidFill>
              </a:rPr>
              <a:t>-діт-</a:t>
            </a:r>
            <a:r>
              <a:rPr lang="uk-UA" sz="3600" dirty="0" err="1">
                <a:solidFill>
                  <a:srgbClr val="FF0000"/>
                </a:solidFill>
              </a:rPr>
              <a:t>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FF0000"/>
                </a:solidFill>
              </a:rPr>
              <a:t>від</a:t>
            </a:r>
            <a:r>
              <a:rPr lang="uk-UA" sz="3600" dirty="0" err="1">
                <a:solidFill>
                  <a:srgbClr val="00B050"/>
                </a:solidFill>
              </a:rPr>
              <a:t>-імен-</a:t>
            </a:r>
            <a:r>
              <a:rPr lang="uk-UA" sz="3600" dirty="0" err="1">
                <a:solidFill>
                  <a:srgbClr val="FF0000"/>
                </a:solidFill>
              </a:rPr>
              <a:t>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smtClean="0">
                <a:solidFill>
                  <a:srgbClr val="00B050"/>
                </a:solidFill>
              </a:rPr>
              <a:t>                               </a:t>
            </a:r>
            <a:r>
              <a:rPr lang="uk-UA" sz="3600" dirty="0" err="1" smtClean="0">
                <a:solidFill>
                  <a:srgbClr val="FF0000"/>
                </a:solidFill>
              </a:rPr>
              <a:t>за-</a:t>
            </a:r>
            <a:r>
              <a:rPr lang="uk-UA" sz="3600" dirty="0" err="1" smtClean="0">
                <a:solidFill>
                  <a:srgbClr val="00B050"/>
                </a:solidFill>
              </a:rPr>
              <a:t>карпат-</a:t>
            </a:r>
            <a:r>
              <a:rPr lang="uk-UA" sz="3600" dirty="0" err="1" smtClean="0">
                <a:solidFill>
                  <a:srgbClr val="FF0000"/>
                </a:solidFill>
              </a:rPr>
              <a:t>ськ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FF0000"/>
                </a:solidFill>
              </a:rPr>
              <a:t>між</a:t>
            </a:r>
            <a:r>
              <a:rPr lang="uk-UA" sz="3600" dirty="0" err="1">
                <a:solidFill>
                  <a:srgbClr val="00B050"/>
                </a:solidFill>
              </a:rPr>
              <a:t>-мов-</a:t>
            </a:r>
            <a:r>
              <a:rPr lang="uk-UA" sz="3600" dirty="0" err="1">
                <a:solidFill>
                  <a:srgbClr val="FF0000"/>
                </a:solidFill>
              </a:rPr>
              <a:t>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FF0000"/>
                </a:solidFill>
              </a:rPr>
              <a:t>на</a:t>
            </a:r>
            <a:r>
              <a:rPr lang="uk-UA" sz="3600" dirty="0" err="1">
                <a:solidFill>
                  <a:srgbClr val="00B050"/>
                </a:solidFill>
              </a:rPr>
              <a:t>-колін-</a:t>
            </a:r>
            <a:r>
              <a:rPr lang="uk-UA" sz="3600" dirty="0" err="1">
                <a:solidFill>
                  <a:srgbClr val="FF0000"/>
                </a:solidFill>
              </a:rPr>
              <a:t>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smtClean="0">
                <a:solidFill>
                  <a:srgbClr val="00B050"/>
                </a:solidFill>
              </a:rPr>
              <a:t>                         </a:t>
            </a:r>
            <a:r>
              <a:rPr lang="uk-UA" sz="3600" dirty="0" err="1" smtClean="0">
                <a:solidFill>
                  <a:srgbClr val="FF0000"/>
                </a:solidFill>
              </a:rPr>
              <a:t>під-</a:t>
            </a:r>
            <a:r>
              <a:rPr lang="uk-UA" sz="3600" dirty="0" err="1" smtClean="0">
                <a:solidFill>
                  <a:srgbClr val="00B050"/>
                </a:solidFill>
              </a:rPr>
              <a:t>руч-</a:t>
            </a:r>
            <a:r>
              <a:rPr lang="uk-UA" sz="3600" dirty="0" err="1" smtClean="0">
                <a:solidFill>
                  <a:srgbClr val="FF0000"/>
                </a:solidFill>
              </a:rPr>
              <a:t>н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 smtClean="0">
                <a:solidFill>
                  <a:srgbClr val="00B050"/>
                </a:solidFill>
              </a:rPr>
              <a:t> </a:t>
            </a:r>
            <a:r>
              <a:rPr lang="uk-UA" sz="3600" dirty="0"/>
              <a:t>та ін.;</a:t>
            </a:r>
            <a:endParaRPr lang="ru-RU" sz="3600" dirty="0"/>
          </a:p>
          <a:p>
            <a:pPr algn="just"/>
            <a:r>
              <a:rPr lang="uk-UA" sz="3600" dirty="0" smtClean="0"/>
              <a:t>дієслів , </a:t>
            </a:r>
            <a:r>
              <a:rPr lang="uk-UA" sz="3600" dirty="0"/>
              <a:t>утворені </a:t>
            </a:r>
            <a:r>
              <a:rPr lang="uk-UA" sz="3600" dirty="0" err="1"/>
              <a:t>конфіксальним</a:t>
            </a:r>
            <a:r>
              <a:rPr lang="uk-UA" sz="3600" dirty="0"/>
              <a:t> </a:t>
            </a:r>
            <a:r>
              <a:rPr lang="uk-UA" sz="3600" dirty="0" smtClean="0"/>
              <a:t>(пре­фіксально-суфіксальним способом): </a:t>
            </a:r>
            <a:r>
              <a:rPr lang="uk-UA" sz="3600" dirty="0" err="1" smtClean="0">
                <a:solidFill>
                  <a:srgbClr val="FF0000"/>
                </a:solidFill>
              </a:rPr>
              <a:t>не-</a:t>
            </a:r>
            <a:r>
              <a:rPr lang="uk-UA" sz="3600" dirty="0" err="1" smtClean="0"/>
              <a:t>злам-</a:t>
            </a:r>
            <a:r>
              <a:rPr lang="uk-UA" sz="3600" dirty="0" err="1" smtClean="0">
                <a:solidFill>
                  <a:srgbClr val="FF0000"/>
                </a:solidFill>
              </a:rPr>
              <a:t>н</a:t>
            </a:r>
            <a:r>
              <a:rPr lang="uk-UA" sz="3600" dirty="0" err="1" smtClean="0"/>
              <a:t>-ий</a:t>
            </a:r>
            <a:r>
              <a:rPr lang="uk-UA" sz="3600" dirty="0" smtClean="0"/>
              <a:t>, </a:t>
            </a:r>
            <a:r>
              <a:rPr lang="uk-UA" sz="3600" dirty="0" err="1" smtClean="0">
                <a:solidFill>
                  <a:srgbClr val="FF0000"/>
                </a:solidFill>
              </a:rPr>
              <a:t>не</a:t>
            </a:r>
            <a:r>
              <a:rPr lang="uk-UA" sz="3600" dirty="0" err="1" smtClean="0"/>
              <a:t>-мин-</a:t>
            </a:r>
            <a:r>
              <a:rPr lang="uk-UA" sz="3600" dirty="0" err="1" smtClean="0">
                <a:solidFill>
                  <a:srgbClr val="FF0000"/>
                </a:solidFill>
              </a:rPr>
              <a:t>уч</a:t>
            </a:r>
            <a:r>
              <a:rPr lang="uk-UA" sz="3600" dirty="0" err="1" smtClean="0"/>
              <a:t>-ий</a:t>
            </a:r>
            <a:r>
              <a:rPr lang="uk-UA" sz="3600" dirty="0"/>
              <a:t> </a:t>
            </a:r>
            <a:r>
              <a:rPr lang="uk-UA" sz="3600" dirty="0" smtClean="0"/>
              <a:t>та </a:t>
            </a:r>
            <a:r>
              <a:rPr lang="uk-UA" sz="3600" dirty="0"/>
              <a:t>ін.;</a:t>
            </a:r>
            <a:endParaRPr lang="ru-RU" sz="3600" dirty="0"/>
          </a:p>
          <a:p>
            <a:pPr algn="just"/>
            <a:r>
              <a:rPr lang="uk-UA" sz="3600" dirty="0" smtClean="0"/>
              <a:t>дієслів, </a:t>
            </a:r>
            <a:r>
              <a:rPr lang="uk-UA" sz="3600" dirty="0"/>
              <a:t>утворені суфік­сальним способом: </a:t>
            </a:r>
            <a:r>
              <a:rPr lang="uk-UA" sz="3600" dirty="0" err="1">
                <a:solidFill>
                  <a:srgbClr val="00B050"/>
                </a:solidFill>
              </a:rPr>
              <a:t>ор-</a:t>
            </a:r>
            <a:r>
              <a:rPr lang="uk-UA" sz="3600" dirty="0" err="1">
                <a:solidFill>
                  <a:srgbClr val="FF0000"/>
                </a:solidFill>
              </a:rPr>
              <a:t>н</a:t>
            </a:r>
            <a:r>
              <a:rPr lang="uk-UA" sz="3600" dirty="0" err="1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00B050"/>
                </a:solidFill>
              </a:rPr>
              <a:t>встав-</a:t>
            </a:r>
            <a:r>
              <a:rPr lang="uk-UA" sz="3600" dirty="0" err="1" smtClean="0">
                <a:solidFill>
                  <a:srgbClr val="FF0000"/>
                </a:solidFill>
              </a:rPr>
              <a:t>н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00B050"/>
                </a:solidFill>
              </a:rPr>
              <a:t>відкид-</a:t>
            </a:r>
            <a:r>
              <a:rPr lang="uk-UA" sz="3600" dirty="0" err="1" smtClean="0">
                <a:solidFill>
                  <a:srgbClr val="FF0000"/>
                </a:solidFill>
              </a:rPr>
              <a:t>н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 smtClean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00B050"/>
                </a:solidFill>
              </a:rPr>
              <a:t>різа-</a:t>
            </a:r>
            <a:r>
              <a:rPr lang="uk-UA" sz="3600" dirty="0" err="1" smtClean="0">
                <a:solidFill>
                  <a:srgbClr val="FF0000"/>
                </a:solidFill>
              </a:rPr>
              <a:t>льн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суши-</a:t>
            </a:r>
            <a:r>
              <a:rPr lang="uk-UA" sz="3600" dirty="0" err="1">
                <a:solidFill>
                  <a:srgbClr val="FF0000"/>
                </a:solidFill>
              </a:rPr>
              <a:t>льн-</a:t>
            </a:r>
            <a:r>
              <a:rPr lang="uk-UA" sz="3600" dirty="0" err="1">
                <a:solidFill>
                  <a:srgbClr val="00B050"/>
                </a:solidFill>
              </a:rPr>
              <a:t>ий</a:t>
            </a:r>
            <a:r>
              <a:rPr lang="uk-UA" sz="3600" dirty="0">
                <a:solidFill>
                  <a:srgbClr val="00B050"/>
                </a:solidFill>
              </a:rPr>
              <a:t>;</a:t>
            </a:r>
            <a:endParaRPr lang="ru-RU" sz="3600" dirty="0">
              <a:solidFill>
                <a:srgbClr val="00B050"/>
              </a:solidFill>
            </a:endParaRPr>
          </a:p>
          <a:p>
            <a:pPr algn="just"/>
            <a:r>
              <a:rPr lang="uk-UA" sz="3600" dirty="0" smtClean="0"/>
              <a:t>прикметників, </a:t>
            </a:r>
            <a:r>
              <a:rPr lang="uk-UA" sz="3600" dirty="0"/>
              <a:t>утворені префіксальним способом </a:t>
            </a:r>
            <a:r>
              <a:rPr lang="uk-UA" sz="3600" dirty="0" smtClean="0"/>
              <a:t>від </a:t>
            </a:r>
            <a:r>
              <a:rPr lang="uk-UA" sz="3600" dirty="0"/>
              <a:t>інших </a:t>
            </a:r>
            <a:r>
              <a:rPr lang="uk-UA" sz="3600" dirty="0" smtClean="0"/>
              <a:t>прикметників</a:t>
            </a:r>
            <a:r>
              <a:rPr lang="uk-UA" sz="3600" dirty="0"/>
              <a:t>: </a:t>
            </a:r>
            <a:r>
              <a:rPr lang="uk-UA" sz="3600" dirty="0" err="1">
                <a:solidFill>
                  <a:srgbClr val="FF0000"/>
                </a:solidFill>
              </a:rPr>
              <a:t>су-</a:t>
            </a:r>
            <a:r>
              <a:rPr lang="uk-UA" sz="3600" dirty="0" err="1">
                <a:solidFill>
                  <a:srgbClr val="00B050"/>
                </a:solidFill>
              </a:rPr>
              <a:t>мирний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FF0000"/>
                </a:solidFill>
              </a:rPr>
              <a:t>а-</a:t>
            </a:r>
            <a:r>
              <a:rPr lang="uk-UA" sz="3600" dirty="0" err="1">
                <a:solidFill>
                  <a:srgbClr val="00B050"/>
                </a:solidFill>
              </a:rPr>
              <a:t>моральний</a:t>
            </a:r>
            <a:r>
              <a:rPr lang="uk-UA" sz="3600" dirty="0" smtClean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FF0000"/>
                </a:solidFill>
              </a:rPr>
              <a:t>анти-</a:t>
            </a:r>
            <a:r>
              <a:rPr lang="uk-UA" sz="3600" dirty="0" err="1" smtClean="0">
                <a:solidFill>
                  <a:srgbClr val="00B050"/>
                </a:solidFill>
              </a:rPr>
              <a:t>релігійний</a:t>
            </a:r>
            <a:r>
              <a:rPr lang="uk-UA" sz="3600" dirty="0" smtClean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FF0000"/>
                </a:solidFill>
              </a:rPr>
              <a:t>гіпер</a:t>
            </a:r>
            <a:r>
              <a:rPr lang="uk-UA" sz="3600" dirty="0" err="1" smtClean="0">
                <a:solidFill>
                  <a:srgbClr val="00B050"/>
                </a:solidFill>
              </a:rPr>
              <a:t>-звуковий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FF0000"/>
                </a:solidFill>
              </a:rPr>
              <a:t>квазі</a:t>
            </a:r>
            <a:r>
              <a:rPr lang="uk-UA" sz="3600" dirty="0" err="1" smtClean="0">
                <a:solidFill>
                  <a:srgbClr val="00B050"/>
                </a:solidFill>
              </a:rPr>
              <a:t>-науковий</a:t>
            </a:r>
            <a:r>
              <a:rPr lang="uk-UA" sz="3600" dirty="0" smtClean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FF0000"/>
                </a:solidFill>
              </a:rPr>
              <a:t>про-</a:t>
            </a:r>
            <a:r>
              <a:rPr lang="uk-UA" sz="3600" dirty="0" err="1" smtClean="0">
                <a:solidFill>
                  <a:srgbClr val="00B050"/>
                </a:solidFill>
              </a:rPr>
              <a:t>український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smtClean="0">
                <a:solidFill>
                  <a:srgbClr val="00B050"/>
                </a:solidFill>
              </a:rPr>
              <a:t> </a:t>
            </a:r>
            <a:r>
              <a:rPr lang="uk-UA" sz="3600" dirty="0" err="1" smtClean="0">
                <a:solidFill>
                  <a:srgbClr val="FF0000"/>
                </a:solidFill>
              </a:rPr>
              <a:t>все</a:t>
            </a:r>
            <a:r>
              <a:rPr lang="uk-UA" sz="3600" dirty="0" err="1" smtClean="0">
                <a:solidFill>
                  <a:srgbClr val="00B050"/>
                </a:solidFill>
              </a:rPr>
              <a:t>-народний</a:t>
            </a:r>
            <a:r>
              <a:rPr lang="uk-UA" sz="3600" dirty="0" smtClean="0">
                <a:solidFill>
                  <a:srgbClr val="00B050"/>
                </a:solidFill>
              </a:rPr>
              <a:t> </a:t>
            </a:r>
            <a:r>
              <a:rPr lang="uk-UA" sz="3600" dirty="0" smtClean="0"/>
              <a:t>та ін</a:t>
            </a:r>
            <a:r>
              <a:rPr lang="uk-UA" sz="3600" dirty="0"/>
              <a:t>.;</a:t>
            </a:r>
            <a:endParaRPr lang="ru-RU" sz="3600" dirty="0"/>
          </a:p>
          <a:p>
            <a:pPr algn="just"/>
            <a:r>
              <a:rPr lang="uk-UA" sz="3600" dirty="0" smtClean="0"/>
              <a:t>прислівників, </a:t>
            </a:r>
            <a:r>
              <a:rPr lang="uk-UA" sz="3600" dirty="0"/>
              <a:t>утворені суфіксальним способом:  </a:t>
            </a:r>
            <a:r>
              <a:rPr lang="uk-UA" sz="3600" dirty="0" smtClean="0"/>
              <a:t>                 </a:t>
            </a:r>
            <a:r>
              <a:rPr lang="uk-UA" sz="3600" dirty="0" err="1" smtClean="0">
                <a:solidFill>
                  <a:srgbClr val="00B050"/>
                </a:solidFill>
              </a:rPr>
              <a:t>щоден-</a:t>
            </a:r>
            <a:r>
              <a:rPr lang="uk-UA" sz="3600" dirty="0" err="1" smtClean="0">
                <a:solidFill>
                  <a:srgbClr val="FF0000"/>
                </a:solidFill>
              </a:rPr>
              <a:t>н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 smtClean="0">
                <a:solidFill>
                  <a:srgbClr val="00B050"/>
                </a:solidFill>
              </a:rPr>
              <a:t>щомісяч-</a:t>
            </a:r>
            <a:r>
              <a:rPr lang="uk-UA" sz="3600" dirty="0" err="1" smtClean="0">
                <a:solidFill>
                  <a:srgbClr val="FF0000"/>
                </a:solidFill>
              </a:rPr>
              <a:t>н</a:t>
            </a:r>
            <a:r>
              <a:rPr lang="uk-UA" sz="3600" dirty="0" err="1" smtClean="0">
                <a:solidFill>
                  <a:srgbClr val="00B050"/>
                </a:solidFill>
              </a:rPr>
              <a:t>-ий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коли-</a:t>
            </a:r>
            <a:r>
              <a:rPr lang="uk-UA" sz="3600" dirty="0" err="1">
                <a:solidFill>
                  <a:srgbClr val="FF0000"/>
                </a:solidFill>
              </a:rPr>
              <a:t>шн-</a:t>
            </a:r>
            <a:r>
              <a:rPr lang="uk-UA" sz="3600" dirty="0" err="1">
                <a:solidFill>
                  <a:srgbClr val="00B050"/>
                </a:solidFill>
              </a:rPr>
              <a:t>ій</a:t>
            </a:r>
            <a:r>
              <a:rPr lang="uk-UA" sz="3600" dirty="0">
                <a:solidFill>
                  <a:srgbClr val="00B050"/>
                </a:solidFill>
              </a:rPr>
              <a:t>, </a:t>
            </a:r>
            <a:r>
              <a:rPr lang="uk-UA" sz="3600" dirty="0" err="1">
                <a:solidFill>
                  <a:srgbClr val="00B050"/>
                </a:solidFill>
              </a:rPr>
              <a:t>завтра-</a:t>
            </a:r>
            <a:r>
              <a:rPr lang="uk-UA" sz="3600" dirty="0" err="1">
                <a:solidFill>
                  <a:srgbClr val="FF0000"/>
                </a:solidFill>
              </a:rPr>
              <a:t>шн</a:t>
            </a:r>
            <a:r>
              <a:rPr lang="uk-UA" sz="3600" dirty="0" err="1">
                <a:solidFill>
                  <a:srgbClr val="00B050"/>
                </a:solidFill>
              </a:rPr>
              <a:t>-ій</a:t>
            </a:r>
            <a:r>
              <a:rPr lang="uk-UA" sz="3600" dirty="0">
                <a:solidFill>
                  <a:srgbClr val="00B050"/>
                </a:solidFill>
              </a:rPr>
              <a:t> </a:t>
            </a:r>
            <a:r>
              <a:rPr lang="uk-UA" sz="3600" dirty="0"/>
              <a:t>та ін.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294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814" y="0"/>
            <a:ext cx="8581293" cy="685800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/>
              <a:t>Специфічними</a:t>
            </a:r>
            <a:r>
              <a:rPr lang="uk-UA" dirty="0"/>
              <a:t> </a:t>
            </a:r>
            <a:r>
              <a:rPr lang="uk-UA" dirty="0" smtClean="0"/>
              <a:t>ознаками </a:t>
            </a:r>
            <a:r>
              <a:rPr lang="uk-UA" b="1" dirty="0"/>
              <a:t>відносних</a:t>
            </a:r>
            <a:r>
              <a:rPr lang="uk-UA" dirty="0"/>
              <a:t> прикметників є:</a:t>
            </a:r>
            <a:endParaRPr lang="ru-RU" dirty="0"/>
          </a:p>
          <a:p>
            <a:pPr marL="0" lvl="0" indent="0">
              <a:buNone/>
            </a:pPr>
            <a:r>
              <a:rPr lang="uk-UA" dirty="0" smtClean="0"/>
              <a:t>1.Переважна їх більшість відіменникового </a:t>
            </a:r>
            <a:r>
              <a:rPr lang="uk-UA" dirty="0"/>
              <a:t>походження з похідною основою: </a:t>
            </a:r>
            <a:r>
              <a:rPr lang="uk-UA" b="1" i="1" dirty="0">
                <a:solidFill>
                  <a:srgbClr val="7030A0"/>
                </a:solidFill>
              </a:rPr>
              <a:t>фабричний</a:t>
            </a:r>
            <a:r>
              <a:rPr lang="uk-UA" b="1" i="1" dirty="0">
                <a:solidFill>
                  <a:srgbClr val="00B050"/>
                </a:solidFill>
              </a:rPr>
              <a:t> цех, </a:t>
            </a:r>
            <a:r>
              <a:rPr lang="uk-UA" b="1" i="1" dirty="0">
                <a:solidFill>
                  <a:srgbClr val="7030A0"/>
                </a:solidFill>
              </a:rPr>
              <a:t>лісова</a:t>
            </a:r>
            <a:r>
              <a:rPr lang="uk-UA" b="1" i="1" dirty="0">
                <a:solidFill>
                  <a:srgbClr val="00B050"/>
                </a:solidFill>
              </a:rPr>
              <a:t> ягода, </a:t>
            </a:r>
            <a:r>
              <a:rPr lang="uk-UA" b="1" i="1" dirty="0">
                <a:solidFill>
                  <a:srgbClr val="7030A0"/>
                </a:solidFill>
              </a:rPr>
              <a:t>прикордонна</a:t>
            </a:r>
            <a:r>
              <a:rPr lang="uk-UA" b="1" i="1" dirty="0">
                <a:solidFill>
                  <a:srgbClr val="00B050"/>
                </a:solidFill>
              </a:rPr>
              <a:t> смуга.</a:t>
            </a:r>
            <a:endParaRPr lang="ru-RU" b="1" dirty="0">
              <a:solidFill>
                <a:srgbClr val="00B050"/>
              </a:solidFill>
            </a:endParaRPr>
          </a:p>
          <a:p>
            <a:pPr marL="0" lvl="0" indent="0">
              <a:buNone/>
            </a:pPr>
            <a:r>
              <a:rPr lang="uk-UA" dirty="0" smtClean="0"/>
              <a:t>2. Вони </a:t>
            </a:r>
            <a:r>
              <a:rPr lang="uk-UA" dirty="0"/>
              <a:t>можуть вступати в синонімічні </a:t>
            </a:r>
            <a:r>
              <a:rPr lang="uk-UA" dirty="0" smtClean="0"/>
              <a:t>зв’язки з </a:t>
            </a:r>
            <a:r>
              <a:rPr lang="uk-UA" dirty="0"/>
              <a:t>такими </a:t>
            </a:r>
            <a:r>
              <a:rPr lang="uk-UA" dirty="0" smtClean="0"/>
              <a:t>конструкціями:</a:t>
            </a:r>
          </a:p>
          <a:p>
            <a:pPr algn="just"/>
            <a:r>
              <a:rPr lang="uk-UA" dirty="0" smtClean="0"/>
              <a:t>непрямий </a:t>
            </a:r>
            <a:r>
              <a:rPr lang="uk-UA" dirty="0"/>
              <a:t>відмінок іменника з прийменником або без нього: </a:t>
            </a:r>
            <a:r>
              <a:rPr lang="uk-UA" b="1" i="1" dirty="0">
                <a:solidFill>
                  <a:srgbClr val="C00000"/>
                </a:solidFill>
              </a:rPr>
              <a:t>дерев’яний</a:t>
            </a:r>
            <a:r>
              <a:rPr lang="uk-UA" b="1" i="1" dirty="0">
                <a:solidFill>
                  <a:srgbClr val="00B050"/>
                </a:solidFill>
              </a:rPr>
              <a:t> стіл – </a:t>
            </a:r>
            <a:r>
              <a:rPr lang="uk-UA" b="1" i="1" dirty="0" err="1">
                <a:solidFill>
                  <a:srgbClr val="7030A0"/>
                </a:solidFill>
              </a:rPr>
              <a:t>стіл</a:t>
            </a:r>
            <a:r>
              <a:rPr lang="uk-UA" b="1" i="1" dirty="0">
                <a:solidFill>
                  <a:srgbClr val="7030A0"/>
                </a:solidFill>
              </a:rPr>
              <a:t> з дерева</a:t>
            </a:r>
            <a:r>
              <a:rPr lang="uk-UA" b="1" i="1" dirty="0">
                <a:solidFill>
                  <a:srgbClr val="00B050"/>
                </a:solidFill>
              </a:rPr>
              <a:t>; </a:t>
            </a:r>
            <a:r>
              <a:rPr lang="uk-UA" b="1" i="1" dirty="0" smtClean="0">
                <a:solidFill>
                  <a:srgbClr val="C00000"/>
                </a:solidFill>
              </a:rPr>
              <a:t>джерельна</a:t>
            </a:r>
            <a:r>
              <a:rPr lang="uk-UA" b="1" i="1" dirty="0" smtClean="0">
                <a:solidFill>
                  <a:srgbClr val="00B050"/>
                </a:solidFill>
              </a:rPr>
              <a:t> вода – </a:t>
            </a:r>
            <a:r>
              <a:rPr lang="uk-UA" b="1" i="1" dirty="0" err="1" smtClean="0">
                <a:solidFill>
                  <a:srgbClr val="7030A0"/>
                </a:solidFill>
              </a:rPr>
              <a:t>вода</a:t>
            </a:r>
            <a:r>
              <a:rPr lang="uk-UA" b="1" i="1" dirty="0" smtClean="0">
                <a:solidFill>
                  <a:srgbClr val="7030A0"/>
                </a:solidFill>
              </a:rPr>
              <a:t> з джерела</a:t>
            </a:r>
            <a:r>
              <a:rPr lang="uk-UA" b="1" i="1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C00000"/>
                </a:solidFill>
              </a:rPr>
              <a:t>лісові</a:t>
            </a:r>
            <a:r>
              <a:rPr lang="uk-UA" b="1" i="1" dirty="0" smtClean="0">
                <a:solidFill>
                  <a:srgbClr val="00B050"/>
                </a:solidFill>
              </a:rPr>
              <a:t> фіалки – </a:t>
            </a:r>
            <a:r>
              <a:rPr lang="uk-UA" b="1" i="1" dirty="0" err="1" smtClean="0">
                <a:solidFill>
                  <a:srgbClr val="00B050"/>
                </a:solidFill>
              </a:rPr>
              <a:t>фіалки</a:t>
            </a:r>
            <a:r>
              <a:rPr lang="uk-UA" b="1" i="1" dirty="0" smtClean="0">
                <a:solidFill>
                  <a:srgbClr val="00B050"/>
                </a:solidFill>
              </a:rPr>
              <a:t> з лісу, </a:t>
            </a:r>
            <a:r>
              <a:rPr lang="uk-UA" b="1" i="1" dirty="0" smtClean="0">
                <a:solidFill>
                  <a:srgbClr val="C00000"/>
                </a:solidFill>
              </a:rPr>
              <a:t>місячна</a:t>
            </a:r>
            <a:r>
              <a:rPr lang="uk-UA" b="1" i="1" dirty="0" smtClean="0">
                <a:solidFill>
                  <a:srgbClr val="00B050"/>
                </a:solidFill>
              </a:rPr>
              <a:t> відпустка – </a:t>
            </a:r>
            <a:r>
              <a:rPr lang="uk-UA" b="1" i="1" dirty="0" err="1" smtClean="0">
                <a:solidFill>
                  <a:srgbClr val="7030A0"/>
                </a:solidFill>
              </a:rPr>
              <a:t>відпустка</a:t>
            </a:r>
            <a:r>
              <a:rPr lang="uk-UA" b="1" i="1" dirty="0" smtClean="0">
                <a:solidFill>
                  <a:srgbClr val="7030A0"/>
                </a:solidFill>
              </a:rPr>
              <a:t> на місяць,</a:t>
            </a:r>
            <a:r>
              <a:rPr lang="uk-UA" b="1" i="1" dirty="0" smtClean="0">
                <a:solidFill>
                  <a:srgbClr val="00B050"/>
                </a:solidFill>
              </a:rPr>
              <a:t> </a:t>
            </a:r>
            <a:r>
              <a:rPr lang="uk-UA" b="1" i="1" dirty="0" smtClean="0">
                <a:solidFill>
                  <a:srgbClr val="C00000"/>
                </a:solidFill>
              </a:rPr>
              <a:t>олімпійський</a:t>
            </a:r>
            <a:r>
              <a:rPr lang="uk-UA" b="1" i="1" dirty="0" smtClean="0">
                <a:solidFill>
                  <a:srgbClr val="00B050"/>
                </a:solidFill>
              </a:rPr>
              <a:t> </a:t>
            </a:r>
            <a:r>
              <a:rPr lang="uk-UA" b="1" i="1" dirty="0">
                <a:solidFill>
                  <a:srgbClr val="00B050"/>
                </a:solidFill>
              </a:rPr>
              <a:t>рекорд – </a:t>
            </a:r>
            <a:r>
              <a:rPr lang="uk-UA" b="1" i="1" dirty="0" err="1">
                <a:solidFill>
                  <a:srgbClr val="7030A0"/>
                </a:solidFill>
              </a:rPr>
              <a:t>рекорд</a:t>
            </a:r>
            <a:r>
              <a:rPr lang="uk-UA" b="1" i="1" dirty="0">
                <a:solidFill>
                  <a:srgbClr val="7030A0"/>
                </a:solidFill>
              </a:rPr>
              <a:t> </a:t>
            </a:r>
            <a:r>
              <a:rPr lang="uk-UA" b="1" i="1" dirty="0" smtClean="0">
                <a:solidFill>
                  <a:srgbClr val="7030A0"/>
                </a:solidFill>
              </a:rPr>
              <a:t>олімпіади</a:t>
            </a:r>
            <a:r>
              <a:rPr lang="uk-UA" b="1" i="1" dirty="0" smtClean="0">
                <a:solidFill>
                  <a:srgbClr val="00B050"/>
                </a:solidFill>
              </a:rPr>
              <a:t>, </a:t>
            </a:r>
            <a:r>
              <a:rPr lang="uk-UA" b="1" i="1" dirty="0" smtClean="0">
                <a:solidFill>
                  <a:srgbClr val="C00000"/>
                </a:solidFill>
              </a:rPr>
              <a:t>сонячний</a:t>
            </a:r>
            <a:r>
              <a:rPr lang="uk-UA" b="1" i="1" dirty="0" smtClean="0">
                <a:solidFill>
                  <a:srgbClr val="00B050"/>
                </a:solidFill>
              </a:rPr>
              <a:t> промінь – </a:t>
            </a:r>
            <a:r>
              <a:rPr lang="uk-UA" b="1" i="1" dirty="0" err="1" smtClean="0">
                <a:solidFill>
                  <a:srgbClr val="7030A0"/>
                </a:solidFill>
              </a:rPr>
              <a:t>промінь</a:t>
            </a:r>
            <a:r>
              <a:rPr lang="uk-UA" b="1" i="1" dirty="0" smtClean="0">
                <a:solidFill>
                  <a:srgbClr val="7030A0"/>
                </a:solidFill>
              </a:rPr>
              <a:t> сонця</a:t>
            </a:r>
            <a:r>
              <a:rPr lang="uk-UA" b="1" i="1" dirty="0" smtClean="0">
                <a:solidFill>
                  <a:srgbClr val="00B050"/>
                </a:solidFill>
              </a:rPr>
              <a:t>,</a:t>
            </a:r>
            <a:r>
              <a:rPr lang="uk-UA" dirty="0" smtClean="0"/>
              <a:t> </a:t>
            </a:r>
            <a:r>
              <a:rPr lang="uk-UA" b="1" dirty="0">
                <a:solidFill>
                  <a:srgbClr val="C00000"/>
                </a:solidFill>
              </a:rPr>
              <a:t>шовкова</a:t>
            </a:r>
            <a:r>
              <a:rPr lang="uk-UA" b="1" dirty="0">
                <a:solidFill>
                  <a:srgbClr val="00B050"/>
                </a:solidFill>
              </a:rPr>
              <a:t> сорочка – </a:t>
            </a:r>
            <a:r>
              <a:rPr lang="uk-UA" b="1" dirty="0" err="1" smtClean="0">
                <a:solidFill>
                  <a:srgbClr val="00B050"/>
                </a:solidFill>
              </a:rPr>
              <a:t>сорочка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>
                <a:solidFill>
                  <a:srgbClr val="00B050"/>
                </a:solidFill>
              </a:rPr>
              <a:t>із </a:t>
            </a:r>
            <a:r>
              <a:rPr lang="uk-UA" b="1" dirty="0" smtClean="0">
                <a:solidFill>
                  <a:srgbClr val="00B050"/>
                </a:solidFill>
              </a:rPr>
              <a:t>шов­ку; </a:t>
            </a:r>
            <a:r>
              <a:rPr lang="uk-UA" b="1" dirty="0">
                <a:solidFill>
                  <a:srgbClr val="C00000"/>
                </a:solidFill>
              </a:rPr>
              <a:t>зимовий</a:t>
            </a:r>
            <a:r>
              <a:rPr lang="uk-UA" b="1" dirty="0">
                <a:solidFill>
                  <a:srgbClr val="00B050"/>
                </a:solidFill>
              </a:rPr>
              <a:t> вечір – </a:t>
            </a:r>
            <a:r>
              <a:rPr lang="uk-UA" b="1" dirty="0" err="1" smtClean="0">
                <a:solidFill>
                  <a:srgbClr val="7030A0"/>
                </a:solidFill>
              </a:rPr>
              <a:t>вечір</a:t>
            </a:r>
            <a:r>
              <a:rPr lang="uk-UA" b="1" dirty="0" smtClean="0">
                <a:solidFill>
                  <a:srgbClr val="7030A0"/>
                </a:solidFill>
              </a:rPr>
              <a:t> зими</a:t>
            </a:r>
            <a:r>
              <a:rPr lang="uk-UA" b="1" dirty="0" smtClean="0">
                <a:solidFill>
                  <a:srgbClr val="00B050"/>
                </a:solidFill>
              </a:rPr>
              <a:t>; </a:t>
            </a:r>
            <a:endParaRPr lang="uk-UA" b="1" dirty="0" smtClean="0">
              <a:solidFill>
                <a:srgbClr val="00B050"/>
              </a:solidFill>
            </a:endParaRPr>
          </a:p>
          <a:p>
            <a:pPr algn="just"/>
            <a:r>
              <a:rPr lang="uk-UA" dirty="0" smtClean="0"/>
              <a:t>чи </a:t>
            </a:r>
            <a:r>
              <a:rPr lang="uk-UA" dirty="0"/>
              <a:t>підрядним реченням: </a:t>
            </a:r>
            <a:r>
              <a:rPr lang="uk-UA" b="1" i="1" dirty="0" err="1" smtClean="0">
                <a:solidFill>
                  <a:srgbClr val="C00000"/>
                </a:solidFill>
              </a:rPr>
              <a:t>вар</a:t>
            </a:r>
            <a:r>
              <a:rPr lang="uk-UA" b="1" i="1" dirty="0" err="1" smtClean="0">
                <a:solidFill>
                  <a:srgbClr val="C00000"/>
                </a:solidFill>
                <a:latin typeface="Times New Roman"/>
                <a:cs typeface="Times New Roman"/>
              </a:rPr>
              <a:t>ѐ</a:t>
            </a:r>
            <a:r>
              <a:rPr lang="uk-UA" b="1" i="1" dirty="0" err="1" smtClean="0">
                <a:solidFill>
                  <a:srgbClr val="C00000"/>
                </a:solidFill>
              </a:rPr>
              <a:t>на</a:t>
            </a:r>
            <a:r>
              <a:rPr lang="uk-UA" b="1" i="1" dirty="0" smtClean="0">
                <a:solidFill>
                  <a:srgbClr val="0070C0"/>
                </a:solidFill>
              </a:rPr>
              <a:t> </a:t>
            </a:r>
            <a:r>
              <a:rPr lang="uk-UA" b="1" i="1" dirty="0">
                <a:solidFill>
                  <a:srgbClr val="0070C0"/>
                </a:solidFill>
              </a:rPr>
              <a:t>картопля – </a:t>
            </a:r>
            <a:r>
              <a:rPr lang="uk-UA" b="1" i="1" dirty="0" err="1">
                <a:solidFill>
                  <a:srgbClr val="7030A0"/>
                </a:solidFill>
              </a:rPr>
              <a:t>картопля</a:t>
            </a:r>
            <a:r>
              <a:rPr lang="uk-UA" b="1" i="1" dirty="0">
                <a:solidFill>
                  <a:srgbClr val="7030A0"/>
                </a:solidFill>
              </a:rPr>
              <a:t>, яку </a:t>
            </a:r>
            <a:r>
              <a:rPr lang="uk-UA" b="1" i="1" dirty="0" smtClean="0">
                <a:solidFill>
                  <a:srgbClr val="7030A0"/>
                </a:solidFill>
              </a:rPr>
              <a:t>варили</a:t>
            </a:r>
            <a:r>
              <a:rPr lang="uk-UA" b="1" dirty="0" smtClean="0">
                <a:solidFill>
                  <a:srgbClr val="7030A0"/>
                </a:solidFill>
              </a:rPr>
              <a:t>;</a:t>
            </a:r>
            <a:r>
              <a:rPr lang="uk-UA" b="1" dirty="0" smtClean="0">
                <a:solidFill>
                  <a:srgbClr val="0070C0"/>
                </a:solidFill>
              </a:rPr>
              <a:t> </a:t>
            </a:r>
            <a:r>
              <a:rPr lang="uk-UA" b="1" dirty="0" smtClean="0">
                <a:solidFill>
                  <a:srgbClr val="C00000"/>
                </a:solidFill>
              </a:rPr>
              <a:t>перелітний</a:t>
            </a:r>
            <a:r>
              <a:rPr lang="uk-UA" b="1" dirty="0" smtClean="0">
                <a:solidFill>
                  <a:srgbClr val="0070C0"/>
                </a:solidFill>
              </a:rPr>
              <a:t> птах – </a:t>
            </a:r>
            <a:r>
              <a:rPr lang="uk-UA" b="1" dirty="0" err="1" smtClean="0">
                <a:solidFill>
                  <a:srgbClr val="7030A0"/>
                </a:solidFill>
              </a:rPr>
              <a:t>птах</a:t>
            </a:r>
            <a:r>
              <a:rPr lang="uk-UA" b="1" dirty="0" smtClean="0">
                <a:solidFill>
                  <a:srgbClr val="7030A0"/>
                </a:solidFill>
              </a:rPr>
              <a:t>, що перелітає</a:t>
            </a:r>
            <a:r>
              <a:rPr lang="uk-UA" b="1" dirty="0" smtClean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C00000"/>
                </a:solidFill>
              </a:rPr>
              <a:t>винищувальна</a:t>
            </a:r>
            <a:r>
              <a:rPr lang="uk-UA" b="1" dirty="0" smtClean="0">
                <a:solidFill>
                  <a:srgbClr val="0070C0"/>
                </a:solidFill>
              </a:rPr>
              <a:t> зброя – </a:t>
            </a:r>
            <a:r>
              <a:rPr lang="uk-UA" b="1" dirty="0" err="1" smtClean="0">
                <a:solidFill>
                  <a:srgbClr val="7030A0"/>
                </a:solidFill>
              </a:rPr>
              <a:t>зброя</a:t>
            </a:r>
            <a:r>
              <a:rPr lang="uk-UA" b="1" dirty="0" smtClean="0">
                <a:solidFill>
                  <a:srgbClr val="7030A0"/>
                </a:solidFill>
              </a:rPr>
              <a:t>, що винищує</a:t>
            </a:r>
            <a:r>
              <a:rPr lang="uk-UA" b="1" dirty="0" smtClean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C00000"/>
                </a:solidFill>
              </a:rPr>
              <a:t>випадний</a:t>
            </a:r>
            <a:r>
              <a:rPr lang="uk-UA" b="1" dirty="0" smtClean="0">
                <a:solidFill>
                  <a:srgbClr val="0070C0"/>
                </a:solidFill>
              </a:rPr>
              <a:t> звук – </a:t>
            </a:r>
            <a:r>
              <a:rPr lang="uk-UA" b="1" dirty="0" err="1" smtClean="0">
                <a:solidFill>
                  <a:srgbClr val="7030A0"/>
                </a:solidFill>
              </a:rPr>
              <a:t>звук</a:t>
            </a:r>
            <a:r>
              <a:rPr lang="uk-UA" b="1" dirty="0" smtClean="0">
                <a:solidFill>
                  <a:srgbClr val="7030A0"/>
                </a:solidFill>
              </a:rPr>
              <a:t>, що випадає</a:t>
            </a:r>
            <a:r>
              <a:rPr lang="en-US" b="1" dirty="0" smtClean="0">
                <a:solidFill>
                  <a:srgbClr val="0070C0"/>
                </a:solidFill>
              </a:rPr>
              <a:t>,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читальний</a:t>
            </a:r>
            <a:r>
              <a:rPr lang="uk-UA" b="1" dirty="0">
                <a:solidFill>
                  <a:srgbClr val="00B050"/>
                </a:solidFill>
              </a:rPr>
              <a:t> зал – </a:t>
            </a:r>
            <a:r>
              <a:rPr lang="uk-UA" b="1" dirty="0" err="1">
                <a:solidFill>
                  <a:srgbClr val="7030A0"/>
                </a:solidFill>
              </a:rPr>
              <a:t>зал</a:t>
            </a:r>
            <a:r>
              <a:rPr lang="uk-UA" b="1" dirty="0">
                <a:solidFill>
                  <a:srgbClr val="7030A0"/>
                </a:solidFill>
              </a:rPr>
              <a:t>, у якому читають.</a:t>
            </a:r>
            <a:endParaRPr lang="uk-UA" b="1" i="1" dirty="0">
              <a:solidFill>
                <a:srgbClr val="7030A0"/>
              </a:solidFill>
            </a:endParaRPr>
          </a:p>
          <a:p>
            <a:pPr lvl="0" algn="just"/>
            <a:endParaRPr lang="uk-UA" b="1" dirty="0" smtClean="0">
              <a:solidFill>
                <a:srgbClr val="0070C0"/>
              </a:solidFill>
            </a:endParaRPr>
          </a:p>
          <a:p>
            <a:pPr lvl="0" algn="just"/>
            <a:endParaRPr lang="uk-UA" dirty="0" smtClean="0"/>
          </a:p>
          <a:p>
            <a:pPr lvl="0" algn="just"/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09118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4032" y="128954"/>
            <a:ext cx="9425353" cy="6729047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uk-UA" dirty="0"/>
              <a:t>Деякі з них вживаються лише в складі </a:t>
            </a:r>
            <a:r>
              <a:rPr lang="uk-UA" dirty="0" smtClean="0"/>
              <a:t>фразеологізмів та термінологічних сполук: </a:t>
            </a:r>
            <a:r>
              <a:rPr lang="uk-UA" b="1" dirty="0" smtClean="0">
                <a:solidFill>
                  <a:srgbClr val="0070C0"/>
                </a:solidFill>
              </a:rPr>
              <a:t>високосний </a:t>
            </a:r>
            <a:r>
              <a:rPr lang="uk-UA" b="1" dirty="0">
                <a:solidFill>
                  <a:srgbClr val="0070C0"/>
                </a:solidFill>
              </a:rPr>
              <a:t>рік, кличний відмінок, орудний відмінок, доповідна </a:t>
            </a:r>
            <a:r>
              <a:rPr lang="uk-UA" b="1" dirty="0" smtClean="0">
                <a:solidFill>
                  <a:srgbClr val="0070C0"/>
                </a:solidFill>
              </a:rPr>
              <a:t>записка, дарчий напис, волоський горіх, Чорне море, Червоне море, голосний звук, важка промисловість, білий гриб</a:t>
            </a:r>
            <a:endParaRPr lang="ru-RU" b="1" dirty="0">
              <a:solidFill>
                <a:srgbClr val="0070C0"/>
              </a:solidFill>
            </a:endParaRPr>
          </a:p>
          <a:p>
            <a:pPr algn="just"/>
            <a:r>
              <a:rPr lang="uk-UA" dirty="0"/>
              <a:t>Ряд прикметників української мови може однаково вільно вживатися то </a:t>
            </a:r>
            <a:r>
              <a:rPr lang="uk-UA" dirty="0" smtClean="0"/>
              <a:t>з відносним</a:t>
            </a:r>
            <a:r>
              <a:rPr lang="uk-UA" dirty="0"/>
              <a:t>, то з якісним значенням. Такі прикметники називаються </a:t>
            </a:r>
            <a:r>
              <a:rPr lang="uk-UA" b="1" dirty="0">
                <a:solidFill>
                  <a:srgbClr val="C00000"/>
                </a:solidFill>
              </a:rPr>
              <a:t>відносно-якісними</a:t>
            </a:r>
            <a:r>
              <a:rPr lang="uk-UA" b="1" dirty="0"/>
              <a:t>. </a:t>
            </a:r>
            <a:endParaRPr lang="uk-UA" b="1" dirty="0" smtClean="0"/>
          </a:p>
          <a:p>
            <a:pPr algn="just"/>
            <a:r>
              <a:rPr lang="uk-UA" dirty="0" smtClean="0"/>
              <a:t>Якісне </a:t>
            </a:r>
            <a:r>
              <a:rPr lang="uk-UA" dirty="0"/>
              <a:t>значення такого прикметника розвивається головним чином на ґрунті переносного вживання відносного </a:t>
            </a:r>
            <a:r>
              <a:rPr lang="uk-UA" dirty="0" smtClean="0"/>
              <a:t>прикметника: </a:t>
            </a:r>
            <a:r>
              <a:rPr lang="uk-UA" b="1" i="1" dirty="0">
                <a:solidFill>
                  <a:srgbClr val="00B050"/>
                </a:solidFill>
              </a:rPr>
              <a:t>артистичний</a:t>
            </a:r>
            <a:r>
              <a:rPr lang="uk-UA" dirty="0"/>
              <a:t> (кар’єра і натура); </a:t>
            </a:r>
            <a:r>
              <a:rPr lang="uk-UA" b="1" i="1" dirty="0">
                <a:solidFill>
                  <a:srgbClr val="00B050"/>
                </a:solidFill>
              </a:rPr>
              <a:t>драматичний</a:t>
            </a:r>
            <a:r>
              <a:rPr lang="uk-UA" dirty="0"/>
              <a:t> (твір і жест); </a:t>
            </a:r>
            <a:r>
              <a:rPr lang="uk-UA" b="1" i="1" dirty="0">
                <a:solidFill>
                  <a:srgbClr val="00B050"/>
                </a:solidFill>
              </a:rPr>
              <a:t>картинний</a:t>
            </a:r>
            <a:r>
              <a:rPr lang="uk-UA" dirty="0"/>
              <a:t> (галерея і поза</a:t>
            </a:r>
            <a:r>
              <a:rPr lang="uk-UA" dirty="0" smtClean="0"/>
              <a:t>), </a:t>
            </a:r>
            <a:r>
              <a:rPr lang="uk-UA" b="1" dirty="0" smtClean="0">
                <a:solidFill>
                  <a:srgbClr val="00B050"/>
                </a:solidFill>
              </a:rPr>
              <a:t>залізний</a:t>
            </a:r>
            <a:r>
              <a:rPr lang="uk-UA" dirty="0" smtClean="0"/>
              <a:t> (двері, характер), </a:t>
            </a:r>
            <a:r>
              <a:rPr lang="uk-UA" b="1" dirty="0" smtClean="0">
                <a:solidFill>
                  <a:srgbClr val="00B050"/>
                </a:solidFill>
              </a:rPr>
              <a:t>золотий</a:t>
            </a:r>
            <a:r>
              <a:rPr lang="uk-UA" dirty="0" smtClean="0"/>
              <a:t> (годинник, руки); </a:t>
            </a:r>
            <a:r>
              <a:rPr lang="uk-UA" i="1" dirty="0">
                <a:solidFill>
                  <a:srgbClr val="00B050"/>
                </a:solidFill>
              </a:rPr>
              <a:t>со­нячний день </a:t>
            </a:r>
            <a:r>
              <a:rPr lang="uk-UA" dirty="0"/>
              <a:t>(</a:t>
            </a:r>
            <a:r>
              <a:rPr lang="uk-UA" dirty="0" err="1"/>
              <a:t>'день</a:t>
            </a:r>
            <a:r>
              <a:rPr lang="uk-UA" dirty="0"/>
              <a:t>, у який інтенсивно світить </a:t>
            </a:r>
            <a:r>
              <a:rPr lang="uk-UA" dirty="0" err="1"/>
              <a:t>сонце'</a:t>
            </a:r>
            <a:r>
              <a:rPr lang="uk-UA" dirty="0"/>
              <a:t>) – </a:t>
            </a:r>
            <a:r>
              <a:rPr lang="uk-UA" i="1" dirty="0">
                <a:solidFill>
                  <a:srgbClr val="FF0000"/>
                </a:solidFill>
              </a:rPr>
              <a:t>сонячна усмішка </a:t>
            </a:r>
            <a:r>
              <a:rPr lang="uk-UA" dirty="0"/>
              <a:t>(</a:t>
            </a:r>
            <a:r>
              <a:rPr lang="uk-UA" dirty="0" err="1"/>
              <a:t>'привітна</a:t>
            </a:r>
            <a:r>
              <a:rPr lang="uk-UA" dirty="0"/>
              <a:t>, доброзичлива </a:t>
            </a:r>
            <a:r>
              <a:rPr lang="uk-UA" dirty="0" err="1"/>
              <a:t>усмішка'</a:t>
            </a:r>
            <a:r>
              <a:rPr lang="uk-UA" dirty="0"/>
              <a:t>); </a:t>
            </a:r>
            <a:r>
              <a:rPr lang="uk-UA" b="1" i="1" dirty="0">
                <a:solidFill>
                  <a:srgbClr val="00B050"/>
                </a:solidFill>
              </a:rPr>
              <a:t>медові щільники </a:t>
            </a:r>
            <a:r>
              <a:rPr lang="uk-UA" dirty="0"/>
              <a:t>(</a:t>
            </a:r>
            <a:r>
              <a:rPr lang="uk-UA" dirty="0" err="1"/>
              <a:t>'щільники</a:t>
            </a:r>
            <a:r>
              <a:rPr lang="uk-UA" dirty="0"/>
              <a:t>, у яких знаходиться </a:t>
            </a:r>
            <a:r>
              <a:rPr lang="uk-UA" dirty="0" err="1"/>
              <a:t>мед'</a:t>
            </a:r>
            <a:r>
              <a:rPr lang="uk-UA" dirty="0"/>
              <a:t>) – </a:t>
            </a:r>
            <a:r>
              <a:rPr lang="uk-UA" b="1" i="1" dirty="0">
                <a:solidFill>
                  <a:srgbClr val="00B050"/>
                </a:solidFill>
              </a:rPr>
              <a:t>медові вуста </a:t>
            </a:r>
            <a:r>
              <a:rPr lang="uk-UA" dirty="0"/>
              <a:t>(</a:t>
            </a:r>
            <a:r>
              <a:rPr lang="uk-UA" dirty="0" err="1"/>
              <a:t>'солодкі</a:t>
            </a:r>
            <a:r>
              <a:rPr lang="uk-UA" dirty="0"/>
              <a:t> </a:t>
            </a:r>
            <a:r>
              <a:rPr lang="uk-UA" dirty="0" err="1"/>
              <a:t>вус­та'</a:t>
            </a:r>
            <a:r>
              <a:rPr lang="uk-UA" dirty="0"/>
              <a:t>); </a:t>
            </a:r>
            <a:r>
              <a:rPr lang="uk-UA" b="1" dirty="0">
                <a:solidFill>
                  <a:srgbClr val="00B050"/>
                </a:solidFill>
              </a:rPr>
              <a:t>залізні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b="1" dirty="0">
                <a:solidFill>
                  <a:srgbClr val="00B050"/>
                </a:solidFill>
              </a:rPr>
              <a:t>сходи</a:t>
            </a:r>
            <a:r>
              <a:rPr lang="uk-UA" b="1" dirty="0">
                <a:solidFill>
                  <a:srgbClr val="C00000"/>
                </a:solidFill>
              </a:rPr>
              <a:t> </a:t>
            </a:r>
            <a:r>
              <a:rPr lang="uk-UA" dirty="0"/>
              <a:t>(</a:t>
            </a:r>
            <a:r>
              <a:rPr lang="uk-UA" dirty="0" err="1"/>
              <a:t>'сходи</a:t>
            </a:r>
            <a:r>
              <a:rPr lang="uk-UA" dirty="0"/>
              <a:t>, зроблені із </a:t>
            </a:r>
            <a:r>
              <a:rPr lang="uk-UA" dirty="0" err="1"/>
              <a:t>заліза'</a:t>
            </a:r>
            <a:r>
              <a:rPr lang="uk-UA" dirty="0"/>
              <a:t>) –</a:t>
            </a:r>
            <a:r>
              <a:rPr lang="uk-UA" i="1" dirty="0"/>
              <a:t> </a:t>
            </a:r>
            <a:r>
              <a:rPr lang="uk-UA" b="1" i="1" dirty="0">
                <a:solidFill>
                  <a:srgbClr val="00B050"/>
                </a:solidFill>
              </a:rPr>
              <a:t>залізні нерви </a:t>
            </a:r>
            <a:r>
              <a:rPr lang="uk-UA" dirty="0"/>
              <a:t>(</a:t>
            </a:r>
            <a:r>
              <a:rPr lang="uk-UA" dirty="0" err="1"/>
              <a:t>'не­рви</a:t>
            </a:r>
            <a:r>
              <a:rPr lang="uk-UA" dirty="0"/>
              <a:t> сильної характером </a:t>
            </a:r>
            <a:r>
              <a:rPr lang="uk-UA" dirty="0" err="1"/>
              <a:t>людини'</a:t>
            </a:r>
            <a:r>
              <a:rPr lang="uk-UA" dirty="0"/>
              <a:t>); </a:t>
            </a:r>
            <a:r>
              <a:rPr lang="uk-UA" b="1" dirty="0">
                <a:solidFill>
                  <a:srgbClr val="00B050"/>
                </a:solidFill>
              </a:rPr>
              <a:t>бузковий кущ – бузкова сукня</a:t>
            </a:r>
            <a:endParaRPr lang="ru-RU" b="1" dirty="0">
              <a:solidFill>
                <a:srgbClr val="00B050"/>
              </a:solidFill>
            </a:endParaRP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4641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37137" y="293077"/>
            <a:ext cx="9390185" cy="6072554"/>
          </a:xfrm>
        </p:spPr>
        <p:txBody>
          <a:bodyPr>
            <a:normAutofit/>
          </a:bodyPr>
          <a:lstStyle/>
          <a:p>
            <a:pPr algn="just"/>
            <a:endParaRPr lang="uk-UA" sz="3200" dirty="0" smtClean="0"/>
          </a:p>
          <a:p>
            <a:pPr algn="just"/>
            <a:r>
              <a:rPr lang="uk-UA" sz="3200" dirty="0" smtClean="0"/>
              <a:t>Відносні </a:t>
            </a:r>
            <a:r>
              <a:rPr lang="uk-UA" sz="3200" dirty="0"/>
              <a:t>прикметники, що вживаються з якісним значенням, мають ступені порівняння: </a:t>
            </a:r>
            <a:r>
              <a:rPr lang="uk-UA" sz="3200" i="1" dirty="0">
                <a:solidFill>
                  <a:srgbClr val="00B050"/>
                </a:solidFill>
              </a:rPr>
              <a:t>творча атмосфера – більш, найбільш творча</a:t>
            </a:r>
            <a:r>
              <a:rPr lang="uk-UA" sz="3200" dirty="0">
                <a:solidFill>
                  <a:srgbClr val="00B050"/>
                </a:solidFill>
              </a:rPr>
              <a:t>. </a:t>
            </a:r>
            <a:endParaRPr lang="uk-UA" sz="3200" dirty="0" smtClean="0">
              <a:solidFill>
                <a:srgbClr val="00B050"/>
              </a:solidFill>
            </a:endParaRPr>
          </a:p>
          <a:p>
            <a:pPr algn="just"/>
            <a:r>
              <a:rPr lang="uk-UA" sz="3200" dirty="0" smtClean="0"/>
              <a:t>Вони </a:t>
            </a:r>
            <a:r>
              <a:rPr lang="uk-UA" sz="3200" dirty="0"/>
              <a:t>поєднуються з означальними прислівниками: </a:t>
            </a:r>
            <a:r>
              <a:rPr lang="uk-UA" sz="3200" i="1" dirty="0">
                <a:solidFill>
                  <a:srgbClr val="00B050"/>
                </a:solidFill>
              </a:rPr>
              <a:t>дуже романтичний, надзвичайно критичний, ліричний</a:t>
            </a:r>
            <a:r>
              <a:rPr lang="uk-UA" sz="3200" dirty="0">
                <a:solidFill>
                  <a:srgbClr val="00B050"/>
                </a:solidFill>
              </a:rPr>
              <a:t>.</a:t>
            </a:r>
            <a:r>
              <a:rPr lang="uk-UA" sz="3200" dirty="0"/>
              <a:t> </a:t>
            </a:r>
            <a:endParaRPr lang="uk-UA" sz="3200" dirty="0" smtClean="0"/>
          </a:p>
          <a:p>
            <a:pPr algn="just"/>
            <a:r>
              <a:rPr lang="uk-UA" sz="3200" dirty="0" smtClean="0"/>
              <a:t>Як </a:t>
            </a:r>
            <a:r>
              <a:rPr lang="uk-UA" sz="3200" dirty="0"/>
              <a:t>і якісні прикметники вони утворюють прислівники на </a:t>
            </a:r>
            <a:r>
              <a:rPr lang="uk-UA" sz="3200" dirty="0">
                <a:solidFill>
                  <a:srgbClr val="C00000"/>
                </a:solidFill>
              </a:rPr>
              <a:t>–о</a:t>
            </a:r>
            <a:r>
              <a:rPr lang="uk-UA" sz="3200" dirty="0"/>
              <a:t>: </a:t>
            </a:r>
            <a:r>
              <a:rPr lang="uk-UA" sz="3200" i="1" dirty="0">
                <a:solidFill>
                  <a:srgbClr val="00B050"/>
                </a:solidFill>
              </a:rPr>
              <a:t>артистично, творчо, романтично</a:t>
            </a:r>
            <a:r>
              <a:rPr lang="uk-UA" sz="3200" i="1" dirty="0"/>
              <a:t>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7813880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47446" y="199293"/>
            <a:ext cx="9120554" cy="631874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uk-UA" b="1" dirty="0" smtClean="0"/>
              <a:t>Присвійні прикметники</a:t>
            </a:r>
            <a:r>
              <a:rPr lang="uk-UA" dirty="0" smtClean="0"/>
              <a:t> </a:t>
            </a:r>
            <a:r>
              <a:rPr lang="uk-UA" dirty="0"/>
              <a:t>виражають семантику універ­сальної мовної категорії </a:t>
            </a:r>
            <a:r>
              <a:rPr lang="uk-UA" b="1" dirty="0" err="1">
                <a:solidFill>
                  <a:srgbClr val="C00000"/>
                </a:solidFill>
              </a:rPr>
              <a:t>посесивності</a:t>
            </a:r>
            <a:r>
              <a:rPr lang="uk-UA" dirty="0"/>
              <a:t> </a:t>
            </a:r>
            <a:r>
              <a:rPr lang="uk-UA" dirty="0" smtClean="0"/>
              <a:t>(</a:t>
            </a:r>
            <a:r>
              <a:rPr lang="uk-UA" dirty="0"/>
              <a:t>лат. </a:t>
            </a:r>
            <a:r>
              <a:rPr lang="uk-UA" dirty="0" err="1"/>
              <a:t>ро</a:t>
            </a:r>
            <a:r>
              <a:rPr lang="en-US" dirty="0" err="1"/>
              <a:t>ssessivus</a:t>
            </a:r>
            <a:r>
              <a:rPr lang="uk-UA" dirty="0"/>
              <a:t>), яка вка­зує на належність чогось особі і властива дієсловам, іменни­кам, прикметникам та займенникам. </a:t>
            </a:r>
            <a:endParaRPr lang="uk-UA" dirty="0" smtClean="0"/>
          </a:p>
          <a:p>
            <a:pPr algn="just"/>
            <a:r>
              <a:rPr lang="uk-UA" dirty="0" smtClean="0"/>
              <a:t>Присвійні </a:t>
            </a:r>
            <a:r>
              <a:rPr lang="uk-UA" dirty="0"/>
              <a:t>прикмет­ники утворюються за словотвірною моделлю</a:t>
            </a:r>
            <a:r>
              <a:rPr lang="uk-UA" dirty="0" smtClean="0"/>
              <a:t>: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іменникова основа + словотвірні суфікси </a:t>
            </a:r>
            <a:r>
              <a:rPr lang="uk-UA" dirty="0" smtClean="0"/>
              <a:t> </a:t>
            </a:r>
            <a:r>
              <a:rPr lang="uk-UA" b="1" dirty="0" err="1" smtClean="0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ів-</a:t>
            </a:r>
            <a:r>
              <a:rPr lang="uk-UA" b="1" dirty="0">
                <a:solidFill>
                  <a:srgbClr val="C00000"/>
                </a:solidFill>
              </a:rPr>
              <a:t> /</a:t>
            </a:r>
            <a:r>
              <a:rPr lang="uk-UA" b="1" dirty="0" err="1">
                <a:solidFill>
                  <a:srgbClr val="C00000"/>
                </a:solidFill>
              </a:rPr>
              <a:t>-ов-</a:t>
            </a:r>
            <a:r>
              <a:rPr lang="uk-UA" b="1" dirty="0" smtClean="0">
                <a:solidFill>
                  <a:srgbClr val="C00000"/>
                </a:solidFill>
              </a:rPr>
              <a:t>/</a:t>
            </a:r>
            <a:r>
              <a:rPr lang="uk-UA" b="1" dirty="0" err="1" smtClean="0">
                <a:solidFill>
                  <a:srgbClr val="C00000"/>
                </a:solidFill>
              </a:rPr>
              <a:t>-</a:t>
            </a:r>
            <a:r>
              <a:rPr lang="uk-UA" b="1" dirty="0" err="1">
                <a:solidFill>
                  <a:srgbClr val="C00000"/>
                </a:solidFill>
              </a:rPr>
              <a:t>ев-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-ин-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-ін-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-ач-</a:t>
            </a:r>
            <a:r>
              <a:rPr lang="uk-UA" b="1" dirty="0">
                <a:solidFill>
                  <a:srgbClr val="C00000"/>
                </a:solidFill>
              </a:rPr>
              <a:t>, -Ø-.</a:t>
            </a:r>
            <a:endParaRPr lang="ru-RU" b="1" dirty="0">
              <a:solidFill>
                <a:srgbClr val="C00000"/>
              </a:solidFill>
            </a:endParaRPr>
          </a:p>
          <a:p>
            <a:r>
              <a:rPr lang="uk-UA" dirty="0"/>
              <a:t>Мотивувальними іменниками у такій моделі можуть виступати:</a:t>
            </a:r>
            <a:endParaRPr lang="ru-RU" dirty="0"/>
          </a:p>
          <a:p>
            <a:pPr algn="just"/>
            <a:r>
              <a:rPr lang="uk-UA" dirty="0" smtClean="0"/>
              <a:t>а)назви </a:t>
            </a:r>
            <a:r>
              <a:rPr lang="uk-UA" dirty="0"/>
              <a:t>істот-людей: особові імена (</a:t>
            </a:r>
            <a:r>
              <a:rPr lang="uk-UA" dirty="0">
                <a:solidFill>
                  <a:srgbClr val="00B050"/>
                </a:solidFill>
              </a:rPr>
              <a:t>Олена </a:t>
            </a:r>
            <a:r>
              <a:rPr lang="uk-UA" dirty="0" smtClean="0">
                <a:solidFill>
                  <a:srgbClr val="00B050"/>
                </a:solidFill>
              </a:rPr>
              <a:t>– </a:t>
            </a:r>
            <a:r>
              <a:rPr lang="uk-UA" dirty="0" err="1" smtClean="0">
                <a:solidFill>
                  <a:srgbClr val="00B050"/>
                </a:solidFill>
              </a:rPr>
              <a:t>Олен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0070C0"/>
                </a:solidFill>
              </a:rPr>
              <a:t>ин</a:t>
            </a:r>
            <a:r>
              <a:rPr lang="pl-PL" dirty="0" smtClean="0">
                <a:solidFill>
                  <a:srgbClr val="00B05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/>
              <a:t>);                </a:t>
            </a:r>
            <a:r>
              <a:rPr lang="uk-UA" dirty="0" smtClean="0"/>
              <a:t>прі­звища </a:t>
            </a:r>
            <a:r>
              <a:rPr lang="uk-UA" dirty="0"/>
              <a:t>та псевдоніми (</a:t>
            </a:r>
            <a:r>
              <a:rPr lang="uk-UA" dirty="0">
                <a:solidFill>
                  <a:srgbClr val="00B050"/>
                </a:solidFill>
              </a:rPr>
              <a:t>Мельник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— </a:t>
            </a:r>
            <a:r>
              <a:rPr lang="uk-UA" dirty="0" err="1" smtClean="0">
                <a:solidFill>
                  <a:srgbClr val="00B050"/>
                </a:solidFill>
              </a:rPr>
              <a:t>Мельник</a:t>
            </a:r>
            <a:r>
              <a:rPr lang="ru-RU" dirty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0070C0"/>
                </a:solidFill>
              </a:rPr>
              <a:t>ів</a:t>
            </a:r>
            <a:r>
              <a:rPr lang="pl-PL" dirty="0" smtClean="0">
                <a:solidFill>
                  <a:srgbClr val="00B05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/>
              <a:t>), </a:t>
            </a:r>
            <a:r>
              <a:rPr lang="uk-UA" dirty="0"/>
              <a:t>назви осіб за різни­ми ознаками (</a:t>
            </a:r>
            <a:r>
              <a:rPr lang="uk-UA" dirty="0">
                <a:solidFill>
                  <a:srgbClr val="00B050"/>
                </a:solidFill>
              </a:rPr>
              <a:t>свекруха</a:t>
            </a:r>
            <a:r>
              <a:rPr lang="uk-UA" dirty="0">
                <a:solidFill>
                  <a:srgbClr val="C00000"/>
                </a:solidFill>
              </a:rPr>
              <a:t> –  </a:t>
            </a:r>
            <a:r>
              <a:rPr lang="uk-UA" dirty="0" err="1" smtClean="0">
                <a:solidFill>
                  <a:srgbClr val="00B050"/>
                </a:solidFill>
              </a:rPr>
              <a:t>свекруш-</a:t>
            </a:r>
            <a:r>
              <a:rPr lang="uk-UA" dirty="0" err="1" smtClean="0">
                <a:solidFill>
                  <a:srgbClr val="0070C0"/>
                </a:solidFill>
              </a:rPr>
              <a:t>ин</a:t>
            </a:r>
            <a:r>
              <a:rPr lang="pl-PL" dirty="0" smtClean="0">
                <a:solidFill>
                  <a:srgbClr val="00B05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/>
              <a:t>);</a:t>
            </a:r>
            <a:endParaRPr lang="ru-RU" dirty="0"/>
          </a:p>
          <a:p>
            <a:pPr algn="just"/>
            <a:r>
              <a:rPr lang="uk-UA" dirty="0"/>
              <a:t>б)	назви істот-тварин, комах, птахів (</a:t>
            </a:r>
            <a:r>
              <a:rPr lang="uk-UA" dirty="0">
                <a:solidFill>
                  <a:srgbClr val="00B050"/>
                </a:solidFill>
              </a:rPr>
              <a:t>орел</a:t>
            </a:r>
            <a:r>
              <a:rPr lang="uk-UA" dirty="0">
                <a:solidFill>
                  <a:srgbClr val="C00000"/>
                </a:solidFill>
              </a:rPr>
              <a:t> </a:t>
            </a:r>
            <a:r>
              <a:rPr lang="uk-UA" dirty="0" smtClean="0">
                <a:solidFill>
                  <a:srgbClr val="C00000"/>
                </a:solidFill>
              </a:rPr>
              <a:t>– </a:t>
            </a:r>
            <a:r>
              <a:rPr lang="uk-UA" dirty="0" err="1" smtClean="0">
                <a:solidFill>
                  <a:srgbClr val="00B050"/>
                </a:solidFill>
              </a:rPr>
              <a:t>орл-</a:t>
            </a:r>
            <a:r>
              <a:rPr lang="uk-UA" b="1" dirty="0" err="1" smtClean="0">
                <a:solidFill>
                  <a:srgbClr val="0070C0"/>
                </a:solidFill>
              </a:rPr>
              <a:t>ин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00B050"/>
                </a:solidFill>
              </a:rPr>
              <a:t>ий</a:t>
            </a:r>
            <a:r>
              <a:rPr lang="uk-UA" dirty="0" smtClean="0">
                <a:solidFill>
                  <a:srgbClr val="C00000"/>
                </a:solidFill>
              </a:rPr>
              <a:t>,              </a:t>
            </a:r>
            <a:r>
              <a:rPr lang="uk-UA" dirty="0">
                <a:solidFill>
                  <a:srgbClr val="00B050"/>
                </a:solidFill>
              </a:rPr>
              <a:t>ко­рова</a:t>
            </a:r>
            <a:r>
              <a:rPr lang="uk-UA" dirty="0">
                <a:solidFill>
                  <a:srgbClr val="C00000"/>
                </a:solidFill>
              </a:rPr>
              <a:t> — </a:t>
            </a:r>
            <a:r>
              <a:rPr lang="uk-UA" dirty="0" err="1" smtClean="0">
                <a:solidFill>
                  <a:srgbClr val="00B050"/>
                </a:solidFill>
              </a:rPr>
              <a:t>коров‘-</a:t>
            </a:r>
            <a:r>
              <a:rPr lang="uk-UA" b="1" dirty="0" err="1" smtClean="0">
                <a:solidFill>
                  <a:srgbClr val="0070C0"/>
                </a:solidFill>
              </a:rPr>
              <a:t>яч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00B050"/>
                </a:solidFill>
              </a:rPr>
              <a:t>ий</a:t>
            </a:r>
            <a:r>
              <a:rPr lang="uk-UA" dirty="0" smtClean="0">
                <a:solidFill>
                  <a:srgbClr val="C00000"/>
                </a:solidFill>
              </a:rPr>
              <a:t>, </a:t>
            </a:r>
            <a:r>
              <a:rPr lang="uk-UA" dirty="0" smtClean="0">
                <a:solidFill>
                  <a:srgbClr val="00B050"/>
                </a:solidFill>
              </a:rPr>
              <a:t>соловей</a:t>
            </a:r>
            <a:r>
              <a:rPr lang="uk-UA" dirty="0" smtClean="0">
                <a:solidFill>
                  <a:srgbClr val="C00000"/>
                </a:solidFill>
              </a:rPr>
              <a:t> – </a:t>
            </a:r>
            <a:r>
              <a:rPr lang="uk-UA" dirty="0" err="1" smtClean="0">
                <a:solidFill>
                  <a:srgbClr val="00B050"/>
                </a:solidFill>
              </a:rPr>
              <a:t>солов’-</a:t>
            </a:r>
            <a:r>
              <a:rPr lang="uk-UA" b="1" dirty="0" err="1" smtClean="0">
                <a:solidFill>
                  <a:srgbClr val="0070C0"/>
                </a:solidFill>
              </a:rPr>
              <a:t>їн</a:t>
            </a:r>
            <a:r>
              <a:rPr lang="uk-UA" dirty="0" err="1" smtClean="0">
                <a:solidFill>
                  <a:srgbClr val="C00000"/>
                </a:solidFill>
              </a:rPr>
              <a:t>-</a:t>
            </a:r>
            <a:r>
              <a:rPr lang="uk-UA" dirty="0" err="1" smtClean="0">
                <a:solidFill>
                  <a:srgbClr val="00B050"/>
                </a:solidFill>
              </a:rPr>
              <a:t>ий</a:t>
            </a:r>
            <a:r>
              <a:rPr lang="uk-UA" dirty="0" smtClean="0"/>
              <a:t>, </a:t>
            </a:r>
            <a:r>
              <a:rPr lang="uk-UA" dirty="0" smtClean="0">
                <a:solidFill>
                  <a:srgbClr val="00B050"/>
                </a:solidFill>
              </a:rPr>
              <a:t>собака</a:t>
            </a:r>
            <a:r>
              <a:rPr lang="uk-UA" dirty="0" smtClean="0">
                <a:solidFill>
                  <a:srgbClr val="C00000"/>
                </a:solidFill>
              </a:rPr>
              <a:t> – </a:t>
            </a:r>
            <a:r>
              <a:rPr lang="uk-UA" dirty="0" err="1" smtClean="0">
                <a:solidFill>
                  <a:srgbClr val="00B050"/>
                </a:solidFill>
              </a:rPr>
              <a:t>собач</a:t>
            </a:r>
            <a:r>
              <a:rPr lang="pl-PL" dirty="0" smtClean="0">
                <a:solidFill>
                  <a:srgbClr val="0070C0"/>
                </a:solidFill>
                <a:latin typeface="Times New Roman"/>
                <a:cs typeface="Times New Roman"/>
              </a:rPr>
              <a:t>Ø</a:t>
            </a:r>
            <a:r>
              <a:rPr lang="uk-UA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-</a:t>
            </a:r>
            <a:r>
              <a:rPr lang="uk-UA" dirty="0" err="1" smtClean="0">
                <a:solidFill>
                  <a:srgbClr val="00B050"/>
                </a:solidFill>
              </a:rPr>
              <a:t>ий</a:t>
            </a:r>
            <a:r>
              <a:rPr lang="uk-UA" dirty="0" smtClean="0">
                <a:solidFill>
                  <a:srgbClr val="00B050"/>
                </a:solidFill>
              </a:rPr>
              <a:t>)</a:t>
            </a:r>
            <a:r>
              <a:rPr lang="uk-UA" dirty="0" smtClean="0"/>
              <a:t>.</a:t>
            </a: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1920278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4369" y="128954"/>
            <a:ext cx="9296400" cy="6729045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Вибір словотворчого суфікса мотивується </a:t>
            </a:r>
            <a:r>
              <a:rPr lang="uk-UA" dirty="0">
                <a:solidFill>
                  <a:srgbClr val="C00000"/>
                </a:solidFill>
              </a:rPr>
              <a:t>формально-морфоло­гічними ознаками мотивувального іменника:</a:t>
            </a:r>
            <a:endParaRPr lang="ru-RU" dirty="0">
              <a:solidFill>
                <a:srgbClr val="C00000"/>
              </a:solidFill>
            </a:endParaRPr>
          </a:p>
          <a:p>
            <a:pPr algn="just"/>
            <a:r>
              <a:rPr lang="uk-UA" dirty="0"/>
              <a:t>від назв людей – </a:t>
            </a:r>
            <a:r>
              <a:rPr lang="uk-UA" dirty="0" smtClean="0"/>
              <a:t>іменників </a:t>
            </a:r>
            <a:r>
              <a:rPr lang="uk-UA" dirty="0"/>
              <a:t>1-ї відміни </a:t>
            </a:r>
            <a:r>
              <a:rPr lang="uk-UA" dirty="0" smtClean="0"/>
              <a:t>твердої групи</a:t>
            </a:r>
            <a:r>
              <a:rPr lang="uk-UA" dirty="0"/>
              <a:t> –</a:t>
            </a:r>
            <a:r>
              <a:rPr lang="uk-UA" dirty="0" smtClean="0"/>
              <a:t>  присвійні </a:t>
            </a:r>
            <a:r>
              <a:rPr lang="uk-UA" dirty="0"/>
              <a:t>прикмет­ники творяться за допомогою </a:t>
            </a:r>
            <a:r>
              <a:rPr lang="uk-UA" dirty="0" smtClean="0"/>
              <a:t>словотворчого </a:t>
            </a:r>
            <a:r>
              <a:rPr lang="uk-UA" dirty="0"/>
              <a:t>суфікса </a:t>
            </a:r>
            <a:r>
              <a:rPr lang="uk-UA" b="1" dirty="0" err="1">
                <a:solidFill>
                  <a:srgbClr val="00B050"/>
                </a:solidFill>
              </a:rPr>
              <a:t>-ин-</a:t>
            </a:r>
            <a:r>
              <a:rPr lang="uk-UA" dirty="0"/>
              <a:t>: </a:t>
            </a:r>
            <a:r>
              <a:rPr lang="uk-UA" b="1" dirty="0">
                <a:solidFill>
                  <a:srgbClr val="7030A0"/>
                </a:solidFill>
              </a:rPr>
              <a:t>Микола – </a:t>
            </a:r>
            <a:r>
              <a:rPr lang="uk-UA" b="1" dirty="0" err="1" smtClean="0">
                <a:solidFill>
                  <a:srgbClr val="7030A0"/>
                </a:solidFill>
              </a:rPr>
              <a:t>Микол-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7030A0"/>
                </a:solidFill>
              </a:rPr>
              <a:t>,                </a:t>
            </a:r>
            <a:r>
              <a:rPr lang="uk-UA" b="1" dirty="0" err="1" smtClean="0">
                <a:solidFill>
                  <a:srgbClr val="7030A0"/>
                </a:solidFill>
              </a:rPr>
              <a:t>Микол-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uk-UA" b="1" dirty="0" err="1" smtClean="0">
                <a:solidFill>
                  <a:srgbClr val="7030A0"/>
                </a:solidFill>
              </a:rPr>
              <a:t>-а</a:t>
            </a:r>
            <a:r>
              <a:rPr lang="uk-UA" b="1" dirty="0">
                <a:solidFill>
                  <a:srgbClr val="7030A0"/>
                </a:solidFill>
              </a:rPr>
              <a:t>;</a:t>
            </a:r>
            <a:r>
              <a:rPr lang="uk-UA" b="1" dirty="0" smtClean="0">
                <a:solidFill>
                  <a:srgbClr val="7030A0"/>
                </a:solidFill>
              </a:rPr>
              <a:t> Галя – </a:t>
            </a:r>
            <a:r>
              <a:rPr lang="uk-UA" b="1" dirty="0" err="1" smtClean="0">
                <a:solidFill>
                  <a:srgbClr val="7030A0"/>
                </a:solidFill>
              </a:rPr>
              <a:t>Гал-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7030A0"/>
                </a:solidFill>
              </a:rPr>
              <a:t>, </a:t>
            </a:r>
            <a:r>
              <a:rPr lang="uk-UA" b="1" dirty="0" err="1" smtClean="0">
                <a:solidFill>
                  <a:srgbClr val="7030A0"/>
                </a:solidFill>
              </a:rPr>
              <a:t>Гал-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uk-UA" b="1" dirty="0" err="1" smtClean="0">
                <a:solidFill>
                  <a:srgbClr val="7030A0"/>
                </a:solidFill>
              </a:rPr>
              <a:t>-а</a:t>
            </a:r>
            <a:r>
              <a:rPr lang="uk-UA" b="1" dirty="0" smtClean="0">
                <a:solidFill>
                  <a:srgbClr val="7030A0"/>
                </a:solidFill>
              </a:rPr>
              <a:t>; </a:t>
            </a:r>
            <a:r>
              <a:rPr lang="uk-UA" b="1" dirty="0" err="1" smtClean="0">
                <a:solidFill>
                  <a:srgbClr val="7030A0"/>
                </a:solidFill>
              </a:rPr>
              <a:t>Тан-я</a:t>
            </a:r>
            <a:r>
              <a:rPr lang="uk-UA" b="1" dirty="0" smtClean="0">
                <a:solidFill>
                  <a:srgbClr val="7030A0"/>
                </a:solidFill>
              </a:rPr>
              <a:t> </a:t>
            </a:r>
            <a:r>
              <a:rPr lang="uk-UA" b="1" dirty="0" err="1" smtClean="0">
                <a:solidFill>
                  <a:srgbClr val="7030A0"/>
                </a:solidFill>
              </a:rPr>
              <a:t>–</a:t>
            </a:r>
            <a:r>
              <a:rPr lang="uk-UA" b="1" dirty="0" err="1" smtClean="0">
                <a:solidFill>
                  <a:srgbClr val="7030A0"/>
                </a:solidFill>
              </a:rPr>
              <a:t>Тан-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7030A0"/>
                </a:solidFill>
              </a:rPr>
              <a:t>, </a:t>
            </a:r>
            <a:r>
              <a:rPr lang="uk-UA" b="1" dirty="0" err="1" smtClean="0">
                <a:solidFill>
                  <a:srgbClr val="7030A0"/>
                </a:solidFill>
              </a:rPr>
              <a:t>Тан-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uk-UA" b="1" dirty="0" err="1" smtClean="0">
                <a:solidFill>
                  <a:srgbClr val="7030A0"/>
                </a:solidFill>
              </a:rPr>
              <a:t>-а</a:t>
            </a:r>
            <a:r>
              <a:rPr lang="uk-UA" b="1" dirty="0" smtClean="0">
                <a:solidFill>
                  <a:srgbClr val="7030A0"/>
                </a:solidFill>
              </a:rPr>
              <a:t> </a:t>
            </a:r>
            <a:r>
              <a:rPr lang="uk-UA" b="1" dirty="0" err="1">
                <a:solidFill>
                  <a:srgbClr val="7030A0"/>
                </a:solidFill>
              </a:rPr>
              <a:t>актрис-а</a:t>
            </a:r>
            <a:r>
              <a:rPr lang="uk-UA" b="1" dirty="0">
                <a:solidFill>
                  <a:srgbClr val="7030A0"/>
                </a:solidFill>
              </a:rPr>
              <a:t> – </a:t>
            </a:r>
            <a:r>
              <a:rPr lang="uk-UA" b="1" dirty="0" err="1" smtClean="0">
                <a:solidFill>
                  <a:srgbClr val="7030A0"/>
                </a:solidFill>
              </a:rPr>
              <a:t>актрис-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>
                <a:solidFill>
                  <a:srgbClr val="7030A0"/>
                </a:solidFill>
              </a:rPr>
              <a:t>, </a:t>
            </a:r>
            <a:r>
              <a:rPr lang="uk-UA" b="1" dirty="0" err="1" smtClean="0">
                <a:solidFill>
                  <a:srgbClr val="7030A0"/>
                </a:solidFill>
              </a:rPr>
              <a:t>актрис-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uk-UA" b="1" dirty="0" err="1" smtClean="0">
                <a:solidFill>
                  <a:srgbClr val="7030A0"/>
                </a:solidFill>
              </a:rPr>
              <a:t>-а</a:t>
            </a:r>
            <a:r>
              <a:rPr lang="uk-UA" b="1" dirty="0" smtClean="0">
                <a:solidFill>
                  <a:srgbClr val="7030A0"/>
                </a:solidFill>
              </a:rPr>
              <a:t>, Богданка – </a:t>
            </a:r>
            <a:r>
              <a:rPr lang="uk-UA" b="1" dirty="0" err="1" smtClean="0">
                <a:solidFill>
                  <a:srgbClr val="7030A0"/>
                </a:solidFill>
              </a:rPr>
              <a:t>Богданч-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endParaRPr lang="uk-UA" b="1" dirty="0" smtClean="0">
              <a:solidFill>
                <a:srgbClr val="7030A0"/>
              </a:solidFill>
            </a:endParaRPr>
          </a:p>
          <a:p>
            <a:pPr algn="just"/>
            <a:r>
              <a:rPr lang="uk-UA" dirty="0" smtClean="0"/>
              <a:t> </a:t>
            </a:r>
            <a:r>
              <a:rPr lang="uk-UA" dirty="0"/>
              <a:t>У проце­сі словотвору може відбуватися </a:t>
            </a:r>
            <a:r>
              <a:rPr lang="uk-UA" dirty="0" err="1"/>
              <a:t>морфонемне</a:t>
            </a:r>
            <a:r>
              <a:rPr lang="uk-UA" dirty="0"/>
              <a:t> чергування кінце­вої приголосної основи </a:t>
            </a:r>
            <a:r>
              <a:rPr lang="uk-UA" b="1" dirty="0">
                <a:solidFill>
                  <a:srgbClr val="00B050"/>
                </a:solidFill>
              </a:rPr>
              <a:t>г/ж; к/ч; х/ш: </a:t>
            </a:r>
            <a:r>
              <a:rPr lang="uk-UA" b="1" dirty="0" err="1">
                <a:solidFill>
                  <a:srgbClr val="7030A0"/>
                </a:solidFill>
              </a:rPr>
              <a:t>небог-а</a:t>
            </a:r>
            <a:r>
              <a:rPr lang="uk-UA" b="1" dirty="0">
                <a:solidFill>
                  <a:srgbClr val="7030A0"/>
                </a:solidFill>
              </a:rPr>
              <a:t> – </a:t>
            </a:r>
            <a:r>
              <a:rPr lang="uk-UA" b="1" dirty="0" err="1" smtClean="0">
                <a:solidFill>
                  <a:srgbClr val="7030A0"/>
                </a:solidFill>
              </a:rPr>
              <a:t>небож-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7030A0"/>
                </a:solidFill>
              </a:rPr>
              <a:t>, </a:t>
            </a:r>
            <a:r>
              <a:rPr lang="uk-UA" b="1" dirty="0" err="1">
                <a:solidFill>
                  <a:srgbClr val="7030A0"/>
                </a:solidFill>
              </a:rPr>
              <a:t>тітк-а</a:t>
            </a:r>
            <a:r>
              <a:rPr lang="uk-UA" b="1" dirty="0">
                <a:solidFill>
                  <a:srgbClr val="7030A0"/>
                </a:solidFill>
              </a:rPr>
              <a:t> – </a:t>
            </a:r>
            <a:r>
              <a:rPr lang="uk-UA" b="1" dirty="0" err="1" smtClean="0">
                <a:solidFill>
                  <a:srgbClr val="7030A0"/>
                </a:solidFill>
              </a:rPr>
              <a:t>тітч-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7030A0"/>
                </a:solidFill>
              </a:rPr>
              <a:t>, </a:t>
            </a:r>
            <a:r>
              <a:rPr lang="uk-UA" b="1" dirty="0" err="1">
                <a:solidFill>
                  <a:srgbClr val="7030A0"/>
                </a:solidFill>
              </a:rPr>
              <a:t>Терпелих-а</a:t>
            </a:r>
            <a:r>
              <a:rPr lang="uk-UA" b="1" dirty="0">
                <a:solidFill>
                  <a:srgbClr val="7030A0"/>
                </a:solidFill>
              </a:rPr>
              <a:t> – </a:t>
            </a:r>
            <a:r>
              <a:rPr lang="uk-UA" b="1" dirty="0" err="1" smtClean="0">
                <a:solidFill>
                  <a:srgbClr val="7030A0"/>
                </a:solidFill>
              </a:rPr>
              <a:t>Терпелиш-</a:t>
            </a:r>
            <a:r>
              <a:rPr lang="uk-UA" b="1" dirty="0" err="1" smtClean="0">
                <a:solidFill>
                  <a:srgbClr val="00B050"/>
                </a:solidFill>
              </a:rPr>
              <a:t>ин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7030A0"/>
                </a:solidFill>
              </a:rPr>
              <a:t>.</a:t>
            </a:r>
            <a:endParaRPr lang="uk-UA" b="1" dirty="0" smtClean="0">
              <a:solidFill>
                <a:srgbClr val="7030A0"/>
              </a:solidFill>
            </a:endParaRPr>
          </a:p>
          <a:p>
            <a:pPr algn="just"/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dirty="0"/>
              <a:t>Від іменників 1-ї відміни м'якої групи з основою на </a:t>
            </a:r>
            <a:r>
              <a:rPr lang="uk-UA" b="1" dirty="0">
                <a:solidFill>
                  <a:srgbClr val="00B050"/>
                </a:solidFill>
              </a:rPr>
              <a:t>/й/ </a:t>
            </a:r>
            <a:r>
              <a:rPr lang="uk-UA" dirty="0"/>
              <a:t>присвійні прикмет­ники утворюються за допомогою суфікса </a:t>
            </a:r>
            <a:r>
              <a:rPr lang="uk-UA" b="1" dirty="0" err="1">
                <a:solidFill>
                  <a:srgbClr val="00B050"/>
                </a:solidFill>
              </a:rPr>
              <a:t>-ін-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 smtClean="0"/>
              <a:t>(графічно </a:t>
            </a:r>
            <a:r>
              <a:rPr lang="uk-UA" b="1" dirty="0" err="1" smtClean="0">
                <a:solidFill>
                  <a:srgbClr val="00B050"/>
                </a:solidFill>
              </a:rPr>
              <a:t>-їн-</a:t>
            </a:r>
            <a:r>
              <a:rPr lang="uk-UA" dirty="0"/>
              <a:t>): </a:t>
            </a:r>
            <a:r>
              <a:rPr lang="uk-UA" b="1" dirty="0" smtClean="0">
                <a:solidFill>
                  <a:srgbClr val="7030A0"/>
                </a:solidFill>
              </a:rPr>
              <a:t>Май-а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– </a:t>
            </a:r>
            <a:r>
              <a:rPr lang="uk-UA" b="1" dirty="0" err="1" smtClean="0">
                <a:solidFill>
                  <a:srgbClr val="7030A0"/>
                </a:solidFill>
              </a:rPr>
              <a:t>Май-</a:t>
            </a:r>
            <a:r>
              <a:rPr lang="uk-UA" b="1" dirty="0" err="1">
                <a:solidFill>
                  <a:srgbClr val="00B050"/>
                </a:solidFill>
              </a:rPr>
              <a:t>і</a:t>
            </a:r>
            <a:r>
              <a:rPr lang="uk-UA" b="1" dirty="0" err="1" smtClean="0">
                <a:solidFill>
                  <a:srgbClr val="00B050"/>
                </a:solidFill>
              </a:rPr>
              <a:t>н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00B050"/>
                </a:solidFill>
              </a:rPr>
              <a:t>, </a:t>
            </a:r>
          </a:p>
          <a:p>
            <a:pPr algn="just"/>
            <a:r>
              <a:rPr lang="uk-UA" b="1" dirty="0" err="1" smtClean="0">
                <a:solidFill>
                  <a:srgbClr val="7030A0"/>
                </a:solidFill>
              </a:rPr>
              <a:t>Софій</a:t>
            </a:r>
            <a:r>
              <a:rPr lang="uk-UA" b="1" dirty="0" err="1" smtClean="0">
                <a:solidFill>
                  <a:srgbClr val="00B050"/>
                </a:solidFill>
              </a:rPr>
              <a:t>-а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 smtClean="0">
                <a:solidFill>
                  <a:srgbClr val="00B050"/>
                </a:solidFill>
              </a:rPr>
              <a:t>– </a:t>
            </a:r>
            <a:r>
              <a:rPr lang="uk-UA" b="1" dirty="0" err="1" smtClean="0">
                <a:solidFill>
                  <a:srgbClr val="7030A0"/>
                </a:solidFill>
              </a:rPr>
              <a:t>Софій</a:t>
            </a:r>
            <a:r>
              <a:rPr lang="uk-UA" b="1" dirty="0" err="1" smtClean="0">
                <a:solidFill>
                  <a:srgbClr val="00B050"/>
                </a:solidFill>
              </a:rPr>
              <a:t>-ін</a:t>
            </a:r>
            <a:r>
              <a:rPr lang="uk-UA" b="1" dirty="0" smtClean="0">
                <a:solidFill>
                  <a:srgbClr val="00B050"/>
                </a:solidFill>
              </a:rPr>
              <a:t>;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3192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3015" y="281354"/>
            <a:ext cx="10439399" cy="5990491"/>
          </a:xfrm>
        </p:spPr>
        <p:txBody>
          <a:bodyPr>
            <a:normAutofit fontScale="25000" lnSpcReduction="20000"/>
          </a:bodyPr>
          <a:lstStyle/>
          <a:p>
            <a:pPr algn="ctr"/>
            <a:r>
              <a:rPr lang="uk-UA" b="1" dirty="0"/>
              <a:t>Література</a:t>
            </a:r>
            <a:endParaRPr lang="ru-RU" dirty="0"/>
          </a:p>
          <a:p>
            <a:pPr algn="ctr"/>
            <a:r>
              <a:rPr lang="uk-UA" b="1" dirty="0"/>
              <a:t>Основна</a:t>
            </a:r>
            <a:endParaRPr lang="ru-RU" dirty="0"/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1. 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Алексієнко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 Л. А.,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Зубань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О. М.,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Козленко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І. В.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  м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орфологія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/ за ред. А. К.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Мойсієнка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Київ : Знання, 2013. С. 312–351.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Безпояско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О. К.,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Городенська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К. Г.,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Русанівський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В. М.  Граматика української мови. Морфологія. Київ : Либідь, 1993.  С. 93–101.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3. Вихованець І. Р.,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Городенська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К. Г. Теоретична морфологія української мови: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академ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граматика укр. мови / за ред. І.Вихованця. Київ :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Унів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Вид-во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„Пульсари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”, 2004. С. 121–139, 146–150.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4. 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Горпинич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В. О. Морфологія української мови : підручник для студентів вищих навчальних закладів. Київ : ВЦ «Академія», 2004. С. 89–98. </a:t>
            </a: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shron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1.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chtyvo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org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ua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Horpynych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_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Volodymyr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Morfolohiia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_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ukrainskoi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_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movy</a:t>
            </a:r>
            <a:r>
              <a:rPr lang="uk-UA" sz="6200" u="sng" dirty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en-US" sz="62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pdf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5. Граматика сучасної української літературної мови. Морфологія                     / І. Р. Вихованець, К. Г.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Городенська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, А. П.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Загнітко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, С. О. Соколова ; за ред. К. Г.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Городенської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Київ : Видавничий дім Дмитра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Бураго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, 2017. С. 259–306.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Караман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С. О. Сучасна українська літературна мова :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, посібник для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/ С. О.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Караман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, О. В.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Караман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, М. Я. Плющ та ін. ; за ред.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С.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О.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Карамана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 К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иїв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Літера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ЛТД, 2011. 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6200" dirty="0">
                <a:latin typeface="Times New Roman" pitchFamily="18" charset="0"/>
                <a:cs typeface="Times New Roman" pitchFamily="18" charset="0"/>
              </a:rPr>
              <a:t>URL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6200" u="sng" dirty="0">
                <a:latin typeface="Times New Roman" pitchFamily="18" charset="0"/>
                <a:cs typeface="Times New Roman" pitchFamily="18" charset="0"/>
                <a:hlinkClick r:id="rId3"/>
              </a:rPr>
              <a:t>http://elibrary.kubg.edu.ua/id/eprint/11333/1/%D0%A1%D0%A3%D0%9B%D0%9C_%D0%9A%D0%B0%D1%80%D0%B0%D0%BC%D0%B0%D0%BD.pdf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7. Леонова М. В. Сучасна українська літературна мова. Морфологія.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 Київ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: Вища школа, 1983. С. 107–111.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8. Плющ М. Я. Граматика української мови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підруч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для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студ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філол. спец.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вищ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6200" dirty="0" err="1">
                <a:latin typeface="Times New Roman" pitchFamily="18" charset="0"/>
                <a:cs typeface="Times New Roman" pitchFamily="18" charset="0"/>
              </a:rPr>
              <a:t>закл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. : у двох частинах. Ч. 1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: Морфеміка. Словотвір. Морфологія. Київ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: Вища школа, 2005. С. 171.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9. Сучасна українська літературна мова. Морфологія / за ред. І. К. Білодіда. Київ : Наук. думка, 1969. С. 140–196; 221–229.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10. Сучасна українська літературна мова : підручник / А. П. Грищенко,            Л. І. Мацько, М. Я. Плющ та ін.. ; за ред. А. П. Грищенка. Київ : Вища школа, 1993. С. 273–274.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62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6200" dirty="0">
              <a:latin typeface="Times New Roman" pitchFamily="18" charset="0"/>
              <a:cs typeface="Times New Roman" pitchFamily="18" charset="0"/>
            </a:endParaRPr>
          </a:p>
          <a:p>
            <a:endParaRPr lang="ru-RU" sz="6200" dirty="0"/>
          </a:p>
        </p:txBody>
      </p:sp>
    </p:spTree>
    <p:extLst>
      <p:ext uri="{BB962C8B-B14F-4D97-AF65-F5344CB8AC3E}">
        <p14:creationId xmlns:p14="http://schemas.microsoft.com/office/powerpoint/2010/main" val="227912948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354" y="128954"/>
            <a:ext cx="9952893" cy="6729046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від назв людей — іменників 2-ї відміни </a:t>
            </a:r>
            <a:r>
              <a:rPr lang="uk-UA" dirty="0">
                <a:solidFill>
                  <a:srgbClr val="C00000"/>
                </a:solidFill>
              </a:rPr>
              <a:t>твердої групи </a:t>
            </a:r>
            <a:r>
              <a:rPr lang="uk-UA" dirty="0"/>
              <a:t>— присвійні прикметники творяться за допомогою суфікса </a:t>
            </a:r>
          </a:p>
          <a:p>
            <a:pPr algn="just"/>
            <a:r>
              <a:rPr lang="uk-UA" b="1" dirty="0" err="1">
                <a:solidFill>
                  <a:srgbClr val="00B050"/>
                </a:solidFill>
              </a:rPr>
              <a:t>-ів-</a:t>
            </a:r>
            <a:r>
              <a:rPr lang="uk-UA" b="1" dirty="0">
                <a:solidFill>
                  <a:srgbClr val="00B050"/>
                </a:solidFill>
              </a:rPr>
              <a:t>/</a:t>
            </a:r>
            <a:r>
              <a:rPr lang="uk-UA" b="1" dirty="0" err="1">
                <a:solidFill>
                  <a:srgbClr val="00B050"/>
                </a:solidFill>
              </a:rPr>
              <a:t>-ов-</a:t>
            </a:r>
            <a:r>
              <a:rPr lang="uk-UA" b="1" dirty="0">
                <a:solidFill>
                  <a:srgbClr val="00B050"/>
                </a:solidFill>
              </a:rPr>
              <a:t>: </a:t>
            </a:r>
            <a:endParaRPr lang="uk-UA" b="1" dirty="0" smtClean="0">
              <a:solidFill>
                <a:srgbClr val="00B050"/>
              </a:solidFill>
            </a:endParaRPr>
          </a:p>
          <a:p>
            <a:pPr algn="just"/>
            <a:r>
              <a:rPr lang="uk-UA" dirty="0" smtClean="0"/>
              <a:t>чоловічого </a:t>
            </a:r>
            <a:r>
              <a:rPr lang="uk-UA" dirty="0"/>
              <a:t>роду за допомогою </a:t>
            </a:r>
            <a:r>
              <a:rPr lang="uk-UA" dirty="0" err="1"/>
              <a:t>аломорфа</a:t>
            </a:r>
            <a:r>
              <a:rPr lang="uk-UA" dirty="0"/>
              <a:t> </a:t>
            </a:r>
            <a:r>
              <a:rPr lang="uk-UA" b="1" dirty="0" err="1">
                <a:solidFill>
                  <a:srgbClr val="00B050"/>
                </a:solidFill>
              </a:rPr>
              <a:t>-ів-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</a:t>
            </a:r>
            <a:r>
              <a:rPr lang="uk-UA" b="1" dirty="0" err="1">
                <a:solidFill>
                  <a:srgbClr val="7030A0"/>
                </a:solidFill>
              </a:rPr>
              <a:t>тракторист-</a:t>
            </a:r>
            <a:r>
              <a:rPr lang="pl-PL" b="1" dirty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>
                <a:solidFill>
                  <a:srgbClr val="7030A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— </a:t>
            </a:r>
            <a:r>
              <a:rPr lang="uk-UA" b="1" dirty="0" err="1">
                <a:solidFill>
                  <a:srgbClr val="7030A0"/>
                </a:solidFill>
              </a:rPr>
              <a:t>тракторист</a:t>
            </a:r>
            <a:r>
              <a:rPr lang="uk-UA" b="1" dirty="0" err="1">
                <a:solidFill>
                  <a:srgbClr val="C00000"/>
                </a:solidFill>
              </a:rPr>
              <a:t>-ів-</a:t>
            </a:r>
            <a:r>
              <a:rPr lang="pl-PL" b="1" dirty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7030A0"/>
                </a:solidFill>
              </a:rPr>
              <a:t>Віктор-</a:t>
            </a:r>
            <a:r>
              <a:rPr lang="pl-PL" b="1" dirty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>
                <a:solidFill>
                  <a:srgbClr val="7030A0"/>
                </a:solidFill>
              </a:rPr>
              <a:t> </a:t>
            </a:r>
            <a:r>
              <a:rPr lang="uk-UA" b="1" dirty="0">
                <a:solidFill>
                  <a:srgbClr val="C00000"/>
                </a:solidFill>
              </a:rPr>
              <a:t>— </a:t>
            </a:r>
            <a:r>
              <a:rPr lang="uk-UA" b="1" dirty="0" err="1">
                <a:solidFill>
                  <a:srgbClr val="7030A0"/>
                </a:solidFill>
              </a:rPr>
              <a:t>Віктор</a:t>
            </a:r>
            <a:r>
              <a:rPr lang="uk-UA" b="1" dirty="0" err="1">
                <a:solidFill>
                  <a:srgbClr val="C00000"/>
                </a:solidFill>
              </a:rPr>
              <a:t>-ів-</a:t>
            </a:r>
            <a:r>
              <a:rPr lang="pl-PL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Ø</a:t>
            </a:r>
            <a:r>
              <a:rPr lang="uk-UA" b="1" dirty="0" smtClean="0">
                <a:solidFill>
                  <a:srgbClr val="7030A0"/>
                </a:solidFill>
                <a:latin typeface="Times New Roman"/>
                <a:cs typeface="Times New Roman"/>
              </a:rPr>
              <a:t>,</a:t>
            </a:r>
            <a:r>
              <a:rPr lang="uk-UA" b="1" dirty="0" smtClean="0">
                <a:solidFill>
                  <a:srgbClr val="C00000"/>
                </a:solidFill>
                <a:latin typeface="Times New Roman"/>
                <a:cs typeface="Times New Roman"/>
              </a:rPr>
              <a:t> </a:t>
            </a:r>
            <a:r>
              <a:rPr lang="uk-UA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Богданк-о</a:t>
            </a:r>
            <a:r>
              <a:rPr lang="uk-UA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Богданк-</a:t>
            </a:r>
            <a:r>
              <a:rPr lang="uk-UA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ів-</a:t>
            </a:r>
            <a:r>
              <a:rPr lang="pl-PL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uk-UA" dirty="0" smtClean="0"/>
              <a:t>); </a:t>
            </a:r>
          </a:p>
          <a:p>
            <a:pPr algn="just"/>
            <a:r>
              <a:rPr lang="uk-UA" dirty="0" smtClean="0"/>
              <a:t>жіночого </a:t>
            </a:r>
            <a:r>
              <a:rPr lang="uk-UA" dirty="0"/>
              <a:t>та середнього родів за допомогою </a:t>
            </a:r>
            <a:r>
              <a:rPr lang="uk-UA" dirty="0" err="1"/>
              <a:t>аломорфа</a:t>
            </a:r>
            <a:r>
              <a:rPr lang="uk-UA" dirty="0"/>
              <a:t> </a:t>
            </a:r>
            <a:r>
              <a:rPr lang="uk-UA" b="1" dirty="0" err="1">
                <a:solidFill>
                  <a:srgbClr val="00B050"/>
                </a:solidFill>
              </a:rPr>
              <a:t>-ов-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(</a:t>
            </a:r>
            <a:r>
              <a:rPr lang="uk-UA" b="1" dirty="0" err="1">
                <a:solidFill>
                  <a:srgbClr val="7030A0"/>
                </a:solidFill>
              </a:rPr>
              <a:t>тракторист</a:t>
            </a:r>
            <a:r>
              <a:rPr lang="uk-UA" b="1" dirty="0" err="1">
                <a:solidFill>
                  <a:srgbClr val="FF0000"/>
                </a:solidFill>
              </a:rPr>
              <a:t>-ов-</a:t>
            </a:r>
            <a:r>
              <a:rPr lang="uk-UA" b="1" dirty="0" err="1">
                <a:solidFill>
                  <a:srgbClr val="7030A0"/>
                </a:solidFill>
              </a:rPr>
              <a:t>а</a:t>
            </a:r>
            <a:r>
              <a:rPr lang="uk-UA" b="1" dirty="0">
                <a:solidFill>
                  <a:srgbClr val="7030A0"/>
                </a:solidFill>
              </a:rPr>
              <a:t>, </a:t>
            </a:r>
            <a:r>
              <a:rPr lang="uk-UA" b="1" dirty="0" err="1">
                <a:solidFill>
                  <a:srgbClr val="7030A0"/>
                </a:solidFill>
              </a:rPr>
              <a:t>тракторист-</a:t>
            </a:r>
            <a:r>
              <a:rPr lang="uk-UA" b="1" dirty="0" err="1">
                <a:solidFill>
                  <a:srgbClr val="FF0000"/>
                </a:solidFill>
              </a:rPr>
              <a:t>ов-</a:t>
            </a:r>
            <a:r>
              <a:rPr lang="uk-UA" b="1" dirty="0" err="1">
                <a:solidFill>
                  <a:srgbClr val="7030A0"/>
                </a:solidFill>
              </a:rPr>
              <a:t>е</a:t>
            </a:r>
            <a:r>
              <a:rPr lang="uk-UA" b="1" dirty="0">
                <a:solidFill>
                  <a:srgbClr val="7030A0"/>
                </a:solidFill>
              </a:rPr>
              <a:t>, </a:t>
            </a:r>
            <a:r>
              <a:rPr lang="uk-UA" b="1" dirty="0" err="1">
                <a:solidFill>
                  <a:srgbClr val="7030A0"/>
                </a:solidFill>
              </a:rPr>
              <a:t>Віктор-</a:t>
            </a:r>
            <a:r>
              <a:rPr lang="uk-UA" b="1" dirty="0" err="1">
                <a:solidFill>
                  <a:srgbClr val="FF0000"/>
                </a:solidFill>
              </a:rPr>
              <a:t>ов</a:t>
            </a:r>
            <a:r>
              <a:rPr lang="uk-UA" b="1" dirty="0" err="1">
                <a:solidFill>
                  <a:srgbClr val="7030A0"/>
                </a:solidFill>
              </a:rPr>
              <a:t>-а</a:t>
            </a:r>
            <a:r>
              <a:rPr lang="uk-UA" b="1" dirty="0">
                <a:solidFill>
                  <a:srgbClr val="FF0000"/>
                </a:solidFill>
              </a:rPr>
              <a:t>, </a:t>
            </a:r>
            <a:r>
              <a:rPr lang="uk-UA" b="1" dirty="0" smtClean="0">
                <a:solidFill>
                  <a:srgbClr val="FF0000"/>
                </a:solidFill>
              </a:rPr>
              <a:t>                       </a:t>
            </a:r>
            <a:r>
              <a:rPr lang="uk-UA" b="1" dirty="0" err="1" smtClean="0">
                <a:solidFill>
                  <a:srgbClr val="7030A0"/>
                </a:solidFill>
              </a:rPr>
              <a:t>Віктор</a:t>
            </a:r>
            <a:r>
              <a:rPr lang="uk-UA" b="1" dirty="0" err="1" smtClean="0">
                <a:solidFill>
                  <a:srgbClr val="FF0000"/>
                </a:solidFill>
              </a:rPr>
              <a:t>-ов</a:t>
            </a:r>
            <a:r>
              <a:rPr lang="uk-UA" b="1" dirty="0" err="1" smtClean="0">
                <a:solidFill>
                  <a:srgbClr val="7030A0"/>
                </a:solidFill>
              </a:rPr>
              <a:t>-е</a:t>
            </a:r>
            <a:r>
              <a:rPr lang="uk-UA" b="1" dirty="0" smtClean="0">
                <a:solidFill>
                  <a:srgbClr val="FF0000"/>
                </a:solidFill>
              </a:rPr>
              <a:t>,</a:t>
            </a:r>
            <a:r>
              <a:rPr lang="uk-UA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Богданк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-ов</a:t>
            </a:r>
            <a:r>
              <a:rPr lang="uk-UA" b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uk-UA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Богданк</a:t>
            </a:r>
            <a:r>
              <a:rPr lang="uk-UA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-ов</a:t>
            </a:r>
            <a:r>
              <a:rPr lang="uk-UA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-е</a:t>
            </a:r>
            <a:r>
              <a:rPr lang="uk-UA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b="1" dirty="0">
              <a:solidFill>
                <a:srgbClr val="7030A0"/>
              </a:solidFill>
            </a:endParaRP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від назв людей – іменників 2-ї відміни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м'якої та міша­ної груп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присвійні прикметники </a:t>
            </a:r>
            <a:r>
              <a:rPr lang="uk-UA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чоловічого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роду творяться за допомогою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аломорфа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-ів-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а жіночого та середнього за допомо­гою суфікса 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ев-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(після /й/ графічно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-їв-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-єв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):</a:t>
            </a:r>
          </a:p>
          <a:p>
            <a:pPr algn="just"/>
            <a:r>
              <a:rPr lang="uk-UA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Сергій –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Сергі-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їв-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Сергі-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єв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Сергі-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єв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-е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; школяр – 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школяр-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ів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pl-PL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школяр-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-а</a:t>
            </a:r>
            <a:r>
              <a:rPr lang="uk-UA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школяр-</a:t>
            </a:r>
            <a:r>
              <a:rPr lang="uk-UA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ев</a:t>
            </a:r>
            <a:r>
              <a:rPr lang="uk-UA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-е</a:t>
            </a:r>
            <a:endParaRPr lang="uk-UA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143262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41938" y="234462"/>
            <a:ext cx="8991600" cy="6541476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Творення 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присвійних прикметників від</a:t>
            </a:r>
            <a:r>
              <a:rPr lang="uk-UA" sz="12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назв тварин, птахів, комах не має чітких закономірностей у виборі </a:t>
            </a: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словотворчого 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форманта. </a:t>
            </a:r>
            <a:endParaRPr lang="uk-UA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Такі 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присвійні прикметники творяться за допомо­гою суфіксів: </a:t>
            </a:r>
            <a:r>
              <a:rPr lang="uk-UA" sz="12800" b="1" dirty="0" err="1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uk-UA" sz="12800" b="1" dirty="0" err="1" smtClean="0">
                <a:latin typeface="Times New Roman" pitchFamily="18" charset="0"/>
                <a:cs typeface="Times New Roman" pitchFamily="18" charset="0"/>
              </a:rPr>
              <a:t>--</a:t>
            </a:r>
            <a:r>
              <a:rPr lang="uk-UA" sz="1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ін-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 (після /й/ графічно </a:t>
            </a:r>
            <a:r>
              <a:rPr lang="uk-UA" sz="1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-їн-</a:t>
            </a:r>
            <a:r>
              <a:rPr lang="uk-UA" sz="12800" b="1" dirty="0">
                <a:latin typeface="Times New Roman" pitchFamily="18" charset="0"/>
                <a:cs typeface="Times New Roman" pitchFamily="18" charset="0"/>
              </a:rPr>
              <a:t>):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uk-UA" sz="1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орел </a:t>
            </a:r>
            <a:r>
              <a:rPr lang="uk-UA" sz="1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орл-</a:t>
            </a:r>
            <a:r>
              <a:rPr lang="uk-UA" sz="128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ин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-ий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птах </a:t>
            </a:r>
            <a:r>
              <a:rPr lang="uk-UA" sz="1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 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пташ</a:t>
            </a:r>
            <a:r>
              <a:rPr lang="uk-UA" sz="1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-ин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-ий</a:t>
            </a:r>
            <a:r>
              <a:rPr lang="uk-UA" sz="12800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1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uk-UA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змій-а </a:t>
            </a:r>
            <a:r>
              <a:rPr lang="uk-UA" sz="1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змій-</a:t>
            </a:r>
            <a:r>
              <a:rPr lang="uk-UA" sz="128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-ий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endParaRPr lang="uk-UA" sz="1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ач-</a:t>
            </a:r>
            <a:r>
              <a:rPr lang="uk-UA" sz="12800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(після /й/ та м'якої приголосної графічно </a:t>
            </a:r>
            <a:r>
              <a:rPr lang="uk-UA" sz="12800" dirty="0" smtClean="0"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uk-UA" sz="12800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яч-</a:t>
            </a:r>
            <a:r>
              <a:rPr lang="uk-UA" sz="1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): </a:t>
            </a:r>
            <a:endParaRPr lang="uk-UA" sz="12800" b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лис </a:t>
            </a:r>
            <a:r>
              <a:rPr lang="uk-UA" sz="1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лис</a:t>
            </a:r>
            <a:r>
              <a:rPr lang="uk-UA" sz="1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яч</a:t>
            </a:r>
            <a:r>
              <a:rPr lang="uk-UA" sz="1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коров-а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коров'-</a:t>
            </a:r>
            <a:r>
              <a:rPr lang="uk-UA" sz="1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яч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-ий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сорока</a:t>
            </a:r>
            <a:r>
              <a:rPr lang="uk-UA" sz="1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сороч-</a:t>
            </a:r>
            <a:r>
              <a:rPr lang="uk-UA" sz="1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ач</a:t>
            </a:r>
            <a:r>
              <a:rPr lang="uk-UA" sz="1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uk-UA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лев</a:t>
            </a:r>
            <a:r>
              <a:rPr lang="uk-UA" sz="1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лев’</a:t>
            </a:r>
            <a:r>
              <a:rPr lang="uk-UA" sz="1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яч</a:t>
            </a:r>
            <a:r>
              <a:rPr lang="uk-UA" sz="1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endParaRPr lang="uk-UA" sz="12800" b="1" i="1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Ø-</a:t>
            </a:r>
            <a:r>
              <a:rPr lang="uk-UA" sz="1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вовк</a:t>
            </a:r>
            <a:r>
              <a:rPr lang="uk-UA" sz="128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вовч-</a:t>
            </a:r>
            <a:r>
              <a:rPr lang="uk-UA" sz="12800" b="1" i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uk-UA" sz="12800" b="1" i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2800" b="1" i="1" dirty="0" err="1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вівц-я</a:t>
            </a:r>
            <a:r>
              <a:rPr lang="uk-UA" sz="12800" b="1" i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b="1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uk-UA" sz="1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овеч-</a:t>
            </a:r>
            <a:r>
              <a:rPr lang="uk-UA" sz="1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uk-UA" sz="1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12800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1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верблюд</a:t>
            </a:r>
            <a:r>
              <a:rPr lang="uk-UA" sz="1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верблюж</a:t>
            </a:r>
            <a:r>
              <a:rPr lang="uk-UA" sz="12800" b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Ø</a:t>
            </a:r>
            <a:r>
              <a:rPr lang="uk-UA" sz="12800" b="1" i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r>
              <a:rPr lang="uk-UA" sz="1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128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собака</a:t>
            </a:r>
            <a:r>
              <a:rPr lang="uk-UA" sz="128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собач-</a:t>
            </a:r>
            <a:r>
              <a:rPr lang="uk-UA" sz="12800" b="1" i="1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Ø-</a:t>
            </a:r>
            <a:r>
              <a:rPr lang="uk-UA" sz="12800" b="1" i="1" dirty="0" err="1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ий</a:t>
            </a:r>
            <a:endParaRPr lang="ru-RU" sz="12800" b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28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Присвійні прикметники в </a:t>
            </a:r>
            <a:r>
              <a:rPr lang="uk-UA" sz="12800" dirty="0" err="1">
                <a:latin typeface="Times New Roman" pitchFamily="18" charset="0"/>
                <a:cs typeface="Times New Roman" pitchFamily="18" charset="0"/>
              </a:rPr>
              <a:t>Н.в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. і </a:t>
            </a:r>
            <a:r>
              <a:rPr lang="uk-UA" sz="12800" dirty="0" err="1">
                <a:latin typeface="Times New Roman" pitchFamily="18" charset="0"/>
                <a:cs typeface="Times New Roman" pitchFamily="18" charset="0"/>
              </a:rPr>
              <a:t>З.в</a:t>
            </a:r>
            <a:r>
              <a:rPr lang="uk-UA" sz="12800" dirty="0">
                <a:latin typeface="Times New Roman" pitchFamily="18" charset="0"/>
                <a:cs typeface="Times New Roman" pitchFamily="18" charset="0"/>
              </a:rPr>
              <a:t>. чоловічого роду мають коротку форму: </a:t>
            </a:r>
            <a:r>
              <a:rPr lang="uk-UA" sz="12800" b="1" i="1" dirty="0">
                <a:latin typeface="Times New Roman" pitchFamily="18" charset="0"/>
                <a:cs typeface="Times New Roman" pitchFamily="18" charset="0"/>
              </a:rPr>
              <a:t>батьків, материн, Софіїн.</a:t>
            </a:r>
            <a:endParaRPr lang="ru-RU" sz="12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1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28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2800" b="1" i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8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86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12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01262" y="140677"/>
            <a:ext cx="9108829" cy="6635261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sz="3400" dirty="0"/>
              <a:t>Реалізуючись у різноманітних контекстах, прикметники можуть вживатися у переносному значенні, що зумовлює їх перехід з одного лексико-граматичного розряду в інший. </a:t>
            </a:r>
            <a:endParaRPr lang="uk-UA" sz="3400" dirty="0" smtClean="0"/>
          </a:p>
          <a:p>
            <a:pPr algn="just"/>
            <a:r>
              <a:rPr lang="uk-UA" sz="3400" dirty="0" smtClean="0"/>
              <a:t>Для </a:t>
            </a:r>
            <a:r>
              <a:rPr lang="uk-UA" sz="3400" dirty="0"/>
              <a:t>української мови ха­рактерний:</a:t>
            </a:r>
            <a:endParaRPr lang="ru-RU" sz="3400" dirty="0"/>
          </a:p>
          <a:p>
            <a:pPr algn="just"/>
            <a:r>
              <a:rPr lang="uk-UA" sz="3400" dirty="0"/>
              <a:t>перехід власне </a:t>
            </a:r>
            <a:r>
              <a:rPr lang="uk-UA" sz="3400" dirty="0">
                <a:solidFill>
                  <a:srgbClr val="C00000"/>
                </a:solidFill>
              </a:rPr>
              <a:t>відносних</a:t>
            </a:r>
            <a:r>
              <a:rPr lang="uk-UA" sz="3400" dirty="0"/>
              <a:t> прикметників у </a:t>
            </a:r>
            <a:r>
              <a:rPr lang="uk-UA" sz="3400" dirty="0">
                <a:solidFill>
                  <a:srgbClr val="C00000"/>
                </a:solidFill>
              </a:rPr>
              <a:t>якісні</a:t>
            </a:r>
            <a:r>
              <a:rPr lang="uk-UA" sz="3400" dirty="0" smtClean="0"/>
              <a:t>: </a:t>
            </a:r>
            <a:r>
              <a:rPr lang="uk-UA" sz="3400" i="1" dirty="0" smtClean="0">
                <a:solidFill>
                  <a:srgbClr val="FF0000"/>
                </a:solidFill>
              </a:rPr>
              <a:t>со­нячний день </a:t>
            </a:r>
            <a:r>
              <a:rPr lang="uk-UA" sz="3400" dirty="0" smtClean="0"/>
              <a:t>(</a:t>
            </a:r>
            <a:r>
              <a:rPr lang="uk-UA" sz="3400" dirty="0" err="1" smtClean="0"/>
              <a:t>'день</a:t>
            </a:r>
            <a:r>
              <a:rPr lang="uk-UA" sz="3400" dirty="0" smtClean="0"/>
              <a:t>, у який інтенсивно світить </a:t>
            </a:r>
            <a:r>
              <a:rPr lang="uk-UA" sz="3400" dirty="0" err="1" smtClean="0"/>
              <a:t>сонце'</a:t>
            </a:r>
            <a:r>
              <a:rPr lang="uk-UA" sz="3400" dirty="0" smtClean="0"/>
              <a:t>) – </a:t>
            </a:r>
            <a:r>
              <a:rPr lang="uk-UA" sz="3400" i="1" dirty="0" smtClean="0">
                <a:solidFill>
                  <a:srgbClr val="FF0000"/>
                </a:solidFill>
              </a:rPr>
              <a:t>сонячна усмішка </a:t>
            </a:r>
            <a:r>
              <a:rPr lang="uk-UA" sz="3400" dirty="0" smtClean="0"/>
              <a:t>(</a:t>
            </a:r>
            <a:r>
              <a:rPr lang="uk-UA" sz="3400" dirty="0" err="1" smtClean="0"/>
              <a:t>'привітна</a:t>
            </a:r>
            <a:r>
              <a:rPr lang="uk-UA" sz="3400" dirty="0" smtClean="0"/>
              <a:t>, доброзичлива </a:t>
            </a:r>
            <a:r>
              <a:rPr lang="uk-UA" sz="3400" dirty="0" err="1" smtClean="0"/>
              <a:t>усмішка'</a:t>
            </a:r>
            <a:r>
              <a:rPr lang="uk-UA" sz="3400" dirty="0" smtClean="0"/>
              <a:t>); </a:t>
            </a:r>
            <a:r>
              <a:rPr lang="uk-UA" sz="3400" b="1" i="1" dirty="0" smtClean="0">
                <a:solidFill>
                  <a:srgbClr val="00B050"/>
                </a:solidFill>
              </a:rPr>
              <a:t>медові щільники </a:t>
            </a:r>
            <a:r>
              <a:rPr lang="uk-UA" sz="3400" dirty="0" smtClean="0"/>
              <a:t>(</a:t>
            </a:r>
            <a:r>
              <a:rPr lang="uk-UA" sz="3400" dirty="0" err="1" smtClean="0"/>
              <a:t>'щільники</a:t>
            </a:r>
            <a:r>
              <a:rPr lang="uk-UA" sz="3400" dirty="0" smtClean="0"/>
              <a:t>, у яких знаходиться </a:t>
            </a:r>
            <a:r>
              <a:rPr lang="uk-UA" sz="3400" dirty="0" err="1" smtClean="0"/>
              <a:t>мед'</a:t>
            </a:r>
            <a:r>
              <a:rPr lang="uk-UA" sz="3400" dirty="0" smtClean="0"/>
              <a:t>) – </a:t>
            </a:r>
            <a:r>
              <a:rPr lang="uk-UA" sz="3400" b="1" i="1" dirty="0" smtClean="0">
                <a:solidFill>
                  <a:srgbClr val="00B050"/>
                </a:solidFill>
              </a:rPr>
              <a:t>медові вуста </a:t>
            </a:r>
            <a:r>
              <a:rPr lang="uk-UA" sz="3400" dirty="0" smtClean="0"/>
              <a:t>(</a:t>
            </a:r>
            <a:r>
              <a:rPr lang="uk-UA" sz="3400" dirty="0" err="1" smtClean="0"/>
              <a:t>'солодкі</a:t>
            </a:r>
            <a:r>
              <a:rPr lang="uk-UA" sz="3400" dirty="0" smtClean="0"/>
              <a:t> </a:t>
            </a:r>
            <a:r>
              <a:rPr lang="uk-UA" sz="3400" dirty="0" err="1" smtClean="0"/>
              <a:t>вус­та'</a:t>
            </a:r>
            <a:r>
              <a:rPr lang="uk-UA" sz="3400" dirty="0" smtClean="0"/>
              <a:t>); </a:t>
            </a:r>
            <a:r>
              <a:rPr lang="uk-UA" sz="3400" b="1" dirty="0" smtClean="0">
                <a:solidFill>
                  <a:srgbClr val="C00000"/>
                </a:solidFill>
              </a:rPr>
              <a:t>залізні сходи </a:t>
            </a:r>
            <a:r>
              <a:rPr lang="uk-UA" sz="3400" dirty="0" smtClean="0"/>
              <a:t>(</a:t>
            </a:r>
            <a:r>
              <a:rPr lang="uk-UA" sz="3400" dirty="0" err="1" smtClean="0"/>
              <a:t>'сходи</a:t>
            </a:r>
            <a:r>
              <a:rPr lang="uk-UA" sz="3400" dirty="0" smtClean="0"/>
              <a:t>, зроблені із </a:t>
            </a:r>
            <a:r>
              <a:rPr lang="uk-UA" sz="3400" dirty="0" err="1" smtClean="0"/>
              <a:t>заліза'</a:t>
            </a:r>
            <a:r>
              <a:rPr lang="uk-UA" sz="3400" dirty="0" smtClean="0"/>
              <a:t>) –</a:t>
            </a:r>
            <a:r>
              <a:rPr lang="uk-UA" sz="3400" i="1" dirty="0" smtClean="0"/>
              <a:t> </a:t>
            </a:r>
            <a:r>
              <a:rPr lang="uk-UA" sz="3400" b="1" i="1" dirty="0" smtClean="0">
                <a:solidFill>
                  <a:srgbClr val="C00000"/>
                </a:solidFill>
              </a:rPr>
              <a:t>залізні нерви </a:t>
            </a:r>
            <a:r>
              <a:rPr lang="uk-UA" sz="3400" dirty="0" smtClean="0"/>
              <a:t>(</a:t>
            </a:r>
            <a:r>
              <a:rPr lang="uk-UA" sz="3400" dirty="0" err="1" smtClean="0"/>
              <a:t>'не­рви</a:t>
            </a:r>
            <a:r>
              <a:rPr lang="uk-UA" sz="3400" dirty="0" smtClean="0"/>
              <a:t> сильної характером </a:t>
            </a:r>
            <a:r>
              <a:rPr lang="uk-UA" sz="3400" dirty="0" err="1" smtClean="0"/>
              <a:t>людини'</a:t>
            </a:r>
            <a:r>
              <a:rPr lang="uk-UA" sz="3400" dirty="0" smtClean="0"/>
              <a:t>); </a:t>
            </a:r>
            <a:r>
              <a:rPr lang="uk-UA" sz="3400" b="1" dirty="0" smtClean="0">
                <a:solidFill>
                  <a:srgbClr val="C00000"/>
                </a:solidFill>
              </a:rPr>
              <a:t>бузковий кущ – бузкова сукня</a:t>
            </a:r>
            <a:endParaRPr lang="ru-RU" sz="3400" b="1" dirty="0" smtClean="0">
              <a:solidFill>
                <a:srgbClr val="C00000"/>
              </a:solidFill>
            </a:endParaRPr>
          </a:p>
          <a:p>
            <a:pPr algn="just"/>
            <a:endParaRPr lang="ru-RU" sz="3400" dirty="0"/>
          </a:p>
        </p:txBody>
      </p:sp>
    </p:spTree>
    <p:extLst>
      <p:ext uri="{BB962C8B-B14F-4D97-AF65-F5344CB8AC3E}">
        <p14:creationId xmlns:p14="http://schemas.microsoft.com/office/powerpoint/2010/main" val="2265599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7815" y="257908"/>
            <a:ext cx="9319848" cy="6295292"/>
          </a:xfrm>
        </p:spPr>
        <p:txBody>
          <a:bodyPr/>
          <a:lstStyle/>
          <a:p>
            <a:pPr algn="just"/>
            <a:r>
              <a:rPr lang="uk-UA" sz="3200" dirty="0"/>
              <a:t>перехід </a:t>
            </a:r>
            <a:r>
              <a:rPr lang="uk-UA" sz="3200" dirty="0">
                <a:solidFill>
                  <a:srgbClr val="C00000"/>
                </a:solidFill>
              </a:rPr>
              <a:t>присвійних</a:t>
            </a:r>
            <a:r>
              <a:rPr lang="uk-UA" sz="3200" dirty="0"/>
              <a:t> прикметників у </a:t>
            </a:r>
            <a:r>
              <a:rPr lang="uk-UA" sz="3200" dirty="0">
                <a:solidFill>
                  <a:srgbClr val="C00000"/>
                </a:solidFill>
              </a:rPr>
              <a:t>якісні</a:t>
            </a:r>
            <a:r>
              <a:rPr lang="uk-UA" sz="3200" dirty="0"/>
              <a:t>: </a:t>
            </a:r>
            <a:r>
              <a:rPr lang="uk-UA" sz="3200" b="1" i="1" dirty="0">
                <a:solidFill>
                  <a:srgbClr val="00B050"/>
                </a:solidFill>
              </a:rPr>
              <a:t>вовчий хвіст </a:t>
            </a:r>
            <a:r>
              <a:rPr lang="uk-UA" sz="3200" dirty="0"/>
              <a:t>(</a:t>
            </a:r>
            <a:r>
              <a:rPr lang="uk-UA" sz="3200" dirty="0" err="1"/>
              <a:t>'хвіст</a:t>
            </a:r>
            <a:r>
              <a:rPr lang="uk-UA" sz="3200" dirty="0"/>
              <a:t> </a:t>
            </a:r>
            <a:r>
              <a:rPr lang="uk-UA" sz="3200" dirty="0" err="1"/>
              <a:t>вовка'</a:t>
            </a:r>
            <a:r>
              <a:rPr lang="uk-UA" sz="3200" dirty="0"/>
              <a:t>) – </a:t>
            </a:r>
            <a:r>
              <a:rPr lang="uk-UA" sz="3200" b="1" i="1" dirty="0">
                <a:solidFill>
                  <a:srgbClr val="00B050"/>
                </a:solidFill>
              </a:rPr>
              <a:t>вовчий погляд </a:t>
            </a:r>
            <a:r>
              <a:rPr lang="uk-UA" sz="3200" dirty="0"/>
              <a:t>(</a:t>
            </a:r>
            <a:r>
              <a:rPr lang="uk-UA" sz="3200" dirty="0" err="1"/>
              <a:t>'злий</a:t>
            </a:r>
            <a:r>
              <a:rPr lang="uk-UA" sz="3200" dirty="0"/>
              <a:t>, хижий </a:t>
            </a:r>
            <a:r>
              <a:rPr lang="uk-UA" sz="3200" dirty="0" err="1"/>
              <a:t>погляд'</a:t>
            </a:r>
            <a:r>
              <a:rPr lang="uk-UA" sz="3200" dirty="0"/>
              <a:t>); </a:t>
            </a:r>
            <a:r>
              <a:rPr lang="uk-UA" sz="3200" b="1" i="1" dirty="0">
                <a:solidFill>
                  <a:srgbClr val="0070C0"/>
                </a:solidFill>
              </a:rPr>
              <a:t>зміїна голова </a:t>
            </a:r>
            <a:r>
              <a:rPr lang="uk-UA" sz="3200" dirty="0"/>
              <a:t>(</a:t>
            </a:r>
            <a:r>
              <a:rPr lang="uk-UA" sz="3200" dirty="0" err="1"/>
              <a:t>'голова</a:t>
            </a:r>
            <a:r>
              <a:rPr lang="uk-UA" sz="3200" dirty="0"/>
              <a:t> </a:t>
            </a:r>
            <a:r>
              <a:rPr lang="uk-UA" sz="3200" dirty="0" err="1"/>
              <a:t>змії'</a:t>
            </a:r>
            <a:r>
              <a:rPr lang="uk-UA" sz="3200" dirty="0"/>
              <a:t>) – </a:t>
            </a:r>
            <a:r>
              <a:rPr lang="uk-UA" sz="3200" b="1" i="1" dirty="0">
                <a:solidFill>
                  <a:srgbClr val="0070C0"/>
                </a:solidFill>
              </a:rPr>
              <a:t>зміїний характер </a:t>
            </a:r>
            <a:r>
              <a:rPr lang="uk-UA" sz="3200" dirty="0"/>
              <a:t>(</a:t>
            </a:r>
            <a:r>
              <a:rPr lang="uk-UA" sz="3200" dirty="0" err="1"/>
              <a:t>'характер</a:t>
            </a:r>
            <a:r>
              <a:rPr lang="uk-UA" sz="3200" dirty="0"/>
              <a:t> злої хитрої </a:t>
            </a:r>
            <a:r>
              <a:rPr lang="uk-UA" sz="3200" dirty="0" err="1" smtClean="0"/>
              <a:t>лю­дини</a:t>
            </a:r>
            <a:r>
              <a:rPr lang="uk-UA" sz="3200" dirty="0" err="1"/>
              <a:t>'</a:t>
            </a:r>
            <a:r>
              <a:rPr lang="uk-UA" sz="3200" dirty="0"/>
              <a:t>); </a:t>
            </a:r>
            <a:r>
              <a:rPr lang="uk-UA" sz="3200" b="1" i="1" dirty="0">
                <a:solidFill>
                  <a:srgbClr val="0070C0"/>
                </a:solidFill>
              </a:rPr>
              <a:t>теляча морда </a:t>
            </a:r>
            <a:r>
              <a:rPr lang="uk-UA" sz="3200" dirty="0"/>
              <a:t>(</a:t>
            </a:r>
            <a:r>
              <a:rPr lang="uk-UA" sz="3200" dirty="0" err="1"/>
              <a:t>'морда</a:t>
            </a:r>
            <a:r>
              <a:rPr lang="uk-UA" sz="3200" dirty="0"/>
              <a:t> </a:t>
            </a:r>
            <a:r>
              <a:rPr lang="uk-UA" sz="3200" dirty="0" err="1"/>
              <a:t>теляти'</a:t>
            </a:r>
            <a:r>
              <a:rPr lang="uk-UA" sz="3200" dirty="0"/>
              <a:t>) – </a:t>
            </a:r>
            <a:r>
              <a:rPr lang="uk-UA" sz="3200" b="1" i="1" dirty="0">
                <a:solidFill>
                  <a:srgbClr val="0070C0"/>
                </a:solidFill>
              </a:rPr>
              <a:t>телячі ніжності </a:t>
            </a:r>
            <a:r>
              <a:rPr lang="uk-UA" sz="3200" dirty="0"/>
              <a:t>(</a:t>
            </a:r>
            <a:r>
              <a:rPr lang="uk-UA" sz="3200" dirty="0" err="1"/>
              <a:t>'недореч­на</a:t>
            </a:r>
            <a:r>
              <a:rPr lang="uk-UA" sz="3200" dirty="0"/>
              <a:t> </a:t>
            </a:r>
            <a:r>
              <a:rPr lang="uk-UA" sz="3200" dirty="0" err="1"/>
              <a:t>сентиментальність</a:t>
            </a:r>
            <a:r>
              <a:rPr lang="uk-UA" sz="3200" dirty="0" err="1" smtClean="0"/>
              <a:t>'</a:t>
            </a:r>
            <a:r>
              <a:rPr lang="uk-UA" sz="3200" dirty="0" smtClean="0"/>
              <a:t>);</a:t>
            </a:r>
          </a:p>
          <a:p>
            <a:pPr algn="just"/>
            <a:endParaRPr lang="ru-RU" sz="3200" dirty="0"/>
          </a:p>
          <a:p>
            <a:pPr algn="just"/>
            <a:r>
              <a:rPr lang="uk-UA" sz="3200" dirty="0"/>
              <a:t>перехід </a:t>
            </a:r>
            <a:r>
              <a:rPr lang="uk-UA" sz="3200" dirty="0">
                <a:solidFill>
                  <a:srgbClr val="C00000"/>
                </a:solidFill>
              </a:rPr>
              <a:t>присвійних</a:t>
            </a:r>
            <a:r>
              <a:rPr lang="uk-UA" sz="3200" dirty="0"/>
              <a:t> прикметників у </a:t>
            </a:r>
            <a:r>
              <a:rPr lang="uk-UA" sz="3200" dirty="0">
                <a:solidFill>
                  <a:srgbClr val="C00000"/>
                </a:solidFill>
              </a:rPr>
              <a:t>відносні</a:t>
            </a:r>
            <a:r>
              <a:rPr lang="uk-UA" sz="3200" dirty="0"/>
              <a:t>: </a:t>
            </a:r>
            <a:r>
              <a:rPr lang="uk-UA" sz="3200" b="1" i="1" dirty="0">
                <a:solidFill>
                  <a:srgbClr val="0070C0"/>
                </a:solidFill>
              </a:rPr>
              <a:t>лисяча лапка </a:t>
            </a:r>
            <a:r>
              <a:rPr lang="uk-UA" sz="3200" dirty="0"/>
              <a:t>(</a:t>
            </a:r>
            <a:r>
              <a:rPr lang="uk-UA" sz="3200" dirty="0" err="1"/>
              <a:t>'лапка</a:t>
            </a:r>
            <a:r>
              <a:rPr lang="uk-UA" sz="3200" dirty="0"/>
              <a:t> </a:t>
            </a:r>
            <a:r>
              <a:rPr lang="uk-UA" sz="3200" dirty="0" err="1"/>
              <a:t>лисиці'</a:t>
            </a:r>
            <a:r>
              <a:rPr lang="uk-UA" sz="3200" dirty="0"/>
              <a:t>) – </a:t>
            </a:r>
            <a:r>
              <a:rPr lang="uk-UA" sz="3200" b="1" i="1" dirty="0">
                <a:solidFill>
                  <a:srgbClr val="0070C0"/>
                </a:solidFill>
              </a:rPr>
              <a:t>лисяча шуба </a:t>
            </a:r>
            <a:r>
              <a:rPr lang="uk-UA" sz="3200" dirty="0"/>
              <a:t>(</a:t>
            </a:r>
            <a:r>
              <a:rPr lang="uk-UA" sz="3200" dirty="0" err="1"/>
              <a:t>'шуба</a:t>
            </a:r>
            <a:r>
              <a:rPr lang="uk-UA" sz="3200" dirty="0"/>
              <a:t> з хутра </a:t>
            </a:r>
            <a:r>
              <a:rPr lang="uk-UA" sz="3200" dirty="0" err="1"/>
              <a:t>лисиці'</a:t>
            </a:r>
            <a:r>
              <a:rPr lang="uk-UA" sz="3200" dirty="0"/>
              <a:t>); </a:t>
            </a:r>
            <a:r>
              <a:rPr lang="uk-UA" sz="3200" b="1" i="1" dirty="0" smtClean="0">
                <a:solidFill>
                  <a:srgbClr val="0070C0"/>
                </a:solidFill>
              </a:rPr>
              <a:t>бджо­лине </a:t>
            </a:r>
            <a:r>
              <a:rPr lang="uk-UA" sz="3200" b="1" i="1" dirty="0">
                <a:solidFill>
                  <a:srgbClr val="0070C0"/>
                </a:solidFill>
              </a:rPr>
              <a:t>крило </a:t>
            </a:r>
            <a:r>
              <a:rPr lang="uk-UA" sz="3200" dirty="0"/>
              <a:t>(</a:t>
            </a:r>
            <a:r>
              <a:rPr lang="uk-UA" sz="3200" dirty="0" err="1"/>
              <a:t>'крило</a:t>
            </a:r>
            <a:r>
              <a:rPr lang="uk-UA" sz="3200" dirty="0"/>
              <a:t> </a:t>
            </a:r>
            <a:r>
              <a:rPr lang="uk-UA" sz="3200" dirty="0" err="1"/>
              <a:t>бджоли'</a:t>
            </a:r>
            <a:r>
              <a:rPr lang="uk-UA" sz="3200" dirty="0"/>
              <a:t>) –</a:t>
            </a:r>
            <a:r>
              <a:rPr lang="uk-UA" sz="3200" i="1" dirty="0"/>
              <a:t> </a:t>
            </a:r>
            <a:r>
              <a:rPr lang="uk-UA" sz="3200" b="1" i="1" dirty="0">
                <a:solidFill>
                  <a:srgbClr val="0070C0"/>
                </a:solidFill>
              </a:rPr>
              <a:t>бджолиний рій </a:t>
            </a:r>
            <a:r>
              <a:rPr lang="uk-UA" sz="3200" dirty="0"/>
              <a:t>(</a:t>
            </a:r>
            <a:r>
              <a:rPr lang="uk-UA" sz="3200" dirty="0" err="1"/>
              <a:t>'рій</a:t>
            </a:r>
            <a:r>
              <a:rPr lang="uk-UA" sz="3200" dirty="0"/>
              <a:t> із </a:t>
            </a:r>
            <a:r>
              <a:rPr lang="uk-UA" sz="3200" dirty="0" err="1"/>
              <a:t>бджіл'</a:t>
            </a:r>
            <a:r>
              <a:rPr lang="uk-UA" sz="3200" dirty="0"/>
              <a:t>); </a:t>
            </a:r>
            <a:r>
              <a:rPr lang="uk-UA" sz="3200" b="1" i="1" dirty="0">
                <a:solidFill>
                  <a:srgbClr val="0070C0"/>
                </a:solidFill>
              </a:rPr>
              <a:t>гуся­чий дзьоб </a:t>
            </a:r>
            <a:r>
              <a:rPr lang="uk-UA" sz="3200" dirty="0"/>
              <a:t>(</a:t>
            </a:r>
            <a:r>
              <a:rPr lang="uk-UA" sz="3200" dirty="0" err="1"/>
              <a:t>'дзьоб</a:t>
            </a:r>
            <a:r>
              <a:rPr lang="uk-UA" sz="3200" dirty="0"/>
              <a:t> </a:t>
            </a:r>
            <a:r>
              <a:rPr lang="uk-UA" sz="3200" dirty="0" err="1"/>
              <a:t>гуски'</a:t>
            </a:r>
            <a:r>
              <a:rPr lang="uk-UA" sz="3200" dirty="0"/>
              <a:t>) – </a:t>
            </a:r>
            <a:r>
              <a:rPr lang="uk-UA" sz="3200" b="1" i="1" dirty="0">
                <a:solidFill>
                  <a:srgbClr val="0070C0"/>
                </a:solidFill>
              </a:rPr>
              <a:t>подушка із гусячого пуху </a:t>
            </a:r>
            <a:r>
              <a:rPr lang="uk-UA" sz="3200" dirty="0"/>
              <a:t>(</a:t>
            </a:r>
            <a:r>
              <a:rPr lang="uk-UA" sz="3200" dirty="0" err="1"/>
              <a:t>'подушка</a:t>
            </a:r>
            <a:r>
              <a:rPr lang="uk-UA" sz="3200" dirty="0"/>
              <a:t> із пуху </a:t>
            </a:r>
            <a:r>
              <a:rPr lang="uk-UA" sz="3200" dirty="0" err="1"/>
              <a:t>гуски'</a:t>
            </a:r>
            <a:r>
              <a:rPr lang="uk-UA" sz="3200" dirty="0"/>
              <a:t>).</a:t>
            </a: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95074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6492" y="0"/>
            <a:ext cx="10122878" cy="7033846"/>
          </a:xfrm>
        </p:spPr>
        <p:txBody>
          <a:bodyPr>
            <a:normAutofit lnSpcReduction="10000"/>
          </a:bodyPr>
          <a:lstStyle/>
          <a:p>
            <a:pPr algn="just"/>
            <a:r>
              <a:rPr lang="uk-UA" b="1" dirty="0" smtClean="0"/>
              <a:t> </a:t>
            </a:r>
            <a:r>
              <a:rPr lang="uk-UA" dirty="0"/>
              <a:t>Вовче лігво, вовчий хвіст, вовча зграя, вовче хутро, вовча натура, вовчий апетит, вовчий погляд; хлоп'ячі пустощі, хлоп'яча думка, хлоп'ячий одяг, хлоп'яче плече; шо­коладна засмага, шоколадний торт, шоколадне пальто, шоколад­ний вечір.</a:t>
            </a:r>
            <a:endParaRPr lang="ru-RU" dirty="0"/>
          </a:p>
          <a:p>
            <a:pPr algn="just"/>
            <a:r>
              <a:rPr lang="uk-UA" b="1" dirty="0" smtClean="0"/>
              <a:t> </a:t>
            </a:r>
            <a:r>
              <a:rPr lang="uk-UA" dirty="0"/>
              <a:t>Осиний рій, осине гніздо, осина талія, осине жа­ло, осине крильце, осине кружляння, осине дзижчання; люд­ський потік, людське житло, людське обличчя, людська доля; ділова зустріч, ділова людина, ділові папери, ділова домовле­ність.</a:t>
            </a:r>
            <a:endParaRPr lang="ru-RU" dirty="0"/>
          </a:p>
          <a:p>
            <a:pPr algn="just"/>
            <a:r>
              <a:rPr lang="uk-UA" b="1" dirty="0" smtClean="0"/>
              <a:t> </a:t>
            </a:r>
            <a:r>
              <a:rPr lang="uk-UA" dirty="0"/>
              <a:t>Заяча шапка, заячі вуха, заяча нора, заяча ду­ша, заяче хутро, заяча капуста, заячий хвіст; учнівська форма, учнівські збори, учнівська сумка, учнівські будні; картинна галерея, картинна постава, картинна рама, картинна зовніш­ність.</a:t>
            </a:r>
            <a:endParaRPr lang="ru-RU" dirty="0"/>
          </a:p>
          <a:p>
            <a:pPr algn="just"/>
            <a:r>
              <a:rPr lang="uk-UA" b="1" dirty="0" smtClean="0"/>
              <a:t> </a:t>
            </a:r>
            <a:r>
              <a:rPr lang="uk-UA" dirty="0"/>
              <a:t>Ведмежа лапа, ведмежий барліг, ведмежа шуба, ведмежа послуга, ведмежа незграбність, ведмежа шкура, вед­меже вухо; Шевченківська премія, Шевченкові твори, шевчен­ківські місця, шевченківські вечори; металеве відлуння, мета­лева деталь, металевий голос, металева стійкість.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947083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19908" y="383686"/>
            <a:ext cx="10462846" cy="6474314"/>
          </a:xfrm>
        </p:spPr>
        <p:txBody>
          <a:bodyPr/>
          <a:lstStyle/>
          <a:p>
            <a:r>
              <a:rPr lang="uk-UA" b="1" dirty="0"/>
              <a:t>Простежте за особливостями вживання прик­метників у поданих словосполученнях. Визначте, до яких лек­сико-граматичних розрядів вони належать. З'ясуйте значення фразеологічних одиниць й уведіть їх у речення.</a:t>
            </a:r>
            <a:endParaRPr lang="ru-RU" dirty="0"/>
          </a:p>
          <a:p>
            <a:r>
              <a:rPr lang="uk-UA" dirty="0"/>
              <a:t>Гордіїв вузол — Гордіїв батько, </a:t>
            </a:r>
            <a:r>
              <a:rPr lang="uk-UA" dirty="0" smtClean="0"/>
              <a:t>гомерівські </a:t>
            </a:r>
            <a:r>
              <a:rPr lang="uk-UA" dirty="0"/>
              <a:t>часи — Гомерові твори, Прокрустове ложе — Прокрустове </a:t>
            </a:r>
            <a:r>
              <a:rPr lang="uk-UA" dirty="0" smtClean="0"/>
              <a:t>життя</a:t>
            </a:r>
            <a:r>
              <a:rPr lang="uk-UA" dirty="0"/>
              <a:t>,</a:t>
            </a:r>
            <a:r>
              <a:rPr lang="uk-UA" dirty="0" smtClean="0"/>
              <a:t> </a:t>
            </a:r>
            <a:r>
              <a:rPr lang="uk-UA" dirty="0"/>
              <a:t>Езопівська мова — Езопова біографія, Аріаднина нитка — Аріаднина сестра, Євине волосся — Євине </a:t>
            </a:r>
            <a:r>
              <a:rPr lang="uk-UA" dirty="0" smtClean="0"/>
              <a:t>порід­дя.</a:t>
            </a:r>
          </a:p>
          <a:p>
            <a:r>
              <a:rPr lang="uk-UA" b="1" dirty="0"/>
              <a:t>Від поданих іменників утворіть присвійні при­кметники, змініть їх за родами та числами. Поясніть морфоно­логічні зміни.</a:t>
            </a:r>
            <a:endParaRPr lang="ru-RU" dirty="0"/>
          </a:p>
          <a:p>
            <a:pPr marL="0" indent="0">
              <a:buNone/>
            </a:pPr>
            <a:endParaRPr lang="ru-RU" dirty="0"/>
          </a:p>
          <a:p>
            <a:r>
              <a:rPr lang="uk-UA" dirty="0"/>
              <a:t>Ненька, онука, онучка, онук, Гафія, Гафійка, Юля, Юліана, Юліан, Анатолій, Гліб, професор, козак, студент, </a:t>
            </a:r>
            <a:r>
              <a:rPr lang="uk-UA" dirty="0" err="1"/>
              <a:t>спудей</a:t>
            </a:r>
            <a:r>
              <a:rPr lang="uk-UA" dirty="0"/>
              <a:t>, полковник, полководець, бровар, пісняр, гадюка, вер­блюд, сова.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8656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9939" y="246185"/>
            <a:ext cx="10117016" cy="6037383"/>
          </a:xfrm>
        </p:spPr>
        <p:txBody>
          <a:bodyPr>
            <a:normAutofit fontScale="70000" lnSpcReduction="20000"/>
          </a:bodyPr>
          <a:lstStyle/>
          <a:p>
            <a:pPr algn="ctr"/>
            <a:r>
              <a:rPr lang="uk-UA" b="1" dirty="0"/>
              <a:t>Додаткова література</a:t>
            </a:r>
            <a:endParaRPr lang="ru-RU" dirty="0"/>
          </a:p>
          <a:p>
            <a:pPr lvl="0"/>
            <a:r>
              <a:rPr lang="ru-RU" dirty="0"/>
              <a:t>Бойко В.М., Давиденко Л.Б.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перехідних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 у лексико-</a:t>
            </a:r>
            <a:r>
              <a:rPr lang="ru-RU" dirty="0" err="1"/>
              <a:t>граматичних</a:t>
            </a:r>
            <a:r>
              <a:rPr lang="ru-RU" dirty="0"/>
              <a:t> </a:t>
            </a:r>
            <a:r>
              <a:rPr lang="ru-RU" dirty="0" err="1"/>
              <a:t>розрядах</a:t>
            </a:r>
            <a:r>
              <a:rPr lang="ru-RU" dirty="0"/>
              <a:t> </a:t>
            </a:r>
            <a:r>
              <a:rPr lang="ru-RU" dirty="0" err="1"/>
              <a:t>прикметників</a:t>
            </a:r>
            <a:r>
              <a:rPr lang="uk-UA" dirty="0"/>
              <a:t>. </a:t>
            </a:r>
            <a:r>
              <a:rPr lang="ru-RU" i="1" dirty="0"/>
              <a:t>Наук. </a:t>
            </a:r>
            <a:r>
              <a:rPr lang="ru-RU" i="1" dirty="0" err="1"/>
              <a:t>зап.</a:t>
            </a:r>
            <a:r>
              <a:rPr lang="ru-RU" i="1" dirty="0"/>
              <a:t> </a:t>
            </a:r>
            <a:r>
              <a:rPr lang="ru-RU" i="1" dirty="0" err="1"/>
              <a:t>Ніжинського</a:t>
            </a:r>
            <a:r>
              <a:rPr lang="ru-RU" i="1" dirty="0"/>
              <a:t> </a:t>
            </a:r>
            <a:r>
              <a:rPr lang="ru-RU" i="1" dirty="0" err="1"/>
              <a:t>держ</a:t>
            </a:r>
            <a:r>
              <a:rPr lang="ru-RU" i="1" dirty="0"/>
              <a:t>. ун-ту </a:t>
            </a:r>
            <a:r>
              <a:rPr lang="ru-RU" i="1" dirty="0" err="1"/>
              <a:t>ім</a:t>
            </a:r>
            <a:r>
              <a:rPr lang="ru-RU" i="1" dirty="0"/>
              <a:t>. </a:t>
            </a:r>
            <a:r>
              <a:rPr lang="ru-RU" i="1" dirty="0" err="1"/>
              <a:t>Миколи</a:t>
            </a:r>
            <a:r>
              <a:rPr lang="ru-RU" i="1" dirty="0"/>
              <a:t> Гоголя. Сер. : Психолого-</a:t>
            </a:r>
            <a:r>
              <a:rPr lang="ru-RU" i="1" dirty="0" err="1"/>
              <a:t>педагогічні</a:t>
            </a:r>
            <a:r>
              <a:rPr lang="ru-RU" i="1" dirty="0"/>
              <a:t> науки</a:t>
            </a:r>
            <a:r>
              <a:rPr lang="ru-RU" dirty="0"/>
              <a:t>. 2012. № 7. </a:t>
            </a:r>
            <a:r>
              <a:rPr lang="en-US" dirty="0"/>
              <a:t>URL</a:t>
            </a:r>
            <a:r>
              <a:rPr lang="uk-UA" dirty="0"/>
              <a:t>: </a:t>
            </a:r>
            <a:r>
              <a:rPr lang="ru-RU" u="sng" dirty="0">
                <a:hlinkClick r:id="rId2"/>
              </a:rPr>
              <a:t>http://nbuv.gov.ua/UJRN/Nzspp_2012_7_21</a:t>
            </a:r>
            <a:endParaRPr lang="ru-RU" dirty="0"/>
          </a:p>
          <a:p>
            <a:pPr lvl="0"/>
            <a:r>
              <a:rPr lang="uk-UA" dirty="0"/>
              <a:t>Вихованець І. Р. Статус категорії ступенів порівняння. Структура і функції граматичних і лексичних одиниць : зб. наук. праць. Київ, </a:t>
            </a:r>
            <a:r>
              <a:rPr lang="uk-UA" dirty="0" smtClean="0"/>
              <a:t>1992. С</a:t>
            </a:r>
            <a:r>
              <a:rPr lang="uk-UA" dirty="0"/>
              <a:t>. 64–66.</a:t>
            </a:r>
            <a:endParaRPr lang="ru-RU" dirty="0"/>
          </a:p>
          <a:p>
            <a:pPr lvl="0"/>
            <a:r>
              <a:rPr lang="uk-UA" dirty="0"/>
              <a:t>Вихованець І. Р. Частини мови в семантико-граматичному аспекті. – К. : Наук. думка, 1988. С. 153–185.</a:t>
            </a:r>
            <a:endParaRPr lang="ru-RU" dirty="0"/>
          </a:p>
          <a:p>
            <a:pPr lvl="0"/>
            <a:r>
              <a:rPr lang="uk-UA" dirty="0"/>
              <a:t>Грищенко А. П. Прикметник в українській мові. Київ : Наукова думка 1978. 207 с.</a:t>
            </a:r>
            <a:endParaRPr lang="ru-RU" dirty="0"/>
          </a:p>
          <a:p>
            <a:pPr lvl="0"/>
            <a:r>
              <a:rPr lang="ru-RU" dirty="0" err="1"/>
              <a:t>Задорожний</a:t>
            </a:r>
            <a:r>
              <a:rPr lang="ru-RU" dirty="0"/>
              <a:t> В. </a:t>
            </a:r>
            <a:r>
              <a:rPr lang="ru-RU" dirty="0" err="1"/>
              <a:t>Ступенювання</a:t>
            </a:r>
            <a:r>
              <a:rPr lang="ru-RU" dirty="0"/>
              <a:t> </a:t>
            </a:r>
            <a:r>
              <a:rPr lang="ru-RU" dirty="0" err="1"/>
              <a:t>прикметників</a:t>
            </a:r>
            <a:r>
              <a:rPr lang="ru-RU" dirty="0"/>
              <a:t>: хаос та </a:t>
            </a:r>
            <a:r>
              <a:rPr lang="ru-RU" dirty="0" err="1"/>
              <a:t>його</a:t>
            </a:r>
            <a:r>
              <a:rPr lang="ru-RU" dirty="0"/>
              <a:t> причини</a:t>
            </a:r>
            <a:r>
              <a:rPr lang="uk-UA" dirty="0"/>
              <a:t>. </a:t>
            </a:r>
            <a:r>
              <a:rPr lang="uk-UA" i="1" dirty="0" err="1"/>
              <a:t>Дивослово</a:t>
            </a:r>
            <a:r>
              <a:rPr lang="uk-UA" dirty="0"/>
              <a:t>. 2014. №4. С. 34</a:t>
            </a:r>
            <a:r>
              <a:rPr lang="ru-RU" dirty="0"/>
              <a:t>–</a:t>
            </a:r>
            <a:r>
              <a:rPr lang="uk-UA" dirty="0"/>
              <a:t>37.</a:t>
            </a:r>
            <a:endParaRPr lang="ru-RU" dirty="0"/>
          </a:p>
          <a:p>
            <a:pPr lvl="0"/>
            <a:r>
              <a:rPr lang="uk-UA" dirty="0"/>
              <a:t>Карпенко Ю.О. Ступені порівняння різних частин мови та їхні функції. </a:t>
            </a:r>
            <a:r>
              <a:rPr lang="uk-UA" i="1" dirty="0"/>
              <a:t>Мовознавство</a:t>
            </a:r>
            <a:r>
              <a:rPr lang="uk-UA" dirty="0"/>
              <a:t>. 2010. № 2–3. С. 41–48.</a:t>
            </a:r>
            <a:endParaRPr lang="ru-RU" dirty="0"/>
          </a:p>
          <a:p>
            <a:pPr lvl="0"/>
            <a:r>
              <a:rPr lang="uk-UA" dirty="0"/>
              <a:t>Качура В. О. Ступенювання ознаки предмета в семантико-функціональному аспекті. </a:t>
            </a:r>
            <a:r>
              <a:rPr lang="uk-UA" i="1" dirty="0"/>
              <a:t>Мовознавство</a:t>
            </a:r>
            <a:r>
              <a:rPr lang="uk-UA" dirty="0"/>
              <a:t>.1991. № 1. С. 38–42.</a:t>
            </a:r>
            <a:endParaRPr lang="ru-RU" dirty="0"/>
          </a:p>
          <a:p>
            <a:pPr lvl="0"/>
            <a:r>
              <a:rPr lang="uk-UA" dirty="0" err="1"/>
              <a:t>Костусяк</a:t>
            </a:r>
            <a:r>
              <a:rPr lang="uk-UA" dirty="0"/>
              <a:t> Н. М. Категорія ступенів порівняння прикметників і прислівників. Луцьк, 2001. 219 с.</a:t>
            </a:r>
            <a:endParaRPr lang="ru-RU" dirty="0"/>
          </a:p>
          <a:p>
            <a:r>
              <a:rPr lang="uk-UA" dirty="0" err="1"/>
              <a:t>Митяй</a:t>
            </a:r>
            <a:r>
              <a:rPr lang="uk-UA" dirty="0"/>
              <a:t> З. Прикметникова реалізація неповного ступеня вияву ознаки. </a:t>
            </a:r>
            <a:r>
              <a:rPr lang="uk-UA" i="1" dirty="0"/>
              <a:t>Наукові записки Вінницького </a:t>
            </a:r>
            <a:r>
              <a:rPr lang="uk-UA" i="1" dirty="0" err="1"/>
              <a:t>держ</a:t>
            </a:r>
            <a:r>
              <a:rPr lang="uk-UA" i="1" dirty="0"/>
              <a:t>. педагог. </a:t>
            </a:r>
            <a:r>
              <a:rPr lang="uk-UA" i="1" dirty="0" err="1"/>
              <a:t>ун-ту</a:t>
            </a:r>
            <a:r>
              <a:rPr lang="uk-UA" i="1" dirty="0"/>
              <a:t> </a:t>
            </a:r>
            <a:r>
              <a:rPr lang="uk-UA" i="1" dirty="0" smtClean="0"/>
              <a:t> ім</a:t>
            </a:r>
            <a:r>
              <a:rPr lang="uk-UA" i="1" dirty="0"/>
              <a:t>. М. Коцюбинського</a:t>
            </a:r>
            <a:r>
              <a:rPr lang="uk-UA" dirty="0"/>
              <a:t> : зб. наук. пр. Вип. 2. Вінниця, 2000. С. 53–57.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631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53661" y="257908"/>
            <a:ext cx="9097108" cy="6600092"/>
          </a:xfrm>
        </p:spPr>
        <p:txBody>
          <a:bodyPr/>
          <a:lstStyle/>
          <a:p>
            <a:pPr algn="just"/>
            <a:r>
              <a:rPr lang="uk-UA" dirty="0"/>
              <a:t>Поділ прикметників на семантико-граматичні групи зумовлений </a:t>
            </a:r>
            <a:r>
              <a:rPr lang="uk-UA" dirty="0">
                <a:solidFill>
                  <a:srgbClr val="C00000"/>
                </a:solidFill>
              </a:rPr>
              <a:t>характером ознаки</a:t>
            </a:r>
            <a:r>
              <a:rPr lang="uk-UA" dirty="0"/>
              <a:t>, наявної в предметі.</a:t>
            </a:r>
            <a:endParaRPr lang="ru-RU" dirty="0"/>
          </a:p>
          <a:p>
            <a:r>
              <a:rPr lang="uk-UA" dirty="0"/>
              <a:t>За характером позначуваної ознаки прикметники поділяються на дві групи: </a:t>
            </a:r>
            <a:r>
              <a:rPr lang="uk-UA" i="1" dirty="0">
                <a:solidFill>
                  <a:srgbClr val="FF0000"/>
                </a:solidFill>
              </a:rPr>
              <a:t>якісні</a:t>
            </a:r>
            <a:r>
              <a:rPr lang="uk-UA" i="1" dirty="0"/>
              <a:t> і </a:t>
            </a:r>
            <a:r>
              <a:rPr lang="uk-UA" i="1" dirty="0">
                <a:solidFill>
                  <a:srgbClr val="FF0000"/>
                </a:solidFill>
              </a:rPr>
              <a:t>відносні</a:t>
            </a:r>
            <a:r>
              <a:rPr lang="uk-UA" i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uk-UA" dirty="0" smtClean="0"/>
              <a:t>• </a:t>
            </a:r>
            <a:r>
              <a:rPr lang="uk-UA" dirty="0" smtClean="0">
                <a:solidFill>
                  <a:srgbClr val="FF0000"/>
                </a:solidFill>
              </a:rPr>
              <a:t>Якісні</a:t>
            </a:r>
            <a:r>
              <a:rPr lang="uk-UA" dirty="0" smtClean="0"/>
              <a:t> прикметники називають безпосередню ознаку, не­віддільну від самого предмета:</a:t>
            </a:r>
            <a:endParaRPr lang="ru-RU" dirty="0" smtClean="0"/>
          </a:p>
          <a:p>
            <a:r>
              <a:rPr lang="uk-UA" dirty="0" smtClean="0"/>
              <a:t>за </a:t>
            </a:r>
            <a:r>
              <a:rPr lang="uk-UA" dirty="0"/>
              <a:t>кольором: </a:t>
            </a:r>
            <a:r>
              <a:rPr lang="uk-UA" b="1" dirty="0">
                <a:solidFill>
                  <a:srgbClr val="00B050"/>
                </a:solidFill>
              </a:rPr>
              <a:t>синій, жовтий, червоний</a:t>
            </a:r>
            <a:r>
              <a:rPr lang="uk-UA" dirty="0">
                <a:solidFill>
                  <a:srgbClr val="00B050"/>
                </a:solidFill>
              </a:rPr>
              <a:t>;</a:t>
            </a:r>
            <a:endParaRPr lang="ru-RU" dirty="0">
              <a:solidFill>
                <a:srgbClr val="00B050"/>
              </a:solidFill>
            </a:endParaRPr>
          </a:p>
          <a:p>
            <a:r>
              <a:rPr lang="uk-UA" dirty="0"/>
              <a:t>за розміром: </a:t>
            </a:r>
            <a:r>
              <a:rPr lang="uk-UA" b="1" dirty="0">
                <a:solidFill>
                  <a:srgbClr val="00B050"/>
                </a:solidFill>
              </a:rPr>
              <a:t>широкий, довгий, </a:t>
            </a:r>
            <a:r>
              <a:rPr lang="uk-UA" b="1" dirty="0" smtClean="0">
                <a:solidFill>
                  <a:srgbClr val="00B050"/>
                </a:solidFill>
              </a:rPr>
              <a:t>вузький, глибокий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dirty="0"/>
              <a:t>за смаком: </a:t>
            </a:r>
            <a:r>
              <a:rPr lang="uk-UA" b="1" dirty="0">
                <a:solidFill>
                  <a:srgbClr val="00B050"/>
                </a:solidFill>
              </a:rPr>
              <a:t>кислий, солодкий, </a:t>
            </a:r>
            <a:r>
              <a:rPr lang="uk-UA" b="1" dirty="0" smtClean="0">
                <a:solidFill>
                  <a:srgbClr val="00B050"/>
                </a:solidFill>
              </a:rPr>
              <a:t>гіркий, терпкий</a:t>
            </a:r>
            <a:r>
              <a:rPr lang="uk-UA" dirty="0" smtClean="0"/>
              <a:t>;</a:t>
            </a:r>
            <a:endParaRPr lang="ru-RU" dirty="0"/>
          </a:p>
          <a:p>
            <a:pPr algn="just"/>
            <a:r>
              <a:rPr lang="uk-UA" dirty="0"/>
              <a:t>за якістю: </a:t>
            </a:r>
            <a:r>
              <a:rPr lang="uk-UA" b="1" dirty="0">
                <a:solidFill>
                  <a:srgbClr val="00B050"/>
                </a:solidFill>
              </a:rPr>
              <a:t>гарний, досконалий, </a:t>
            </a:r>
            <a:r>
              <a:rPr lang="uk-UA" b="1" dirty="0" smtClean="0">
                <a:solidFill>
                  <a:srgbClr val="00B050"/>
                </a:solidFill>
              </a:rPr>
              <a:t>добрий, гордий, мудрий, щирий,приємний, пахучий</a:t>
            </a:r>
            <a:r>
              <a:rPr lang="uk-UA" dirty="0" smtClean="0"/>
              <a:t>;</a:t>
            </a:r>
            <a:endParaRPr lang="ru-RU" dirty="0"/>
          </a:p>
          <a:p>
            <a:r>
              <a:rPr lang="uk-UA" dirty="0"/>
              <a:t>за характеристикою психічного стану (почуттів): </a:t>
            </a:r>
            <a:r>
              <a:rPr lang="uk-UA" b="1" dirty="0">
                <a:solidFill>
                  <a:srgbClr val="00B050"/>
                </a:solidFill>
              </a:rPr>
              <a:t>щедрий, </a:t>
            </a:r>
            <a:r>
              <a:rPr lang="uk-UA" b="1" dirty="0" smtClean="0">
                <a:solidFill>
                  <a:srgbClr val="00B050"/>
                </a:solidFill>
              </a:rPr>
              <a:t>ску­пий </a:t>
            </a:r>
            <a:r>
              <a:rPr lang="uk-UA" dirty="0"/>
              <a:t>і </a:t>
            </a:r>
            <a:r>
              <a:rPr lang="uk-UA" dirty="0" smtClean="0"/>
              <a:t>под.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76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8" y="117230"/>
            <a:ext cx="9226062" cy="6740769"/>
          </a:xfrm>
        </p:spPr>
        <p:txBody>
          <a:bodyPr>
            <a:normAutofit/>
          </a:bodyPr>
          <a:lstStyle/>
          <a:p>
            <a:pPr algn="just"/>
            <a:r>
              <a:rPr lang="uk-UA" dirty="0"/>
              <a:t>У складі якісних прикметників виділяється найдавніша з погляду походження група </a:t>
            </a:r>
            <a:r>
              <a:rPr lang="uk-UA" b="1" dirty="0">
                <a:solidFill>
                  <a:srgbClr val="0070C0"/>
                </a:solidFill>
              </a:rPr>
              <a:t>первинних</a:t>
            </a:r>
            <a:r>
              <a:rPr lang="uk-UA" dirty="0"/>
              <a:t>, тобто </a:t>
            </a:r>
            <a:r>
              <a:rPr lang="uk-UA" b="1" dirty="0">
                <a:solidFill>
                  <a:srgbClr val="0070C0"/>
                </a:solidFill>
              </a:rPr>
              <a:t>непохідних</a:t>
            </a:r>
            <a:r>
              <a:rPr lang="uk-UA" dirty="0"/>
              <a:t> у сучасному розумінні лексичних одиниць: </a:t>
            </a:r>
            <a:r>
              <a:rPr lang="uk-UA" b="1" i="1" dirty="0">
                <a:solidFill>
                  <a:srgbClr val="C00000"/>
                </a:solidFill>
              </a:rPr>
              <a:t>мудрий, чистий, молодий, </a:t>
            </a:r>
            <a:r>
              <a:rPr lang="uk-UA" b="1" i="1" dirty="0" smtClean="0">
                <a:solidFill>
                  <a:srgbClr val="C00000"/>
                </a:solidFill>
              </a:rPr>
              <a:t>грубий</a:t>
            </a:r>
            <a:r>
              <a:rPr lang="uk-UA" b="1" i="1" dirty="0">
                <a:solidFill>
                  <a:srgbClr val="C00000"/>
                </a:solidFill>
              </a:rPr>
              <a:t>, дикий, </a:t>
            </a:r>
            <a:r>
              <a:rPr lang="uk-UA" b="1" i="1" dirty="0" smtClean="0">
                <a:solidFill>
                  <a:srgbClr val="C00000"/>
                </a:solidFill>
              </a:rPr>
              <a:t>лихий, щедрий, старий, довгий, тихий, малий, прямий.</a:t>
            </a:r>
          </a:p>
          <a:p>
            <a:pPr algn="just"/>
            <a:r>
              <a:rPr lang="uk-UA" dirty="0" smtClean="0"/>
              <a:t>Похідні якісних </a:t>
            </a:r>
            <a:r>
              <a:rPr lang="uk-UA" dirty="0"/>
              <a:t>прикметників об'єднуються у такі словотвірні категорії:</a:t>
            </a:r>
            <a:endParaRPr lang="ru-RU" dirty="0"/>
          </a:p>
          <a:p>
            <a:r>
              <a:rPr lang="uk-UA" dirty="0"/>
              <a:t>а)	</a:t>
            </a:r>
            <a:r>
              <a:rPr lang="uk-UA" dirty="0">
                <a:solidFill>
                  <a:srgbClr val="FF0000"/>
                </a:solidFill>
              </a:rPr>
              <a:t>словотвірна категорія емоційно-нейтральної </a:t>
            </a:r>
            <a:r>
              <a:rPr lang="uk-UA" dirty="0" err="1">
                <a:solidFill>
                  <a:srgbClr val="FF0000"/>
                </a:solidFill>
              </a:rPr>
              <a:t>безінтенсивної</a:t>
            </a:r>
            <a:r>
              <a:rPr lang="uk-UA" dirty="0">
                <a:solidFill>
                  <a:srgbClr val="FF0000"/>
                </a:solidFill>
              </a:rPr>
              <a:t> ознаки</a:t>
            </a:r>
            <a:r>
              <a:rPr lang="uk-UA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uk-UA" dirty="0" smtClean="0"/>
              <a:t> </a:t>
            </a:r>
            <a:r>
              <a:rPr lang="uk-UA" dirty="0"/>
              <a:t>відіменникові деривати </a:t>
            </a:r>
            <a:r>
              <a:rPr lang="uk-UA" dirty="0" smtClean="0"/>
              <a:t>(</a:t>
            </a:r>
            <a:r>
              <a:rPr lang="uk-UA" b="1" dirty="0" err="1" smtClean="0">
                <a:solidFill>
                  <a:srgbClr val="0070C0"/>
                </a:solidFill>
              </a:rPr>
              <a:t>зразк</a:t>
            </a:r>
            <a:r>
              <a:rPr lang="uk-UA" b="1" dirty="0" err="1" smtClean="0">
                <a:solidFill>
                  <a:srgbClr val="0070C0"/>
                </a:solidFill>
              </a:rPr>
              <a:t>­-ов-ий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мас-ивн-ий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    </a:t>
            </a:r>
            <a:r>
              <a:rPr lang="uk-UA" b="1" dirty="0" err="1" smtClean="0">
                <a:solidFill>
                  <a:srgbClr val="0070C0"/>
                </a:solidFill>
              </a:rPr>
              <a:t>ритм-ічн-ий</a:t>
            </a:r>
            <a:r>
              <a:rPr lang="uk-UA" b="1" dirty="0" smtClean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норм-альн-ий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легенд-арн-ий</a:t>
            </a:r>
            <a:r>
              <a:rPr lang="uk-UA" b="1" dirty="0">
                <a:solidFill>
                  <a:srgbClr val="0070C0"/>
                </a:solidFill>
              </a:rPr>
              <a:t>)</a:t>
            </a:r>
            <a:endParaRPr lang="uk-UA" b="1" dirty="0" smtClean="0">
              <a:solidFill>
                <a:srgbClr val="0070C0"/>
              </a:solidFill>
            </a:endParaRPr>
          </a:p>
          <a:p>
            <a:pPr algn="just"/>
            <a:r>
              <a:rPr lang="uk-UA" dirty="0" smtClean="0"/>
              <a:t>від­дієслівні </a:t>
            </a:r>
            <a:r>
              <a:rPr lang="uk-UA" dirty="0"/>
              <a:t>деривати (</a:t>
            </a:r>
            <a:r>
              <a:rPr lang="uk-UA" b="1" dirty="0" err="1" smtClean="0">
                <a:solidFill>
                  <a:srgbClr val="0070C0"/>
                </a:solidFill>
              </a:rPr>
              <a:t>схвал</a:t>
            </a:r>
            <a:r>
              <a:rPr lang="uk-UA" b="1" dirty="0" err="1" smtClean="0">
                <a:solidFill>
                  <a:srgbClr val="0070C0"/>
                </a:solidFill>
                <a:latin typeface="Times New Roman"/>
                <a:cs typeface="Times New Roman"/>
              </a:rPr>
              <a:t>ʹ</a:t>
            </a:r>
            <a:r>
              <a:rPr lang="uk-UA" b="1" dirty="0" err="1" smtClean="0">
                <a:solidFill>
                  <a:srgbClr val="0070C0"/>
                </a:solidFill>
              </a:rPr>
              <a:t>-н-ий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>
                <a:solidFill>
                  <a:srgbClr val="0070C0"/>
                </a:solidFill>
              </a:rPr>
              <a:t>чарів-н-ий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                  </a:t>
            </a:r>
            <a:r>
              <a:rPr lang="uk-UA" b="1" dirty="0" err="1" smtClean="0">
                <a:solidFill>
                  <a:srgbClr val="0070C0"/>
                </a:solidFill>
              </a:rPr>
              <a:t>трива-л-ий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мерз-л-ий</a:t>
            </a:r>
            <a:r>
              <a:rPr lang="uk-UA" b="1" dirty="0" smtClean="0">
                <a:solidFill>
                  <a:srgbClr val="0070C0"/>
                </a:solidFill>
              </a:rPr>
              <a:t>, </a:t>
            </a:r>
            <a:r>
              <a:rPr lang="uk-UA" b="1" dirty="0" err="1" smtClean="0">
                <a:solidFill>
                  <a:srgbClr val="0070C0"/>
                </a:solidFill>
              </a:rPr>
              <a:t>тям-ущ-ий</a:t>
            </a:r>
            <a:r>
              <a:rPr lang="uk-UA" b="1" dirty="0" smtClean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                 </a:t>
            </a:r>
            <a:r>
              <a:rPr lang="uk-UA" b="1" dirty="0" err="1" smtClean="0">
                <a:solidFill>
                  <a:srgbClr val="0070C0"/>
                </a:solidFill>
              </a:rPr>
              <a:t>лам-к-ий</a:t>
            </a:r>
            <a:r>
              <a:rPr lang="uk-UA" dirty="0" smtClean="0"/>
              <a:t>);</a:t>
            </a:r>
            <a:endParaRPr lang="ru-RU" dirty="0"/>
          </a:p>
          <a:p>
            <a:r>
              <a:rPr lang="uk-UA" dirty="0"/>
              <a:t/>
            </a:r>
            <a:br>
              <a:rPr lang="uk-UA" dirty="0"/>
            </a:br>
            <a:endParaRPr lang="uk-UA" b="1" i="1" dirty="0" smtClean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084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77107" y="105508"/>
            <a:ext cx="8979877" cy="6846278"/>
          </a:xfrm>
        </p:spPr>
        <p:txBody>
          <a:bodyPr>
            <a:normAutofit lnSpcReduction="10000"/>
          </a:bodyPr>
          <a:lstStyle/>
          <a:p>
            <a:r>
              <a:rPr lang="uk-UA" dirty="0"/>
              <a:t>б)	</a:t>
            </a:r>
            <a:r>
              <a:rPr lang="uk-UA" dirty="0">
                <a:solidFill>
                  <a:srgbClr val="FF0000"/>
                </a:solidFill>
              </a:rPr>
              <a:t>словотвірна категорія інтенсивної ознаки різних сту­пенів вияву: </a:t>
            </a:r>
          </a:p>
          <a:p>
            <a:pPr algn="just"/>
            <a:r>
              <a:rPr lang="uk-UA" dirty="0"/>
              <a:t>відприкметникові деривати (</a:t>
            </a:r>
            <a:r>
              <a:rPr lang="uk-UA" b="1" dirty="0" err="1" smtClean="0">
                <a:solidFill>
                  <a:srgbClr val="00B050"/>
                </a:solidFill>
              </a:rPr>
              <a:t>гірк-уват-ий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рідк</a:t>
            </a:r>
            <a:r>
              <a:rPr lang="uk-UA" b="1" dirty="0" err="1" smtClean="0">
                <a:solidFill>
                  <a:srgbClr val="00B050"/>
                </a:solidFill>
              </a:rPr>
              <a:t>­-уват-ий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смагл-яв-ий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зелен-ав-ий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біл-яст-ий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b="1" dirty="0" err="1" smtClean="0">
                <a:solidFill>
                  <a:srgbClr val="00B050"/>
                </a:solidFill>
              </a:rPr>
              <a:t>червон-яст-ий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здоров-­енн-ий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велич-езн-ий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товст-елезн-ий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smtClean="0">
                <a:solidFill>
                  <a:srgbClr val="00B050"/>
                </a:solidFill>
              </a:rPr>
              <a:t>           </a:t>
            </a:r>
            <a:r>
              <a:rPr lang="uk-UA" b="1" dirty="0" err="1" smtClean="0">
                <a:solidFill>
                  <a:srgbClr val="00B050"/>
                </a:solidFill>
              </a:rPr>
              <a:t>худ-ющ-ий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за-широкий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пре</a:t>
            </a:r>
            <a:r>
              <a:rPr lang="uk-UA" b="1" dirty="0" err="1" smtClean="0">
                <a:solidFill>
                  <a:srgbClr val="00B050"/>
                </a:solidFill>
              </a:rPr>
              <a:t>­-дивний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над-потужний</a:t>
            </a:r>
            <a:r>
              <a:rPr lang="uk-UA" b="1" dirty="0">
                <a:solidFill>
                  <a:srgbClr val="00B050"/>
                </a:solidFill>
              </a:rPr>
              <a:t>,  </a:t>
            </a:r>
            <a:r>
              <a:rPr lang="uk-UA" b="1" dirty="0" err="1">
                <a:solidFill>
                  <a:srgbClr val="00B050"/>
                </a:solidFill>
              </a:rPr>
              <a:t>пра-давній</a:t>
            </a:r>
            <a:r>
              <a:rPr lang="uk-UA" b="1" dirty="0">
                <a:solidFill>
                  <a:srgbClr val="00B050"/>
                </a:solidFill>
              </a:rPr>
              <a:t>);</a:t>
            </a:r>
          </a:p>
          <a:p>
            <a:pPr algn="just"/>
            <a:r>
              <a:rPr lang="uk-UA" dirty="0"/>
              <a:t> віддієслівні деривати (</a:t>
            </a:r>
            <a:r>
              <a:rPr lang="uk-UA" b="1" dirty="0" err="1">
                <a:solidFill>
                  <a:srgbClr val="0070C0"/>
                </a:solidFill>
              </a:rPr>
              <a:t>спів</a:t>
            </a:r>
            <a:r>
              <a:rPr lang="uk-UA" b="1" dirty="0" err="1" smtClean="0">
                <a:solidFill>
                  <a:srgbClr val="0070C0"/>
                </a:solidFill>
              </a:rPr>
              <a:t>­-уч-ий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>
                <a:solidFill>
                  <a:srgbClr val="0070C0"/>
                </a:solidFill>
              </a:rPr>
              <a:t>тям-ущ-ий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                    </a:t>
            </a:r>
            <a:r>
              <a:rPr lang="uk-UA" b="1" dirty="0" err="1" smtClean="0">
                <a:solidFill>
                  <a:srgbClr val="0070C0"/>
                </a:solidFill>
              </a:rPr>
              <a:t>проп-ащ-ий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>
                <a:solidFill>
                  <a:srgbClr val="0070C0"/>
                </a:solidFill>
              </a:rPr>
              <a:t>порив-ист-ий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>
                <a:solidFill>
                  <a:srgbClr val="0070C0"/>
                </a:solidFill>
              </a:rPr>
              <a:t>грай-лив-ий</a:t>
            </a:r>
            <a:r>
              <a:rPr lang="uk-UA" dirty="0"/>
              <a:t>);</a:t>
            </a:r>
          </a:p>
          <a:p>
            <a:pPr algn="just"/>
            <a:r>
              <a:rPr lang="uk-UA" dirty="0"/>
              <a:t> відімен­никові деривати (</a:t>
            </a:r>
            <a:r>
              <a:rPr lang="uk-UA" b="1" dirty="0" err="1">
                <a:solidFill>
                  <a:srgbClr val="00B050"/>
                </a:solidFill>
              </a:rPr>
              <a:t>щок-ат-ий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зуб-аст-ий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сок-овит-ий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 smtClean="0">
                <a:solidFill>
                  <a:srgbClr val="00B050"/>
                </a:solidFill>
              </a:rPr>
              <a:t>зерн-ист­-ий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err="1">
                <a:solidFill>
                  <a:srgbClr val="00B050"/>
                </a:solidFill>
              </a:rPr>
              <a:t>кіст-ляв-ий</a:t>
            </a:r>
            <a:r>
              <a:rPr lang="uk-UA" b="1" dirty="0">
                <a:solidFill>
                  <a:srgbClr val="00B050"/>
                </a:solidFill>
              </a:rPr>
              <a:t>,   </a:t>
            </a:r>
            <a:r>
              <a:rPr lang="uk-UA" b="1" dirty="0" err="1">
                <a:solidFill>
                  <a:srgbClr val="00B050"/>
                </a:solidFill>
              </a:rPr>
              <a:t>злодійк-уват-ий</a:t>
            </a:r>
            <a:r>
              <a:rPr lang="uk-UA" dirty="0"/>
              <a:t>);</a:t>
            </a:r>
            <a:endParaRPr lang="ru-RU" dirty="0"/>
          </a:p>
          <a:p>
            <a:pPr algn="just"/>
            <a:r>
              <a:rPr lang="uk-UA" dirty="0"/>
              <a:t>в)	</a:t>
            </a:r>
            <a:r>
              <a:rPr lang="uk-UA" dirty="0">
                <a:solidFill>
                  <a:srgbClr val="FF0000"/>
                </a:solidFill>
              </a:rPr>
              <a:t>словотвірна категорія інтенсивної ознаки із суб'єк­тивною оцінкою якості: </a:t>
            </a:r>
            <a:endParaRPr lang="uk-UA" dirty="0" smtClean="0">
              <a:solidFill>
                <a:srgbClr val="FF0000"/>
              </a:solidFill>
            </a:endParaRPr>
          </a:p>
          <a:p>
            <a:pPr algn="just"/>
            <a:r>
              <a:rPr lang="uk-UA" dirty="0" smtClean="0"/>
              <a:t>відприкметникові </a:t>
            </a:r>
            <a:r>
              <a:rPr lang="uk-UA" dirty="0"/>
              <a:t>деривати (</a:t>
            </a:r>
            <a:r>
              <a:rPr lang="uk-UA" b="1" dirty="0" err="1">
                <a:solidFill>
                  <a:srgbClr val="0070C0"/>
                </a:solidFill>
              </a:rPr>
              <a:t>рідн-еньк-ий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smtClean="0">
                <a:solidFill>
                  <a:srgbClr val="0070C0"/>
                </a:solidFill>
              </a:rPr>
              <a:t>                           </a:t>
            </a:r>
            <a:r>
              <a:rPr lang="uk-UA" b="1" dirty="0" err="1" smtClean="0">
                <a:solidFill>
                  <a:srgbClr val="0070C0"/>
                </a:solidFill>
              </a:rPr>
              <a:t>густ-есеньк-ий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>
                <a:solidFill>
                  <a:srgbClr val="0070C0"/>
                </a:solidFill>
              </a:rPr>
              <a:t>нов-ісіньк-ий</a:t>
            </a:r>
            <a:r>
              <a:rPr lang="uk-UA" b="1" dirty="0">
                <a:solidFill>
                  <a:srgbClr val="0070C0"/>
                </a:solidFill>
              </a:rPr>
              <a:t>, </a:t>
            </a:r>
            <a:r>
              <a:rPr lang="uk-UA" b="1" dirty="0" err="1">
                <a:solidFill>
                  <a:srgbClr val="0070C0"/>
                </a:solidFill>
              </a:rPr>
              <a:t>худ-юсіньк-ий</a:t>
            </a:r>
            <a:r>
              <a:rPr lang="uk-UA" dirty="0"/>
              <a:t>); </a:t>
            </a:r>
          </a:p>
          <a:p>
            <a:r>
              <a:rPr lang="uk-UA" dirty="0" smtClean="0"/>
              <a:t>віддієслівні </a:t>
            </a:r>
            <a:r>
              <a:rPr lang="uk-UA" dirty="0"/>
              <a:t>деривати (</a:t>
            </a:r>
            <a:r>
              <a:rPr lang="uk-UA" b="1" dirty="0" err="1">
                <a:solidFill>
                  <a:srgbClr val="00B050"/>
                </a:solidFill>
              </a:rPr>
              <a:t>неоцін-енн-ий</a:t>
            </a:r>
            <a:r>
              <a:rPr lang="uk-UA" b="1" dirty="0">
                <a:solidFill>
                  <a:srgbClr val="00B050"/>
                </a:solidFill>
              </a:rPr>
              <a:t>, </a:t>
            </a:r>
            <a:r>
              <a:rPr lang="uk-UA" b="1" dirty="0" smtClean="0">
                <a:solidFill>
                  <a:srgbClr val="00B050"/>
                </a:solidFill>
              </a:rPr>
              <a:t>                         </a:t>
            </a:r>
            <a:r>
              <a:rPr lang="uk-UA" b="1" dirty="0" err="1" smtClean="0">
                <a:solidFill>
                  <a:srgbClr val="00B050"/>
                </a:solidFill>
              </a:rPr>
              <a:t>невблаг-анн-ий</a:t>
            </a:r>
            <a:r>
              <a:rPr lang="uk-UA" dirty="0"/>
              <a:t>).</a:t>
            </a:r>
            <a:endParaRPr lang="ru-RU" dirty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5187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89538" y="175845"/>
            <a:ext cx="9331569" cy="6764215"/>
          </a:xfrm>
        </p:spPr>
        <p:txBody>
          <a:bodyPr/>
          <a:lstStyle/>
          <a:p>
            <a:pPr algn="just"/>
            <a:r>
              <a:rPr lang="uk-UA" dirty="0"/>
              <a:t>Найважливіша ознака більшості якісних прикметників –  здатність виражати ознаку предметів різної інтенсивності. </a:t>
            </a:r>
          </a:p>
          <a:p>
            <a:pPr algn="just"/>
            <a:r>
              <a:rPr lang="uk-UA" dirty="0"/>
              <a:t>Ця ознака може виражатися морфологічно: утворення ступенів по­рівняння (</a:t>
            </a:r>
            <a:r>
              <a:rPr lang="uk-UA" b="1" dirty="0">
                <a:solidFill>
                  <a:srgbClr val="FF0000"/>
                </a:solidFill>
              </a:rPr>
              <a:t>товстий – товстіший / товщий (більш /менш тов­стий</a:t>
            </a:r>
            <a:r>
              <a:rPr lang="uk-UA" dirty="0"/>
              <a:t>); </a:t>
            </a:r>
            <a:r>
              <a:rPr lang="uk-UA" b="1" dirty="0">
                <a:solidFill>
                  <a:srgbClr val="FF0000"/>
                </a:solidFill>
              </a:rPr>
              <a:t>найтовстіший / </a:t>
            </a:r>
            <a:r>
              <a:rPr lang="uk-UA" b="1" dirty="0" err="1">
                <a:solidFill>
                  <a:srgbClr val="FF0000"/>
                </a:solidFill>
              </a:rPr>
              <a:t>найтовщий</a:t>
            </a:r>
            <a:r>
              <a:rPr lang="uk-UA" b="1" dirty="0">
                <a:solidFill>
                  <a:srgbClr val="FF0000"/>
                </a:solidFill>
              </a:rPr>
              <a:t> (найбільш / найменш тов­стий</a:t>
            </a:r>
            <a:r>
              <a:rPr lang="uk-UA" dirty="0"/>
              <a:t>);</a:t>
            </a:r>
          </a:p>
          <a:p>
            <a:pPr algn="just"/>
            <a:r>
              <a:rPr lang="uk-UA" dirty="0"/>
              <a:t> синтаксично: сполучуваність із прислівниками ступеня та міри (</a:t>
            </a:r>
            <a:r>
              <a:rPr lang="uk-UA" b="1" dirty="0">
                <a:solidFill>
                  <a:srgbClr val="00B050"/>
                </a:solidFill>
              </a:rPr>
              <a:t>зовсім холодний, майже жовтий</a:t>
            </a:r>
            <a:r>
              <a:rPr lang="uk-UA" dirty="0"/>
              <a:t>);</a:t>
            </a:r>
          </a:p>
          <a:p>
            <a:pPr algn="just"/>
            <a:r>
              <a:rPr lang="uk-UA" dirty="0"/>
              <a:t> словотворчими засоба­ми: утворення дериватів з експресивною оцінкою та інтенсивністю вияву ознаки (</a:t>
            </a:r>
            <a:r>
              <a:rPr lang="uk-UA" b="1" dirty="0">
                <a:solidFill>
                  <a:srgbClr val="C00000"/>
                </a:solidFill>
              </a:rPr>
              <a:t>тонкий – </a:t>
            </a:r>
            <a:r>
              <a:rPr lang="uk-UA" b="1" dirty="0" err="1" smtClean="0">
                <a:solidFill>
                  <a:srgbClr val="C00000"/>
                </a:solidFill>
              </a:rPr>
              <a:t>тон-еньк-ий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тон-есеньк-ий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тон-юсіньк­-ий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тон-юн-ій</a:t>
            </a:r>
            <a:r>
              <a:rPr lang="uk-UA" b="1" dirty="0">
                <a:solidFill>
                  <a:srgbClr val="C00000"/>
                </a:solidFill>
              </a:rPr>
              <a:t>; білий – </a:t>
            </a:r>
            <a:r>
              <a:rPr lang="uk-UA" b="1" dirty="0" err="1" smtClean="0">
                <a:solidFill>
                  <a:srgbClr val="C00000"/>
                </a:solidFill>
              </a:rPr>
              <a:t>біл-уват-ий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біл-яв-ий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біл-яст-ий</a:t>
            </a:r>
            <a:r>
              <a:rPr lang="uk-UA" b="1" dirty="0">
                <a:solidFill>
                  <a:srgbClr val="C00000"/>
                </a:solidFill>
              </a:rPr>
              <a:t>, </a:t>
            </a:r>
            <a:r>
              <a:rPr lang="uk-UA" b="1" dirty="0" err="1">
                <a:solidFill>
                  <a:srgbClr val="C00000"/>
                </a:solidFill>
              </a:rPr>
              <a:t>біл-ющ-ий</a:t>
            </a:r>
            <a:r>
              <a:rPr lang="uk-UA" b="1" dirty="0">
                <a:solidFill>
                  <a:srgbClr val="C00000"/>
                </a:solidFill>
              </a:rPr>
              <a:t>, пре-білий</a:t>
            </a:r>
            <a:r>
              <a:rPr lang="uk-UA" dirty="0"/>
              <a:t>) або редуплікованих форм зі значенням інтенсивної озна­ки (</a:t>
            </a:r>
            <a:r>
              <a:rPr lang="uk-UA" b="1" dirty="0">
                <a:solidFill>
                  <a:srgbClr val="0070C0"/>
                </a:solidFill>
              </a:rPr>
              <a:t>жовтий-жовтий, блідий-блідий). </a:t>
            </a:r>
            <a:endParaRPr lang="ru-RU" b="1" dirty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3158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83323" y="-93785"/>
            <a:ext cx="9378461" cy="6951785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uk-UA" dirty="0" smtClean="0">
                <a:solidFill>
                  <a:srgbClr val="7030A0"/>
                </a:solidFill>
              </a:rPr>
              <a:t>Ознаки якісних прикметників</a:t>
            </a:r>
          </a:p>
          <a:p>
            <a:pPr marL="514350" indent="-514350" algn="just">
              <a:buAutoNum type="arabicPeriod"/>
            </a:pPr>
            <a:r>
              <a:rPr lang="uk-UA" dirty="0" smtClean="0"/>
              <a:t>Утворюють форми ступенів порівняння:</a:t>
            </a:r>
          </a:p>
          <a:p>
            <a:pPr marL="0" indent="0" algn="just">
              <a:buNone/>
            </a:pPr>
            <a:r>
              <a:rPr lang="uk-UA" b="1" dirty="0">
                <a:solidFill>
                  <a:srgbClr val="7030A0"/>
                </a:solidFill>
              </a:rPr>
              <a:t>м</a:t>
            </a:r>
            <a:r>
              <a:rPr lang="uk-UA" b="1" dirty="0" smtClean="0">
                <a:solidFill>
                  <a:srgbClr val="7030A0"/>
                </a:solidFill>
              </a:rPr>
              <a:t>удрий – </a:t>
            </a:r>
            <a:r>
              <a:rPr lang="uk-UA" b="1" dirty="0" err="1" smtClean="0">
                <a:solidFill>
                  <a:srgbClr val="7030A0"/>
                </a:solidFill>
              </a:rPr>
              <a:t>мудр-іш-ий</a:t>
            </a:r>
            <a:r>
              <a:rPr lang="uk-UA" b="1" dirty="0" smtClean="0">
                <a:solidFill>
                  <a:srgbClr val="7030A0"/>
                </a:solidFill>
              </a:rPr>
              <a:t> – </a:t>
            </a:r>
            <a:r>
              <a:rPr lang="uk-UA" b="1" dirty="0" err="1" smtClean="0">
                <a:solidFill>
                  <a:srgbClr val="7030A0"/>
                </a:solidFill>
              </a:rPr>
              <a:t>най-мудріший</a:t>
            </a:r>
            <a:endParaRPr lang="uk-UA" b="1" dirty="0" smtClean="0">
              <a:solidFill>
                <a:srgbClr val="7030A0"/>
              </a:solidFill>
            </a:endParaRPr>
          </a:p>
          <a:p>
            <a:pPr marL="0" indent="0" algn="just">
              <a:buNone/>
            </a:pPr>
            <a:r>
              <a:rPr lang="uk-UA" dirty="0" smtClean="0">
                <a:solidFill>
                  <a:srgbClr val="7030A0"/>
                </a:solidFill>
              </a:rPr>
              <a:t>2. </a:t>
            </a:r>
            <a:r>
              <a:rPr lang="uk-UA" dirty="0"/>
              <a:t>Від якісних прикметників утворюються також форми для вказівки на інтенсивність вияву якісної ознаки: </a:t>
            </a:r>
            <a:r>
              <a:rPr lang="uk-UA" b="1" i="1" dirty="0" err="1" smtClean="0">
                <a:solidFill>
                  <a:srgbClr val="0070C0"/>
                </a:solidFill>
              </a:rPr>
              <a:t>довг-уват-ий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велик-уват-ий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за-високий</a:t>
            </a:r>
            <a:r>
              <a:rPr lang="uk-UA" b="1" i="1" dirty="0">
                <a:solidFill>
                  <a:srgbClr val="0070C0"/>
                </a:solidFill>
              </a:rPr>
              <a:t>, </a:t>
            </a:r>
            <a:r>
              <a:rPr lang="uk-UA" b="1" i="1" dirty="0" err="1" smtClean="0">
                <a:solidFill>
                  <a:srgbClr val="0070C0"/>
                </a:solidFill>
              </a:rPr>
              <a:t>за-малий</a:t>
            </a:r>
            <a:r>
              <a:rPr lang="uk-UA" b="1" i="1" dirty="0">
                <a:solidFill>
                  <a:srgbClr val="0070C0"/>
                </a:solidFill>
              </a:rPr>
              <a:t>, дуже добрий, надто гарний.</a:t>
            </a:r>
            <a:endParaRPr lang="ru-RU" b="1" dirty="0">
              <a:solidFill>
                <a:srgbClr val="0070C0"/>
              </a:solidFill>
            </a:endParaRPr>
          </a:p>
          <a:p>
            <a:pPr marL="0" lvl="0" indent="0" algn="just">
              <a:buNone/>
            </a:pPr>
            <a:r>
              <a:rPr lang="uk-UA" dirty="0" smtClean="0">
                <a:solidFill>
                  <a:srgbClr val="7030A0"/>
                </a:solidFill>
              </a:rPr>
              <a:t>3. </a:t>
            </a:r>
            <a:r>
              <a:rPr lang="uk-UA" dirty="0"/>
              <a:t>Від якісних прикметників можуть утворюватися форми суб’єктивної оцінки якості:  </a:t>
            </a:r>
            <a:r>
              <a:rPr lang="uk-UA" b="1" i="1" dirty="0" err="1" smtClean="0">
                <a:solidFill>
                  <a:srgbClr val="C00000"/>
                </a:solidFill>
              </a:rPr>
              <a:t>ман-юсіньк-ий</a:t>
            </a:r>
            <a:r>
              <a:rPr lang="uk-UA" b="1" i="1" dirty="0">
                <a:solidFill>
                  <a:srgbClr val="C00000"/>
                </a:solidFill>
              </a:rPr>
              <a:t>, </a:t>
            </a:r>
            <a:r>
              <a:rPr lang="uk-UA" b="1" i="1" dirty="0" err="1" smtClean="0">
                <a:solidFill>
                  <a:srgbClr val="C00000"/>
                </a:solidFill>
              </a:rPr>
              <a:t>гарн-есеньк-ий</a:t>
            </a:r>
            <a:r>
              <a:rPr lang="uk-UA" b="1" i="1" dirty="0">
                <a:solidFill>
                  <a:srgbClr val="C00000"/>
                </a:solidFill>
              </a:rPr>
              <a:t>, </a:t>
            </a:r>
            <a:r>
              <a:rPr lang="uk-UA" b="1" i="1" dirty="0" err="1" smtClean="0">
                <a:solidFill>
                  <a:srgbClr val="C00000"/>
                </a:solidFill>
              </a:rPr>
              <a:t>тепл-есеньк-ий</a:t>
            </a:r>
            <a:r>
              <a:rPr lang="uk-UA" b="1" i="1" dirty="0">
                <a:solidFill>
                  <a:srgbClr val="C00000"/>
                </a:solidFill>
              </a:rPr>
              <a:t>, </a:t>
            </a:r>
            <a:r>
              <a:rPr lang="uk-UA" b="1" i="1" dirty="0" err="1" smtClean="0">
                <a:solidFill>
                  <a:srgbClr val="C00000"/>
                </a:solidFill>
              </a:rPr>
              <a:t>зл-ющ-ий</a:t>
            </a:r>
            <a:r>
              <a:rPr lang="uk-UA" b="1" i="1" dirty="0">
                <a:solidFill>
                  <a:srgbClr val="C00000"/>
                </a:solidFill>
              </a:rPr>
              <a:t>, </a:t>
            </a:r>
            <a:r>
              <a:rPr lang="uk-UA" b="1" i="1" dirty="0" err="1" smtClean="0">
                <a:solidFill>
                  <a:srgbClr val="C00000"/>
                </a:solidFill>
              </a:rPr>
              <a:t>вредн-юч-ий</a:t>
            </a:r>
            <a:r>
              <a:rPr lang="uk-UA" i="1" dirty="0"/>
              <a:t>.</a:t>
            </a:r>
            <a:endParaRPr lang="ru-RU" dirty="0"/>
          </a:p>
          <a:p>
            <a:pPr marL="0" indent="0" algn="just">
              <a:buNone/>
            </a:pPr>
            <a:r>
              <a:rPr lang="uk-UA" dirty="0" smtClean="0">
                <a:solidFill>
                  <a:srgbClr val="7030A0"/>
                </a:solidFill>
              </a:rPr>
              <a:t>4.</a:t>
            </a:r>
            <a:r>
              <a:rPr lang="uk-UA" dirty="0"/>
              <a:t> Значна частина якісних прикметників здатна утворювати антонімічні пари: </a:t>
            </a:r>
            <a:r>
              <a:rPr lang="uk-UA" b="1" dirty="0" smtClean="0">
                <a:solidFill>
                  <a:srgbClr val="00B050"/>
                </a:solidFill>
              </a:rPr>
              <a:t>говіркий-мовчазний</a:t>
            </a:r>
            <a:r>
              <a:rPr lang="uk-UA" b="1" dirty="0">
                <a:solidFill>
                  <a:srgbClr val="00B050"/>
                </a:solidFill>
              </a:rPr>
              <a:t>,</a:t>
            </a:r>
            <a:r>
              <a:rPr lang="uk-UA" b="1" dirty="0" smtClean="0">
                <a:solidFill>
                  <a:srgbClr val="00B050"/>
                </a:solidFill>
              </a:rPr>
              <a:t> </a:t>
            </a:r>
            <a:r>
              <a:rPr lang="uk-UA" b="1" dirty="0">
                <a:solidFill>
                  <a:srgbClr val="00B050"/>
                </a:solidFill>
              </a:rPr>
              <a:t>щедрий-скупий, широкий-вузький, високий-низький, </a:t>
            </a:r>
            <a:r>
              <a:rPr lang="uk-UA" b="1" dirty="0" smtClean="0">
                <a:solidFill>
                  <a:srgbClr val="00B050"/>
                </a:solidFill>
              </a:rPr>
              <a:t>далекий-близький </a:t>
            </a:r>
            <a:r>
              <a:rPr lang="uk-UA" dirty="0" smtClean="0"/>
              <a:t>та вступати в синонімічні відношення: </a:t>
            </a:r>
            <a:r>
              <a:rPr lang="uk-UA" b="1" i="1" dirty="0" smtClean="0">
                <a:solidFill>
                  <a:srgbClr val="00B050"/>
                </a:solidFill>
              </a:rPr>
              <a:t>великий, значний, об’ємний; багатий, розкішний, розмаїтий; бідний, незаможний, злиденний.</a:t>
            </a:r>
          </a:p>
          <a:p>
            <a:pPr marL="0" lvl="0" indent="0" algn="just">
              <a:buNone/>
            </a:pPr>
            <a:r>
              <a:rPr lang="uk-UA" i="1" dirty="0" smtClean="0">
                <a:solidFill>
                  <a:srgbClr val="7030A0"/>
                </a:solidFill>
              </a:rPr>
              <a:t>5. </a:t>
            </a:r>
            <a:r>
              <a:rPr lang="uk-UA" dirty="0"/>
              <a:t>Якісні прикметники є базою для творення іменників з абстрактним значенням: </a:t>
            </a:r>
            <a:r>
              <a:rPr lang="uk-UA" i="1" dirty="0" smtClean="0">
                <a:solidFill>
                  <a:srgbClr val="FF0000"/>
                </a:solidFill>
              </a:rPr>
              <a:t>ефективний - </a:t>
            </a:r>
            <a:r>
              <a:rPr lang="uk-UA" i="1" dirty="0" err="1" smtClean="0">
                <a:solidFill>
                  <a:srgbClr val="FF0000"/>
                </a:solidFill>
              </a:rPr>
              <a:t>ефективн-</a:t>
            </a:r>
            <a:r>
              <a:rPr lang="uk-UA" b="1" i="1" dirty="0" err="1" smtClean="0">
                <a:solidFill>
                  <a:srgbClr val="0070C0"/>
                </a:solidFill>
              </a:rPr>
              <a:t>ість</a:t>
            </a:r>
            <a:r>
              <a:rPr lang="uk-UA" i="1" dirty="0">
                <a:solidFill>
                  <a:srgbClr val="FF0000"/>
                </a:solidFill>
              </a:rPr>
              <a:t>, </a:t>
            </a:r>
            <a:r>
              <a:rPr lang="uk-UA" i="1" dirty="0" smtClean="0">
                <a:solidFill>
                  <a:srgbClr val="FF0000"/>
                </a:solidFill>
              </a:rPr>
              <a:t>жовтий </a:t>
            </a:r>
            <a:r>
              <a:rPr lang="uk-UA" i="1" dirty="0" err="1" smtClean="0">
                <a:solidFill>
                  <a:srgbClr val="FF0000"/>
                </a:solidFill>
              </a:rPr>
              <a:t>-жовт-</a:t>
            </a:r>
            <a:r>
              <a:rPr lang="uk-UA" b="1" i="1" dirty="0" err="1" smtClean="0">
                <a:solidFill>
                  <a:srgbClr val="0070C0"/>
                </a:solidFill>
              </a:rPr>
              <a:t>изн</a:t>
            </a:r>
            <a:r>
              <a:rPr lang="uk-UA" i="1" dirty="0" err="1" smtClean="0">
                <a:solidFill>
                  <a:srgbClr val="FF0000"/>
                </a:solidFill>
              </a:rPr>
              <a:t>-а</a:t>
            </a:r>
            <a:r>
              <a:rPr lang="uk-UA" i="1" dirty="0">
                <a:solidFill>
                  <a:srgbClr val="FF0000"/>
                </a:solidFill>
              </a:rPr>
              <a:t>, </a:t>
            </a:r>
            <a:r>
              <a:rPr lang="uk-UA" i="1" dirty="0" smtClean="0">
                <a:solidFill>
                  <a:srgbClr val="FF0000"/>
                </a:solidFill>
              </a:rPr>
              <a:t>синій - </a:t>
            </a:r>
            <a:r>
              <a:rPr lang="uk-UA" i="1" dirty="0" err="1" smtClean="0">
                <a:solidFill>
                  <a:srgbClr val="FF0000"/>
                </a:solidFill>
              </a:rPr>
              <a:t>син</a:t>
            </a:r>
            <a:r>
              <a:rPr lang="uk-UA" i="1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ʹ</a:t>
            </a:r>
            <a:r>
              <a:rPr lang="pl-PL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Ø</a:t>
            </a:r>
            <a:r>
              <a:rPr lang="uk-UA" i="1" dirty="0" smtClean="0">
                <a:solidFill>
                  <a:srgbClr val="FF0000"/>
                </a:solidFill>
              </a:rPr>
              <a:t>, </a:t>
            </a:r>
            <a:r>
              <a:rPr lang="uk-UA" i="1" dirty="0" err="1" smtClean="0">
                <a:solidFill>
                  <a:srgbClr val="FF0000"/>
                </a:solidFill>
              </a:rPr>
              <a:t>син-</a:t>
            </a:r>
            <a:r>
              <a:rPr lang="uk-UA" b="1" i="1" dirty="0" err="1" smtClean="0">
                <a:solidFill>
                  <a:srgbClr val="0070C0"/>
                </a:solidFill>
              </a:rPr>
              <a:t>яв</a:t>
            </a:r>
            <a:r>
              <a:rPr lang="uk-UA" i="1" dirty="0" err="1" smtClean="0">
                <a:solidFill>
                  <a:srgbClr val="FF0000"/>
                </a:solidFill>
              </a:rPr>
              <a:t>-а</a:t>
            </a:r>
            <a:r>
              <a:rPr lang="uk-UA" i="1" dirty="0">
                <a:solidFill>
                  <a:srgbClr val="FF0000"/>
                </a:solidFill>
              </a:rPr>
              <a:t>, </a:t>
            </a:r>
            <a:r>
              <a:rPr lang="uk-UA" i="1" dirty="0" smtClean="0">
                <a:solidFill>
                  <a:srgbClr val="FF0000"/>
                </a:solidFill>
              </a:rPr>
              <a:t>високий - </a:t>
            </a:r>
            <a:r>
              <a:rPr lang="uk-UA" i="1" dirty="0" err="1" smtClean="0">
                <a:solidFill>
                  <a:srgbClr val="FF0000"/>
                </a:solidFill>
              </a:rPr>
              <a:t>вис-</a:t>
            </a:r>
            <a:r>
              <a:rPr lang="uk-UA" b="1" i="1" dirty="0" err="1" smtClean="0">
                <a:solidFill>
                  <a:srgbClr val="0070C0"/>
                </a:solidFill>
              </a:rPr>
              <a:t>от</a:t>
            </a:r>
            <a:r>
              <a:rPr lang="uk-UA" i="1" dirty="0" err="1" smtClean="0">
                <a:solidFill>
                  <a:srgbClr val="FF0000"/>
                </a:solidFill>
              </a:rPr>
              <a:t>-а</a:t>
            </a:r>
            <a:r>
              <a:rPr lang="uk-UA" i="1" dirty="0">
                <a:solidFill>
                  <a:srgbClr val="FF0000"/>
                </a:solidFill>
              </a:rPr>
              <a:t>, </a:t>
            </a:r>
            <a:r>
              <a:rPr lang="uk-UA" i="1" dirty="0" smtClean="0">
                <a:solidFill>
                  <a:srgbClr val="FF0000"/>
                </a:solidFill>
              </a:rPr>
              <a:t>далекий - </a:t>
            </a:r>
            <a:r>
              <a:rPr lang="uk-UA" i="1" dirty="0" err="1" smtClean="0">
                <a:solidFill>
                  <a:srgbClr val="FF0000"/>
                </a:solidFill>
              </a:rPr>
              <a:t>далеч-</a:t>
            </a:r>
            <a:r>
              <a:rPr lang="uk-UA" b="1" i="1" dirty="0" err="1" smtClean="0">
                <a:solidFill>
                  <a:srgbClr val="0070C0"/>
                </a:solidFill>
              </a:rPr>
              <a:t>інь</a:t>
            </a:r>
            <a:r>
              <a:rPr lang="uk-UA" i="1" dirty="0" smtClean="0">
                <a:solidFill>
                  <a:srgbClr val="FF0000"/>
                </a:solidFill>
              </a:rPr>
              <a:t>, великий – велич</a:t>
            </a:r>
            <a:r>
              <a:rPr lang="pl-PL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>
                <a:solidFill>
                  <a:srgbClr val="FF0000"/>
                </a:solidFill>
              </a:rPr>
              <a:t>, могутній – </a:t>
            </a:r>
            <a:r>
              <a:rPr lang="uk-UA" dirty="0" err="1" smtClean="0">
                <a:solidFill>
                  <a:srgbClr val="FF0000"/>
                </a:solidFill>
              </a:rPr>
              <a:t>могут</a:t>
            </a:r>
            <a:r>
              <a:rPr lang="uk-UA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ʹ</a:t>
            </a:r>
            <a:r>
              <a:rPr lang="pl-PL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Ø</a:t>
            </a:r>
            <a:r>
              <a:rPr lang="uk-UA" dirty="0" smtClean="0">
                <a:solidFill>
                  <a:srgbClr val="FF0000"/>
                </a:solidFill>
              </a:rPr>
              <a:t>, </a:t>
            </a:r>
            <a:r>
              <a:rPr lang="uk-UA" dirty="0" err="1" smtClean="0">
                <a:solidFill>
                  <a:srgbClr val="FF0000"/>
                </a:solidFill>
              </a:rPr>
              <a:t>могутт</a:t>
            </a:r>
            <a:r>
              <a:rPr lang="uk-UA" dirty="0" err="1" smtClean="0">
                <a:solidFill>
                  <a:srgbClr val="FF0000"/>
                </a:solidFill>
                <a:latin typeface="Times New Roman"/>
                <a:cs typeface="Times New Roman"/>
              </a:rPr>
              <a:t>ʹ</a:t>
            </a:r>
            <a:r>
              <a:rPr lang="pl-PL" b="1" i="1" dirty="0">
                <a:solidFill>
                  <a:srgbClr val="0070C0"/>
                </a:solidFill>
                <a:latin typeface="Times New Roman"/>
                <a:cs typeface="Times New Roman"/>
              </a:rPr>
              <a:t> </a:t>
            </a:r>
            <a:r>
              <a:rPr lang="pl-PL" b="1" i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Ø</a:t>
            </a:r>
            <a:r>
              <a:rPr lang="uk-UA" b="1" i="1" dirty="0" smtClean="0">
                <a:solidFill>
                  <a:srgbClr val="FF0000"/>
                </a:solidFill>
                <a:latin typeface="Times New Roman"/>
                <a:cs typeface="Times New Roman"/>
              </a:rPr>
              <a:t>а</a:t>
            </a:r>
            <a:r>
              <a:rPr lang="uk-UA" dirty="0" smtClean="0">
                <a:solidFill>
                  <a:srgbClr val="FF0000"/>
                </a:solidFill>
              </a:rPr>
              <a:t> </a:t>
            </a:r>
            <a:endParaRPr lang="ru-RU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33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3364</Words>
  <Application>Microsoft Office PowerPoint</Application>
  <PresentationFormat>Произвольный</PresentationFormat>
  <Paragraphs>201</Paragraphs>
  <Slides>35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35</vt:i4>
      </vt:variant>
    </vt:vector>
  </HeadingPairs>
  <TitlesOfParts>
    <vt:vector size="36" baseType="lpstr">
      <vt:lpstr>Office Theme</vt:lpstr>
      <vt:lpstr>ЛЕКСИКО-ГРАМАТИЧНІ РОЗРЯДИ ПРИКМЕТНИКА</vt:lpstr>
      <vt:lpstr>ПЛАН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 PRESENTATION</dc:title>
  <dc:creator>User</dc:creator>
  <cp:lastModifiedBy>Andrey</cp:lastModifiedBy>
  <cp:revision>88</cp:revision>
  <dcterms:created xsi:type="dcterms:W3CDTF">2020-05-18T13:24:49Z</dcterms:created>
  <dcterms:modified xsi:type="dcterms:W3CDTF">2024-04-18T07:57:57Z</dcterms:modified>
</cp:coreProperties>
</file>