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9144000" cy="51435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9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412" y="296621"/>
            <a:ext cx="8139175" cy="1123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b="0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3005"/>
            <a:ext cx="822960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11" Type="http://schemas.openxmlformats.org/officeDocument/2006/relationships/image" Target="../media/image14.jp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jp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92910" y="1183970"/>
            <a:ext cx="5619115" cy="1460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0025">
              <a:lnSpc>
                <a:spcPts val="5645"/>
              </a:lnSpc>
              <a:spcBef>
                <a:spcPts val="100"/>
              </a:spcBef>
            </a:pPr>
            <a:r>
              <a:rPr sz="4800" spc="-5" dirty="0">
                <a:solidFill>
                  <a:srgbClr val="365F91"/>
                </a:solidFill>
              </a:rPr>
              <a:t>навчальна</a:t>
            </a:r>
            <a:r>
              <a:rPr sz="4800" spc="-30" dirty="0">
                <a:solidFill>
                  <a:srgbClr val="365F91"/>
                </a:solidFill>
              </a:rPr>
              <a:t> </a:t>
            </a:r>
            <a:r>
              <a:rPr sz="4800" spc="-5" dirty="0">
                <a:solidFill>
                  <a:srgbClr val="365F91"/>
                </a:solidFill>
              </a:rPr>
              <a:t>дисципліна</a:t>
            </a:r>
            <a:endParaRPr sz="4800"/>
          </a:p>
          <a:p>
            <a:pPr marL="12700">
              <a:lnSpc>
                <a:spcPts val="5645"/>
              </a:lnSpc>
            </a:pPr>
            <a:r>
              <a:rPr sz="4800" b="1" spc="-5" dirty="0">
                <a:solidFill>
                  <a:srgbClr val="365F91"/>
                </a:solidFill>
                <a:latin typeface="Arial Narrow"/>
                <a:cs typeface="Arial Narrow"/>
              </a:rPr>
              <a:t>«Психологія</a:t>
            </a:r>
            <a:r>
              <a:rPr sz="4800" b="1" spc="-70" dirty="0">
                <a:solidFill>
                  <a:srgbClr val="365F91"/>
                </a:solidFill>
                <a:latin typeface="Arial Narrow"/>
                <a:cs typeface="Arial Narrow"/>
              </a:rPr>
              <a:t> </a:t>
            </a:r>
            <a:r>
              <a:rPr sz="4800" b="1" dirty="0">
                <a:solidFill>
                  <a:srgbClr val="365F91"/>
                </a:solidFill>
                <a:latin typeface="Arial Narrow"/>
                <a:cs typeface="Arial Narrow"/>
              </a:rPr>
              <a:t>реклами»</a:t>
            </a:r>
            <a:endParaRPr sz="4800">
              <a:latin typeface="Arial Narrow"/>
              <a:cs typeface="Arial Narro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6679" y="3497579"/>
            <a:ext cx="1045463" cy="10485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845552" y="3665220"/>
            <a:ext cx="1002792" cy="7040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6127" y="482854"/>
            <a:ext cx="1922273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/>
              <a:t>Викладач</a:t>
            </a:r>
            <a:r>
              <a:rPr sz="2200" spc="-175" dirty="0"/>
              <a:t> </a:t>
            </a:r>
            <a:r>
              <a:rPr sz="2200" spc="-5" dirty="0"/>
              <a:t>курсу</a:t>
            </a:r>
            <a:r>
              <a:rPr sz="2200" spc="-5" dirty="0">
                <a:latin typeface="Impact"/>
                <a:cs typeface="Impact"/>
              </a:rPr>
              <a:t>:</a:t>
            </a:r>
            <a:endParaRPr sz="2200">
              <a:latin typeface="Impact"/>
              <a:cs typeface="Impact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344667" y="4236720"/>
            <a:ext cx="3378708" cy="3078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689085" y="3938778"/>
            <a:ext cx="0" cy="648335"/>
          </a:xfrm>
          <a:custGeom>
            <a:avLst/>
            <a:gdLst/>
            <a:ahLst/>
            <a:cxnLst/>
            <a:rect l="l" t="t" r="r" b="b"/>
            <a:pathLst>
              <a:path h="648335">
                <a:moveTo>
                  <a:pt x="0" y="0"/>
                </a:moveTo>
                <a:lnTo>
                  <a:pt x="0" y="648335"/>
                </a:lnTo>
              </a:path>
            </a:pathLst>
          </a:custGeom>
          <a:ln w="19812">
            <a:solidFill>
              <a:srgbClr val="487C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943599" y="785194"/>
            <a:ext cx="2684273" cy="251307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747C95-2CA7-4F4F-A4CC-9B63AE78663B}"/>
              </a:ext>
            </a:extLst>
          </p:cNvPr>
          <p:cNvSpPr txBox="1"/>
          <p:nvPr/>
        </p:nvSpPr>
        <p:spPr>
          <a:xfrm>
            <a:off x="4114800" y="2115879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UA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FE5EA02-46DD-4ECA-B6E6-44ED51D3645C}"/>
              </a:ext>
            </a:extLst>
          </p:cNvPr>
          <p:cNvSpPr txBox="1"/>
          <p:nvPr/>
        </p:nvSpPr>
        <p:spPr>
          <a:xfrm>
            <a:off x="609602" y="1383602"/>
            <a:ext cx="32003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Кандидат наук, доцент кафедри соціальних комунікацій та інформаційної діяльності                </a:t>
            </a:r>
          </a:p>
          <a:p>
            <a:endParaRPr lang="ru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98068" y="1051305"/>
            <a:ext cx="8107045" cy="222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dirty="0"/>
              <a:t>ознайомлення з поняттєвим апаратом психології реклами;</a:t>
            </a:r>
            <a:endParaRPr lang="ru-UA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dirty="0"/>
              <a:t>засвоєння знань про основні ідеї, принципи і факти у психології реклами;</a:t>
            </a:r>
            <a:endParaRPr lang="ru-UA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dirty="0"/>
              <a:t>набуття навичок використання можливостей психологічного впливу реклами для вирішення професійних задач;</a:t>
            </a:r>
            <a:endParaRPr lang="ru-UA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dirty="0"/>
              <a:t>ознайомлення із способами психологічного впливу реклами, що сприятиме підвищенню інтересу до розробки рекламних повідомлень;</a:t>
            </a:r>
            <a:endParaRPr lang="ru-UA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dirty="0"/>
              <a:t>розвиток комунікативної культури особистості, креативності, нестандартності та гнучкості мислення.</a:t>
            </a:r>
            <a:endParaRPr lang="ru-UA" dirty="0"/>
          </a:p>
        </p:txBody>
      </p:sp>
      <p:sp>
        <p:nvSpPr>
          <p:cNvPr id="3" name="object 3"/>
          <p:cNvSpPr/>
          <p:nvPr/>
        </p:nvSpPr>
        <p:spPr>
          <a:xfrm>
            <a:off x="573048" y="509740"/>
            <a:ext cx="2308330" cy="4590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693152" y="3982211"/>
            <a:ext cx="981455" cy="6873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201" y="260350"/>
            <a:ext cx="8558148" cy="23237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uk-UA" dirty="0"/>
              <a:t>У результаті вивчення навчальної дисципліни студенти повинні уміти:  </a:t>
            </a:r>
          </a:p>
          <a:p>
            <a:endParaRPr lang="uk-UA" dirty="0"/>
          </a:p>
          <a:p>
            <a:endParaRPr lang="ru-UA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dirty="0"/>
              <a:t>на практиці застосовувати набуті теоретичні знання;</a:t>
            </a:r>
            <a:endParaRPr lang="ru-UA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dirty="0"/>
              <a:t>здійснювати психотехнічний аналіз реклами;</a:t>
            </a:r>
            <a:endParaRPr lang="ru-UA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uk-UA" dirty="0"/>
              <a:t>визначати основні фактори, що сприяють підвищенню комунікативної ефективності реклами.</a:t>
            </a:r>
            <a:endParaRPr lang="ru-UA" dirty="0"/>
          </a:p>
          <a:p>
            <a:pPr marL="354330">
              <a:lnSpc>
                <a:spcPts val="2815"/>
              </a:lnSpc>
              <a:spcBef>
                <a:spcPts val="100"/>
              </a:spcBef>
            </a:pPr>
            <a:endParaRPr sz="2400" dirty="0">
              <a:latin typeface="Arial Narrow"/>
              <a:cs typeface="Arial Narro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696200" y="3867151"/>
            <a:ext cx="967738" cy="7856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6880" y="874521"/>
            <a:ext cx="6649720" cy="4135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uk-UA" sz="2600" b="1" spc="-5" dirty="0">
                <a:cs typeface="Arial Narrow"/>
              </a:rPr>
              <a:t>Публікації викладача з цієї дисципліни:</a:t>
            </a:r>
            <a:endParaRPr sz="2600" dirty="0">
              <a:cs typeface="Arial Narrow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731252" y="4064508"/>
            <a:ext cx="979931" cy="6873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50A5C0-91B5-4F34-AEEB-D84FC0E0476D}"/>
              </a:ext>
            </a:extLst>
          </p:cNvPr>
          <p:cNvSpPr txBox="1"/>
          <p:nvPr/>
        </p:nvSpPr>
        <p:spPr>
          <a:xfrm>
            <a:off x="304800" y="2114550"/>
            <a:ext cx="8686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uk-UA" sz="1600" dirty="0"/>
              <a:t>Санакоєва Н. Д. Психологічні основи реклами та PR. Запоріжжя: ЗНУ,  2019.  100 с.</a:t>
            </a:r>
            <a:endParaRPr lang="ru-UA" sz="1600" dirty="0"/>
          </a:p>
          <a:p>
            <a:pPr marL="342900" lvl="0" indent="-342900">
              <a:buFont typeface="+mj-lt"/>
              <a:buAutoNum type="arabicPeriod"/>
            </a:pPr>
            <a:r>
              <a:rPr lang="uk-UA" sz="1600" dirty="0"/>
              <a:t>Санакоєва Н. </a:t>
            </a:r>
            <a:r>
              <a:rPr lang="uk-UA" sz="1600" dirty="0" err="1"/>
              <a:t>Д.Теорія</a:t>
            </a:r>
            <a:r>
              <a:rPr lang="uk-UA" sz="1600" dirty="0"/>
              <a:t> та історія реклами. Запоріжжя : Просвіта, 2014. 142 с.</a:t>
            </a:r>
            <a:endParaRPr lang="ru-UA" sz="1600" dirty="0"/>
          </a:p>
          <a:p>
            <a:pPr marL="342900" lvl="0" indent="-342900">
              <a:buFont typeface="+mj-lt"/>
              <a:buAutoNum type="arabicPeriod"/>
            </a:pPr>
            <a:r>
              <a:rPr lang="uk-UA" sz="1600" dirty="0"/>
              <a:t>Санакоєва Н., </a:t>
            </a:r>
            <a:r>
              <a:rPr lang="uk-UA" sz="1600" dirty="0" err="1"/>
              <a:t>Березенко</a:t>
            </a:r>
            <a:r>
              <a:rPr lang="uk-UA" sz="1600" dirty="0"/>
              <a:t> В. Теорія і практика реклами. Запоріжжя: ЗНУ,  2019.  114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sz="1600" dirty="0"/>
              <a:t>Санакоєва Н., Закарлюка М. Гіпнотично орієнтовані підходи у сучасному рекламному дискурсі. </a:t>
            </a:r>
            <a:r>
              <a:rPr lang="uk-UA" sz="1600" i="1" dirty="0"/>
              <a:t>Молодий вчений.</a:t>
            </a:r>
            <a:r>
              <a:rPr lang="uk-UA" sz="1600" dirty="0"/>
              <a:t> 2018. № 2. С.349–354. </a:t>
            </a:r>
            <a:endParaRPr lang="ru-UA" sz="1600" dirty="0"/>
          </a:p>
          <a:p>
            <a:pPr marL="342900" lvl="0" indent="-342900">
              <a:buFont typeface="+mj-lt"/>
              <a:buAutoNum type="arabicPeriod"/>
            </a:pPr>
            <a:r>
              <a:rPr lang="uk-UA" sz="1600" dirty="0"/>
              <a:t>Санакоєва Н., Кущ С. </a:t>
            </a:r>
            <a:r>
              <a:rPr lang="uk-UA" sz="1600" dirty="0" err="1"/>
              <a:t>Нейромаркетингові</a:t>
            </a:r>
            <a:r>
              <a:rPr lang="uk-UA" sz="1600" dirty="0"/>
              <a:t> технології у сучасному рекламному дискурсі. URL : https://goo.gl/BKZ5dW. </a:t>
            </a:r>
            <a:endParaRPr lang="ru-UA" sz="1600" dirty="0"/>
          </a:p>
          <a:p>
            <a:pPr lvl="0"/>
            <a:endParaRPr lang="ru-UA" dirty="0">
              <a:effectLst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7778495" y="4020311"/>
            <a:ext cx="981455" cy="6873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E73A02-21B2-4A52-BE30-A955462FDC67}"/>
              </a:ext>
            </a:extLst>
          </p:cNvPr>
          <p:cNvSpPr txBox="1"/>
          <p:nvPr/>
        </p:nvSpPr>
        <p:spPr>
          <a:xfrm>
            <a:off x="1066798" y="361950"/>
            <a:ext cx="5181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/>
              <a:t>Публікації викладача з цієї дисципліни:</a:t>
            </a:r>
            <a:endParaRPr lang="ru-UA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65FE83-F4A2-4FC5-96B7-084161EC5A69}"/>
              </a:ext>
            </a:extLst>
          </p:cNvPr>
          <p:cNvSpPr txBox="1"/>
          <p:nvPr/>
        </p:nvSpPr>
        <p:spPr>
          <a:xfrm rot="10800000" flipV="1">
            <a:off x="1891029" y="9053165"/>
            <a:ext cx="3233419" cy="621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UA" dirty="0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328E207D-9181-4C38-A9D5-B2686CEC4FF8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1066799" y="952556"/>
            <a:ext cx="5791200" cy="3508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Санакоєва Н. Д. Концептуальні основи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нейротехнологій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. В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кн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.: Прикладні дослідження формування сучасного соціально-комунікаційного простору України в умовах становлення інформаційного суспільства / За загальною редакцією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Березенко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В. В. Запоріжжя: ЗНУ.  2021 C. 120-147. </a:t>
            </a:r>
            <a:endParaRPr kumimoji="0" lang="uk-UA" altLang="ru-UA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Санакоєва Н. Д., Кущ С. Г.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Нейротехнології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у рекламній індустрії: історико-прикладні аспекти. </a:t>
            </a:r>
            <a:r>
              <a:rPr kumimoji="0" lang="uk-UA" altLang="ru-UA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Молодий вчений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. 2018. № 3. C. 433 – 437. URL: http://molodyvcheny.in.ua/files/journal/2018/3/97.pdf.  (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Index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Copernicus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Google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Scholar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CrossRef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National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Library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of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Ukraine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Vernadsky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)). </a:t>
            </a:r>
            <a:endParaRPr kumimoji="0" lang="uk-UA" altLang="ru-UA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Санакоєва Н. Д., Закарлюка М. П. Гіпнотично орієнтовані підходи у сучасному рекламному дискурсі. </a:t>
            </a:r>
            <a:r>
              <a:rPr kumimoji="0" lang="uk-UA" altLang="ru-UA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Молодий вчений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. 2018. № 2. C. 349-354. URL: http://molodyvcheny.in.ua/files/journal/2018/2/82.pdf.  (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Index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Copernicus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Google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Scholar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CrossRef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National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Library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of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Ukraine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kumimoji="0" lang="uk-UA" altLang="ru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Vernadsky</a:t>
            </a:r>
            <a:r>
              <a:rPr kumimoji="0" lang="uk-UA" altLang="ru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)). \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Skriabin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 O.,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Sanakoiev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 D.,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Sanakoieva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 N.,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Berezenko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 V.,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Liubchenko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 Y.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Neurotechnologies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in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the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advertising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industry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: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Legal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and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ethical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aspects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. </a:t>
            </a:r>
            <a:r>
              <a:rPr lang="uk-UA" sz="1200" i="1" dirty="0" err="1">
                <a:latin typeface="+mn-lt"/>
                <a:cs typeface="Times New Roman" panose="02020603050405020304" pitchFamily="18" charset="0"/>
              </a:rPr>
              <a:t>Innovative</a:t>
            </a:r>
            <a:r>
              <a:rPr lang="uk-UA" sz="1200" i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uk-UA" sz="1200" i="1" dirty="0" err="1">
                <a:latin typeface="+mn-lt"/>
                <a:cs typeface="Times New Roman" panose="02020603050405020304" pitchFamily="18" charset="0"/>
              </a:rPr>
              <a:t>Marketing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. 2021. Т. 17. № 2. C. 189 -201. URL:   https://www.businessperspectives.org/images/pdf/applications/ 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publishing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/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templates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/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article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/</a:t>
            </a:r>
            <a:r>
              <a:rPr lang="uk-UA" sz="1200" dirty="0" err="1">
                <a:latin typeface="+mn-lt"/>
                <a:cs typeface="Times New Roman" panose="02020603050405020304" pitchFamily="18" charset="0"/>
              </a:rPr>
              <a:t>assets</a:t>
            </a:r>
            <a:r>
              <a:rPr lang="uk-UA" sz="1200" dirty="0">
                <a:latin typeface="+mn-lt"/>
                <a:cs typeface="Times New Roman" panose="02020603050405020304" pitchFamily="18" charset="0"/>
              </a:rPr>
              <a:t>/15239/IM_2021_02_Skriabin.pdf.  (SCOPUS).</a:t>
            </a:r>
            <a:endParaRPr lang="ru-UA" sz="1200" dirty="0">
              <a:latin typeface="+mn-lt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ru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2412" y="296621"/>
            <a:ext cx="335280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Контакти:</a:t>
            </a:r>
          </a:p>
        </p:txBody>
      </p:sp>
      <p:sp>
        <p:nvSpPr>
          <p:cNvPr id="4" name="object 4"/>
          <p:cNvSpPr/>
          <p:nvPr/>
        </p:nvSpPr>
        <p:spPr>
          <a:xfrm>
            <a:off x="7955280" y="4008120"/>
            <a:ext cx="981455" cy="9860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6935" y="1514429"/>
            <a:ext cx="889811" cy="2103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42648" y="1500207"/>
            <a:ext cx="1382113" cy="22625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780493" y="1502054"/>
            <a:ext cx="879572" cy="16912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54552" y="1440180"/>
            <a:ext cx="106679" cy="30937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88620" y="1714500"/>
            <a:ext cx="553211" cy="3093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8867" y="1714500"/>
            <a:ext cx="271272" cy="30937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51560" y="1714500"/>
            <a:ext cx="3090672" cy="30937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212335" y="1500207"/>
            <a:ext cx="4477512" cy="1413001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83964" y="1676400"/>
            <a:ext cx="1351788" cy="99974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307933" y="3803766"/>
            <a:ext cx="1712934" cy="26845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047114" y="3940058"/>
            <a:ext cx="74910" cy="2065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171943" y="3824416"/>
            <a:ext cx="253696" cy="198241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450974" y="3940058"/>
            <a:ext cx="74910" cy="2065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575803" y="3824416"/>
            <a:ext cx="257855" cy="198241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5913899-4438-4BA7-AFD9-1AFE1A554ED1}"/>
              </a:ext>
            </a:extLst>
          </p:cNvPr>
          <p:cNvSpPr txBox="1"/>
          <p:nvPr/>
        </p:nvSpPr>
        <p:spPr>
          <a:xfrm>
            <a:off x="4212335" y="3257550"/>
            <a:ext cx="40934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/>
              <a:t>Кафедра соціальних комунікацій та інформаційної діяльності</a:t>
            </a:r>
            <a:endParaRPr lang="ru-UA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361</Words>
  <Application>Microsoft Office PowerPoint</Application>
  <PresentationFormat>Екран (16:9)</PresentationFormat>
  <Paragraphs>28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3" baseType="lpstr">
      <vt:lpstr>Arial</vt:lpstr>
      <vt:lpstr>Arial Narrow</vt:lpstr>
      <vt:lpstr>Calibri</vt:lpstr>
      <vt:lpstr>Impact</vt:lpstr>
      <vt:lpstr>Wingdings</vt:lpstr>
      <vt:lpstr>Office Theme</vt:lpstr>
      <vt:lpstr>навчальна дисципліна «Психологія реклами»</vt:lpstr>
      <vt:lpstr>Викладач курсу:</vt:lpstr>
      <vt:lpstr>Презентація PowerPoint</vt:lpstr>
      <vt:lpstr>Презентація PowerPoint</vt:lpstr>
      <vt:lpstr>Презентація PowerPoint</vt:lpstr>
      <vt:lpstr>Презентація PowerPoint</vt:lpstr>
      <vt:lpstr>Контакти: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кот</dc:creator>
  <cp:lastModifiedBy>Наталя Санакоєва</cp:lastModifiedBy>
  <cp:revision>4</cp:revision>
  <dcterms:created xsi:type="dcterms:W3CDTF">2020-09-03T12:37:46Z</dcterms:created>
  <dcterms:modified xsi:type="dcterms:W3CDTF">2023-09-14T13:47:39Z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2020-09-03T00:00:00Z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2020-09-03T00:00:00Z</vt:filetime>
  </property>
</Properties>
</file>