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>
        <p:scale>
          <a:sx n="150" d="100"/>
          <a:sy n="150" d="100"/>
        </p:scale>
        <p:origin x="1008" y="10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30.01.2023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 </a:t>
            </a:r>
            <a:r>
              <a:rPr lang="uk-UA" b="1" dirty="0"/>
              <a:t>МИТНЕ РЕГУЛЮВАННЯ ЗОВНІШНЬОЕКОНОМІЧНОЇ ДІЯЛЬНОСТІ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501008"/>
            <a:ext cx="6400800" cy="1528193"/>
          </a:xfrm>
          <a:ln>
            <a:noFill/>
          </a:ln>
        </p:spPr>
        <p:txBody>
          <a:bodyPr>
            <a:normAutofit fontScale="92500"/>
          </a:bodyPr>
          <a:lstStyle/>
          <a:p>
            <a:r>
              <a:rPr lang="uk-UA" dirty="0">
                <a:solidFill>
                  <a:srgbClr val="FF0000"/>
                </a:solidFill>
              </a:rPr>
              <a:t>підготовки  </a:t>
            </a:r>
            <a:r>
              <a:rPr lang="uk-UA" dirty="0" smtClean="0">
                <a:solidFill>
                  <a:srgbClr val="FF0000"/>
                </a:solidFill>
              </a:rPr>
              <a:t>магістра</a:t>
            </a:r>
            <a:endParaRPr lang="uk-UA" dirty="0">
              <a:solidFill>
                <a:srgbClr val="FF0000"/>
              </a:solidFill>
            </a:endParaRPr>
          </a:p>
          <a:p>
            <a:r>
              <a:rPr lang="uk-UA" smtClean="0">
                <a:solidFill>
                  <a:srgbClr val="FF0000"/>
                </a:solidFill>
              </a:rPr>
              <a:t>спеціальності </a:t>
            </a:r>
            <a:r>
              <a:rPr lang="uk-UA" dirty="0">
                <a:solidFill>
                  <a:srgbClr val="FF0000"/>
                </a:solidFill>
              </a:rPr>
              <a:t>051  Економіка</a:t>
            </a:r>
            <a:endParaRPr lang="ru-RU" dirty="0">
              <a:solidFill>
                <a:srgbClr val="FF0000"/>
              </a:solidFill>
            </a:endParaRPr>
          </a:p>
          <a:p>
            <a:r>
              <a:rPr lang="uk-UA" dirty="0" smtClean="0">
                <a:solidFill>
                  <a:srgbClr val="FF0000"/>
                </a:solidFill>
              </a:rPr>
              <a:t>освітньо-професійна програма «Міжнародна економіка»</a:t>
            </a:r>
          </a:p>
          <a:p>
            <a:r>
              <a:rPr lang="uk-UA" dirty="0" smtClean="0">
                <a:solidFill>
                  <a:srgbClr val="FF0000"/>
                </a:solidFill>
              </a:rPr>
              <a:t>спеціалізація «Міжнародна торгівля»</a:t>
            </a:r>
            <a:endParaRPr lang="uk-UA" dirty="0">
              <a:solidFill>
                <a:srgbClr val="FF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38553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141"/>
    </mc:Choice>
    <mc:Fallback xmlns="">
      <p:transition spd="slow" advTm="914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 smtClean="0"/>
              <a:t>визначати види, ставки мита та суму митних платежів;</a:t>
            </a:r>
            <a:endParaRPr lang="ru-RU" dirty="0" smtClean="0"/>
          </a:p>
          <a:p>
            <a:pPr lvl="0"/>
            <a:r>
              <a:rPr lang="uk-UA" dirty="0" smtClean="0"/>
              <a:t> виконувати митні формальності, передбачені українським законодавством: заповнення митних декларацій та інших необхідних для митного оформлення документів;</a:t>
            </a:r>
            <a:endParaRPr lang="ru-RU" dirty="0" smtClean="0"/>
          </a:p>
          <a:p>
            <a:pPr lvl="0"/>
            <a:r>
              <a:rPr lang="uk-UA" dirty="0" smtClean="0"/>
              <a:t> розрахувати митну вартість, зниження рівня митного обкладення, визначити умовно-безмитне ввезення і вивезення товарів;</a:t>
            </a:r>
            <a:endParaRPr lang="ru-RU" dirty="0" smtClean="0"/>
          </a:p>
          <a:p>
            <a:pPr lvl="0"/>
            <a:r>
              <a:rPr lang="uk-UA" dirty="0" smtClean="0"/>
              <a:t> </a:t>
            </a:r>
            <a:r>
              <a:rPr lang="uk-UA" dirty="0"/>
              <a:t>вирішувати реальні ситуації, що можуть виникнути при митному оформленні та розрахунках суб'єктів зовнішньоекономічної діяльності з державним бюджетом.</a:t>
            </a:r>
            <a:endParaRPr lang="ru-RU" dirty="0"/>
          </a:p>
          <a:p>
            <a:pPr lvl="0"/>
            <a:r>
              <a:rPr lang="uk-UA" dirty="0"/>
              <a:t> робити обґрунтований вибір ефективних шляхів реалізації зовнішньоекономічної угоди в рамках діючого законодавства.</a:t>
            </a:r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У результаті вивчення навчальної дисципліни студент </a:t>
            </a:r>
            <a:r>
              <a:rPr lang="uk-UA" b="1" dirty="0" smtClean="0"/>
              <a:t>повинен вміти:</a:t>
            </a:r>
            <a:r>
              <a:rPr lang="uk-UA" b="1" dirty="0"/>
              <a:t/>
            </a:r>
            <a:br>
              <a:rPr lang="uk-UA" b="1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6519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476672"/>
            <a:ext cx="8136904" cy="5649491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uk-UA" sz="3200" dirty="0"/>
              <a:t>Курс  </a:t>
            </a:r>
            <a:r>
              <a:rPr lang="uk-UA" sz="3200" dirty="0" smtClean="0"/>
              <a:t>“</a:t>
            </a:r>
            <a:r>
              <a:rPr lang="uk-UA" sz="3200" dirty="0"/>
              <a:t>МИТНЕ РЕГУЛЮВАННЯ ЗОВНІШНЬОЕКОНОМІЧНОЇ ДІЯЛЬНОСТІ</a:t>
            </a:r>
            <a:r>
              <a:rPr lang="uk-UA" sz="3200" dirty="0" smtClean="0"/>
              <a:t>” </a:t>
            </a:r>
            <a:r>
              <a:rPr lang="uk-UA" sz="3200" dirty="0"/>
              <a:t>– це професійно орієнтована дисципліна, яка є підґрунтям для формування системи теоретичних знань і професійних навичок майбутніх фахівців. Функціонування всієї сукупності міжнародних економічних відносин безпосередньо пов'язано з формуванням та розвитком митної системи. Використання даного інструментарію зовнішньоекономічної політики країни диктується, як правило, внутрішніми потребами кожної держави в забезпеченні національних, насамперед економічних інтересів.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10341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Tm="7236">
        <p14:switch dir="r"/>
      </p:transition>
    </mc:Choice>
    <mc:Fallback xmlns="">
      <p:transition spd="slow" advTm="7236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uk-UA" sz="3600" dirty="0" smtClean="0"/>
              <a:t> </a:t>
            </a:r>
            <a:r>
              <a:rPr lang="uk-UA" sz="3600" dirty="0"/>
              <a:t>Ф</a:t>
            </a:r>
            <a:r>
              <a:rPr lang="uk-UA" sz="3600" dirty="0" smtClean="0"/>
              <a:t>ормування </a:t>
            </a:r>
            <a:r>
              <a:rPr lang="uk-UA" sz="3600" dirty="0"/>
              <a:t>системи теоретичних знань і практичних навичок з митного регулювання зовнішньоекономічної діяльності України. </a:t>
            </a:r>
            <a:endParaRPr lang="ru-RU" sz="3600" dirty="0"/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Мета вивчення навчального курсу</a:t>
            </a:r>
            <a:endParaRPr lang="uk-UA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02915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Tm="6475">
        <p14:switch dir="r"/>
      </p:transition>
    </mc:Choice>
    <mc:Fallback xmlns="">
      <p:transition spd="slow" advTm="6475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1628800"/>
            <a:ext cx="8208912" cy="4896544"/>
          </a:xfrm>
        </p:spPr>
        <p:txBody>
          <a:bodyPr>
            <a:normAutofit fontScale="92500"/>
          </a:bodyPr>
          <a:lstStyle/>
          <a:p>
            <a:pPr lvl="0"/>
            <a:r>
              <a:rPr lang="uk-UA" dirty="0"/>
              <a:t>з’ясування ролі митної справи в міжнародній економічній перебудові суспільства на шляху розвитку ринкових відносин; </a:t>
            </a:r>
            <a:endParaRPr lang="ru-RU" dirty="0"/>
          </a:p>
          <a:p>
            <a:pPr lvl="0"/>
            <a:r>
              <a:rPr lang="uk-UA" dirty="0"/>
              <a:t> визначення сукупності заходів, що забезпечують використання митного тарифу, як одного з найбільш міжнародних дійових важелів економічної політики держави;</a:t>
            </a:r>
            <a:endParaRPr lang="ru-RU" dirty="0"/>
          </a:p>
          <a:p>
            <a:pPr lvl="0"/>
            <a:r>
              <a:rPr lang="uk-UA" dirty="0"/>
              <a:t> вивчення системи функціонування митно-тарифних відносин, впливу тарифу на національну економіку та вітчизняного споживача; </a:t>
            </a:r>
            <a:endParaRPr lang="ru-RU" dirty="0"/>
          </a:p>
          <a:p>
            <a:pPr lvl="0"/>
            <a:r>
              <a:rPr lang="uk-UA" dirty="0"/>
              <a:t> дослідження застосування митних режимів, митного оформлення та контролю; </a:t>
            </a:r>
            <a:endParaRPr lang="ru-RU" dirty="0"/>
          </a:p>
          <a:p>
            <a:pPr lvl="0"/>
            <a:r>
              <a:rPr lang="uk-UA" dirty="0"/>
              <a:t> набуття практичних навичок щодо розрахунку митної вартості товарів.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Головними завданнями курсу є: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76279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Tm="18853">
        <p14:switch dir="r"/>
      </p:transition>
    </mc:Choice>
    <mc:Fallback xmlns="">
      <p:transition spd="slow" advTm="18853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uk-UA" sz="3200" dirty="0" smtClean="0"/>
              <a:t>є процеси </a:t>
            </a:r>
            <a:r>
              <a:rPr lang="uk-UA" sz="3200" dirty="0"/>
              <a:t>митного регулювання </a:t>
            </a:r>
            <a:r>
              <a:rPr lang="uk-UA" sz="3200" dirty="0" smtClean="0"/>
              <a:t>зовнішньої </a:t>
            </a:r>
            <a:r>
              <a:rPr lang="uk-UA" sz="3200" dirty="0"/>
              <a:t>торгівлі. </a:t>
            </a:r>
            <a:endParaRPr lang="ru-RU" sz="3200" dirty="0"/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Предметом</a:t>
            </a:r>
            <a:r>
              <a:rPr lang="uk-UA" dirty="0"/>
              <a:t> </a:t>
            </a:r>
            <a:r>
              <a:rPr lang="uk-UA" b="1" dirty="0"/>
              <a:t>дисципліни</a:t>
            </a:r>
            <a:r>
              <a:rPr lang="uk-UA" dirty="0"/>
              <a:t>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2073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Tm="6591">
        <p14:switch dir="r"/>
      </p:transition>
    </mc:Choice>
    <mc:Fallback xmlns="">
      <p:transition spd="slow" advTm="6591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99592" y="2636912"/>
            <a:ext cx="7408333" cy="3450696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uk-UA" sz="3200" dirty="0"/>
              <a:t>складається з 2 </a:t>
            </a:r>
            <a:r>
              <a:rPr lang="uk-UA" sz="3200" dirty="0" smtClean="0"/>
              <a:t>змістових модулів: </a:t>
            </a:r>
          </a:p>
          <a:p>
            <a:pPr marL="0" indent="0" algn="ctr">
              <a:buNone/>
            </a:pPr>
            <a:r>
              <a:rPr lang="uk-UA" sz="3200" dirty="0" smtClean="0"/>
              <a:t>1. “</a:t>
            </a:r>
            <a:r>
              <a:rPr lang="uk-UA" sz="3200" dirty="0">
                <a:latin typeface="+mj-lt"/>
                <a:ea typeface="Verdana" pitchFamily="34" charset="0"/>
                <a:cs typeface="Verdana" pitchFamily="34" charset="0"/>
              </a:rPr>
              <a:t>Митне регулювання зовнішньо - економічної діяльності на міжнародному і державному </a:t>
            </a:r>
            <a:r>
              <a:rPr lang="uk-UA" sz="3200" dirty="0" smtClean="0">
                <a:latin typeface="+mj-lt"/>
                <a:ea typeface="Verdana" pitchFamily="34" charset="0"/>
                <a:cs typeface="Verdana" pitchFamily="34" charset="0"/>
              </a:rPr>
              <a:t>рівні”, </a:t>
            </a:r>
            <a:endParaRPr lang="uk-UA" sz="3200" dirty="0">
              <a:latin typeface="+mj-lt"/>
              <a:ea typeface="Verdana" pitchFamily="34" charset="0"/>
              <a:cs typeface="Verdana" pitchFamily="34" charset="0"/>
            </a:endParaRPr>
          </a:p>
          <a:p>
            <a:pPr marL="0" indent="0" algn="ctr">
              <a:buNone/>
            </a:pPr>
            <a:r>
              <a:rPr lang="uk-UA" sz="3200" dirty="0" smtClean="0">
                <a:latin typeface="+mj-lt"/>
                <a:ea typeface="Verdana" pitchFamily="34" charset="0"/>
                <a:cs typeface="Verdana" pitchFamily="34" charset="0"/>
              </a:rPr>
              <a:t>2. </a:t>
            </a:r>
            <a:r>
              <a:rPr lang="uk-UA" sz="3200" dirty="0">
                <a:latin typeface="+mj-lt"/>
                <a:ea typeface="Verdana" pitchFamily="34" charset="0"/>
                <a:cs typeface="Verdana" pitchFamily="34" charset="0"/>
              </a:rPr>
              <a:t>“ </a:t>
            </a:r>
            <a:r>
              <a:rPr lang="ru-RU" sz="3200" dirty="0" err="1" smtClean="0">
                <a:latin typeface="+mj-lt"/>
                <a:ea typeface="Verdana" pitchFamily="34" charset="0"/>
                <a:cs typeface="Verdana" pitchFamily="34" charset="0"/>
              </a:rPr>
              <a:t>Нарахування</a:t>
            </a:r>
            <a:r>
              <a:rPr lang="ru-RU" sz="3200" dirty="0" smtClean="0">
                <a:latin typeface="+mj-lt"/>
                <a:ea typeface="Verdana" pitchFamily="34" charset="0"/>
                <a:cs typeface="Verdana" pitchFamily="34" charset="0"/>
              </a:rPr>
              <a:t> </a:t>
            </a:r>
            <a:r>
              <a:rPr lang="ru-RU" sz="3200" dirty="0" err="1">
                <a:latin typeface="+mj-lt"/>
                <a:ea typeface="Verdana" pitchFamily="34" charset="0"/>
                <a:cs typeface="Verdana" pitchFamily="34" charset="0"/>
              </a:rPr>
              <a:t>митної</a:t>
            </a:r>
            <a:r>
              <a:rPr lang="ru-RU" sz="3200" dirty="0">
                <a:latin typeface="+mj-lt"/>
                <a:ea typeface="Verdana" pitchFamily="34" charset="0"/>
                <a:cs typeface="Verdana" pitchFamily="34" charset="0"/>
              </a:rPr>
              <a:t> </a:t>
            </a:r>
            <a:r>
              <a:rPr lang="ru-RU" sz="3200" dirty="0" err="1">
                <a:latin typeface="+mj-lt"/>
                <a:ea typeface="Verdana" pitchFamily="34" charset="0"/>
                <a:cs typeface="Verdana" pitchFamily="34" charset="0"/>
              </a:rPr>
              <a:t>вартості</a:t>
            </a:r>
            <a:r>
              <a:rPr lang="ru-RU" sz="3200" dirty="0">
                <a:latin typeface="+mj-lt"/>
                <a:ea typeface="Verdana" pitchFamily="34" charset="0"/>
                <a:cs typeface="Verdana" pitchFamily="34" charset="0"/>
              </a:rPr>
              <a:t> та </a:t>
            </a:r>
            <a:r>
              <a:rPr lang="ru-RU" sz="3200" dirty="0" err="1">
                <a:latin typeface="+mj-lt"/>
                <a:ea typeface="Verdana" pitchFamily="34" charset="0"/>
                <a:cs typeface="Verdana" pitchFamily="34" charset="0"/>
              </a:rPr>
              <a:t>митних</a:t>
            </a:r>
            <a:r>
              <a:rPr lang="ru-RU" sz="3200" dirty="0">
                <a:latin typeface="+mj-lt"/>
                <a:ea typeface="Verdana" pitchFamily="34" charset="0"/>
                <a:cs typeface="Verdana" pitchFamily="34" charset="0"/>
              </a:rPr>
              <a:t> </a:t>
            </a:r>
            <a:r>
              <a:rPr lang="ru-RU" sz="3200" dirty="0" err="1">
                <a:latin typeface="+mj-lt"/>
                <a:ea typeface="Verdana" pitchFamily="34" charset="0"/>
                <a:cs typeface="Verdana" pitchFamily="34" charset="0"/>
              </a:rPr>
              <a:t>платежів</a:t>
            </a:r>
            <a:r>
              <a:rPr lang="ru-RU" sz="3200" dirty="0">
                <a:latin typeface="+mj-lt"/>
                <a:ea typeface="Verdana" pitchFamily="34" charset="0"/>
                <a:cs typeface="Verdana" pitchFamily="34" charset="0"/>
              </a:rPr>
              <a:t>, система </a:t>
            </a:r>
            <a:r>
              <a:rPr lang="ru-RU" sz="3200" dirty="0" err="1">
                <a:latin typeface="+mj-lt"/>
                <a:ea typeface="Verdana" pitchFamily="34" charset="0"/>
                <a:cs typeface="Verdana" pitchFamily="34" charset="0"/>
              </a:rPr>
              <a:t>митного</a:t>
            </a:r>
            <a:r>
              <a:rPr lang="ru-RU" sz="3200" dirty="0">
                <a:latin typeface="+mj-lt"/>
                <a:ea typeface="Verdana" pitchFamily="34" charset="0"/>
                <a:cs typeface="Verdana" pitchFamily="34" charset="0"/>
              </a:rPr>
              <a:t> </a:t>
            </a:r>
            <a:r>
              <a:rPr lang="ru-RU" sz="3200" dirty="0" err="1">
                <a:latin typeface="+mj-lt"/>
                <a:ea typeface="Verdana" pitchFamily="34" charset="0"/>
                <a:cs typeface="Verdana" pitchFamily="34" charset="0"/>
              </a:rPr>
              <a:t>оформлення</a:t>
            </a:r>
            <a:r>
              <a:rPr lang="ru-RU" sz="3200" dirty="0">
                <a:latin typeface="+mj-lt"/>
                <a:ea typeface="Verdana" pitchFamily="34" charset="0"/>
                <a:cs typeface="Verdana" pitchFamily="34" charset="0"/>
              </a:rPr>
              <a:t> та </a:t>
            </a:r>
            <a:r>
              <a:rPr lang="ru-RU" sz="3200" dirty="0" err="1">
                <a:latin typeface="+mj-lt"/>
                <a:ea typeface="Verdana" pitchFamily="34" charset="0"/>
                <a:cs typeface="Verdana" pitchFamily="34" charset="0"/>
              </a:rPr>
              <a:t>митного</a:t>
            </a:r>
            <a:r>
              <a:rPr lang="ru-RU" sz="3200" dirty="0">
                <a:latin typeface="+mj-lt"/>
                <a:ea typeface="Verdana" pitchFamily="34" charset="0"/>
                <a:cs typeface="Verdana" pitchFamily="34" charset="0"/>
              </a:rPr>
              <a:t> контролю</a:t>
            </a:r>
            <a:r>
              <a:rPr lang="uk-UA" sz="3200" dirty="0" smtClean="0"/>
              <a:t>»”.</a:t>
            </a:r>
            <a:endParaRPr lang="uk-UA" sz="3200" dirty="0"/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728192"/>
          </a:xfrm>
        </p:spPr>
        <p:txBody>
          <a:bodyPr>
            <a:normAutofit fontScale="90000"/>
          </a:bodyPr>
          <a:lstStyle/>
          <a:p>
            <a:r>
              <a:rPr lang="uk-UA" b="1" dirty="0"/>
              <a:t>Курс  </a:t>
            </a:r>
            <a:r>
              <a:rPr lang="uk-UA" b="1" dirty="0" smtClean="0"/>
              <a:t>“</a:t>
            </a:r>
            <a:r>
              <a:rPr lang="uk-UA" b="1" dirty="0"/>
              <a:t>М</a:t>
            </a:r>
            <a:r>
              <a:rPr lang="uk-UA" b="1" dirty="0" smtClean="0"/>
              <a:t>итне регулювання зовнішньоекономічної діяльності”</a:t>
            </a:r>
            <a:endParaRPr lang="uk-UA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12787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Tm="13012">
        <p14:switch dir="r"/>
      </p:transition>
    </mc:Choice>
    <mc:Fallback xmlns="">
      <p:transition spd="slow" advTm="13012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9" y="1772816"/>
            <a:ext cx="8568952" cy="4353347"/>
          </a:xfrm>
        </p:spPr>
        <p:txBody>
          <a:bodyPr>
            <a:normAutofit/>
          </a:bodyPr>
          <a:lstStyle/>
          <a:p>
            <a:r>
              <a:rPr lang="uk-UA" b="1" i="1" dirty="0"/>
              <a:t>Тема 1. Митно-тарифне регулювання зовнішньоекономічної діяльності в Україні</a:t>
            </a:r>
            <a:endParaRPr lang="ru-RU" i="1" dirty="0"/>
          </a:p>
          <a:p>
            <a:r>
              <a:rPr lang="uk-UA" b="1" i="1" dirty="0"/>
              <a:t>Тема 2. Організація митної системи та митної справи в Україні</a:t>
            </a:r>
            <a:endParaRPr lang="ru-RU" i="1" dirty="0"/>
          </a:p>
          <a:p>
            <a:r>
              <a:rPr lang="uk-UA" b="1" i="1" dirty="0"/>
              <a:t>Тема 3. Державна митна служба України як орган управління митною справою</a:t>
            </a:r>
            <a:endParaRPr lang="ru-RU" b="1" dirty="0"/>
          </a:p>
          <a:p>
            <a:r>
              <a:rPr lang="uk-UA" b="1" i="1" dirty="0"/>
              <a:t>Тема 4. Характеристика системи митних режимів</a:t>
            </a:r>
            <a:endParaRPr lang="ru-RU" b="1" dirty="0"/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Теми змістового модуля 1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10733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Tm="7314">
        <p14:switch dir="r"/>
      </p:transition>
    </mc:Choice>
    <mc:Fallback xmlns="">
      <p:transition spd="slow" advTm="7314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5" y="1772816"/>
            <a:ext cx="8496945" cy="4536504"/>
          </a:xfrm>
        </p:spPr>
        <p:txBody>
          <a:bodyPr>
            <a:normAutofit/>
          </a:bodyPr>
          <a:lstStyle/>
          <a:p>
            <a:r>
              <a:rPr lang="ru-RU" b="1" i="1" dirty="0"/>
              <a:t>Тема 5. </a:t>
            </a:r>
            <a:r>
              <a:rPr lang="ru-RU" b="1" i="1" dirty="0" err="1"/>
              <a:t>Митна</a:t>
            </a:r>
            <a:r>
              <a:rPr lang="ru-RU" b="1" i="1" dirty="0"/>
              <a:t> </a:t>
            </a:r>
            <a:r>
              <a:rPr lang="ru-RU" b="1" i="1" dirty="0" err="1"/>
              <a:t>вартість</a:t>
            </a:r>
            <a:r>
              <a:rPr lang="ru-RU" b="1" i="1" dirty="0"/>
              <a:t> та </a:t>
            </a:r>
            <a:r>
              <a:rPr lang="ru-RU" b="1" i="1" dirty="0" err="1"/>
              <a:t>методи</a:t>
            </a:r>
            <a:r>
              <a:rPr lang="ru-RU" b="1" i="1" dirty="0"/>
              <a:t> </a:t>
            </a:r>
            <a:r>
              <a:rPr lang="ru-RU" b="1" i="1" dirty="0" err="1"/>
              <a:t>її</a:t>
            </a:r>
            <a:r>
              <a:rPr lang="ru-RU" b="1" i="1" dirty="0"/>
              <a:t> </a:t>
            </a:r>
            <a:r>
              <a:rPr lang="ru-RU" b="1" i="1" dirty="0" err="1"/>
              <a:t>визначення</a:t>
            </a:r>
            <a:endParaRPr lang="ru-RU" i="1" dirty="0"/>
          </a:p>
          <a:p>
            <a:r>
              <a:rPr lang="uk-UA" b="1" i="1" dirty="0"/>
              <a:t>Тема 6. Митні платежі</a:t>
            </a:r>
            <a:endParaRPr lang="ru-RU" b="1" dirty="0"/>
          </a:p>
          <a:p>
            <a:r>
              <a:rPr lang="uk-UA" b="1" i="1" dirty="0"/>
              <a:t>Тема 7. Митне оформлення і процедури митного декларування</a:t>
            </a:r>
            <a:endParaRPr lang="ru-RU" b="1" dirty="0"/>
          </a:p>
          <a:p>
            <a:r>
              <a:rPr lang="uk-UA" b="1" i="1" dirty="0"/>
              <a:t>Тема 8. Митний контроль переміщення через кордо товарів і транспортних засобів</a:t>
            </a:r>
            <a:endParaRPr lang="ru-RU" dirty="0"/>
          </a:p>
          <a:p>
            <a:r>
              <a:rPr lang="uk-UA" b="1" i="1" dirty="0"/>
              <a:t>Тема 9. Відповідальність за порушення митних правил і процедур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Теми змістового модуля 2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2734300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Tm="6944">
        <p14:switch dir="r"/>
      </p:transition>
    </mc:Choice>
    <mc:Fallback xmlns="">
      <p:transition spd="slow" advTm="6944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1" y="1844824"/>
            <a:ext cx="8568952" cy="46085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ru-RU" dirty="0"/>
          </a:p>
          <a:p>
            <a:pPr lvl="0"/>
            <a:r>
              <a:rPr lang="uk-UA" dirty="0"/>
              <a:t> теоретичні основи митної справи та організації управління нею;</a:t>
            </a:r>
            <a:endParaRPr lang="ru-RU" dirty="0"/>
          </a:p>
          <a:p>
            <a:pPr lvl="0"/>
            <a:r>
              <a:rPr lang="uk-UA" dirty="0"/>
              <a:t> порядок переміщення через митний кордон України товарів, валюти, інших предметів та цінностей; </a:t>
            </a:r>
            <a:endParaRPr lang="ru-RU" dirty="0"/>
          </a:p>
          <a:p>
            <a:pPr lvl="0"/>
            <a:r>
              <a:rPr lang="uk-UA" dirty="0"/>
              <a:t> основні положення митного декларування та оформлення;</a:t>
            </a:r>
            <a:endParaRPr lang="ru-RU" dirty="0"/>
          </a:p>
          <a:p>
            <a:pPr lvl="0"/>
            <a:r>
              <a:rPr lang="uk-UA" dirty="0"/>
              <a:t> методи визначення митної вартості товарів;</a:t>
            </a:r>
            <a:endParaRPr lang="ru-RU" dirty="0"/>
          </a:p>
          <a:p>
            <a:pPr lvl="0"/>
            <a:r>
              <a:rPr lang="uk-UA" dirty="0"/>
              <a:t> механізм справляння мита і митних зборів;</a:t>
            </a:r>
            <a:endParaRPr lang="ru-RU" dirty="0"/>
          </a:p>
          <a:p>
            <a:pPr lvl="0"/>
            <a:r>
              <a:rPr lang="uk-UA" dirty="0"/>
              <a:t> основи митного контролю, митних режимів та особливостей їх запровадження;</a:t>
            </a:r>
            <a:endParaRPr lang="ru-RU" dirty="0"/>
          </a:p>
          <a:p>
            <a:pPr lvl="0"/>
            <a:r>
              <a:rPr lang="uk-UA" dirty="0"/>
              <a:t> перелік порушень митного законодавства та юридичну відповідальність за порушення митних правил;</a:t>
            </a:r>
            <a:endParaRPr lang="ru-RU" dirty="0"/>
          </a:p>
          <a:p>
            <a:endParaRPr lang="uk-UA" dirty="0"/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650512"/>
          </a:xfrm>
        </p:spPr>
        <p:txBody>
          <a:bodyPr>
            <a:normAutofit fontScale="90000"/>
          </a:bodyPr>
          <a:lstStyle/>
          <a:p>
            <a:r>
              <a:rPr lang="uk-UA" b="1" dirty="0"/>
              <a:t>У результаті вивчення навчальної дисципліни студент </a:t>
            </a:r>
            <a:r>
              <a:rPr lang="uk-UA" b="1" dirty="0" smtClean="0"/>
              <a:t>повинен знати:</a:t>
            </a:r>
            <a:endParaRPr lang="uk-UA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75794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Tm="15341">
        <p14:switch dir="r"/>
      </p:transition>
    </mc:Choice>
    <mc:Fallback xmlns="">
      <p:transition spd="slow" advTm="15341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2.3|2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2.5|2.4|2.9|2.5|2.4|2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4|3.2|3.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9|6.9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62</TotalTime>
  <Words>503</Words>
  <Application>Microsoft Office PowerPoint</Application>
  <PresentationFormat>Экран (4:3)</PresentationFormat>
  <Paragraphs>46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Волна</vt:lpstr>
      <vt:lpstr> МИТНЕ РЕГУЛЮВАННЯ ЗОВНІШНЬОЕКОНОМІЧНОЇ ДІЯЛЬНОСТІ</vt:lpstr>
      <vt:lpstr>Презентация PowerPoint</vt:lpstr>
      <vt:lpstr>Мета вивчення навчального курсу</vt:lpstr>
      <vt:lpstr>Головними завданнями курсу є: </vt:lpstr>
      <vt:lpstr>Предметом дисципліни </vt:lpstr>
      <vt:lpstr>Курс  “Митне регулювання зовнішньоекономічної діяльності”</vt:lpstr>
      <vt:lpstr>Теми змістового модуля 1</vt:lpstr>
      <vt:lpstr>Теми змістового модуля 2</vt:lpstr>
      <vt:lpstr>У результаті вивчення навчальної дисципліни студент повинен знати:</vt:lpstr>
      <vt:lpstr>У результаті вивчення навчальної дисципліни студент повинен вміти: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ОСНОВИ ЗОВНІШНЬОЕКОНОМІЧНОЇ ДІЯЛЬНОСТІ ПІДПРИЄМСТВА</dc:title>
  <dc:creator>Наташа</dc:creator>
  <cp:lastModifiedBy>ИВАН</cp:lastModifiedBy>
  <cp:revision>17</cp:revision>
  <dcterms:created xsi:type="dcterms:W3CDTF">2016-01-28T05:54:17Z</dcterms:created>
  <dcterms:modified xsi:type="dcterms:W3CDTF">2023-01-30T10:24:56Z</dcterms:modified>
</cp:coreProperties>
</file>