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88E6FA-D0F0-421A-8CF9-C7D7E654AB08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8D4474-85F2-48DA-836A-E0616F5956D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СОЦІАЛЬНА ПІДСТРУКТУРА ОСОБИСТОСТІ</a:t>
            </a:r>
            <a:endParaRPr lang="uk-UA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600" b="1" i="1" dirty="0"/>
              <a:t>План:</a:t>
            </a:r>
          </a:p>
          <a:p>
            <a:pPr marL="0" lvl="0" indent="0">
              <a:buNone/>
            </a:pPr>
            <a:r>
              <a:rPr lang="uk-UA" b="1" dirty="0" smtClean="0"/>
              <a:t>1. Поняття </a:t>
            </a:r>
            <a:r>
              <a:rPr lang="uk-UA" b="1" dirty="0"/>
              <a:t>соціальної структури</a:t>
            </a:r>
          </a:p>
          <a:p>
            <a:pPr marL="0" lvl="0" indent="0">
              <a:buNone/>
            </a:pPr>
            <a:r>
              <a:rPr lang="uk-UA" b="1" dirty="0" smtClean="0"/>
              <a:t>2. Фактори </a:t>
            </a:r>
            <a:r>
              <a:rPr lang="uk-UA" b="1" dirty="0"/>
              <a:t>формування соціальної структури</a:t>
            </a:r>
          </a:p>
          <a:p>
            <a:pPr marL="0" lvl="0" indent="0">
              <a:buNone/>
            </a:pPr>
            <a:r>
              <a:rPr lang="uk-UA" b="1" dirty="0" smtClean="0"/>
              <a:t>3. </a:t>
            </a:r>
            <a:r>
              <a:rPr lang="uk-UA" b="1" dirty="0" err="1" smtClean="0"/>
              <a:t>Взаємозв</a:t>
            </a:r>
            <a:r>
              <a:rPr lang="en-US" b="1" dirty="0" smtClean="0"/>
              <a:t>’</a:t>
            </a:r>
            <a:r>
              <a:rPr lang="uk-UA" b="1" dirty="0" err="1" smtClean="0"/>
              <a:t>язок</a:t>
            </a:r>
            <a:r>
              <a:rPr lang="uk-UA" b="1" dirty="0" smtClean="0"/>
              <a:t> </a:t>
            </a:r>
            <a:r>
              <a:rPr lang="uk-UA" b="1" dirty="0"/>
              <a:t>особистості і суспільства</a:t>
            </a:r>
          </a:p>
          <a:p>
            <a:pPr marL="0" lvl="0" indent="0">
              <a:buNone/>
            </a:pPr>
            <a:r>
              <a:rPr lang="uk-UA" b="1" dirty="0" smtClean="0"/>
              <a:t>4. Складові </a:t>
            </a:r>
            <a:r>
              <a:rPr lang="uk-UA" b="1" dirty="0"/>
              <a:t>соціальної підструктури</a:t>
            </a:r>
          </a:p>
          <a:p>
            <a:pPr marL="0" lvl="0" indent="0">
              <a:buNone/>
            </a:pPr>
            <a:r>
              <a:rPr lang="uk-UA" b="1" dirty="0" smtClean="0"/>
              <a:t>5. Характер </a:t>
            </a:r>
            <a:r>
              <a:rPr lang="uk-UA" b="1" dirty="0"/>
              <a:t>в структурі особистості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6891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соціалізація</a:t>
            </a:r>
            <a:endParaRPr lang="uk-UA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C00000"/>
                </a:solidFill>
              </a:rPr>
              <a:t>В наслідок соціалізації індивід власне і стає особистістю.</a:t>
            </a:r>
          </a:p>
          <a:p>
            <a:pPr marL="0" indent="0">
              <a:buNone/>
            </a:pPr>
            <a:r>
              <a:rPr lang="uk-UA" dirty="0" smtClean="0"/>
              <a:t>Під її впливом </a:t>
            </a:r>
            <a:r>
              <a:rPr lang="uk-UA" dirty="0"/>
              <a:t>формується її </a:t>
            </a:r>
            <a:r>
              <a:rPr lang="uk-UA" b="1" dirty="0">
                <a:solidFill>
                  <a:srgbClr val="C00000"/>
                </a:solidFill>
              </a:rPr>
              <a:t>внутрішня соціальна структура</a:t>
            </a:r>
            <a:r>
              <a:rPr lang="uk-UA" dirty="0"/>
              <a:t>, тобто утворюються такі елементи, яких нема у тварин і які утворюють </a:t>
            </a:r>
            <a:r>
              <a:rPr lang="uk-UA" b="1" dirty="0">
                <a:solidFill>
                  <a:srgbClr val="C00000"/>
                </a:solidFill>
              </a:rPr>
              <a:t>саму сут­ність особистості</a:t>
            </a:r>
            <a:r>
              <a:rPr lang="uk-UA" dirty="0"/>
              <a:t>. Це </a:t>
            </a:r>
            <a:r>
              <a:rPr lang="uk-UA" b="1" dirty="0">
                <a:solidFill>
                  <a:srgbClr val="0070C0"/>
                </a:solidFill>
              </a:rPr>
              <a:t>знання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b="1" dirty="0">
                <a:solidFill>
                  <a:srgbClr val="0070C0"/>
                </a:solidFill>
              </a:rPr>
              <a:t>соціальні вміння і навички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b="1" dirty="0">
                <a:solidFill>
                  <a:srgbClr val="0070C0"/>
                </a:solidFill>
              </a:rPr>
              <a:t>соціально </a:t>
            </a:r>
            <a:r>
              <a:rPr lang="uk-UA" b="1" dirty="0" smtClean="0">
                <a:solidFill>
                  <a:srgbClr val="0070C0"/>
                </a:solidFill>
              </a:rPr>
              <a:t>значущі </a:t>
            </a:r>
            <a:r>
              <a:rPr lang="uk-UA" b="1" dirty="0">
                <a:solidFill>
                  <a:srgbClr val="0070C0"/>
                </a:solidFill>
              </a:rPr>
              <a:t>якості </a:t>
            </a:r>
            <a:r>
              <a:rPr lang="uk-UA" dirty="0" smtClean="0"/>
              <a:t>такі</a:t>
            </a:r>
            <a:r>
              <a:rPr lang="uk-UA" dirty="0"/>
              <a:t>, наприклад, як </a:t>
            </a:r>
            <a:r>
              <a:rPr lang="uk-UA" b="1" dirty="0">
                <a:solidFill>
                  <a:srgbClr val="FF0000"/>
                </a:solidFill>
              </a:rPr>
              <a:t>працелюбність, відповідальність, толерантність, </a:t>
            </a:r>
            <a:r>
              <a:rPr lang="uk-UA" b="1" dirty="0" smtClean="0">
                <a:solidFill>
                  <a:srgbClr val="FF0000"/>
                </a:solidFill>
              </a:rPr>
              <a:t>ініціативність, переконання</a:t>
            </a:r>
            <a:r>
              <a:rPr lang="uk-UA" dirty="0"/>
              <a:t>, </a:t>
            </a:r>
            <a:r>
              <a:rPr lang="uk-UA" b="1" dirty="0" smtClean="0">
                <a:solidFill>
                  <a:srgbClr val="FF0000"/>
                </a:solidFill>
              </a:rPr>
              <a:t>усвідомлення </a:t>
            </a:r>
            <a:r>
              <a:rPr lang="uk-UA" b="1" dirty="0">
                <a:solidFill>
                  <a:srgbClr val="FF0000"/>
                </a:solidFill>
              </a:rPr>
              <a:t>свого місця і ролі у суспільстві</a:t>
            </a:r>
            <a:r>
              <a:rPr lang="uk-UA" dirty="0"/>
              <a:t> та інші.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214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Загальний висновок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Можна сказати, що </a:t>
            </a:r>
            <a:r>
              <a:rPr lang="uk-UA" u="sng" dirty="0"/>
              <a:t>соціальна підструктура особистості</a:t>
            </a:r>
            <a:r>
              <a:rPr lang="uk-UA" dirty="0"/>
              <a:t> – </a:t>
            </a:r>
            <a:r>
              <a:rPr lang="uk-UA" b="1" dirty="0"/>
              <a:t>це її внутрішній світ, але світ зумовлений </a:t>
            </a:r>
            <a:r>
              <a:rPr lang="uk-UA" b="1" dirty="0">
                <a:solidFill>
                  <a:srgbClr val="C00000"/>
                </a:solidFill>
              </a:rPr>
              <a:t>не її психічними процесами і властивостями</a:t>
            </a:r>
            <a:r>
              <a:rPr lang="uk-UA" b="1" dirty="0"/>
              <a:t>, а світ – зумовлений </a:t>
            </a:r>
            <a:r>
              <a:rPr lang="uk-UA" b="1" dirty="0">
                <a:solidFill>
                  <a:srgbClr val="C00000"/>
                </a:solidFill>
              </a:rPr>
              <a:t>соціальними умовами і вимогами</a:t>
            </a:r>
            <a:r>
              <a:rPr lang="uk-UA" b="1" dirty="0"/>
              <a:t>. Таким чином, все, що </a:t>
            </a:r>
            <a:r>
              <a:rPr lang="uk-UA" b="1" dirty="0" err="1"/>
              <a:t>інтеріоризувалось</a:t>
            </a:r>
            <a:r>
              <a:rPr lang="uk-UA" b="1" dirty="0"/>
              <a:t> в особистості з норм і цінностей сус­пільства, його культури є складовими частинами її соціальної підструктури. 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7944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Autofit/>
          </a:bodyPr>
          <a:lstStyle/>
          <a:p>
            <a:r>
              <a:rPr lang="uk-UA" b="1" dirty="0" smtClean="0"/>
              <a:t>Характер як інтегральна соціальна якість особистості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r>
              <a:rPr lang="uk-UA" dirty="0"/>
              <a:t>Поняття "</a:t>
            </a:r>
            <a:r>
              <a:rPr lang="uk-UA" b="1" dirty="0">
                <a:solidFill>
                  <a:srgbClr val="C00000"/>
                </a:solidFill>
              </a:rPr>
              <a:t>характер</a:t>
            </a:r>
            <a:r>
              <a:rPr lang="uk-UA" dirty="0"/>
              <a:t>" походить від грецького слова </a:t>
            </a:r>
            <a:r>
              <a:rPr lang="en-US" dirty="0"/>
              <a:t>character, </a:t>
            </a:r>
            <a:r>
              <a:rPr lang="uk-UA" dirty="0"/>
              <a:t>яке означає "</a:t>
            </a:r>
            <a:r>
              <a:rPr lang="uk-UA" b="1" dirty="0">
                <a:solidFill>
                  <a:srgbClr val="C00000"/>
                </a:solidFill>
              </a:rPr>
              <a:t>печать</a:t>
            </a:r>
            <a:r>
              <a:rPr lang="uk-UA" dirty="0"/>
              <a:t>", </a:t>
            </a:r>
            <a:r>
              <a:rPr lang="uk-UA" dirty="0" smtClean="0"/>
              <a:t>«</a:t>
            </a:r>
            <a:r>
              <a:rPr lang="uk-UA" b="1" dirty="0" smtClean="0">
                <a:solidFill>
                  <a:srgbClr val="C00000"/>
                </a:solidFill>
              </a:rPr>
              <a:t>відбиток</a:t>
            </a:r>
            <a:r>
              <a:rPr lang="uk-UA" dirty="0" smtClean="0"/>
              <a:t>". </a:t>
            </a:r>
            <a:r>
              <a:rPr lang="uk-UA" dirty="0"/>
              <a:t>Спочатку під характером розуміли </a:t>
            </a:r>
            <a:r>
              <a:rPr lang="uk-UA" b="1" dirty="0">
                <a:solidFill>
                  <a:srgbClr val="0070C0"/>
                </a:solidFill>
              </a:rPr>
              <a:t>сукупність прикмет, ознак, які відрізняють одну людину від іншої</a:t>
            </a:r>
            <a:r>
              <a:rPr lang="uk-UA" dirty="0"/>
              <a:t>. Пізніше до характеру стали включати не всі істотні риси людини, а тільки ті, які </a:t>
            </a:r>
            <a:r>
              <a:rPr lang="uk-UA" b="1" dirty="0">
                <a:solidFill>
                  <a:srgbClr val="0070C0"/>
                </a:solidFill>
              </a:rPr>
              <a:t>характеризують властивий їй спосіб дій, поведінки в суспільстві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5868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/>
              <a:t>Характер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/>
              <a:t>- </a:t>
            </a:r>
            <a:r>
              <a:rPr lang="uk-UA" sz="3600" b="1" dirty="0" smtClean="0">
                <a:solidFill>
                  <a:srgbClr val="C00000"/>
                </a:solidFill>
              </a:rPr>
              <a:t>Характер</a:t>
            </a:r>
            <a:r>
              <a:rPr lang="uk-UA" sz="3600" dirty="0" smtClean="0"/>
              <a:t> </a:t>
            </a:r>
            <a:r>
              <a:rPr lang="uk-UA" sz="3600" dirty="0"/>
              <a:t>- це сукупність </a:t>
            </a:r>
            <a:r>
              <a:rPr lang="uk-UA" sz="3600" b="1" dirty="0">
                <a:solidFill>
                  <a:srgbClr val="0070C0"/>
                </a:solidFill>
              </a:rPr>
              <a:t>стійких індивідуальних </a:t>
            </a:r>
            <a:r>
              <a:rPr lang="uk-UA" sz="3600" dirty="0"/>
              <a:t>особливостей особистості, які складаються і виявляються в діяльності та спілкуванні, зумовлюючи типові для неї способи поведінки.</a:t>
            </a:r>
          </a:p>
          <a:p>
            <a:pPr marL="0" indent="0">
              <a:buNone/>
            </a:pPr>
            <a:r>
              <a:rPr lang="uk-UA" sz="3600" dirty="0" smtClean="0"/>
              <a:t>- </a:t>
            </a:r>
            <a:r>
              <a:rPr lang="uk-UA" sz="3600" b="1" dirty="0" smtClean="0">
                <a:solidFill>
                  <a:srgbClr val="C00000"/>
                </a:solidFill>
              </a:rPr>
              <a:t>Характер</a:t>
            </a:r>
            <a:r>
              <a:rPr lang="uk-UA" sz="3600" dirty="0" smtClean="0"/>
              <a:t> </a:t>
            </a:r>
            <a:r>
              <a:rPr lang="uk-UA" sz="3600" dirty="0"/>
              <a:t>- це індивідуальне поєднання </a:t>
            </a:r>
            <a:r>
              <a:rPr lang="uk-UA" sz="3600" b="1" dirty="0">
                <a:solidFill>
                  <a:srgbClr val="0070C0"/>
                </a:solidFill>
              </a:rPr>
              <a:t>найбільш стійких</a:t>
            </a:r>
            <a:r>
              <a:rPr lang="uk-UA" sz="3600" dirty="0"/>
              <a:t>, </a:t>
            </a:r>
            <a:r>
              <a:rPr lang="uk-UA" sz="3600" b="1" dirty="0">
                <a:solidFill>
                  <a:srgbClr val="0070C0"/>
                </a:solidFill>
              </a:rPr>
              <a:t>істотних</a:t>
            </a:r>
            <a:r>
              <a:rPr lang="uk-UA" sz="3600" dirty="0"/>
              <a:t> особливостей особистості, які визначають ставлення: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7164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Характер проявляється у ставленні особистості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1) </a:t>
            </a:r>
            <a:r>
              <a:rPr lang="uk-UA" b="1" dirty="0">
                <a:solidFill>
                  <a:srgbClr val="C00000"/>
                </a:solidFill>
              </a:rPr>
              <a:t>до самого себе </a:t>
            </a:r>
            <a:r>
              <a:rPr lang="uk-UA" dirty="0"/>
              <a:t>(міра вимогливості, критичності, самооцінка);</a:t>
            </a:r>
          </a:p>
          <a:p>
            <a:pPr marL="0" indent="0">
              <a:buNone/>
            </a:pPr>
            <a:r>
              <a:rPr lang="uk-UA" dirty="0"/>
              <a:t>2) </a:t>
            </a:r>
            <a:r>
              <a:rPr lang="uk-UA" b="1" dirty="0">
                <a:solidFill>
                  <a:srgbClr val="C00000"/>
                </a:solidFill>
              </a:rPr>
              <a:t>до інших людей </a:t>
            </a:r>
            <a:r>
              <a:rPr lang="uk-UA" dirty="0"/>
              <a:t>(індивідуалізм або колективізм, егоїзм або альтруїзм, жорстокість або доброта, грубість або ввічливість тощо);</a:t>
            </a:r>
          </a:p>
          <a:p>
            <a:pPr marL="0" indent="0">
              <a:buNone/>
            </a:pPr>
            <a:r>
              <a:rPr lang="uk-UA" dirty="0"/>
              <a:t>3) </a:t>
            </a:r>
            <a:r>
              <a:rPr lang="uk-UA" b="1" dirty="0">
                <a:solidFill>
                  <a:srgbClr val="C00000"/>
                </a:solidFill>
              </a:rPr>
              <a:t>до </a:t>
            </a:r>
            <a:r>
              <a:rPr lang="uk-UA" b="1" dirty="0" smtClean="0">
                <a:solidFill>
                  <a:srgbClr val="C00000"/>
                </a:solidFill>
              </a:rPr>
              <a:t>справи, праці </a:t>
            </a:r>
            <a:r>
              <a:rPr lang="uk-UA" dirty="0"/>
              <a:t>(лінь або працьовитість, </a:t>
            </a:r>
            <a:r>
              <a:rPr lang="uk-UA" dirty="0" smtClean="0"/>
              <a:t>відповідальність </a:t>
            </a:r>
            <a:r>
              <a:rPr lang="uk-UA" dirty="0"/>
              <a:t>або безвідповідальність, </a:t>
            </a:r>
            <a:r>
              <a:rPr lang="uk-UA" dirty="0" smtClean="0"/>
              <a:t>організованість – неорганізованість і т. ін.); </a:t>
            </a:r>
          </a:p>
          <a:p>
            <a:pPr marL="0" indent="0">
              <a:buNone/>
            </a:pPr>
            <a:r>
              <a:rPr lang="uk-UA" dirty="0" smtClean="0"/>
              <a:t>4) </a:t>
            </a:r>
            <a:r>
              <a:rPr lang="uk-UA" b="1" dirty="0">
                <a:solidFill>
                  <a:srgbClr val="C00000"/>
                </a:solidFill>
              </a:rPr>
              <a:t>д</a:t>
            </a:r>
            <a:r>
              <a:rPr lang="uk-UA" b="1" dirty="0" smtClean="0">
                <a:solidFill>
                  <a:srgbClr val="C00000"/>
                </a:solidFill>
              </a:rPr>
              <a:t>о світу речей </a:t>
            </a:r>
            <a:r>
              <a:rPr lang="uk-UA" dirty="0" smtClean="0"/>
              <a:t>(акуратність - неохайність, бережливість - марнотратство, скупість, дбайливе – недбайливе поводження)</a:t>
            </a:r>
          </a:p>
          <a:p>
            <a:pPr marL="0" indent="0">
              <a:buNone/>
            </a:pPr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/>
              <a:t>характері відображаються </a:t>
            </a:r>
            <a:r>
              <a:rPr lang="uk-UA" b="1" dirty="0">
                <a:solidFill>
                  <a:srgbClr val="C00000"/>
                </a:solidFill>
              </a:rPr>
              <a:t>вольові </a:t>
            </a:r>
            <a:r>
              <a:rPr lang="uk-UA" b="1" dirty="0" smtClean="0">
                <a:solidFill>
                  <a:srgbClr val="C00000"/>
                </a:solidFill>
              </a:rPr>
              <a:t>якості </a:t>
            </a:r>
            <a:r>
              <a:rPr lang="uk-UA" dirty="0"/>
              <a:t>(готовність долати перешкоди, </a:t>
            </a:r>
            <a:r>
              <a:rPr lang="uk-UA" dirty="0" smtClean="0"/>
              <a:t>наполегливість</a:t>
            </a:r>
            <a:r>
              <a:rPr lang="uk-UA" dirty="0"/>
              <a:t>, самостійність, рішучість, дисциплінованість)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679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завдання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4000" b="1" dirty="0" smtClean="0"/>
              <a:t>Зараз, друзі, переходимо у </a:t>
            </a:r>
            <a:r>
              <a:rPr lang="en-US" sz="4000" b="1" dirty="0" smtClean="0">
                <a:solidFill>
                  <a:srgbClr val="C00000"/>
                </a:solidFill>
              </a:rPr>
              <a:t>MOODLE</a:t>
            </a:r>
            <a:r>
              <a:rPr lang="uk-UA" sz="4000" b="1" dirty="0" smtClean="0">
                <a:solidFill>
                  <a:srgbClr val="C00000"/>
                </a:solidFill>
              </a:rPr>
              <a:t> і </a:t>
            </a:r>
            <a:r>
              <a:rPr lang="uk-UA" sz="4000" b="1" dirty="0" smtClean="0">
                <a:solidFill>
                  <a:schemeClr val="tx1"/>
                </a:solidFill>
              </a:rPr>
              <a:t>виконуємо завдання за матеріалами попередніх лекцій і сьогоднішньої.</a:t>
            </a:r>
          </a:p>
          <a:p>
            <a:pPr marL="0" indent="0">
              <a:buNone/>
            </a:pPr>
            <a:r>
              <a:rPr lang="uk-UA" sz="4000" b="1" dirty="0" smtClean="0">
                <a:solidFill>
                  <a:schemeClr val="tx1"/>
                </a:solidFill>
              </a:rPr>
              <a:t>Завдання треба виконати протягом залишку часу до кінця заняття (до </a:t>
            </a:r>
            <a:r>
              <a:rPr lang="uk-UA" sz="4000" b="1" dirty="0" smtClean="0">
                <a:solidFill>
                  <a:srgbClr val="C00000"/>
                </a:solidFill>
              </a:rPr>
              <a:t>12.45</a:t>
            </a:r>
            <a:r>
              <a:rPr lang="uk-UA" sz="4000" b="1" dirty="0" smtClean="0">
                <a:solidFill>
                  <a:schemeClr val="tx1"/>
                </a:solidFill>
              </a:rPr>
              <a:t>). Хто не впорається за цей час, отримає оцінку нижчого ґатунку. </a:t>
            </a:r>
            <a:r>
              <a:rPr lang="uk-UA" sz="4000" b="1" dirty="0" smtClean="0">
                <a:solidFill>
                  <a:srgbClr val="C00000"/>
                </a:solidFill>
              </a:rPr>
              <a:t>Бажаю вам успіху!</a:t>
            </a:r>
            <a:endParaRPr lang="uk-U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70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Сутність соціальної підструктури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Сьогодні настала черга розглянути соціальну підструктуру особистості, визначення її складових елементів та факторів, що впливають на її формування.</a:t>
            </a:r>
          </a:p>
          <a:p>
            <a:pPr marL="0" indent="0">
              <a:buNone/>
            </a:pPr>
            <a:r>
              <a:rPr lang="uk-UA" b="1" dirty="0"/>
              <a:t>Соціальна підструктура особистості характеризує як «зовнішню», так і «внутрішню» співвіднесеність людини з соціумом.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277551"/>
            <a:ext cx="1905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97531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171941"/>
            <a:ext cx="30003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07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dirty="0" smtClean="0"/>
              <a:t>Зовнішня співвіднесеність із соціумом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виражається </a:t>
            </a:r>
            <a:r>
              <a:rPr lang="uk-UA" dirty="0"/>
              <a:t>в </a:t>
            </a:r>
            <a:r>
              <a:rPr lang="uk-UA" sz="3600" b="1" u="sng" dirty="0"/>
              <a:t>системі </a:t>
            </a:r>
            <a:r>
              <a:rPr lang="uk-UA" sz="3600" b="1" u="sng" dirty="0">
                <a:solidFill>
                  <a:srgbClr val="C00000"/>
                </a:solidFill>
                <a:latin typeface="Franklin Gothic Book (Основной текст)"/>
              </a:rPr>
              <a:t>соціальних статусів </a:t>
            </a:r>
            <a:r>
              <a:rPr lang="uk-UA" b="1" dirty="0"/>
              <a:t>як </a:t>
            </a:r>
            <a:r>
              <a:rPr lang="uk-UA" b="1" dirty="0" smtClean="0"/>
              <a:t>об</a:t>
            </a:r>
            <a:r>
              <a:rPr lang="en-US" b="1" dirty="0" smtClean="0"/>
              <a:t>’</a:t>
            </a:r>
            <a:r>
              <a:rPr lang="uk-UA" b="1" dirty="0" err="1" smtClean="0"/>
              <a:t>єктивного</a:t>
            </a:r>
            <a:r>
              <a:rPr lang="uk-UA" b="1" dirty="0" smtClean="0"/>
              <a:t> </a:t>
            </a:r>
            <a:r>
              <a:rPr lang="uk-UA" b="1" dirty="0"/>
              <a:t>становища людини в суспільстві і </a:t>
            </a:r>
            <a:r>
              <a:rPr lang="uk-UA" sz="3600" b="1" u="sng" dirty="0">
                <a:solidFill>
                  <a:srgbClr val="C00000"/>
                </a:solidFill>
                <a:latin typeface="Franklin Gothic Book (Основной текст)"/>
              </a:rPr>
              <a:t>моделей рольової поведінки</a:t>
            </a:r>
            <a:r>
              <a:rPr lang="uk-UA" dirty="0"/>
              <a:t>. 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Вищий-нижчий   Жебрак–заможний   Керівник-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підлеглий</a:t>
            </a:r>
            <a:endParaRPr lang="uk-U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8868"/>
            <a:ext cx="2650232" cy="234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88458"/>
            <a:ext cx="2682999" cy="236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211" y="5142789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90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512168"/>
          </a:xfrm>
        </p:spPr>
        <p:txBody>
          <a:bodyPr>
            <a:noAutofit/>
          </a:bodyPr>
          <a:lstStyle/>
          <a:p>
            <a:r>
              <a:rPr lang="uk-UA" b="1" dirty="0" smtClean="0"/>
              <a:t>Чи впливають статуси на формування соціальних рис особистості?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/>
              <a:t>Наприклад, працівник призначається </a:t>
            </a:r>
            <a:r>
              <a:rPr lang="uk-UA" sz="3600" b="1" u="sng" dirty="0">
                <a:solidFill>
                  <a:srgbClr val="C00000"/>
                </a:solidFill>
              </a:rPr>
              <a:t>керівником</a:t>
            </a:r>
            <a:r>
              <a:rPr lang="uk-UA" sz="3600" dirty="0"/>
              <a:t> якогось підрозділу. Новий статус вимагає від нього і нових якостей</a:t>
            </a:r>
            <a:r>
              <a:rPr lang="uk-UA" sz="3600" i="1" dirty="0"/>
              <a:t>: </a:t>
            </a:r>
            <a:r>
              <a:rPr lang="uk-UA" sz="3600" b="1" i="1" dirty="0">
                <a:solidFill>
                  <a:srgbClr val="C00000"/>
                </a:solidFill>
              </a:rPr>
              <a:t>підвищеної відповідальності</a:t>
            </a:r>
            <a:r>
              <a:rPr lang="uk-UA" sz="3600" dirty="0"/>
              <a:t> (адже він тепер відповідає не тільки за себе, але й за колектив), </a:t>
            </a:r>
            <a:r>
              <a:rPr lang="uk-UA" sz="3600" b="1" i="1" dirty="0">
                <a:solidFill>
                  <a:srgbClr val="C00000"/>
                </a:solidFill>
              </a:rPr>
              <a:t>більшої наполегливості</a:t>
            </a:r>
            <a:r>
              <a:rPr lang="uk-UA" sz="3600" i="1" dirty="0"/>
              <a:t> і </a:t>
            </a:r>
            <a:r>
              <a:rPr lang="uk-UA" sz="3600" b="1" i="1" dirty="0">
                <a:solidFill>
                  <a:srgbClr val="C00000"/>
                </a:solidFill>
              </a:rPr>
              <a:t>працьовитості</a:t>
            </a:r>
            <a:r>
              <a:rPr lang="uk-UA" sz="3600" dirty="0"/>
              <a:t>, </a:t>
            </a:r>
            <a:r>
              <a:rPr lang="uk-UA" sz="3600" b="1" i="1" dirty="0">
                <a:solidFill>
                  <a:srgbClr val="C00000"/>
                </a:solidFill>
              </a:rPr>
              <a:t>ініціативності</a:t>
            </a:r>
            <a:r>
              <a:rPr lang="uk-UA" sz="3600" b="1" dirty="0">
                <a:solidFill>
                  <a:srgbClr val="C00000"/>
                </a:solidFill>
              </a:rPr>
              <a:t> </a:t>
            </a:r>
            <a:r>
              <a:rPr lang="uk-UA" sz="3600" dirty="0"/>
              <a:t>тощо</a:t>
            </a:r>
            <a:r>
              <a:rPr lang="uk-UA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53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Соціальні ролі (моделі рольової поведінки)</a:t>
            </a:r>
            <a:endParaRPr lang="uk-UA" sz="3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4096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18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«Внутрішня</a:t>
            </a:r>
            <a:r>
              <a:rPr lang="uk-UA" b="1" dirty="0"/>
              <a:t>» представлена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b="1" dirty="0" smtClean="0"/>
              <a:t>сукупністю </a:t>
            </a:r>
            <a:r>
              <a:rPr lang="uk-UA" sz="4000" b="1" dirty="0"/>
              <a:t>потреб, інтересів, цілей, мотивів, очікувань, ціннісних орієнтацій, установок, і диспозицій, які формуються на індивідуальному рівні,</a:t>
            </a:r>
            <a:r>
              <a:rPr lang="uk-UA" sz="4000" dirty="0"/>
              <a:t> але в залежності від соціум і виступають мотиваційним механізмом соціальної поведінки.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45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>
            <a:normAutofit/>
          </a:bodyPr>
          <a:lstStyle/>
          <a:p>
            <a:r>
              <a:rPr lang="uk-UA" sz="4400" b="1" dirty="0"/>
              <a:t>Мотиваційний механізм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8052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4400" dirty="0" smtClean="0"/>
              <a:t>включає </a:t>
            </a:r>
            <a:r>
              <a:rPr lang="uk-UA" sz="4400" dirty="0"/>
              <a:t>в себе взаємодію </a:t>
            </a:r>
            <a:r>
              <a:rPr lang="uk-UA" sz="4400" b="1" dirty="0">
                <a:solidFill>
                  <a:srgbClr val="C00000"/>
                </a:solidFill>
              </a:rPr>
              <a:t>потреб</a:t>
            </a:r>
            <a:r>
              <a:rPr lang="uk-UA" sz="4400" dirty="0"/>
              <a:t>, </a:t>
            </a:r>
            <a:r>
              <a:rPr lang="uk-UA" sz="4400" b="1" dirty="0">
                <a:solidFill>
                  <a:srgbClr val="C00000"/>
                </a:solidFill>
              </a:rPr>
              <a:t>ціннісних орієнтацій</a:t>
            </a:r>
            <a:r>
              <a:rPr lang="uk-UA" sz="4400" dirty="0"/>
              <a:t> і </a:t>
            </a:r>
            <a:r>
              <a:rPr lang="uk-UA" sz="4400" b="1" dirty="0">
                <a:solidFill>
                  <a:srgbClr val="C00000"/>
                </a:solidFill>
              </a:rPr>
              <a:t>інтересів</a:t>
            </a:r>
            <a:r>
              <a:rPr lang="uk-UA" sz="4400" dirty="0"/>
              <a:t>, кінцевим результатом яких є їх перетворення в </a:t>
            </a:r>
            <a:r>
              <a:rPr lang="uk-UA" sz="4400" b="1" dirty="0">
                <a:solidFill>
                  <a:srgbClr val="C00000"/>
                </a:solidFill>
              </a:rPr>
              <a:t>ціль особистості</a:t>
            </a:r>
            <a:r>
              <a:rPr lang="uk-UA" sz="4400" dirty="0"/>
              <a:t>. Потреби виступають (стосовно до особистості) як вихідні побуднику її діяльності, відображаючи об'єктивні умови існування людини, будучи однією з найбільш важливих форм зв'язку особистості з навколишнім світом. </a:t>
            </a:r>
            <a:r>
              <a:rPr lang="ru-RU" sz="4400" dirty="0" smtClean="0"/>
              <a:t>Потреби </a:t>
            </a:r>
            <a:r>
              <a:rPr lang="ru-RU" sz="4400" dirty="0" err="1" smtClean="0"/>
              <a:t>можуть</a:t>
            </a:r>
            <a:r>
              <a:rPr lang="ru-RU" sz="4400" dirty="0" smtClean="0"/>
              <a:t> бути </a:t>
            </a:r>
            <a:r>
              <a:rPr lang="ru-RU" sz="4400" dirty="0" err="1" smtClean="0"/>
              <a:t>природними</a:t>
            </a:r>
            <a:r>
              <a:rPr lang="ru-RU" sz="4400" dirty="0" smtClean="0"/>
              <a:t> і </a:t>
            </a:r>
            <a:r>
              <a:rPr lang="ru-RU" sz="4400" dirty="0" err="1" smtClean="0"/>
              <a:t>соціальними</a:t>
            </a:r>
            <a:r>
              <a:rPr lang="ru-RU" sz="4400" dirty="0" smtClean="0"/>
              <a:t>. Разом </a:t>
            </a:r>
            <a:r>
              <a:rPr lang="ru-RU" sz="4400" dirty="0"/>
              <a:t>з </a:t>
            </a:r>
            <a:r>
              <a:rPr lang="ru-RU" sz="4400" dirty="0" err="1"/>
              <a:t>тим</a:t>
            </a:r>
            <a:r>
              <a:rPr lang="ru-RU" sz="4400" dirty="0"/>
              <a:t> </a:t>
            </a:r>
            <a:r>
              <a:rPr lang="ru-RU" sz="4400" dirty="0" err="1"/>
              <a:t>різкої</a:t>
            </a:r>
            <a:r>
              <a:rPr lang="ru-RU" sz="4400" dirty="0"/>
              <a:t> </a:t>
            </a:r>
            <a:r>
              <a:rPr lang="ru-RU" sz="4400" dirty="0" err="1"/>
              <a:t>межі</a:t>
            </a:r>
            <a:r>
              <a:rPr lang="ru-RU" sz="4400" dirty="0"/>
              <a:t> </a:t>
            </a:r>
            <a:r>
              <a:rPr lang="ru-RU" sz="4400" dirty="0" err="1"/>
              <a:t>між</a:t>
            </a:r>
            <a:r>
              <a:rPr lang="ru-RU" sz="4400" dirty="0"/>
              <a:t> ними </a:t>
            </a:r>
            <a:r>
              <a:rPr lang="ru-RU" sz="4400" dirty="0" err="1"/>
              <a:t>немає</a:t>
            </a:r>
            <a:r>
              <a:rPr lang="ru-RU" sz="4400" dirty="0"/>
              <a:t>, </a:t>
            </a:r>
            <a:r>
              <a:rPr lang="ru-RU" sz="4400" dirty="0" err="1"/>
              <a:t>оскільки</a:t>
            </a:r>
            <a:r>
              <a:rPr lang="ru-RU" sz="4400" dirty="0"/>
              <a:t> потреба в </a:t>
            </a:r>
            <a:r>
              <a:rPr lang="ru-RU" sz="4400" dirty="0" err="1"/>
              <a:t>одязі</a:t>
            </a:r>
            <a:r>
              <a:rPr lang="ru-RU" sz="4400" dirty="0"/>
              <a:t>, </a:t>
            </a:r>
            <a:r>
              <a:rPr lang="ru-RU" sz="4400" dirty="0" err="1"/>
              <a:t>житло</a:t>
            </a:r>
            <a:r>
              <a:rPr lang="ru-RU" sz="4400" dirty="0"/>
              <a:t>, і </a:t>
            </a:r>
            <a:r>
              <a:rPr lang="ru-RU" sz="4400" dirty="0" err="1"/>
              <a:t>навіть</a:t>
            </a:r>
            <a:r>
              <a:rPr lang="ru-RU" sz="4400" dirty="0"/>
              <a:t> </a:t>
            </a:r>
            <a:r>
              <a:rPr lang="ru-RU" sz="4400" dirty="0" err="1"/>
              <a:t>їжі</a:t>
            </a:r>
            <a:r>
              <a:rPr lang="ru-RU" sz="4400" dirty="0"/>
              <a:t> </a:t>
            </a:r>
            <a:r>
              <a:rPr lang="ru-RU" sz="4400" dirty="0" err="1"/>
              <a:t>набувають</a:t>
            </a:r>
            <a:r>
              <a:rPr lang="ru-RU" sz="4400" dirty="0"/>
              <a:t> </a:t>
            </a:r>
            <a:r>
              <a:rPr lang="ru-RU" sz="4400" dirty="0" err="1"/>
              <a:t>соціальну</a:t>
            </a:r>
            <a:r>
              <a:rPr lang="ru-RU" sz="4400" dirty="0"/>
              <a:t> </a:t>
            </a:r>
            <a:r>
              <a:rPr lang="uk-UA" sz="4400" dirty="0"/>
              <a:t>«</a:t>
            </a:r>
            <a:r>
              <a:rPr lang="ru-RU" sz="4400" dirty="0" err="1"/>
              <a:t>оболонку</a:t>
            </a:r>
            <a:r>
              <a:rPr lang="uk-UA" sz="4400" dirty="0"/>
              <a:t>».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547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Соціальна підструктура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600" dirty="0"/>
              <a:t>Таким чином, </a:t>
            </a:r>
            <a:r>
              <a:rPr lang="uk-UA" sz="3600" b="1" dirty="0">
                <a:solidFill>
                  <a:srgbClr val="C00000"/>
                </a:solidFill>
              </a:rPr>
              <a:t>соціальна підструктура </a:t>
            </a:r>
            <a:r>
              <a:rPr lang="uk-UA" sz="3600" dirty="0"/>
              <a:t>особистості містить сукупність об'єктивних і суб'єктивних властивостей індивіда, що виникають і функціонують у процесі його різноманітної діяльності, під впливом тих спільнот і об'єднань, в які входить людина.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864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44016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Вплив соціуму на формування особистості, її соціальної підструктури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12088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Особистість майже у всьому залежить від суспільства, бо саме в ньому вона і стає </a:t>
            </a:r>
            <a:r>
              <a:rPr lang="uk-UA" b="1" dirty="0">
                <a:solidFill>
                  <a:srgbClr val="C00000"/>
                </a:solidFill>
              </a:rPr>
              <a:t>особистістю</a:t>
            </a:r>
            <a:r>
              <a:rPr lang="uk-UA" dirty="0"/>
              <a:t> завдяки </a:t>
            </a:r>
            <a:r>
              <a:rPr lang="uk-UA" b="1" dirty="0">
                <a:solidFill>
                  <a:srgbClr val="0070C0"/>
                </a:solidFill>
              </a:rPr>
              <a:t>процесу соціалізації</a:t>
            </a:r>
            <a:r>
              <a:rPr lang="uk-UA" dirty="0"/>
              <a:t>. Під </a:t>
            </a:r>
            <a:r>
              <a:rPr lang="uk-UA" b="1" dirty="0">
                <a:solidFill>
                  <a:srgbClr val="0070C0"/>
                </a:solidFill>
              </a:rPr>
              <a:t>соціалізацією</a:t>
            </a:r>
            <a:r>
              <a:rPr lang="uk-UA" dirty="0"/>
              <a:t> розуміється соціальний процес </a:t>
            </a:r>
            <a:r>
              <a:rPr lang="uk-UA" b="1" dirty="0">
                <a:solidFill>
                  <a:srgbClr val="0070C0"/>
                </a:solidFill>
              </a:rPr>
              <a:t>засвоєння</a:t>
            </a:r>
            <a:r>
              <a:rPr lang="uk-UA" dirty="0"/>
              <a:t> індивідом соціальних норм і правил поведінки, певних знань, моральних і культурних принципів, певного світогляду. Соціалізація відбувається як спонтанно, так і цілеспрямовано. Цілеспрямована соціалізація називається вихованням. 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9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782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СОЦІАЛЬНА ПІДСТРУКТУРА ОСОБИСТОСТІ</vt:lpstr>
      <vt:lpstr>Сутність соціальної підструктури</vt:lpstr>
      <vt:lpstr>Зовнішня співвіднесеність із соціумом</vt:lpstr>
      <vt:lpstr>Чи впливають статуси на формування соціальних рис особистості?</vt:lpstr>
      <vt:lpstr>Соціальні ролі (моделі рольової поведінки)</vt:lpstr>
      <vt:lpstr>«Внутрішня» представлена</vt:lpstr>
      <vt:lpstr>Мотиваційний механізм</vt:lpstr>
      <vt:lpstr>Соціальна підструктура</vt:lpstr>
      <vt:lpstr>Вплив соціуму на формування особистості, її соціальної підструктури</vt:lpstr>
      <vt:lpstr>соціалізація</vt:lpstr>
      <vt:lpstr>Загальний висновок</vt:lpstr>
      <vt:lpstr>Характер як інтегральна соціальна якість особистості</vt:lpstr>
      <vt:lpstr>Характер</vt:lpstr>
      <vt:lpstr>Характер проявляється у ставленні особистості</vt:lpstr>
      <vt:lpstr>завдання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ПІДСТРУКТУРА ОСОБИСТОСТІ</dc:title>
  <dc:creator>userznu</dc:creator>
  <cp:lastModifiedBy>userznu</cp:lastModifiedBy>
  <cp:revision>10</cp:revision>
  <dcterms:created xsi:type="dcterms:W3CDTF">2020-10-19T13:12:46Z</dcterms:created>
  <dcterms:modified xsi:type="dcterms:W3CDTF">2020-10-19T15:02:15Z</dcterms:modified>
</cp:coreProperties>
</file>