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uk-UA" sz="2400" dirty="0"/>
              <a:t>1. Фінансова діяльність суб’єктів господарювання без створення юридичної особи.</a:t>
            </a:r>
            <a:br>
              <a:rPr lang="uk-UA" sz="2400" dirty="0"/>
            </a:br>
            <a:r>
              <a:rPr lang="uk-UA" sz="2400" dirty="0"/>
              <a:t>2. Особливості фінансової діяльності приватних підприємств.</a:t>
            </a:r>
            <a:br>
              <a:rPr lang="uk-UA" sz="2400" dirty="0"/>
            </a:br>
            <a:r>
              <a:rPr lang="uk-UA" sz="2400" dirty="0"/>
              <a:t>3. Особливості фінансової діяльності товариств з обмеженою відповідальністю.</a:t>
            </a:r>
            <a:br>
              <a:rPr lang="uk-UA" sz="2400" dirty="0"/>
            </a:br>
            <a:r>
              <a:rPr lang="uk-UA" sz="2400" dirty="0"/>
              <a:t>4. Особливості фінансової діяльності акціонерних товариств.</a:t>
            </a:r>
            <a:br>
              <a:rPr lang="uk-UA" sz="2400" dirty="0"/>
            </a:br>
            <a:r>
              <a:rPr lang="uk-UA" sz="2400" dirty="0"/>
              <a:t>5. Особливості фінансової діяльності командитних і повних товариств.</a:t>
            </a:r>
            <a:br>
              <a:rPr lang="uk-UA" sz="2400" dirty="0"/>
            </a:br>
            <a:r>
              <a:rPr lang="uk-UA" sz="2400" dirty="0"/>
              <a:t>6. Особливості фінансової діяльності підприємств з іноземними інвестиціями.</a:t>
            </a:r>
            <a:br>
              <a:rPr lang="uk-UA" sz="2400" dirty="0"/>
            </a:br>
            <a:r>
              <a:rPr lang="uk-UA" sz="2400" dirty="0"/>
              <a:t>7. Фінансова діяльність державних і казенних підприємств.</a:t>
            </a:r>
            <a:endParaRPr lang="uk-UA" sz="24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2. </a:t>
            </a:r>
            <a:r>
              <a:rPr lang="uk-UA" b="1" dirty="0"/>
              <a:t>Особливості фінансування суб’єктів підприємництва різних форм організації бізнесу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>
            <a:normAutofit fontScale="40000" lnSpcReduction="20000"/>
          </a:bodyPr>
          <a:lstStyle/>
          <a:p>
            <a:r>
              <a:rPr lang="uk-UA" sz="4500" b="1" dirty="0">
                <a:solidFill>
                  <a:schemeClr val="tx1"/>
                </a:solidFill>
              </a:rPr>
              <a:t>Суб’єктами підприємницької діяльності в Україні можуть бути </a:t>
            </a:r>
            <a:r>
              <a:rPr lang="uk-UA" sz="4500" dirty="0">
                <a:solidFill>
                  <a:schemeClr val="tx1"/>
                </a:solidFill>
              </a:rPr>
              <a:t>не тільки юридичні, а й фізичні особи — громадяни України, а також громадяни інших держав, не обмежені законом у правоздатності або дієздатності.</a:t>
            </a:r>
            <a:endParaRPr lang="uk-UA" sz="4500" dirty="0" smtClean="0">
              <a:solidFill>
                <a:schemeClr val="tx1"/>
              </a:solidFill>
            </a:endParaRPr>
          </a:p>
          <a:p>
            <a:endParaRPr lang="uk-UA" sz="4500" b="1" dirty="0" smtClean="0">
              <a:solidFill>
                <a:schemeClr val="tx1"/>
              </a:solidFill>
            </a:endParaRPr>
          </a:p>
          <a:p>
            <a:r>
              <a:rPr lang="uk-UA" sz="4500" b="1" dirty="0" smtClean="0">
                <a:solidFill>
                  <a:schemeClr val="tx1"/>
                </a:solidFill>
              </a:rPr>
              <a:t>Власний капітал приватного підприємця </a:t>
            </a:r>
            <a:r>
              <a:rPr lang="uk-UA" sz="4500" dirty="0" smtClean="0">
                <a:solidFill>
                  <a:schemeClr val="tx1"/>
                </a:solidFill>
              </a:rPr>
              <a:t>формується виключно за рахунок його приватного майна.</a:t>
            </a:r>
          </a:p>
          <a:p>
            <a:r>
              <a:rPr lang="uk-UA" sz="45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uk-UA" sz="4500" b="1" dirty="0" smtClean="0">
                <a:solidFill>
                  <a:schemeClr val="tx1"/>
                </a:solidFill>
              </a:rPr>
              <a:t>Приватний підприємець відповідає за боргами суб’єкта господарювання, власником якого він є, </a:t>
            </a:r>
            <a:r>
              <a:rPr lang="uk-UA" sz="4500" dirty="0" smtClean="0">
                <a:solidFill>
                  <a:schemeClr val="tx1"/>
                </a:solidFill>
              </a:rPr>
              <a:t>всім своїм майном, окрім майна, на яке згідно з цивільним процесуальним законодавством не може бути звернено стягнення. </a:t>
            </a:r>
          </a:p>
          <a:p>
            <a:endParaRPr lang="uk-UA" sz="4500" dirty="0">
              <a:solidFill>
                <a:schemeClr val="tx1"/>
              </a:solidFill>
            </a:endParaRPr>
          </a:p>
          <a:p>
            <a:r>
              <a:rPr lang="uk-UA" sz="4500" b="1" dirty="0" smtClean="0">
                <a:solidFill>
                  <a:schemeClr val="tx1"/>
                </a:solidFill>
              </a:rPr>
              <a:t>Оподаткування:</a:t>
            </a:r>
          </a:p>
          <a:p>
            <a:pPr algn="just"/>
            <a:r>
              <a:rPr lang="uk-UA" sz="4500" dirty="0" smtClean="0">
                <a:solidFill>
                  <a:schemeClr val="tx1"/>
                </a:solidFill>
              </a:rPr>
              <a:t>- оподаткування сукупного чистого доходу та сплата інших податків, передбачених законодавством України (традиційне оподаткування);</a:t>
            </a:r>
          </a:p>
          <a:p>
            <a:pPr algn="just"/>
            <a:r>
              <a:rPr lang="uk-UA" sz="4500" dirty="0" smtClean="0">
                <a:solidFill>
                  <a:schemeClr val="tx1"/>
                </a:solidFill>
              </a:rPr>
              <a:t>- сплата єдиного податку.</a:t>
            </a:r>
          </a:p>
          <a:p>
            <a:endParaRPr lang="uk-UA" sz="4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b="1" dirty="0" smtClean="0"/>
              <a:t>Приватне підприємство — </a:t>
            </a:r>
            <a:r>
              <a:rPr lang="uk-UA" dirty="0" smtClean="0"/>
              <a:t>це юридична особа, заснована на власності окремого громадянина (в т. ч. нерезидента) з правом найму робочої сили. 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Фінансування приватного підприємства здійснюється на основі:</a:t>
            </a:r>
          </a:p>
          <a:p>
            <a:pPr marL="0" indent="0" algn="just">
              <a:buNone/>
            </a:pPr>
            <a:r>
              <a:rPr lang="uk-UA" dirty="0" smtClean="0"/>
              <a:t>– внесків його власника;</a:t>
            </a:r>
          </a:p>
          <a:p>
            <a:pPr marL="0" indent="0" algn="just">
              <a:buNone/>
            </a:pPr>
            <a:r>
              <a:rPr lang="uk-UA" dirty="0" smtClean="0"/>
              <a:t>– тезаврації прибутку;</a:t>
            </a:r>
          </a:p>
          <a:p>
            <a:pPr marL="0" indent="0" algn="just">
              <a:buNone/>
            </a:pPr>
            <a:r>
              <a:rPr lang="uk-UA" dirty="0" smtClean="0"/>
              <a:t>– одержання комерційних чи банківських позичок.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b="1" dirty="0" smtClean="0"/>
              <a:t>Оподаткування:</a:t>
            </a:r>
          </a:p>
          <a:p>
            <a:pPr marL="0" indent="0" algn="just">
              <a:buNone/>
            </a:pPr>
            <a:r>
              <a:rPr lang="uk-UA" dirty="0" smtClean="0"/>
              <a:t>- оподаткування сукупного чистого доходу та сплата інших податків, передбачених законодавством України (традиційне оподаткування);</a:t>
            </a:r>
          </a:p>
          <a:p>
            <a:pPr marL="0" indent="0" algn="just">
              <a:buNone/>
            </a:pPr>
            <a:r>
              <a:rPr lang="uk-UA" dirty="0" smtClean="0"/>
              <a:t>- сплата єдиного податку.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ru-RU" dirty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400" b="1" dirty="0"/>
              <a:t>Товариство з обмеженою відповідальністю (ТОВ) </a:t>
            </a:r>
            <a:r>
              <a:rPr lang="uk-UA" sz="2400" dirty="0" smtClean="0"/>
              <a:t>є </a:t>
            </a:r>
            <a:r>
              <a:rPr lang="uk-UA" sz="2400" dirty="0"/>
              <a:t>суб’єктом колективної власності, має статутний капітал, поділений на частки, розмір яких визначається статутними документами. </a:t>
            </a:r>
          </a:p>
          <a:p>
            <a:pPr marL="0" indent="0" algn="ctr">
              <a:buNone/>
            </a:pPr>
            <a:endParaRPr lang="uk-UA" sz="2400" b="1" dirty="0" smtClean="0"/>
          </a:p>
          <a:p>
            <a:pPr marL="0" indent="0" algn="ctr">
              <a:buNone/>
            </a:pPr>
            <a:r>
              <a:rPr lang="uk-UA" sz="2400" b="1" dirty="0" smtClean="0"/>
              <a:t>Відповідальність </a:t>
            </a:r>
            <a:r>
              <a:rPr lang="uk-UA" sz="2400" b="1" dirty="0"/>
              <a:t>учасників ТОВ за борги підприємства обмежується їх внесками у власний капітал. </a:t>
            </a:r>
            <a:endParaRPr lang="uk-UA" sz="2400" b="1" dirty="0" smtClean="0"/>
          </a:p>
          <a:p>
            <a:pPr marL="0" indent="0" algn="ctr">
              <a:buNone/>
            </a:pPr>
            <a:endParaRPr lang="uk-UA" sz="2400" b="1" dirty="0" smtClean="0"/>
          </a:p>
          <a:p>
            <a:pPr marL="0" indent="0" algn="ctr">
              <a:buNone/>
            </a:pPr>
            <a:r>
              <a:rPr lang="uk-UA" sz="2400" b="1" dirty="0" smtClean="0"/>
              <a:t>Фінансування </a:t>
            </a:r>
            <a:r>
              <a:rPr lang="uk-UA" sz="2400" b="1" dirty="0"/>
              <a:t>товариства може здійснюватися на основі:</a:t>
            </a:r>
          </a:p>
          <a:p>
            <a:pPr marL="0" indent="0" algn="just">
              <a:buNone/>
            </a:pPr>
            <a:r>
              <a:rPr lang="uk-UA" sz="2400" dirty="0"/>
              <a:t>– додаткових внесків учасників;</a:t>
            </a:r>
          </a:p>
          <a:p>
            <a:pPr marL="0" indent="0" algn="just">
              <a:buNone/>
            </a:pPr>
            <a:r>
              <a:rPr lang="uk-UA" sz="2400" dirty="0"/>
              <a:t>– тезаврації прибутку;</a:t>
            </a:r>
          </a:p>
          <a:p>
            <a:pPr marL="0" indent="0" algn="just">
              <a:buNone/>
            </a:pPr>
            <a:r>
              <a:rPr lang="uk-UA" sz="2400" dirty="0"/>
              <a:t>– залучення банківських і комерційних позичок, у т. ч. шляхом емісії облігацій (за певних обставин</a:t>
            </a:r>
            <a:r>
              <a:rPr lang="uk-UA" sz="2400" dirty="0" smtClean="0"/>
              <a:t>).</a:t>
            </a:r>
          </a:p>
          <a:p>
            <a:pPr marL="0" indent="0" algn="just">
              <a:buNone/>
            </a:pPr>
            <a:endParaRPr lang="uk-UA" sz="2400" dirty="0"/>
          </a:p>
          <a:p>
            <a:pPr marL="0" indent="0" algn="ctr">
              <a:buNone/>
            </a:pPr>
            <a:r>
              <a:rPr lang="uk-UA" sz="2400" b="1" dirty="0" smtClean="0"/>
              <a:t>Оподаткування:</a:t>
            </a:r>
          </a:p>
          <a:p>
            <a:pPr marL="0" indent="0" algn="just">
              <a:buNone/>
            </a:pPr>
            <a:r>
              <a:rPr lang="uk-UA" sz="2400" dirty="0" smtClean="0"/>
              <a:t>- оподаткування сукупного чистого доходу та сплата інших податків, передбачених законодавством України (традиційне оподаткування);</a:t>
            </a:r>
          </a:p>
          <a:p>
            <a:pPr marL="0" indent="0" algn="just">
              <a:buNone/>
            </a:pPr>
            <a:r>
              <a:rPr lang="uk-UA" sz="2400" dirty="0" smtClean="0"/>
              <a:t>- сплата єдиного податку.</a:t>
            </a:r>
          </a:p>
          <a:p>
            <a:pPr marL="0" indent="0" algn="just">
              <a:buNone/>
            </a:pPr>
            <a:endParaRPr lang="uk-UA" sz="2400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Акціонерне товариство — </a:t>
            </a:r>
            <a:r>
              <a:rPr lang="uk-UA" sz="2100" dirty="0"/>
              <a:t>господарське товариство, статутний капітал якого поділений на визначену кількість акцій рівної номінальної вартості і яке несе відповідальність за своїми зобов’язаннями всім належним майном. 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Фінансування </a:t>
            </a:r>
            <a:r>
              <a:rPr lang="uk-UA" sz="2100" b="1" dirty="0"/>
              <a:t>акціонерного товариства може здійснюватися за рахунок:</a:t>
            </a:r>
          </a:p>
          <a:p>
            <a:pPr marL="0" indent="0" algn="just">
              <a:buNone/>
            </a:pPr>
            <a:r>
              <a:rPr lang="uk-UA" sz="2100" dirty="0"/>
              <a:t>– надходження коштів від емісії акцій (простих і привілейованих);</a:t>
            </a:r>
          </a:p>
          <a:p>
            <a:pPr marL="0" indent="0" algn="just">
              <a:buNone/>
            </a:pPr>
            <a:r>
              <a:rPr lang="uk-UA" sz="2100" dirty="0"/>
              <a:t>– випуску облігацій, цінних паперів, що конвертуються в акції (конвертовані облігації);</a:t>
            </a:r>
          </a:p>
          <a:p>
            <a:pPr marL="0" indent="0" algn="just">
              <a:buNone/>
            </a:pPr>
            <a:r>
              <a:rPr lang="uk-UA" sz="2100" dirty="0"/>
              <a:t>– опціонів на придбання акцій;</a:t>
            </a:r>
          </a:p>
          <a:p>
            <a:pPr marL="0" indent="0" algn="just">
              <a:buNone/>
            </a:pPr>
            <a:r>
              <a:rPr lang="uk-UA" sz="2100" dirty="0"/>
              <a:t>– тезаврований прибуток;</a:t>
            </a:r>
          </a:p>
          <a:p>
            <a:pPr marL="0" indent="0" algn="just">
              <a:buNone/>
            </a:pPr>
            <a:r>
              <a:rPr lang="uk-UA" sz="2100" dirty="0"/>
              <a:t>– банківські та комерційні позички.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Повним визнається таке товариство, </a:t>
            </a:r>
            <a:r>
              <a:rPr lang="uk-UA" sz="2100" dirty="0"/>
              <a:t>всі учасники якого ведуть спільну підприємницьку діяльність і несуть солідарну відповідальність за зобов’язаннями товариства всім своїм майном. </a:t>
            </a:r>
            <a:endParaRPr lang="uk-UA" sz="2100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Командитним </a:t>
            </a:r>
            <a:r>
              <a:rPr lang="uk-UA" sz="2100" b="1" dirty="0"/>
              <a:t>товариством визнається товариство, </a:t>
            </a:r>
            <a:r>
              <a:rPr lang="uk-UA" sz="2100" dirty="0"/>
              <a:t>в якому разом з одним або більше учасниками, які здійснюють від імені товариства підприємницьку діяльність і несуть відповідальність за зобов’язаннями товариства всім своїм майном (</a:t>
            </a:r>
            <a:r>
              <a:rPr lang="uk-UA" sz="2100" dirty="0" err="1"/>
              <a:t>комплементаріями</a:t>
            </a:r>
            <a:r>
              <a:rPr lang="uk-UA" sz="2100" dirty="0"/>
              <a:t>), є один або більше учасників, відповідальність яких обмежується вкладом у майні товариства (вкладників). </a:t>
            </a:r>
            <a:endParaRPr lang="uk-UA" sz="2100" dirty="0" smtClean="0"/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b="1" dirty="0"/>
              <a:t>Фінансування товариства може здійснюватися на основі:</a:t>
            </a:r>
          </a:p>
          <a:p>
            <a:pPr marL="0" indent="0" algn="just">
              <a:buNone/>
            </a:pPr>
            <a:r>
              <a:rPr lang="uk-UA" sz="2100" dirty="0"/>
              <a:t>– додаткових внесків учасників;</a:t>
            </a:r>
          </a:p>
          <a:p>
            <a:pPr marL="0" indent="0" algn="just">
              <a:buNone/>
            </a:pPr>
            <a:r>
              <a:rPr lang="uk-UA" sz="2100" dirty="0"/>
              <a:t>– тезаврації прибутку;</a:t>
            </a:r>
          </a:p>
          <a:p>
            <a:pPr marL="0" indent="0" algn="just">
              <a:buNone/>
            </a:pPr>
            <a:r>
              <a:rPr lang="uk-UA" sz="2100" dirty="0"/>
              <a:t>– залучення банківських і комерційних позичок, у т. ч. шляхом емісії облігацій (за певних обставин).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Підприємство з іноземними інвестиціями — </a:t>
            </a:r>
            <a:r>
              <a:rPr lang="uk-UA" sz="2100" dirty="0"/>
              <a:t>підприємство будь-якої організаційно-правової форми, створене відповідно до законодавства України, іноземна інвестиція в статутному капіталі якого, за його наявності, становить не менше 10 %. </a:t>
            </a:r>
            <a:endParaRPr lang="uk-UA" sz="2100" dirty="0" smtClean="0"/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b="1" dirty="0"/>
              <a:t>Зазначені підприємства можуть утворюватися в результаті:</a:t>
            </a:r>
          </a:p>
          <a:p>
            <a:pPr marL="0" indent="0" algn="just">
              <a:buNone/>
            </a:pPr>
            <a:r>
              <a:rPr lang="uk-UA" sz="2100" dirty="0"/>
              <a:t>а) часткової участі у підприємствах, що створюються спільно з українськими юридичними і фізичними особами; </a:t>
            </a:r>
          </a:p>
          <a:p>
            <a:pPr marL="0" indent="0" algn="just">
              <a:buNone/>
            </a:pPr>
            <a:r>
              <a:rPr lang="uk-UA" sz="2100" dirty="0"/>
              <a:t>б) придбання корпоративних прав діючих підприємств;</a:t>
            </a:r>
          </a:p>
          <a:p>
            <a:pPr marL="0" indent="0" algn="just">
              <a:buNone/>
            </a:pPr>
            <a:r>
              <a:rPr lang="uk-UA" sz="2100" dirty="0"/>
              <a:t>в) створення підприємств, що повністю належать іноземним інвесторам, філій та інших відокремлених підрозділів іноземних юридичних осіб або придбання у власність діючих підприємств повністю.</a:t>
            </a:r>
          </a:p>
          <a:p>
            <a:pPr marL="0" indent="0" algn="ctr">
              <a:buNone/>
            </a:pPr>
            <a:endParaRPr lang="uk-UA" sz="2100" dirty="0" smtClean="0"/>
          </a:p>
          <a:p>
            <a:pPr marL="0" indent="0" algn="ctr">
              <a:buNone/>
            </a:pPr>
            <a:r>
              <a:rPr lang="uk-UA" sz="2100" b="1" dirty="0" smtClean="0"/>
              <a:t>Вітчизняне </a:t>
            </a:r>
            <a:r>
              <a:rPr lang="uk-UA" sz="2100" b="1" dirty="0"/>
              <a:t>законодавство розрізняє такі основні види іноземних інвестицій:</a:t>
            </a:r>
          </a:p>
          <a:p>
            <a:pPr marL="0" indent="0" algn="just">
              <a:buNone/>
            </a:pPr>
            <a:r>
              <a:rPr lang="uk-UA" sz="2100" dirty="0"/>
              <a:t>1) іноземна валюта, що визнається конвертованою Національним банком України; </a:t>
            </a:r>
          </a:p>
          <a:p>
            <a:pPr marL="0" indent="0" algn="just">
              <a:buNone/>
            </a:pPr>
            <a:r>
              <a:rPr lang="uk-UA" sz="2100" dirty="0"/>
              <a:t>2) валюта України (у разі реінвестицій); </a:t>
            </a:r>
          </a:p>
          <a:p>
            <a:pPr marL="0" indent="0" algn="just">
              <a:buNone/>
            </a:pPr>
            <a:r>
              <a:rPr lang="uk-UA" sz="2100" dirty="0"/>
              <a:t>3) будь-яке рухоме і нерухоме майно та пов’язані з ним майнові права;</a:t>
            </a:r>
          </a:p>
          <a:p>
            <a:pPr marL="0" indent="0" algn="just">
              <a:buNone/>
            </a:pPr>
            <a:r>
              <a:rPr lang="uk-UA" sz="2100" dirty="0"/>
              <a:t>4) акції, облігації, інші цінні папери, а також корпоративні права (</a:t>
            </a:r>
            <a:r>
              <a:rPr lang="uk-UA" sz="2100" dirty="0" err="1"/>
              <a:t>права</a:t>
            </a:r>
            <a:r>
              <a:rPr lang="uk-UA" sz="2100" dirty="0"/>
              <a:t> власності на частку (пай) у статутному фонді юридичної особи, створеної відповідно до законодавства України або законодавства інших країн), виражені у конвертованій валюті;</a:t>
            </a:r>
          </a:p>
          <a:p>
            <a:pPr marL="0" indent="0" algn="just">
              <a:buNone/>
            </a:pPr>
            <a:r>
              <a:rPr lang="uk-UA" sz="2100" dirty="0"/>
              <a:t>5) грошові вимоги та права на вимоги виконання договірних зобов’язань, які гарантовані першокласними банками і вартість яких виражена у конвертованій валюті;</a:t>
            </a:r>
          </a:p>
          <a:p>
            <a:pPr marL="0" indent="0" algn="just">
              <a:buNone/>
            </a:pPr>
            <a:r>
              <a:rPr lang="uk-UA" sz="2100" dirty="0"/>
              <a:t>6) іноземні інвестиції у вигляді будь-яких прав інтелектуальної власності;</a:t>
            </a:r>
          </a:p>
          <a:p>
            <a:pPr marL="0" indent="0" algn="just">
              <a:buNone/>
            </a:pPr>
            <a:r>
              <a:rPr lang="uk-UA" sz="2100" dirty="0"/>
              <a:t>7) права на провадження господарської діяльності, включаючи права на користування надрами та використання природних ресурсів, наданих відповідно до законодавства України або згідно з договорами;</a:t>
            </a:r>
          </a:p>
          <a:p>
            <a:pPr marL="0" indent="0" algn="just">
              <a:buNone/>
            </a:pPr>
            <a:r>
              <a:rPr lang="uk-UA" sz="2100" dirty="0"/>
              <a:t>8) інші цінності відповідно до законодавства України.</a:t>
            </a:r>
          </a:p>
          <a:p>
            <a:pPr marL="0" indent="0" algn="ctr">
              <a:buNone/>
            </a:pPr>
            <a:endParaRPr lang="uk-UA" sz="2100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На казенне підприємство, за рішенням Кабінету Міністрів України, може бути перетворене державне підприємство, яке відповідно до законодавства України не підлягає приватизації</a:t>
            </a:r>
            <a:r>
              <a:rPr lang="uk-UA" sz="2100" b="1" dirty="0" smtClean="0"/>
              <a:t>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 smtClean="0"/>
              <a:t> </a:t>
            </a:r>
            <a:r>
              <a:rPr lang="uk-UA" sz="2100" b="1" dirty="0"/>
              <a:t>Рішення про перетворення державного підприємства на казенне приймається за наявності однієї з таких умов:</a:t>
            </a:r>
          </a:p>
          <a:p>
            <a:pPr marL="0" indent="0" algn="just">
              <a:buNone/>
            </a:pPr>
            <a:r>
              <a:rPr lang="uk-UA" sz="2100" dirty="0" smtClean="0"/>
              <a:t>- підприємство </a:t>
            </a:r>
            <a:r>
              <a:rPr lang="uk-UA" sz="2100" dirty="0"/>
              <a:t>провадить виробничу або іншу діяльність, яка відповідно до законодавства може здійснюватись тільки державним підприємством;</a:t>
            </a:r>
          </a:p>
          <a:p>
            <a:pPr marL="0" indent="0" algn="just">
              <a:buNone/>
            </a:pPr>
            <a:r>
              <a:rPr lang="uk-UA" sz="2100" dirty="0" smtClean="0"/>
              <a:t>- головним </a:t>
            </a:r>
            <a:r>
              <a:rPr lang="uk-UA" sz="2100" dirty="0"/>
              <a:t>споживачем продукції підприємства (більше ніж 50 %) є держава;</a:t>
            </a:r>
          </a:p>
          <a:p>
            <a:pPr marL="0" indent="0" algn="just">
              <a:buNone/>
            </a:pPr>
            <a:r>
              <a:rPr lang="uk-UA" sz="2100" smtClean="0"/>
              <a:t>- підприємство </a:t>
            </a:r>
            <a:r>
              <a:rPr lang="uk-UA" sz="2100" dirty="0"/>
              <a:t>є суб’єктом природних монополій.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43444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812</Words>
  <Application>Microsoft Office PowerPoint</Application>
  <PresentationFormat>Экран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1. Фінансова діяльність суб’єктів господарювання без створення юридичної особи. 2. Особливості фінансової діяльності приватних підприємств. 3. Особливості фінансової діяльності товариств з обмеженою відповідальністю. 4. Особливості фінансової діяльності акціонерних товариств. 5. Особливості фінансової діяльності командитних і повних товариств. 6. Особливості фінансової діяльності підприємств з іноземними інвестиціями. 7. Фінансова діяльність державних і казенних підприємств.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16</cp:revision>
  <dcterms:created xsi:type="dcterms:W3CDTF">2020-08-26T06:53:27Z</dcterms:created>
  <dcterms:modified xsi:type="dcterms:W3CDTF">2022-01-31T09:00:59Z</dcterms:modified>
</cp:coreProperties>
</file>