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37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D15A439-93A1-419D-8C2E-4370145A57B7}" type="datetimeFigureOut">
              <a:rPr lang="uk-UA" smtClean="0"/>
              <a:t>16.10.2023</a:t>
            </a:fld>
            <a:endParaRPr lang="uk-UA"/>
          </a:p>
        </p:txBody>
      </p:sp>
      <p:sp>
        <p:nvSpPr>
          <p:cNvPr id="5" name="Footer Placeholder 4"/>
          <p:cNvSpPr>
            <a:spLocks noGrp="1"/>
          </p:cNvSpPr>
          <p:nvPr>
            <p:ph type="ftr" sz="quarter" idx="11"/>
          </p:nvPr>
        </p:nvSpPr>
        <p:spPr/>
        <p:txBody>
          <a:bodyPr/>
          <a:lstStyle/>
          <a:p>
            <a:endParaRPr lang="uk-UA"/>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0DFCD47-309B-4A35-9F3F-648933B77134}"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D15A439-93A1-419D-8C2E-4370145A57B7}" type="datetimeFigureOut">
              <a:rPr lang="uk-UA" smtClean="0"/>
              <a:t>16.10.2023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0DFCD47-309B-4A35-9F3F-648933B77134}"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D15A439-93A1-419D-8C2E-4370145A57B7}" type="datetimeFigureOut">
              <a:rPr lang="uk-UA" smtClean="0"/>
              <a:t>16.10.2023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0DFCD47-309B-4A35-9F3F-648933B77134}"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D15A439-93A1-419D-8C2E-4370145A57B7}" type="datetimeFigureOut">
              <a:rPr lang="uk-UA" smtClean="0"/>
              <a:t>16.10.2023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0DFCD47-309B-4A35-9F3F-648933B77134}"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6"/>
          <p:cNvSpPr>
            <a:spLocks noGrp="1"/>
          </p:cNvSpPr>
          <p:nvPr>
            <p:ph type="dt" sz="half" idx="10"/>
          </p:nvPr>
        </p:nvSpPr>
        <p:spPr/>
        <p:txBody>
          <a:bodyPr/>
          <a:lstStyle/>
          <a:p>
            <a:fld id="{4D15A439-93A1-419D-8C2E-4370145A57B7}" type="datetimeFigureOut">
              <a:rPr lang="uk-UA" smtClean="0"/>
              <a:t>16.10.2023</a:t>
            </a:fld>
            <a:endParaRPr lang="uk-UA"/>
          </a:p>
        </p:txBody>
      </p:sp>
      <p:sp>
        <p:nvSpPr>
          <p:cNvPr id="8" name="Slide Number Placeholder 7"/>
          <p:cNvSpPr>
            <a:spLocks noGrp="1"/>
          </p:cNvSpPr>
          <p:nvPr>
            <p:ph type="sldNum" sz="quarter" idx="11"/>
          </p:nvPr>
        </p:nvSpPr>
        <p:spPr/>
        <p:txBody>
          <a:bodyPr/>
          <a:lstStyle/>
          <a:p>
            <a:fld id="{F0DFCD47-309B-4A35-9F3F-648933B77134}" type="slidenum">
              <a:rPr lang="uk-UA" smtClean="0"/>
              <a:t>‹#›</a:t>
            </a:fld>
            <a:endParaRPr lang="uk-UA"/>
          </a:p>
        </p:txBody>
      </p:sp>
      <p:sp>
        <p:nvSpPr>
          <p:cNvPr id="9" name="Footer Placeholder 8"/>
          <p:cNvSpPr>
            <a:spLocks noGrp="1"/>
          </p:cNvSpPr>
          <p:nvPr>
            <p:ph type="ftr" sz="quarter" idx="12"/>
          </p:nvPr>
        </p:nvSpPr>
        <p:spPr/>
        <p:txBody>
          <a:bodyPr/>
          <a:lstStyle/>
          <a:p>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D15A439-93A1-419D-8C2E-4370145A57B7}" type="datetimeFigureOut">
              <a:rPr lang="uk-UA" smtClean="0"/>
              <a:t>16.10.2023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0DFCD47-309B-4A35-9F3F-648933B77134}"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ru-RU" smtClean="0"/>
              <a:t>Образец текста</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D15A439-93A1-419D-8C2E-4370145A57B7}" type="datetimeFigureOut">
              <a:rPr lang="uk-UA" smtClean="0"/>
              <a:t>16.10.2023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F0DFCD47-309B-4A35-9F3F-648933B77134}"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4D15A439-93A1-419D-8C2E-4370145A57B7}" type="datetimeFigureOut">
              <a:rPr lang="uk-UA" smtClean="0"/>
              <a:t>16.10.2023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0DFCD47-309B-4A35-9F3F-648933B77134}"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15A439-93A1-419D-8C2E-4370145A57B7}" type="datetimeFigureOut">
              <a:rPr lang="uk-UA" smtClean="0"/>
              <a:t>16.10.2023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F0DFCD47-309B-4A35-9F3F-648933B77134}"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D15A439-93A1-419D-8C2E-4370145A57B7}" type="datetimeFigureOut">
              <a:rPr lang="uk-UA" smtClean="0"/>
              <a:t>16.10.2023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0DFCD47-309B-4A35-9F3F-648933B77134}"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D15A439-93A1-419D-8C2E-4370145A57B7}" type="datetimeFigureOut">
              <a:rPr lang="uk-UA" smtClean="0"/>
              <a:t>16.10.2023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0DFCD47-309B-4A35-9F3F-648933B77134}" type="slidenum">
              <a:rPr lang="uk-UA" smtClean="0"/>
              <a:t>‹#›</a:t>
            </a:fld>
            <a:endParaRPr lang="uk-UA"/>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ru-RU" smtClean="0"/>
              <a:t>Образец заголовка</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4D15A439-93A1-419D-8C2E-4370145A57B7}" type="datetimeFigureOut">
              <a:rPr lang="uk-UA" smtClean="0"/>
              <a:t>16.10.2023</a:t>
            </a:fld>
            <a:endParaRPr lang="uk-UA"/>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uk-UA"/>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0DFCD47-309B-4A35-9F3F-648933B77134}" type="slidenum">
              <a:rPr lang="uk-UA" smtClean="0"/>
              <a:t>‹#›</a:t>
            </a:fld>
            <a:endParaRPr lang="uk-UA"/>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57200" y="3212976"/>
            <a:ext cx="7859216" cy="2502024"/>
          </a:xfrm>
        </p:spPr>
        <p:txBody>
          <a:bodyPr>
            <a:normAutofit fontScale="92500" lnSpcReduction="10000"/>
          </a:bodyPr>
          <a:lstStyle/>
          <a:p>
            <a:pPr algn="just"/>
            <a:r>
              <a:rPr lang="uk-UA" noProof="1" smtClean="0"/>
              <a:t>1. Сутність, критерії та завдання ділового листування. </a:t>
            </a:r>
          </a:p>
          <a:p>
            <a:pPr algn="just"/>
            <a:r>
              <a:rPr lang="uk-UA" noProof="1" smtClean="0"/>
              <a:t>2. Типові помилки у діловому листуванні. </a:t>
            </a:r>
          </a:p>
          <a:p>
            <a:pPr algn="just"/>
            <a:r>
              <a:rPr lang="uk-UA" noProof="1" smtClean="0"/>
              <a:t>3. Маніпуляції у діловому листуванні. </a:t>
            </a:r>
          </a:p>
          <a:p>
            <a:pPr algn="just"/>
            <a:r>
              <a:rPr lang="uk-UA" noProof="1" smtClean="0"/>
              <a:t>4. Правильний початок і завершення професійного ділового електронного листа. </a:t>
            </a:r>
            <a:endParaRPr lang="uk-UA" noProof="1"/>
          </a:p>
        </p:txBody>
      </p:sp>
      <p:sp>
        <p:nvSpPr>
          <p:cNvPr id="4" name="Заголовок 3"/>
          <p:cNvSpPr>
            <a:spLocks noGrp="1"/>
          </p:cNvSpPr>
          <p:nvPr>
            <p:ph type="ctrTitle"/>
          </p:nvPr>
        </p:nvSpPr>
        <p:spPr>
          <a:xfrm>
            <a:off x="457200" y="228601"/>
            <a:ext cx="7772400" cy="3128391"/>
          </a:xfrm>
        </p:spPr>
        <p:txBody>
          <a:bodyPr/>
          <a:lstStyle/>
          <a:p>
            <a:r>
              <a:rPr lang="uk-UA" sz="6000" b="1" dirty="0"/>
              <a:t>ПИСЬМОВІ БІЗНЕС-КОМУНІКАЦІЇ </a:t>
            </a:r>
            <a:endParaRPr lang="uk-UA" sz="6000" dirty="0"/>
          </a:p>
        </p:txBody>
      </p:sp>
    </p:spTree>
    <p:extLst>
      <p:ext uri="{BB962C8B-B14F-4D97-AF65-F5344CB8AC3E}">
        <p14:creationId xmlns:p14="http://schemas.microsoft.com/office/powerpoint/2010/main" val="2842647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fontScale="92500" lnSpcReduction="10000"/>
          </a:bodyPr>
          <a:lstStyle/>
          <a:p>
            <a:pPr indent="457200" algn="just">
              <a:lnSpc>
                <a:spcPct val="120000"/>
              </a:lnSpc>
              <a:spcBef>
                <a:spcPts val="0"/>
              </a:spcBef>
              <a:spcAft>
                <a:spcPts val="0"/>
              </a:spcAft>
            </a:pPr>
            <a:r>
              <a:rPr lang="uk-UA" b="0" noProof="1" smtClean="0"/>
              <a:t>• Шановний / шановна </a:t>
            </a:r>
          </a:p>
          <a:p>
            <a:pPr indent="457200" algn="just">
              <a:lnSpc>
                <a:spcPct val="120000"/>
              </a:lnSpc>
              <a:spcBef>
                <a:spcPts val="0"/>
              </a:spcBef>
              <a:spcAft>
                <a:spcPts val="0"/>
              </a:spcAft>
            </a:pPr>
            <a:r>
              <a:rPr lang="uk-UA" b="0" noProof="1" smtClean="0"/>
              <a:t>• Доводимо до відома </a:t>
            </a:r>
          </a:p>
          <a:p>
            <a:pPr indent="457200" algn="just">
              <a:lnSpc>
                <a:spcPct val="120000"/>
              </a:lnSpc>
              <a:spcBef>
                <a:spcPts val="0"/>
              </a:spcBef>
              <a:spcAft>
                <a:spcPts val="0"/>
              </a:spcAft>
            </a:pPr>
            <a:r>
              <a:rPr lang="uk-UA" b="0" noProof="1" smtClean="0"/>
              <a:t>• Що там за часом, встигаєш? </a:t>
            </a:r>
          </a:p>
          <a:p>
            <a:pPr indent="457200" algn="just">
              <a:lnSpc>
                <a:spcPct val="120000"/>
              </a:lnSpc>
              <a:spcBef>
                <a:spcPts val="0"/>
              </a:spcBef>
              <a:spcAft>
                <a:spcPts val="0"/>
              </a:spcAft>
            </a:pPr>
            <a:r>
              <a:rPr lang="uk-UA" b="0" noProof="1" smtClean="0"/>
              <a:t>• Зорієнтуйте за термінами </a:t>
            </a:r>
          </a:p>
          <a:p>
            <a:pPr indent="457200" algn="just">
              <a:lnSpc>
                <a:spcPct val="120000"/>
              </a:lnSpc>
              <a:spcBef>
                <a:spcPts val="0"/>
              </a:spcBef>
              <a:spcAft>
                <a:spcPts val="0"/>
              </a:spcAft>
            </a:pPr>
            <a:r>
              <a:rPr lang="uk-UA" b="0" noProof="1" smtClean="0"/>
              <a:t>• Переконливе прохання </a:t>
            </a:r>
          </a:p>
          <a:p>
            <a:pPr indent="457200" algn="just">
              <a:lnSpc>
                <a:spcPct val="120000"/>
              </a:lnSpc>
              <a:spcBef>
                <a:spcPts val="0"/>
              </a:spcBef>
              <a:spcAft>
                <a:spcPts val="0"/>
              </a:spcAft>
            </a:pPr>
            <a:r>
              <a:rPr lang="uk-UA" b="0" noProof="1" smtClean="0"/>
              <a:t>• На відміну від вас </a:t>
            </a:r>
          </a:p>
          <a:p>
            <a:pPr indent="457200" algn="just">
              <a:lnSpc>
                <a:spcPct val="120000"/>
              </a:lnSpc>
              <a:spcBef>
                <a:spcPts val="0"/>
              </a:spcBef>
              <a:spcAft>
                <a:spcPts val="0"/>
              </a:spcAft>
            </a:pPr>
            <a:r>
              <a:rPr lang="uk-UA" b="0" noProof="1" smtClean="0"/>
              <a:t>• Вас це точно зацікавить </a:t>
            </a:r>
          </a:p>
          <a:p>
            <a:pPr indent="457200" algn="just">
              <a:lnSpc>
                <a:spcPct val="120000"/>
              </a:lnSpc>
              <a:spcBef>
                <a:spcPts val="0"/>
              </a:spcBef>
              <a:spcAft>
                <a:spcPts val="0"/>
              </a:spcAft>
            </a:pPr>
            <a:r>
              <a:rPr lang="uk-UA" b="0" noProof="1" smtClean="0"/>
              <a:t>• Дякую за розуміння! </a:t>
            </a:r>
          </a:p>
          <a:p>
            <a:pPr indent="457200" algn="just">
              <a:lnSpc>
                <a:spcPct val="120000"/>
              </a:lnSpc>
              <a:spcBef>
                <a:spcPts val="0"/>
              </a:spcBef>
              <a:spcAft>
                <a:spcPts val="0"/>
              </a:spcAft>
            </a:pPr>
            <a:r>
              <a:rPr lang="uk-UA" b="0" noProof="1" smtClean="0"/>
              <a:t>Ще декого дратує фраза на завершення листа «З повагою, [ім’я]». Вважаю, що вона зайва. Якщо ви напишете акуратного, структурованого, грамотного листа – це вже буде проявом поваги. А якщо з помилками, без якоїсь виразної мети, то фраза «з повагою» не допоможе. </a:t>
            </a:r>
          </a:p>
          <a:p>
            <a:pPr indent="457200" algn="just">
              <a:lnSpc>
                <a:spcPct val="120000"/>
              </a:lnSpc>
              <a:spcBef>
                <a:spcPts val="0"/>
              </a:spcBef>
              <a:spcAft>
                <a:spcPts val="0"/>
              </a:spcAft>
            </a:pPr>
            <a:r>
              <a:rPr lang="uk-UA" noProof="1" smtClean="0"/>
              <a:t>Як правильно? </a:t>
            </a:r>
            <a:endParaRPr lang="uk-UA" b="0" noProof="1" smtClean="0"/>
          </a:p>
          <a:p>
            <a:pPr indent="457200" algn="just">
              <a:lnSpc>
                <a:spcPct val="120000"/>
              </a:lnSpc>
              <a:spcBef>
                <a:spcPts val="0"/>
              </a:spcBef>
              <a:spcAft>
                <a:spcPts val="0"/>
              </a:spcAft>
            </a:pPr>
            <a:r>
              <a:rPr lang="uk-UA" b="0" noProof="1" smtClean="0"/>
              <a:t>Просто не використовуйте вищевказані прийоми-подразники в своїх листах. А також пишіть «Ви» з великої літери тільки в офіційних документах. А у листах до людей звертайтеся на «ви» з малої літери. Так зараз правильно. </a:t>
            </a:r>
          </a:p>
          <a:p>
            <a:pPr indent="457200" algn="just">
              <a:lnSpc>
                <a:spcPct val="120000"/>
              </a:lnSpc>
              <a:spcBef>
                <a:spcPts val="0"/>
              </a:spcBef>
              <a:spcAft>
                <a:spcPts val="0"/>
              </a:spcAft>
            </a:pPr>
            <a:r>
              <a:rPr lang="uk-UA" b="0" noProof="1" smtClean="0"/>
              <a:t>Ще раджу не використовувати метод сендвіча – коли ви починаєте комунікацію з хорошого, а потім переходите до поганого. Краще почати з правди, але грамотно її аргументувати і запропонувати різні рішення. </a:t>
            </a:r>
            <a:endParaRPr lang="uk-UA" b="0" noProof="1"/>
          </a:p>
        </p:txBody>
      </p:sp>
    </p:spTree>
    <p:extLst>
      <p:ext uri="{BB962C8B-B14F-4D97-AF65-F5344CB8AC3E}">
        <p14:creationId xmlns:p14="http://schemas.microsoft.com/office/powerpoint/2010/main" val="2314438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fontScale="92500" lnSpcReduction="10000"/>
          </a:bodyPr>
          <a:lstStyle/>
          <a:p>
            <a:pPr indent="457200" algn="just">
              <a:lnSpc>
                <a:spcPct val="120000"/>
              </a:lnSpc>
              <a:spcBef>
                <a:spcPts val="0"/>
              </a:spcBef>
              <a:spcAft>
                <a:spcPts val="0"/>
              </a:spcAft>
            </a:pPr>
            <a:r>
              <a:rPr lang="uk-UA" b="0" noProof="1" smtClean="0"/>
              <a:t>З приводу підпису. В ньому важливо вказати своє ім’я, прізвище, позиціонування (наприклад, посаду в компанії), компанію, контактну інформацію (посилання на робочі сторінки в соцмережах, сайт). </a:t>
            </a:r>
            <a:endParaRPr lang="uk-UA" noProof="1" smtClean="0"/>
          </a:p>
          <a:p>
            <a:pPr indent="457200" algn="just">
              <a:lnSpc>
                <a:spcPct val="120000"/>
              </a:lnSpc>
              <a:spcBef>
                <a:spcPts val="0"/>
              </a:spcBef>
              <a:spcAft>
                <a:spcPts val="0"/>
              </a:spcAft>
            </a:pPr>
            <a:r>
              <a:rPr lang="uk-UA" noProof="1" smtClean="0"/>
              <a:t>Помилка №7. Токсичність замість поваги </a:t>
            </a:r>
            <a:endParaRPr lang="uk-UA" b="0" noProof="1" smtClean="0"/>
          </a:p>
          <a:p>
            <a:pPr indent="457200" algn="just">
              <a:lnSpc>
                <a:spcPct val="120000"/>
              </a:lnSpc>
              <a:spcBef>
                <a:spcPts val="0"/>
              </a:spcBef>
              <a:spcAft>
                <a:spcPts val="0"/>
              </a:spcAft>
            </a:pPr>
            <a:r>
              <a:rPr lang="uk-UA" b="0" i="1" noProof="1" smtClean="0"/>
              <a:t>Типові прояви токсичності в діловому листуванні: </a:t>
            </a:r>
            <a:endParaRPr lang="uk-UA" b="0" noProof="1" smtClean="0"/>
          </a:p>
          <a:p>
            <a:pPr indent="457200" algn="just">
              <a:lnSpc>
                <a:spcPct val="120000"/>
              </a:lnSpc>
              <a:spcBef>
                <a:spcPts val="0"/>
              </a:spcBef>
              <a:spcAft>
                <a:spcPts val="0"/>
              </a:spcAft>
            </a:pPr>
            <a:r>
              <a:rPr lang="uk-UA" b="0" noProof="1" smtClean="0"/>
              <a:t>• негативне емоційне забарвлення; </a:t>
            </a:r>
          </a:p>
          <a:p>
            <a:pPr indent="457200" algn="just">
              <a:lnSpc>
                <a:spcPct val="120000"/>
              </a:lnSpc>
              <a:spcBef>
                <a:spcPts val="0"/>
              </a:spcBef>
              <a:spcAft>
                <a:spcPts val="0"/>
              </a:spcAft>
            </a:pPr>
            <a:r>
              <a:rPr lang="uk-UA" b="0" noProof="1" smtClean="0"/>
              <a:t>• драматизм; </a:t>
            </a:r>
          </a:p>
          <a:p>
            <a:pPr indent="457200" algn="just">
              <a:lnSpc>
                <a:spcPct val="120000"/>
              </a:lnSpc>
              <a:spcBef>
                <a:spcPts val="0"/>
              </a:spcBef>
              <a:spcAft>
                <a:spcPts val="0"/>
              </a:spcAft>
            </a:pPr>
            <a:r>
              <a:rPr lang="uk-UA" b="0" noProof="1" smtClean="0"/>
              <a:t>• претензії замість аргументів; </a:t>
            </a:r>
          </a:p>
          <a:p>
            <a:pPr indent="457200" algn="just">
              <a:lnSpc>
                <a:spcPct val="120000"/>
              </a:lnSpc>
              <a:spcBef>
                <a:spcPts val="0"/>
              </a:spcBef>
              <a:spcAft>
                <a:spcPts val="0"/>
              </a:spcAft>
            </a:pPr>
            <a:r>
              <a:rPr lang="uk-UA" b="0" noProof="1" smtClean="0"/>
              <a:t>• спроби зачепити почуття адресата. </a:t>
            </a:r>
          </a:p>
          <a:p>
            <a:pPr indent="457200" algn="just">
              <a:lnSpc>
                <a:spcPct val="120000"/>
              </a:lnSpc>
              <a:spcBef>
                <a:spcPts val="0"/>
              </a:spcBef>
              <a:spcAft>
                <a:spcPts val="0"/>
              </a:spcAft>
            </a:pPr>
            <a:r>
              <a:rPr lang="uk-UA" b="0" noProof="1" smtClean="0"/>
              <a:t>Коли співрозмовник використовує подібні прийоми в спілкуванні, хочеться відразу ж припинити комунікацію. </a:t>
            </a:r>
          </a:p>
          <a:p>
            <a:pPr indent="457200" algn="just">
              <a:lnSpc>
                <a:spcPct val="120000"/>
              </a:lnSpc>
              <a:spcBef>
                <a:spcPts val="0"/>
              </a:spcBef>
              <a:spcAft>
                <a:spcPts val="0"/>
              </a:spcAft>
            </a:pPr>
            <a:r>
              <a:rPr lang="uk-UA" noProof="1" smtClean="0"/>
              <a:t>Як правильно? </a:t>
            </a:r>
            <a:endParaRPr lang="uk-UA" b="0" noProof="1" smtClean="0"/>
          </a:p>
          <a:p>
            <a:pPr indent="457200" algn="just">
              <a:lnSpc>
                <a:spcPct val="120000"/>
              </a:lnSpc>
              <a:spcBef>
                <a:spcPts val="0"/>
              </a:spcBef>
              <a:spcAft>
                <a:spcPts val="0"/>
              </a:spcAft>
            </a:pPr>
            <a:r>
              <a:rPr lang="uk-UA" b="0" noProof="1" smtClean="0"/>
              <a:t>Токсичність часто з’являється там, де не вдається підібрати виразні аргументи і впоратися з емоціями. Але з цим можна боротися: </a:t>
            </a:r>
            <a:endParaRPr lang="uk-UA" noProof="1" smtClean="0"/>
          </a:p>
          <a:p>
            <a:pPr indent="457200" algn="just">
              <a:lnSpc>
                <a:spcPct val="120000"/>
              </a:lnSpc>
              <a:spcBef>
                <a:spcPts val="0"/>
              </a:spcBef>
              <a:spcAft>
                <a:spcPts val="0"/>
              </a:spcAft>
            </a:pPr>
            <a:r>
              <a:rPr lang="uk-UA" b="0" noProof="1" smtClean="0"/>
              <a:t>• викладати факти і аргументи; </a:t>
            </a:r>
          </a:p>
          <a:p>
            <a:pPr indent="457200" algn="just">
              <a:lnSpc>
                <a:spcPct val="120000"/>
              </a:lnSpc>
              <a:spcBef>
                <a:spcPts val="0"/>
              </a:spcBef>
              <a:spcAft>
                <a:spcPts val="0"/>
              </a:spcAft>
            </a:pPr>
            <a:r>
              <a:rPr lang="uk-UA" b="0" noProof="1" smtClean="0"/>
              <a:t>• не використовувати художні оберти; </a:t>
            </a:r>
          </a:p>
          <a:p>
            <a:pPr indent="457200" algn="just">
              <a:lnSpc>
                <a:spcPct val="120000"/>
              </a:lnSpc>
              <a:spcBef>
                <a:spcPts val="0"/>
              </a:spcBef>
              <a:spcAft>
                <a:spcPts val="0"/>
              </a:spcAft>
            </a:pPr>
            <a:r>
              <a:rPr lang="uk-UA" b="0" noProof="1" smtClean="0"/>
              <a:t>• не додавати емоційного забарвлення за допомогою смайлів (але такий варіант допускається, якщо ви пишете колезі і це в рамках корпоративної культури); </a:t>
            </a:r>
          </a:p>
          <a:p>
            <a:pPr indent="457200" algn="just">
              <a:lnSpc>
                <a:spcPct val="120000"/>
              </a:lnSpc>
              <a:spcBef>
                <a:spcPts val="0"/>
              </a:spcBef>
              <a:spcAft>
                <a:spcPts val="0"/>
              </a:spcAft>
            </a:pPr>
            <a:r>
              <a:rPr lang="uk-UA" b="0" noProof="1" smtClean="0"/>
              <a:t>• не переходити на особистості. </a:t>
            </a:r>
            <a:endParaRPr lang="uk-UA" b="0" noProof="1"/>
          </a:p>
        </p:txBody>
      </p:sp>
    </p:spTree>
    <p:extLst>
      <p:ext uri="{BB962C8B-B14F-4D97-AF65-F5344CB8AC3E}">
        <p14:creationId xmlns:p14="http://schemas.microsoft.com/office/powerpoint/2010/main" val="2314438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lnSpcReduction="10000"/>
          </a:bodyPr>
          <a:lstStyle/>
          <a:p>
            <a:pPr indent="457200" algn="just">
              <a:lnSpc>
                <a:spcPct val="110000"/>
              </a:lnSpc>
              <a:spcBef>
                <a:spcPts val="0"/>
              </a:spcBef>
              <a:spcAft>
                <a:spcPts val="0"/>
              </a:spcAft>
            </a:pPr>
            <a:r>
              <a:rPr lang="uk-UA" b="0" noProof="1" smtClean="0"/>
              <a:t>Як бути, </a:t>
            </a:r>
            <a:r>
              <a:rPr lang="uk-UA" noProof="1" smtClean="0"/>
              <a:t>якщо токсичного листа пишуть вам, а не ви? </a:t>
            </a:r>
            <a:r>
              <a:rPr lang="uk-UA" b="0" noProof="1" smtClean="0"/>
              <a:t>Порада: подумки перетворити цей поганий лист на хороший і відповідати на нібито хороший. Так повідомлення простіше переосмислити, відповісти не токсично, без зайвих емоцій. </a:t>
            </a:r>
          </a:p>
          <a:p>
            <a:pPr indent="457200" algn="just">
              <a:lnSpc>
                <a:spcPct val="110000"/>
              </a:lnSpc>
              <a:spcBef>
                <a:spcPts val="0"/>
              </a:spcBef>
              <a:spcAft>
                <a:spcPts val="0"/>
              </a:spcAft>
            </a:pPr>
            <a:r>
              <a:rPr lang="uk-UA" noProof="1" smtClean="0"/>
              <a:t>Помилка №8. Перекладання відповідальності </a:t>
            </a:r>
            <a:endParaRPr lang="uk-UA" b="0" noProof="1" smtClean="0"/>
          </a:p>
          <a:p>
            <a:pPr indent="457200" algn="just">
              <a:lnSpc>
                <a:spcPct val="110000"/>
              </a:lnSpc>
              <a:spcBef>
                <a:spcPts val="0"/>
              </a:spcBef>
              <a:spcAft>
                <a:spcPts val="0"/>
              </a:spcAft>
            </a:pPr>
            <a:r>
              <a:rPr lang="uk-UA" b="0" noProof="1" smtClean="0"/>
              <a:t>Думаєте, це стосується тільки молодих і ще недосвідчених співробітників? Ні. Проблема є і серед молоді, і серед більш досвідчених колег. </a:t>
            </a:r>
          </a:p>
          <a:p>
            <a:pPr indent="457200" algn="just">
              <a:lnSpc>
                <a:spcPct val="110000"/>
              </a:lnSpc>
              <a:spcBef>
                <a:spcPts val="0"/>
              </a:spcBef>
              <a:spcAft>
                <a:spcPts val="0"/>
              </a:spcAft>
            </a:pPr>
            <a:r>
              <a:rPr lang="uk-UA" b="0" noProof="1" smtClean="0"/>
              <a:t>Проявляється так: </a:t>
            </a:r>
          </a:p>
          <a:p>
            <a:pPr indent="457200" algn="just">
              <a:lnSpc>
                <a:spcPct val="110000"/>
              </a:lnSpc>
              <a:spcBef>
                <a:spcPts val="0"/>
              </a:spcBef>
              <a:spcAft>
                <a:spcPts val="0"/>
              </a:spcAft>
            </a:pPr>
            <a:r>
              <a:rPr lang="uk-UA" b="0" noProof="1" smtClean="0"/>
              <a:t>• співрозмовник не визнає свої помилки; </a:t>
            </a:r>
          </a:p>
          <a:p>
            <a:pPr indent="457200" algn="just">
              <a:lnSpc>
                <a:spcPct val="110000"/>
              </a:lnSpc>
              <a:spcBef>
                <a:spcPts val="0"/>
              </a:spcBef>
              <a:spcAft>
                <a:spcPts val="0"/>
              </a:spcAft>
            </a:pPr>
            <a:r>
              <a:rPr lang="uk-UA" b="0" noProof="1" smtClean="0"/>
              <a:t>• проблеми перекладаються на когось іншого; </a:t>
            </a:r>
          </a:p>
          <a:p>
            <a:pPr indent="457200" algn="just">
              <a:lnSpc>
                <a:spcPct val="110000"/>
              </a:lnSpc>
              <a:spcBef>
                <a:spcPts val="0"/>
              </a:spcBef>
              <a:spcAft>
                <a:spcPts val="0"/>
              </a:spcAft>
            </a:pPr>
            <a:r>
              <a:rPr lang="uk-UA" b="0" noProof="1" smtClean="0"/>
              <a:t>• адресату не дають права вибору; </a:t>
            </a:r>
          </a:p>
          <a:p>
            <a:pPr indent="457200" algn="just">
              <a:lnSpc>
                <a:spcPct val="110000"/>
              </a:lnSpc>
              <a:spcBef>
                <a:spcPts val="0"/>
              </a:spcBef>
              <a:spcAft>
                <a:spcPts val="0"/>
              </a:spcAft>
            </a:pPr>
            <a:r>
              <a:rPr lang="uk-UA" b="0" noProof="1" smtClean="0"/>
              <a:t>• ніяких проявів турботи до роботи співрозмовника. </a:t>
            </a:r>
          </a:p>
          <a:p>
            <a:pPr indent="457200" algn="just">
              <a:lnSpc>
                <a:spcPct val="110000"/>
              </a:lnSpc>
              <a:spcBef>
                <a:spcPts val="0"/>
              </a:spcBef>
              <a:spcAft>
                <a:spcPts val="0"/>
              </a:spcAft>
            </a:pPr>
            <a:r>
              <a:rPr lang="uk-UA" noProof="1" smtClean="0"/>
              <a:t>Як правильно? </a:t>
            </a:r>
            <a:endParaRPr lang="uk-UA" b="0" noProof="1" smtClean="0"/>
          </a:p>
          <a:p>
            <a:pPr indent="457200" algn="just">
              <a:lnSpc>
                <a:spcPct val="110000"/>
              </a:lnSpc>
              <a:spcBef>
                <a:spcPts val="0"/>
              </a:spcBef>
              <a:spcAft>
                <a:spcPts val="0"/>
              </a:spcAft>
            </a:pPr>
            <a:r>
              <a:rPr lang="uk-UA" b="0" noProof="1" smtClean="0"/>
              <a:t>У діловому листуванні важливо: </a:t>
            </a:r>
          </a:p>
          <a:p>
            <a:pPr indent="457200" algn="just">
              <a:lnSpc>
                <a:spcPct val="110000"/>
              </a:lnSpc>
              <a:spcBef>
                <a:spcPts val="0"/>
              </a:spcBef>
              <a:spcAft>
                <a:spcPts val="0"/>
              </a:spcAft>
            </a:pPr>
            <a:r>
              <a:rPr lang="uk-UA" b="0" noProof="1" smtClean="0"/>
              <a:t>• вміти визнавати помилки; </a:t>
            </a:r>
          </a:p>
          <a:p>
            <a:pPr indent="457200" algn="just">
              <a:lnSpc>
                <a:spcPct val="110000"/>
              </a:lnSpc>
              <a:spcBef>
                <a:spcPts val="0"/>
              </a:spcBef>
              <a:spcAft>
                <a:spcPts val="0"/>
              </a:spcAft>
            </a:pPr>
            <a:r>
              <a:rPr lang="uk-UA" b="0" noProof="1" smtClean="0"/>
              <a:t>• не перекладати проблеми і відповідальність на інших; </a:t>
            </a:r>
          </a:p>
          <a:p>
            <a:pPr indent="457200" algn="just">
              <a:lnSpc>
                <a:spcPct val="110000"/>
              </a:lnSpc>
              <a:spcBef>
                <a:spcPts val="0"/>
              </a:spcBef>
              <a:spcAft>
                <a:spcPts val="0"/>
              </a:spcAft>
            </a:pPr>
            <a:r>
              <a:rPr lang="uk-UA" b="0" noProof="1" smtClean="0"/>
              <a:t>• давати право вибору (ідеально — самому пропонувати альтернативи); </a:t>
            </a:r>
          </a:p>
          <a:p>
            <a:pPr indent="457200" algn="just">
              <a:lnSpc>
                <a:spcPct val="110000"/>
              </a:lnSpc>
              <a:spcBef>
                <a:spcPts val="0"/>
              </a:spcBef>
              <a:spcAft>
                <a:spcPts val="0"/>
              </a:spcAft>
            </a:pPr>
            <a:r>
              <a:rPr lang="uk-UA" b="0" noProof="1" smtClean="0"/>
              <a:t>• поважати роботу співрозмовника.</a:t>
            </a:r>
            <a:endParaRPr lang="uk-UA" b="0" noProof="1"/>
          </a:p>
        </p:txBody>
      </p:sp>
    </p:spTree>
    <p:extLst>
      <p:ext uri="{BB962C8B-B14F-4D97-AF65-F5344CB8AC3E}">
        <p14:creationId xmlns:p14="http://schemas.microsoft.com/office/powerpoint/2010/main" val="2314438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a:bodyPr>
          <a:lstStyle/>
          <a:p>
            <a:pPr indent="457200" algn="ctr">
              <a:spcBef>
                <a:spcPts val="0"/>
              </a:spcBef>
              <a:spcAft>
                <a:spcPts val="0"/>
              </a:spcAft>
            </a:pPr>
            <a:r>
              <a:rPr lang="uk-UA" noProof="1" smtClean="0">
                <a:solidFill>
                  <a:srgbClr val="FF0000"/>
                </a:solidFill>
              </a:rPr>
              <a:t>Маніпуляції в діловому листуванні </a:t>
            </a:r>
          </a:p>
          <a:p>
            <a:pPr indent="457200" algn="just">
              <a:spcBef>
                <a:spcPts val="0"/>
              </a:spcBef>
              <a:spcAft>
                <a:spcPts val="0"/>
              </a:spcAft>
            </a:pPr>
            <a:endParaRPr lang="uk-UA" b="0" noProof="1" smtClean="0"/>
          </a:p>
          <a:p>
            <a:pPr indent="457200" algn="just">
              <a:spcBef>
                <a:spcPts val="0"/>
              </a:spcBef>
              <a:spcAft>
                <a:spcPts val="0"/>
              </a:spcAft>
            </a:pPr>
            <a:r>
              <a:rPr lang="uk-UA" b="0" noProof="1" smtClean="0"/>
              <a:t>Мета маніпуляцій у діловому листуванні – примусити співрозмовника зробити щось. Зазвичай те, що йому не хочеться або не сподобається. Часто це проявляється через токсичність і перекладання відповідальності. В результаті викликає неприємне почуття обов’язку у адресата і небажання вести комунікацію далі. </a:t>
            </a:r>
          </a:p>
          <a:p>
            <a:pPr indent="457200" algn="just">
              <a:spcBef>
                <a:spcPts val="0"/>
              </a:spcBef>
              <a:spcAft>
                <a:spcPts val="0"/>
              </a:spcAft>
            </a:pPr>
            <a:r>
              <a:rPr lang="uk-UA" noProof="1" smtClean="0"/>
              <a:t>Як правило маніпуляція </a:t>
            </a:r>
            <a:r>
              <a:rPr lang="uk-UA" b="0" noProof="1" smtClean="0"/>
              <a:t>ховається під такими фразами: </a:t>
            </a:r>
            <a:endParaRPr lang="uk-UA" noProof="1" smtClean="0"/>
          </a:p>
          <a:p>
            <a:pPr indent="457200" algn="just">
              <a:spcBef>
                <a:spcPts val="0"/>
              </a:spcBef>
              <a:spcAft>
                <a:spcPts val="0"/>
              </a:spcAft>
            </a:pPr>
            <a:r>
              <a:rPr lang="uk-UA" b="0" noProof="1" smtClean="0"/>
              <a:t>• Заздалегідь вдячний! </a:t>
            </a:r>
            <a:r>
              <a:rPr lang="uk-UA" b="0" i="1" noProof="1" smtClean="0"/>
              <a:t>(Це дуже сильна маніпуляція. Зазвичай, коли ми пишемо людині щось, заздалегідь не можемо знати, як вона відреагує. А така відповідь змушує погодитися. Тому таку фразу краще взагалі не використовувати. Ніколи) </a:t>
            </a:r>
            <a:endParaRPr lang="uk-UA" b="0" noProof="1" smtClean="0"/>
          </a:p>
          <a:p>
            <a:pPr indent="457200" algn="just">
              <a:spcBef>
                <a:spcPts val="0"/>
              </a:spcBef>
              <a:spcAft>
                <a:spcPts val="0"/>
              </a:spcAft>
            </a:pPr>
            <a:r>
              <a:rPr lang="uk-UA" b="0" noProof="1" smtClean="0"/>
              <a:t>• Сподіваюся на вашу позитивну відповідь! </a:t>
            </a:r>
          </a:p>
          <a:p>
            <a:pPr indent="457200" algn="just">
              <a:spcBef>
                <a:spcPts val="0"/>
              </a:spcBef>
              <a:spcAft>
                <a:spcPts val="0"/>
              </a:spcAft>
            </a:pPr>
            <a:r>
              <a:rPr lang="uk-UA" b="0" noProof="1" smtClean="0"/>
              <a:t>• Чи не бажаєте ви… ? </a:t>
            </a:r>
          </a:p>
          <a:p>
            <a:pPr indent="457200" algn="just">
              <a:spcBef>
                <a:spcPts val="0"/>
              </a:spcBef>
              <a:spcAft>
                <a:spcPts val="0"/>
              </a:spcAft>
            </a:pPr>
            <a:r>
              <a:rPr lang="uk-UA" b="0" noProof="1" smtClean="0"/>
              <a:t>• Ти ж не відмовишся зробити… ? </a:t>
            </a:r>
          </a:p>
          <a:p>
            <a:pPr indent="457200" algn="just">
              <a:spcBef>
                <a:spcPts val="0"/>
              </a:spcBef>
              <a:spcAft>
                <a:spcPts val="0"/>
              </a:spcAft>
            </a:pPr>
            <a:r>
              <a:rPr lang="uk-UA" b="0" noProof="1" smtClean="0"/>
              <a:t>• Ви зробите на завтра, правда? </a:t>
            </a:r>
          </a:p>
          <a:p>
            <a:pPr indent="457200" algn="just">
              <a:spcBef>
                <a:spcPts val="0"/>
              </a:spcBef>
              <a:spcAft>
                <a:spcPts val="0"/>
              </a:spcAft>
            </a:pPr>
            <a:r>
              <a:rPr lang="uk-UA" b="0" noProof="1" smtClean="0"/>
              <a:t>• У тебе ж є час на… ? </a:t>
            </a:r>
          </a:p>
          <a:p>
            <a:pPr indent="457200" algn="just">
              <a:spcBef>
                <a:spcPts val="0"/>
              </a:spcBef>
              <a:spcAft>
                <a:spcPts val="0"/>
              </a:spcAft>
            </a:pPr>
            <a:r>
              <a:rPr lang="uk-UA" b="0" noProof="1" smtClean="0"/>
              <a:t>• Давайте поставимо це завдання в пріоритет </a:t>
            </a:r>
          </a:p>
          <a:p>
            <a:pPr indent="457200" algn="just">
              <a:spcBef>
                <a:spcPts val="0"/>
              </a:spcBef>
              <a:spcAft>
                <a:spcPts val="0"/>
              </a:spcAft>
            </a:pPr>
            <a:r>
              <a:rPr lang="uk-UA" b="0" noProof="1" smtClean="0"/>
              <a:t>• Ти ж пам’ятаєш, ми обговорювали… ? </a:t>
            </a:r>
          </a:p>
          <a:p>
            <a:pPr indent="457200" algn="just">
              <a:spcBef>
                <a:spcPts val="0"/>
              </a:spcBef>
              <a:spcAft>
                <a:spcPts val="0"/>
              </a:spcAft>
            </a:pPr>
            <a:r>
              <a:rPr lang="uk-UA" b="0" noProof="1" smtClean="0"/>
              <a:t>• Ви ж нам обіцяли! </a:t>
            </a:r>
          </a:p>
          <a:p>
            <a:pPr indent="457200" algn="just">
              <a:spcBef>
                <a:spcPts val="0"/>
              </a:spcBef>
              <a:spcAft>
                <a:spcPts val="0"/>
              </a:spcAft>
            </a:pPr>
            <a:r>
              <a:rPr lang="uk-UA" b="0" noProof="1" smtClean="0"/>
              <a:t>• Погодьтеся, це потрібно зробити тільки так! </a:t>
            </a:r>
            <a:endParaRPr lang="uk-UA" b="0" noProof="1"/>
          </a:p>
        </p:txBody>
      </p:sp>
    </p:spTree>
    <p:extLst>
      <p:ext uri="{BB962C8B-B14F-4D97-AF65-F5344CB8AC3E}">
        <p14:creationId xmlns:p14="http://schemas.microsoft.com/office/powerpoint/2010/main" val="2314438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Autofit/>
          </a:bodyPr>
          <a:lstStyle/>
          <a:p>
            <a:pPr indent="457200" algn="just">
              <a:lnSpc>
                <a:spcPct val="110000"/>
              </a:lnSpc>
              <a:spcBef>
                <a:spcPts val="0"/>
              </a:spcBef>
              <a:spcAft>
                <a:spcPts val="0"/>
              </a:spcAft>
            </a:pPr>
            <a:r>
              <a:rPr lang="uk-UA" b="0" noProof="1" smtClean="0"/>
              <a:t>• Сподіваюся на швидку відповідь! </a:t>
            </a:r>
          </a:p>
          <a:p>
            <a:pPr indent="457200" algn="just">
              <a:lnSpc>
                <a:spcPct val="110000"/>
              </a:lnSpc>
              <a:spcBef>
                <a:spcPts val="0"/>
              </a:spcBef>
              <a:spcAft>
                <a:spcPts val="0"/>
              </a:spcAft>
            </a:pPr>
            <a:r>
              <a:rPr lang="uk-UA" b="0" noProof="1" smtClean="0"/>
              <a:t>• Ви не будете проти, якщо… ? </a:t>
            </a:r>
          </a:p>
          <a:p>
            <a:pPr indent="457200" algn="just">
              <a:lnSpc>
                <a:spcPct val="110000"/>
              </a:lnSpc>
              <a:spcBef>
                <a:spcPts val="0"/>
              </a:spcBef>
              <a:spcAft>
                <a:spcPts val="0"/>
              </a:spcAft>
            </a:pPr>
            <a:r>
              <a:rPr lang="uk-UA" noProof="1" smtClean="0"/>
              <a:t>Як боротися з маніпуляцією? </a:t>
            </a:r>
            <a:r>
              <a:rPr lang="uk-UA" b="0" noProof="1" smtClean="0"/>
              <a:t>Змусити іншу людину писати нормально у вас навряд чи вийде, а ось самому не маніпулювати – цілком. </a:t>
            </a:r>
          </a:p>
          <a:p>
            <a:pPr indent="457200" algn="just">
              <a:lnSpc>
                <a:spcPct val="110000"/>
              </a:lnSpc>
              <a:spcBef>
                <a:spcPts val="0"/>
              </a:spcBef>
              <a:spcAft>
                <a:spcPts val="0"/>
              </a:spcAft>
            </a:pPr>
            <a:r>
              <a:rPr lang="uk-UA" noProof="1" smtClean="0"/>
              <a:t>Висновок </a:t>
            </a:r>
            <a:endParaRPr lang="uk-UA" b="0" noProof="1" smtClean="0"/>
          </a:p>
          <a:p>
            <a:pPr indent="457200" algn="just">
              <a:lnSpc>
                <a:spcPct val="110000"/>
              </a:lnSpc>
              <a:spcBef>
                <a:spcPts val="0"/>
              </a:spcBef>
              <a:spcAft>
                <a:spcPts val="0"/>
              </a:spcAft>
            </a:pPr>
            <a:r>
              <a:rPr lang="uk-UA" b="0" noProof="1" smtClean="0"/>
              <a:t>Підсумуємо всі рекомендації про те, як вести ділове листування: </a:t>
            </a:r>
            <a:endParaRPr lang="uk-UA" noProof="1" smtClean="0"/>
          </a:p>
          <a:p>
            <a:pPr indent="457200" algn="just">
              <a:lnSpc>
                <a:spcPct val="110000"/>
              </a:lnSpc>
              <a:spcBef>
                <a:spcPts val="0"/>
              </a:spcBef>
              <a:spcAft>
                <a:spcPts val="0"/>
              </a:spcAft>
            </a:pPr>
            <a:r>
              <a:rPr lang="uk-UA" b="0" noProof="1" smtClean="0"/>
              <a:t>1. Скласти приємне перше враження за допомогою теми листа. Розмір – до 5 слів. Вказуємо основну ідею листа. </a:t>
            </a:r>
          </a:p>
          <a:p>
            <a:pPr indent="457200" algn="just">
              <a:lnSpc>
                <a:spcPct val="110000"/>
              </a:lnSpc>
              <a:spcBef>
                <a:spcPts val="0"/>
              </a:spcBef>
              <a:spcAft>
                <a:spcPts val="0"/>
              </a:spcAft>
            </a:pPr>
            <a:r>
              <a:rPr lang="uk-UA" b="0" noProof="1" smtClean="0"/>
              <a:t>2. Зазначити мету комунікації 1-2 реченнями. </a:t>
            </a:r>
          </a:p>
          <a:p>
            <a:pPr indent="457200" algn="just">
              <a:lnSpc>
                <a:spcPct val="110000"/>
              </a:lnSpc>
              <a:spcBef>
                <a:spcPts val="0"/>
              </a:spcBef>
              <a:spcAft>
                <a:spcPts val="0"/>
              </a:spcAft>
            </a:pPr>
            <a:r>
              <a:rPr lang="uk-UA" b="0" noProof="1" smtClean="0"/>
              <a:t>3. Структурувати лист, щоб у ньому були вітання, мета, деталі, питання, підпис. Кожен структурний елемент – окремий абзац. </a:t>
            </a:r>
          </a:p>
          <a:p>
            <a:pPr indent="457200" algn="just">
              <a:lnSpc>
                <a:spcPct val="110000"/>
              </a:lnSpc>
              <a:spcBef>
                <a:spcPts val="0"/>
              </a:spcBef>
              <a:spcAft>
                <a:spcPts val="0"/>
              </a:spcAft>
            </a:pPr>
            <a:r>
              <a:rPr lang="uk-UA" b="0" noProof="1" smtClean="0"/>
              <a:t>4. Прибрати канцеляризми, емоції, подразники. </a:t>
            </a:r>
          </a:p>
          <a:p>
            <a:pPr indent="457200" algn="just">
              <a:lnSpc>
                <a:spcPct val="110000"/>
              </a:lnSpc>
              <a:spcBef>
                <a:spcPts val="0"/>
              </a:spcBef>
              <a:spcAft>
                <a:spcPts val="0"/>
              </a:spcAft>
            </a:pPr>
            <a:r>
              <a:rPr lang="uk-UA" b="0" noProof="1" smtClean="0"/>
              <a:t>5. Перевірити текст на відсутність помилок, одруківок, маніпуляцій. Якщо потрібно, використовувати сервіси з перевірки текстів. </a:t>
            </a:r>
          </a:p>
          <a:p>
            <a:pPr indent="457200" algn="just">
              <a:lnSpc>
                <a:spcPct val="110000"/>
              </a:lnSpc>
              <a:spcBef>
                <a:spcPts val="0"/>
              </a:spcBef>
              <a:spcAft>
                <a:spcPts val="0"/>
              </a:spcAft>
            </a:pPr>
            <a:r>
              <a:rPr lang="uk-UA" b="0" noProof="1" smtClean="0"/>
              <a:t>Детальніше про норми ділової переписки у таких </a:t>
            </a:r>
            <a:r>
              <a:rPr lang="uk-UA" noProof="1" smtClean="0"/>
              <a:t>книгах</a:t>
            </a:r>
            <a:r>
              <a:rPr lang="uk-UA" b="0" noProof="1" smtClean="0"/>
              <a:t>: </a:t>
            </a:r>
          </a:p>
          <a:p>
            <a:pPr indent="457200" algn="just">
              <a:lnSpc>
                <a:spcPct val="110000"/>
              </a:lnSpc>
              <a:spcBef>
                <a:spcPts val="0"/>
              </a:spcBef>
              <a:spcAft>
                <a:spcPts val="0"/>
              </a:spcAft>
            </a:pPr>
            <a:r>
              <a:rPr lang="uk-UA" b="0" noProof="1" smtClean="0"/>
              <a:t>• «Пиши, скорочуй. Як створювати сильні тексти» М. Ільяхов, Л. Саричева </a:t>
            </a:r>
          </a:p>
          <a:p>
            <a:pPr indent="457200" algn="just">
              <a:lnSpc>
                <a:spcPct val="110000"/>
              </a:lnSpc>
              <a:spcBef>
                <a:spcPts val="0"/>
              </a:spcBef>
              <a:spcAft>
                <a:spcPts val="0"/>
              </a:spcAft>
            </a:pPr>
            <a:r>
              <a:rPr lang="uk-UA" b="0" noProof="1" smtClean="0"/>
              <a:t>• «Нові правила ділового листування» М. Ільяхов, Л. </a:t>
            </a:r>
            <a:r>
              <a:rPr lang="uk-UA" b="0" noProof="1" smtClean="0"/>
              <a:t>Саричева </a:t>
            </a:r>
            <a:endParaRPr lang="uk-UA" b="0" noProof="1" smtClean="0"/>
          </a:p>
        </p:txBody>
      </p:sp>
    </p:spTree>
    <p:extLst>
      <p:ext uri="{BB962C8B-B14F-4D97-AF65-F5344CB8AC3E}">
        <p14:creationId xmlns:p14="http://schemas.microsoft.com/office/powerpoint/2010/main" val="2314438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fontScale="92500" lnSpcReduction="10000"/>
          </a:bodyPr>
          <a:lstStyle/>
          <a:p>
            <a:pPr indent="457200" algn="just">
              <a:lnSpc>
                <a:spcPct val="110000"/>
              </a:lnSpc>
              <a:spcBef>
                <a:spcPts val="0"/>
              </a:spcBef>
              <a:spcAft>
                <a:spcPts val="0"/>
              </a:spcAft>
            </a:pPr>
            <a:r>
              <a:rPr lang="uk-UA" b="0" noProof="1" smtClean="0"/>
              <a:t>• «На піку можливостей. Правила ефективності професіоналів» Р. Поузі (глава про структуру листів) </a:t>
            </a:r>
          </a:p>
          <a:p>
            <a:pPr indent="457200" algn="just">
              <a:lnSpc>
                <a:spcPct val="110000"/>
              </a:lnSpc>
              <a:spcBef>
                <a:spcPts val="0"/>
              </a:spcBef>
              <a:spcAft>
                <a:spcPts val="0"/>
              </a:spcAft>
            </a:pPr>
            <a:r>
              <a:rPr lang="uk-UA" b="0" noProof="1" smtClean="0"/>
              <a:t>• «Домовитися можна про все» Г. Кеннеді. </a:t>
            </a:r>
          </a:p>
          <a:p>
            <a:pPr indent="457200" algn="just">
              <a:lnSpc>
                <a:spcPct val="110000"/>
              </a:lnSpc>
              <a:spcBef>
                <a:spcPts val="0"/>
              </a:spcBef>
              <a:spcAft>
                <a:spcPts val="0"/>
              </a:spcAft>
            </a:pPr>
            <a:endParaRPr lang="uk-UA" b="0" noProof="1" smtClean="0"/>
          </a:p>
          <a:p>
            <a:pPr indent="457200" algn="ctr">
              <a:lnSpc>
                <a:spcPct val="110000"/>
              </a:lnSpc>
              <a:spcBef>
                <a:spcPts val="0"/>
              </a:spcBef>
              <a:spcAft>
                <a:spcPts val="0"/>
              </a:spcAft>
            </a:pPr>
            <a:r>
              <a:rPr lang="uk-UA" noProof="1" smtClean="0">
                <a:solidFill>
                  <a:srgbClr val="FF0000"/>
                </a:solidFill>
              </a:rPr>
              <a:t>Правильний початок і завершення професійного ділового електронного листа </a:t>
            </a:r>
          </a:p>
          <a:p>
            <a:pPr indent="457200" algn="just">
              <a:lnSpc>
                <a:spcPct val="110000"/>
              </a:lnSpc>
              <a:spcBef>
                <a:spcPts val="0"/>
              </a:spcBef>
              <a:spcAft>
                <a:spcPts val="0"/>
              </a:spcAft>
            </a:pPr>
            <a:endParaRPr lang="uk-UA" b="0" noProof="1" smtClean="0"/>
          </a:p>
          <a:p>
            <a:pPr indent="457200" algn="just">
              <a:lnSpc>
                <a:spcPct val="110000"/>
              </a:lnSpc>
              <a:spcBef>
                <a:spcPts val="0"/>
              </a:spcBef>
              <a:spcAft>
                <a:spcPts val="0"/>
              </a:spcAft>
            </a:pPr>
            <a:r>
              <a:rPr lang="uk-UA" b="0" noProof="1" smtClean="0"/>
              <a:t>Понад 89 мільйонів повідомлень відправляються щодня електронною поштою відповідно до недавньої статистики, яку опублікували у Mashable. Це без урахування більше ніж 55 мільйонів приватних повідомлень. </a:t>
            </a:r>
          </a:p>
          <a:p>
            <a:pPr indent="457200" algn="just">
              <a:lnSpc>
                <a:spcPct val="110000"/>
              </a:lnSpc>
              <a:spcBef>
                <a:spcPts val="0"/>
              </a:spcBef>
              <a:spcAft>
                <a:spcPts val="0"/>
              </a:spcAft>
            </a:pPr>
            <a:r>
              <a:rPr lang="uk-UA" noProof="1" smtClean="0"/>
              <a:t>1. Знайте свою цільову аудиторію. </a:t>
            </a:r>
          </a:p>
          <a:p>
            <a:pPr indent="457200" algn="just">
              <a:lnSpc>
                <a:spcPct val="110000"/>
              </a:lnSpc>
              <a:spcBef>
                <a:spcPts val="0"/>
              </a:spcBef>
              <a:spcAft>
                <a:spcPts val="0"/>
              </a:spcAft>
            </a:pPr>
            <a:r>
              <a:rPr lang="uk-UA" i="1" noProof="1" smtClean="0"/>
              <a:t>Знайома аудиторія або незнайома аудиторія? </a:t>
            </a:r>
          </a:p>
          <a:p>
            <a:pPr indent="457200" algn="just">
              <a:lnSpc>
                <a:spcPct val="110000"/>
              </a:lnSpc>
              <a:spcBef>
                <a:spcPts val="0"/>
              </a:spcBef>
              <a:spcAft>
                <a:spcPts val="0"/>
              </a:spcAft>
            </a:pPr>
            <a:r>
              <a:rPr lang="uk-UA" i="1" noProof="1" smtClean="0"/>
              <a:t>Окрема людина або група? </a:t>
            </a:r>
          </a:p>
          <a:p>
            <a:pPr indent="457200" algn="just">
              <a:lnSpc>
                <a:spcPct val="110000"/>
              </a:lnSpc>
              <a:spcBef>
                <a:spcPts val="0"/>
              </a:spcBef>
              <a:spcAft>
                <a:spcPts val="0"/>
              </a:spcAft>
            </a:pPr>
            <a:r>
              <a:rPr lang="uk-UA" noProof="1" smtClean="0"/>
              <a:t>2. Вибір стилю: формальний або неформальний? </a:t>
            </a:r>
          </a:p>
          <a:p>
            <a:pPr indent="457200" algn="just">
              <a:lnSpc>
                <a:spcPct val="110000"/>
              </a:lnSpc>
              <a:spcBef>
                <a:spcPts val="0"/>
              </a:spcBef>
              <a:spcAft>
                <a:spcPts val="0"/>
              </a:spcAft>
            </a:pPr>
            <a:r>
              <a:rPr lang="uk-UA" b="0" noProof="1" smtClean="0"/>
              <a:t>Стиль, який ви використовуєте для написання своїх електронних листів, впливає на ефективність вашої електронної пошти. Відповідно початок та кінець вашого повідомлення буде відрізнятися, залежно від обраного вами стилю. </a:t>
            </a:r>
          </a:p>
          <a:p>
            <a:pPr indent="457200" algn="just">
              <a:lnSpc>
                <a:spcPct val="110000"/>
              </a:lnSpc>
              <a:spcBef>
                <a:spcPts val="0"/>
              </a:spcBef>
              <a:spcAft>
                <a:spcPts val="0"/>
              </a:spcAft>
            </a:pPr>
            <a:r>
              <a:rPr lang="uk-UA" b="0" noProof="1" smtClean="0"/>
              <a:t>Є три речі, які потрібно знати про стилі електронного листування: </a:t>
            </a:r>
            <a:endParaRPr lang="uk-UA" noProof="1" smtClean="0"/>
          </a:p>
          <a:p>
            <a:pPr indent="457200" algn="just">
              <a:lnSpc>
                <a:spcPct val="110000"/>
              </a:lnSpc>
              <a:spcBef>
                <a:spcPts val="0"/>
              </a:spcBef>
              <a:spcAft>
                <a:spcPts val="0"/>
              </a:spcAft>
            </a:pPr>
            <a:r>
              <a:rPr lang="uk-UA" b="0" noProof="1" smtClean="0"/>
              <a:t>1. Коли використовувати формальний (офіційний) стиль. </a:t>
            </a:r>
          </a:p>
          <a:p>
            <a:pPr indent="457200" algn="just">
              <a:lnSpc>
                <a:spcPct val="110000"/>
              </a:lnSpc>
              <a:spcBef>
                <a:spcPts val="0"/>
              </a:spcBef>
              <a:spcAft>
                <a:spcPts val="0"/>
              </a:spcAft>
            </a:pPr>
            <a:r>
              <a:rPr lang="uk-UA" b="0" noProof="1" smtClean="0"/>
              <a:t>2. Коли використовувати неформальний (неофіційний) стиль. </a:t>
            </a:r>
          </a:p>
          <a:p>
            <a:pPr indent="457200" algn="just">
              <a:lnSpc>
                <a:spcPct val="110000"/>
              </a:lnSpc>
              <a:spcBef>
                <a:spcPts val="0"/>
              </a:spcBef>
              <a:spcAft>
                <a:spcPts val="0"/>
              </a:spcAft>
            </a:pPr>
            <a:r>
              <a:rPr lang="uk-UA" b="0" noProof="1" smtClean="0"/>
              <a:t>3. Слідкуйте за своїм тоном. </a:t>
            </a:r>
          </a:p>
          <a:p>
            <a:pPr indent="457200" algn="just">
              <a:lnSpc>
                <a:spcPct val="110000"/>
              </a:lnSpc>
              <a:spcBef>
                <a:spcPts val="0"/>
              </a:spcBef>
              <a:spcAft>
                <a:spcPts val="0"/>
              </a:spcAft>
            </a:pPr>
            <a:endParaRPr lang="uk-UA" noProof="1"/>
          </a:p>
        </p:txBody>
      </p:sp>
    </p:spTree>
    <p:extLst>
      <p:ext uri="{BB962C8B-B14F-4D97-AF65-F5344CB8AC3E}">
        <p14:creationId xmlns:p14="http://schemas.microsoft.com/office/powerpoint/2010/main" val="2314438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fontScale="92500" lnSpcReduction="10000"/>
          </a:bodyPr>
          <a:lstStyle/>
          <a:p>
            <a:pPr indent="457200" algn="just">
              <a:lnSpc>
                <a:spcPct val="120000"/>
              </a:lnSpc>
              <a:spcBef>
                <a:spcPts val="0"/>
              </a:spcBef>
              <a:spcAft>
                <a:spcPts val="0"/>
              </a:spcAft>
            </a:pPr>
            <a:r>
              <a:rPr lang="uk-UA" b="0" noProof="1" smtClean="0"/>
              <a:t>Розгляньмо кожен стиль електронного листування. </a:t>
            </a:r>
          </a:p>
          <a:p>
            <a:pPr indent="457200" algn="just">
              <a:lnSpc>
                <a:spcPct val="120000"/>
              </a:lnSpc>
              <a:spcBef>
                <a:spcPts val="0"/>
              </a:spcBef>
              <a:spcAft>
                <a:spcPts val="0"/>
              </a:spcAft>
            </a:pPr>
            <a:r>
              <a:rPr lang="uk-UA" i="1" noProof="1" smtClean="0"/>
              <a:t>Формальний стиль електронного листування </a:t>
            </a:r>
            <a:endParaRPr lang="uk-UA" b="0" noProof="1" smtClean="0"/>
          </a:p>
          <a:p>
            <a:pPr indent="457200" algn="just">
              <a:lnSpc>
                <a:spcPct val="120000"/>
              </a:lnSpc>
              <a:spcBef>
                <a:spcPts val="0"/>
              </a:spcBef>
              <a:spcAft>
                <a:spcPts val="0"/>
              </a:spcAft>
            </a:pPr>
            <a:r>
              <a:rPr lang="uk-UA" b="0" noProof="1" smtClean="0"/>
              <a:t>Основна проблема з багатьма офіційними привітаннями в тому, що формальні вітання звучать занадто сухо. </a:t>
            </a:r>
          </a:p>
          <a:p>
            <a:pPr indent="457200" algn="just">
              <a:lnSpc>
                <a:spcPct val="120000"/>
              </a:lnSpc>
              <a:spcBef>
                <a:spcPts val="0"/>
              </a:spcBef>
              <a:spcAft>
                <a:spcPts val="0"/>
              </a:spcAft>
            </a:pPr>
            <a:r>
              <a:rPr lang="uk-UA" b="0" noProof="1" smtClean="0"/>
              <a:t>Зверніть увагу, який тон спілкування прийнятий в організації, якій ви пишете. Багато компаній сьогодні віддають перевагу простому, неформальному (особистому) стилю, навіть у діловому листуванні. </a:t>
            </a:r>
          </a:p>
          <a:p>
            <a:pPr indent="457200" algn="just">
              <a:lnSpc>
                <a:spcPct val="120000"/>
              </a:lnSpc>
              <a:spcBef>
                <a:spcPts val="0"/>
              </a:spcBef>
              <a:spcAft>
                <a:spcPts val="0"/>
              </a:spcAft>
            </a:pPr>
            <a:r>
              <a:rPr lang="uk-UA" i="1" noProof="1" smtClean="0"/>
              <a:t>Неформальний стиль електронного листування </a:t>
            </a:r>
            <a:endParaRPr lang="uk-UA" b="0" noProof="1" smtClean="0"/>
          </a:p>
          <a:p>
            <a:pPr indent="457200" algn="just">
              <a:lnSpc>
                <a:spcPct val="120000"/>
              </a:lnSpc>
              <a:spcBef>
                <a:spcPts val="0"/>
              </a:spcBef>
              <a:spcAft>
                <a:spcPts val="0"/>
              </a:spcAft>
            </a:pPr>
            <a:r>
              <a:rPr lang="uk-UA" b="0" noProof="1" smtClean="0"/>
              <a:t>Хоча формальний стиль електронного листування використовується на багатьох підприємствах, деякі компанії вважають за краще менш формальний тон. Ось деякі ознаки того, що у вашому листі доцільно використовувати менш формальну мову: </a:t>
            </a:r>
            <a:endParaRPr lang="uk-UA" noProof="1" smtClean="0"/>
          </a:p>
          <a:p>
            <a:pPr indent="457200" algn="just">
              <a:lnSpc>
                <a:spcPct val="120000"/>
              </a:lnSpc>
              <a:spcBef>
                <a:spcPts val="0"/>
              </a:spcBef>
              <a:spcAft>
                <a:spcPts val="0"/>
              </a:spcAft>
            </a:pPr>
            <a:r>
              <a:rPr lang="uk-UA" b="0" noProof="1" smtClean="0"/>
              <a:t>• </a:t>
            </a:r>
            <a:r>
              <a:rPr lang="uk-UA" b="0" i="1" noProof="1" smtClean="0"/>
              <a:t>Повідомлення від усіх співробітників, які ви отримуєте від конкретної організації, написані в неформальному стилі. </a:t>
            </a:r>
            <a:r>
              <a:rPr lang="uk-UA" b="0" noProof="1" smtClean="0"/>
              <a:t>Особливо звертайте увагу на повідомлення від керівників організації. Як вони написані? </a:t>
            </a:r>
          </a:p>
          <a:p>
            <a:pPr indent="457200" algn="just">
              <a:lnSpc>
                <a:spcPct val="120000"/>
              </a:lnSpc>
              <a:spcBef>
                <a:spcPts val="0"/>
              </a:spcBef>
              <a:spcAft>
                <a:spcPts val="0"/>
              </a:spcAft>
            </a:pPr>
            <a:r>
              <a:rPr lang="uk-UA" b="0" noProof="1" smtClean="0"/>
              <a:t>• </a:t>
            </a:r>
            <a:r>
              <a:rPr lang="uk-UA" b="0" i="1" noProof="1" smtClean="0"/>
              <a:t>Одержувачі пропонують вам звертатися до них менш формально. </a:t>
            </a:r>
            <a:r>
              <a:rPr lang="uk-UA" b="0" noProof="1" smtClean="0"/>
              <a:t>Наприклад, ви звернулись у повідомленні зі словами: "Шановний пане Браун", а він пише вам у відповідь: "Пан Браун – це мій батько, кличте мене Боб</a:t>
            </a:r>
            <a:r>
              <a:rPr lang="uk-UA" b="0" noProof="1" smtClean="0"/>
              <a:t>". </a:t>
            </a:r>
            <a:endParaRPr lang="uk-UA" b="0" noProof="1" smtClean="0"/>
          </a:p>
        </p:txBody>
      </p:sp>
    </p:spTree>
    <p:extLst>
      <p:ext uri="{BB962C8B-B14F-4D97-AF65-F5344CB8AC3E}">
        <p14:creationId xmlns:p14="http://schemas.microsoft.com/office/powerpoint/2010/main" val="2314438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a:bodyPr>
          <a:lstStyle/>
          <a:p>
            <a:pPr indent="457200" algn="just">
              <a:lnSpc>
                <a:spcPct val="110000"/>
              </a:lnSpc>
              <a:spcBef>
                <a:spcPts val="0"/>
              </a:spcBef>
              <a:spcAft>
                <a:spcPts val="0"/>
              </a:spcAft>
            </a:pPr>
            <a:r>
              <a:rPr lang="uk-UA" b="0" noProof="1" smtClean="0"/>
              <a:t>• </a:t>
            </a:r>
            <a:r>
              <a:rPr lang="uk-UA" b="0" i="1" noProof="1" smtClean="0"/>
              <a:t>Ви добре знайомі з одержувачем. </a:t>
            </a:r>
            <a:r>
              <a:rPr lang="uk-UA" b="0" noProof="1" smtClean="0"/>
              <a:t>Коли ви пишете ділове повідомлення другові або колезі, з ким ви добре знайомі, природно звертатися до них на ім'я. Якщо ви будете писати в привітанні "Пан" або "Пані", це буде звучати незграбно, навіть недружньо. </a:t>
            </a:r>
          </a:p>
          <a:p>
            <a:pPr indent="457200" algn="just">
              <a:lnSpc>
                <a:spcPct val="110000"/>
              </a:lnSpc>
              <a:spcBef>
                <a:spcPts val="0"/>
              </a:spcBef>
              <a:spcAft>
                <a:spcPts val="0"/>
              </a:spcAft>
            </a:pPr>
            <a:r>
              <a:rPr lang="uk-UA" i="1" noProof="1" smtClean="0"/>
              <a:t>Слідкуйте за тоном. </a:t>
            </a:r>
          </a:p>
          <a:p>
            <a:pPr indent="457200" algn="just">
              <a:lnSpc>
                <a:spcPct val="110000"/>
              </a:lnSpc>
              <a:spcBef>
                <a:spcPts val="0"/>
              </a:spcBef>
              <a:spcAft>
                <a:spcPts val="0"/>
              </a:spcAft>
            </a:pPr>
            <a:endParaRPr lang="uk-UA" b="0" noProof="1" smtClean="0"/>
          </a:p>
          <a:p>
            <a:pPr indent="457200" algn="ctr">
              <a:lnSpc>
                <a:spcPct val="110000"/>
              </a:lnSpc>
              <a:spcBef>
                <a:spcPts val="0"/>
              </a:spcBef>
              <a:spcAft>
                <a:spcPts val="0"/>
              </a:spcAft>
            </a:pPr>
            <a:r>
              <a:rPr lang="uk-UA" noProof="1" smtClean="0">
                <a:solidFill>
                  <a:srgbClr val="FF0000"/>
                </a:solidFill>
              </a:rPr>
              <a:t>Найкращий спосіб почати повідомлення </a:t>
            </a:r>
          </a:p>
          <a:p>
            <a:pPr indent="457200" algn="just">
              <a:lnSpc>
                <a:spcPct val="110000"/>
              </a:lnSpc>
              <a:spcBef>
                <a:spcPts val="0"/>
              </a:spcBef>
              <a:spcAft>
                <a:spcPts val="0"/>
              </a:spcAft>
            </a:pPr>
            <a:endParaRPr lang="uk-UA" b="0" noProof="1" smtClean="0"/>
          </a:p>
          <a:p>
            <a:pPr indent="457200" algn="just">
              <a:lnSpc>
                <a:spcPct val="110000"/>
              </a:lnSpc>
              <a:spcBef>
                <a:spcPts val="0"/>
              </a:spcBef>
              <a:spcAft>
                <a:spcPts val="0"/>
              </a:spcAft>
            </a:pPr>
            <a:r>
              <a:rPr lang="uk-UA" b="0" noProof="1" smtClean="0"/>
              <a:t>Ось три елементи хорошого початку повідомлення: </a:t>
            </a:r>
          </a:p>
          <a:p>
            <a:pPr indent="457200" algn="just">
              <a:lnSpc>
                <a:spcPct val="110000"/>
              </a:lnSpc>
              <a:spcBef>
                <a:spcPts val="0"/>
              </a:spcBef>
              <a:spcAft>
                <a:spcPts val="0"/>
              </a:spcAft>
            </a:pPr>
            <a:r>
              <a:rPr lang="uk-UA" b="0" noProof="1" smtClean="0"/>
              <a:t>• тема </a:t>
            </a:r>
          </a:p>
          <a:p>
            <a:pPr indent="457200" algn="just">
              <a:lnSpc>
                <a:spcPct val="110000"/>
              </a:lnSpc>
              <a:spcBef>
                <a:spcPts val="0"/>
              </a:spcBef>
              <a:spcAft>
                <a:spcPts val="0"/>
              </a:spcAft>
            </a:pPr>
            <a:r>
              <a:rPr lang="uk-UA" b="0" noProof="1" smtClean="0"/>
              <a:t>• вітання </a:t>
            </a:r>
          </a:p>
          <a:p>
            <a:pPr indent="457200" algn="just">
              <a:lnSpc>
                <a:spcPct val="110000"/>
              </a:lnSpc>
              <a:spcBef>
                <a:spcPts val="0"/>
              </a:spcBef>
              <a:spcAft>
                <a:spcPts val="0"/>
              </a:spcAft>
            </a:pPr>
            <a:r>
              <a:rPr lang="uk-UA" b="0" noProof="1" smtClean="0"/>
              <a:t>• перша фраза </a:t>
            </a:r>
          </a:p>
          <a:p>
            <a:pPr indent="457200" algn="just">
              <a:lnSpc>
                <a:spcPct val="110000"/>
              </a:lnSpc>
              <a:spcBef>
                <a:spcPts val="0"/>
              </a:spcBef>
              <a:spcAft>
                <a:spcPts val="0"/>
              </a:spcAft>
            </a:pPr>
            <a:r>
              <a:rPr lang="uk-UA" b="0" noProof="1" smtClean="0"/>
              <a:t>Розглянемо перший елемент. </a:t>
            </a:r>
          </a:p>
          <a:p>
            <a:pPr indent="457200" algn="just">
              <a:lnSpc>
                <a:spcPct val="110000"/>
              </a:lnSpc>
              <a:spcBef>
                <a:spcPts val="0"/>
              </a:spcBef>
              <a:spcAft>
                <a:spcPts val="0"/>
              </a:spcAft>
            </a:pPr>
            <a:r>
              <a:rPr lang="uk-UA" i="1" noProof="1" smtClean="0"/>
              <a:t>Тема </a:t>
            </a:r>
            <a:endParaRPr lang="uk-UA" b="0" noProof="1" smtClean="0"/>
          </a:p>
          <a:p>
            <a:pPr indent="457200" algn="just">
              <a:lnSpc>
                <a:spcPct val="110000"/>
              </a:lnSpc>
              <a:spcBef>
                <a:spcPts val="0"/>
              </a:spcBef>
              <a:spcAft>
                <a:spcPts val="0"/>
              </a:spcAft>
            </a:pPr>
            <a:r>
              <a:rPr lang="uk-UA" b="0" noProof="1" smtClean="0"/>
              <a:t>Більшість людей нашвидку переглядають теми повідомлень у своїй поштовій скриньці, щоб вирішити, які з них важливі, а які можна відкрити пізніше або зовсім видалити. Якщо ви хочете, щоб ваші повідомлення читали, вам життєво важливо писати хороші теми листів. </a:t>
            </a:r>
            <a:endParaRPr lang="uk-UA" noProof="1"/>
          </a:p>
        </p:txBody>
      </p:sp>
    </p:spTree>
    <p:extLst>
      <p:ext uri="{BB962C8B-B14F-4D97-AF65-F5344CB8AC3E}">
        <p14:creationId xmlns:p14="http://schemas.microsoft.com/office/powerpoint/2010/main" val="2314438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a:bodyPr>
          <a:lstStyle/>
          <a:p>
            <a:pPr indent="457200" algn="just">
              <a:lnSpc>
                <a:spcPct val="110000"/>
              </a:lnSpc>
              <a:spcBef>
                <a:spcPts val="0"/>
              </a:spcBef>
              <a:spcAft>
                <a:spcPts val="0"/>
              </a:spcAft>
            </a:pPr>
            <a:r>
              <a:rPr lang="uk-UA" b="0" noProof="1" smtClean="0"/>
              <a:t>Девід Мастерс стверджує, що ефективні теми повідомлень повинні мати безпосереднє відношення до аудиторії, по можливості бути специфічними та безпосередньо прив'язані до життя адресата. Найчастіше теми повідомлень, у яких ви занадто намагаєтеся звернути на себе увагу, приречені на провал. Знаки оклику не означають, що ваше повідомлення прочитають. Ніколи не відправляйте повідомлення без теми. Багато поштових програм відправляють повідомлення без тем відразу в папку зі спамом. </a:t>
            </a:r>
          </a:p>
          <a:p>
            <a:pPr indent="457200" algn="just">
              <a:lnSpc>
                <a:spcPct val="110000"/>
              </a:lnSpc>
              <a:spcBef>
                <a:spcPts val="0"/>
              </a:spcBef>
              <a:spcAft>
                <a:spcPts val="0"/>
              </a:spcAft>
            </a:pPr>
            <a:r>
              <a:rPr lang="uk-UA" i="1" noProof="1" smtClean="0"/>
              <a:t>Привітання </a:t>
            </a:r>
            <a:endParaRPr lang="uk-UA" b="0" noProof="1" smtClean="0"/>
          </a:p>
          <a:p>
            <a:pPr indent="457200" algn="just">
              <a:lnSpc>
                <a:spcPct val="110000"/>
              </a:lnSpc>
              <a:spcBef>
                <a:spcPts val="0"/>
              </a:spcBef>
              <a:spcAft>
                <a:spcPts val="0"/>
              </a:spcAft>
            </a:pPr>
            <a:r>
              <a:rPr lang="uk-UA" b="0" noProof="1" smtClean="0"/>
              <a:t>Привітання – це звернення до одержувача вашого повідомлення. У більш формальному листуванні його часто починають зі слів "Шановний / Шановна". </a:t>
            </a:r>
          </a:p>
          <a:p>
            <a:pPr indent="457200" algn="just">
              <a:lnSpc>
                <a:spcPct val="110000"/>
              </a:lnSpc>
              <a:spcBef>
                <a:spcPts val="0"/>
              </a:spcBef>
              <a:spcAft>
                <a:spcPts val="0"/>
              </a:spcAft>
            </a:pPr>
            <a:r>
              <a:rPr lang="uk-UA" b="0" noProof="1" smtClean="0"/>
              <a:t>Ось кілька прикладів формальних вітань: </a:t>
            </a:r>
            <a:endParaRPr lang="uk-UA" noProof="1" smtClean="0"/>
          </a:p>
          <a:p>
            <a:pPr indent="457200" algn="just">
              <a:lnSpc>
                <a:spcPct val="110000"/>
              </a:lnSpc>
              <a:spcBef>
                <a:spcPts val="0"/>
              </a:spcBef>
              <a:spcAft>
                <a:spcPts val="0"/>
              </a:spcAft>
            </a:pPr>
            <a:r>
              <a:rPr lang="uk-UA" b="0" noProof="1" smtClean="0"/>
              <a:t>• Шановний пане </a:t>
            </a:r>
          </a:p>
          <a:p>
            <a:pPr indent="457200" algn="just">
              <a:lnSpc>
                <a:spcPct val="110000"/>
              </a:lnSpc>
              <a:spcBef>
                <a:spcPts val="0"/>
              </a:spcBef>
              <a:spcAft>
                <a:spcPts val="0"/>
              </a:spcAft>
            </a:pPr>
            <a:r>
              <a:rPr lang="uk-UA" b="0" noProof="1" smtClean="0"/>
              <a:t>• Шановна пані </a:t>
            </a:r>
          </a:p>
          <a:p>
            <a:pPr indent="457200" algn="just">
              <a:lnSpc>
                <a:spcPct val="110000"/>
              </a:lnSpc>
              <a:spcBef>
                <a:spcPts val="0"/>
              </a:spcBef>
              <a:spcAft>
                <a:spcPts val="0"/>
              </a:spcAft>
            </a:pPr>
            <a:r>
              <a:rPr lang="uk-UA" b="0" noProof="1" smtClean="0"/>
              <a:t>• Шановний пане Браун </a:t>
            </a:r>
          </a:p>
          <a:p>
            <a:pPr indent="457200" algn="just">
              <a:lnSpc>
                <a:spcPct val="110000"/>
              </a:lnSpc>
              <a:spcBef>
                <a:spcPts val="0"/>
              </a:spcBef>
              <a:spcAft>
                <a:spcPts val="0"/>
              </a:spcAft>
            </a:pPr>
            <a:r>
              <a:rPr lang="uk-UA" b="0" noProof="1" smtClean="0"/>
              <a:t>• Шановна пані Лопес </a:t>
            </a:r>
          </a:p>
          <a:p>
            <a:pPr indent="457200" algn="just">
              <a:lnSpc>
                <a:spcPct val="110000"/>
              </a:lnSpc>
              <a:spcBef>
                <a:spcPts val="0"/>
              </a:spcBef>
              <a:spcAft>
                <a:spcPts val="0"/>
              </a:spcAft>
            </a:pPr>
            <a:r>
              <a:rPr lang="uk-UA" b="0" noProof="1" smtClean="0"/>
              <a:t>• Усім зацікавленим особам </a:t>
            </a:r>
          </a:p>
          <a:p>
            <a:pPr indent="457200" algn="just">
              <a:lnSpc>
                <a:spcPct val="110000"/>
              </a:lnSpc>
              <a:spcBef>
                <a:spcPts val="0"/>
              </a:spcBef>
              <a:spcAft>
                <a:spcPts val="0"/>
              </a:spcAft>
            </a:pPr>
            <a:r>
              <a:rPr lang="uk-UA" b="0" noProof="1" smtClean="0"/>
              <a:t>• Шановний доктор Сміт </a:t>
            </a:r>
          </a:p>
          <a:p>
            <a:pPr indent="457200" algn="just">
              <a:lnSpc>
                <a:spcPct val="110000"/>
              </a:lnSpc>
              <a:spcBef>
                <a:spcPts val="0"/>
              </a:spcBef>
              <a:spcAft>
                <a:spcPts val="0"/>
              </a:spcAft>
            </a:pPr>
            <a:endParaRPr lang="uk-UA" b="0" noProof="1"/>
          </a:p>
        </p:txBody>
      </p:sp>
    </p:spTree>
    <p:extLst>
      <p:ext uri="{BB962C8B-B14F-4D97-AF65-F5344CB8AC3E}">
        <p14:creationId xmlns:p14="http://schemas.microsoft.com/office/powerpoint/2010/main" val="2314438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lnSpcReduction="10000"/>
          </a:bodyPr>
          <a:lstStyle/>
          <a:p>
            <a:pPr indent="457200" algn="just">
              <a:lnSpc>
                <a:spcPct val="110000"/>
              </a:lnSpc>
              <a:spcBef>
                <a:spcPts val="0"/>
              </a:spcBef>
              <a:spcAft>
                <a:spcPts val="0"/>
              </a:spcAft>
            </a:pPr>
            <a:r>
              <a:rPr lang="uk-UA" noProof="1" smtClean="0"/>
              <a:t>4. Як закінчити повідомлення </a:t>
            </a:r>
            <a:endParaRPr lang="uk-UA" b="0" noProof="1" smtClean="0"/>
          </a:p>
          <a:p>
            <a:pPr indent="457200" algn="just">
              <a:lnSpc>
                <a:spcPct val="110000"/>
              </a:lnSpc>
              <a:spcBef>
                <a:spcPts val="0"/>
              </a:spcBef>
              <a:spcAft>
                <a:spcPts val="0"/>
              </a:spcAft>
            </a:pPr>
            <a:r>
              <a:rPr lang="uk-UA" b="0" noProof="1" smtClean="0"/>
              <a:t>Бувало таке, що ви написали повідомлення, але не знаєте, як його закінчити? Ви не одні. Кінцеві слова повідомлення не менш важливі. Це одна з причин, чому на Envato Market є десятки професійних шаблонів ділової пошти, які містять всі елементи гарного закінчення електронного листа. Ось приклад дизайну шаблону електронного листа в темному стилі: </a:t>
            </a:r>
          </a:p>
          <a:p>
            <a:pPr indent="457200" algn="just">
              <a:lnSpc>
                <a:spcPct val="110000"/>
              </a:lnSpc>
              <a:spcBef>
                <a:spcPts val="0"/>
              </a:spcBef>
              <a:spcAft>
                <a:spcPts val="0"/>
              </a:spcAft>
            </a:pPr>
            <a:r>
              <a:rPr lang="uk-UA" b="0" noProof="1" smtClean="0"/>
              <a:t>Шаблон електронного листа в темному стилі. Містить 30 варіантів макету з файлами HTML та Photoshop. </a:t>
            </a:r>
          </a:p>
          <a:p>
            <a:pPr indent="457200" algn="just">
              <a:lnSpc>
                <a:spcPct val="110000"/>
              </a:lnSpc>
              <a:spcBef>
                <a:spcPts val="0"/>
              </a:spcBef>
              <a:spcAft>
                <a:spcPts val="0"/>
              </a:spcAft>
            </a:pPr>
            <a:r>
              <a:rPr lang="uk-UA" b="0" noProof="1" smtClean="0"/>
              <a:t>Пам'ятаю, як мало не підстрибнула кілька років тому, коли клієнт закінчив своє повідомлення словами "Люблю тебе". Я тоді закінчила великий проект для нього в стислі терміни, але ми не були настільки близько знайомі. Насправді виявилось, він просто був радий, що я змогла виконати таку велику роботу за рекордно короткий час; але його занадто неформальні слова викликали дискомфорт. </a:t>
            </a:r>
          </a:p>
          <a:p>
            <a:pPr indent="457200" algn="just">
              <a:lnSpc>
                <a:spcPct val="110000"/>
              </a:lnSpc>
              <a:spcBef>
                <a:spcPts val="0"/>
              </a:spcBef>
              <a:spcAft>
                <a:spcPts val="0"/>
              </a:spcAft>
            </a:pPr>
            <a:r>
              <a:rPr lang="uk-UA" b="0" noProof="1" smtClean="0"/>
              <a:t>Найкраще закінчувати листа цими елементами: </a:t>
            </a:r>
            <a:endParaRPr lang="uk-UA" noProof="1" smtClean="0"/>
          </a:p>
          <a:p>
            <a:pPr indent="457200" algn="just">
              <a:lnSpc>
                <a:spcPct val="110000"/>
              </a:lnSpc>
              <a:spcBef>
                <a:spcPts val="0"/>
              </a:spcBef>
              <a:spcAft>
                <a:spcPts val="0"/>
              </a:spcAft>
            </a:pPr>
            <a:r>
              <a:rPr lang="uk-UA" b="0" noProof="1" smtClean="0"/>
              <a:t>• </a:t>
            </a:r>
            <a:r>
              <a:rPr lang="uk-UA" b="0" i="1" noProof="1" smtClean="0"/>
              <a:t>Завершальні слова. </a:t>
            </a:r>
            <a:r>
              <a:rPr lang="uk-UA" b="0" noProof="1" smtClean="0"/>
              <a:t>Як згадувалося вище, останні слова мають значення. Якщо ваш тон занадто фамільярний або неофіційний, ви можете змусити свого одержувача відчути себе ніяково. "З повагою", або "Найкращих побажань", вважаються стандартними останніми словами в діловому листі. </a:t>
            </a:r>
            <a:endParaRPr lang="uk-UA" b="0" noProof="1"/>
          </a:p>
        </p:txBody>
      </p:sp>
    </p:spTree>
    <p:extLst>
      <p:ext uri="{BB962C8B-B14F-4D97-AF65-F5344CB8AC3E}">
        <p14:creationId xmlns:p14="http://schemas.microsoft.com/office/powerpoint/2010/main" val="2201780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a:bodyPr>
          <a:lstStyle/>
          <a:p>
            <a:pPr indent="457200" algn="ctr">
              <a:spcBef>
                <a:spcPts val="0"/>
              </a:spcBef>
              <a:spcAft>
                <a:spcPts val="0"/>
              </a:spcAft>
            </a:pPr>
            <a:r>
              <a:rPr lang="uk-UA" noProof="1" smtClean="0">
                <a:solidFill>
                  <a:srgbClr val="FF0000"/>
                </a:solidFill>
              </a:rPr>
              <a:t>Сутність, критерії та завдання ділового листування </a:t>
            </a:r>
          </a:p>
          <a:p>
            <a:pPr indent="457200" algn="just">
              <a:spcBef>
                <a:spcPts val="0"/>
              </a:spcBef>
              <a:spcAft>
                <a:spcPts val="0"/>
              </a:spcAft>
            </a:pPr>
            <a:endParaRPr lang="uk-UA" b="0" noProof="1" smtClean="0"/>
          </a:p>
          <a:p>
            <a:pPr indent="457200" algn="just">
              <a:spcBef>
                <a:spcPts val="0"/>
              </a:spcBef>
              <a:spcAft>
                <a:spcPts val="0"/>
              </a:spcAft>
            </a:pPr>
            <a:r>
              <a:rPr lang="uk-UA" b="0" noProof="1" smtClean="0"/>
              <a:t>В основі ділового листування листи, що </a:t>
            </a:r>
            <a:r>
              <a:rPr lang="uk-UA" noProof="1" smtClean="0"/>
              <a:t>відповідають таким критеріям: </a:t>
            </a:r>
          </a:p>
          <a:p>
            <a:pPr indent="457200" algn="just">
              <a:spcBef>
                <a:spcPts val="0"/>
              </a:spcBef>
              <a:spcAft>
                <a:spcPts val="0"/>
              </a:spcAft>
            </a:pPr>
            <a:r>
              <a:rPr lang="uk-UA" b="0" noProof="1" smtClean="0"/>
              <a:t>1. </a:t>
            </a:r>
            <a:r>
              <a:rPr lang="uk-UA" noProof="1" smtClean="0"/>
              <a:t>Лаконічні. </a:t>
            </a:r>
            <a:r>
              <a:rPr lang="uk-UA" b="0" noProof="1" smtClean="0"/>
              <a:t>Коли в одному реченні є одна головна думка, немає канцеляризмів, інформація подана коротко і по суті. Ніяких довгих підводок до основного і складних мовних конструкцій. </a:t>
            </a:r>
          </a:p>
          <a:p>
            <a:pPr indent="457200" algn="just">
              <a:spcBef>
                <a:spcPts val="0"/>
              </a:spcBef>
              <a:spcAft>
                <a:spcPts val="0"/>
              </a:spcAft>
            </a:pPr>
            <a:r>
              <a:rPr lang="uk-UA" b="0" noProof="1" smtClean="0"/>
              <a:t>2. </a:t>
            </a:r>
            <a:r>
              <a:rPr lang="uk-UA" noProof="1" smtClean="0"/>
              <a:t>Структуровані. </a:t>
            </a:r>
            <a:r>
              <a:rPr lang="uk-UA" b="0" noProof="1" smtClean="0"/>
              <a:t>Коли у листа є конкретна мета, думки послідовні, візуально лист розділений на кілька частин (як мінімум, вітання, мета, питання або заклик до дії). </a:t>
            </a:r>
          </a:p>
          <a:p>
            <a:pPr indent="457200" algn="just">
              <a:spcBef>
                <a:spcPts val="0"/>
              </a:spcBef>
              <a:spcAft>
                <a:spcPts val="0"/>
              </a:spcAft>
            </a:pPr>
            <a:r>
              <a:rPr lang="uk-UA" b="0" noProof="1" smtClean="0"/>
              <a:t>3. </a:t>
            </a:r>
            <a:r>
              <a:rPr lang="uk-UA" noProof="1" smtClean="0"/>
              <a:t>Грамотні. </a:t>
            </a:r>
            <a:r>
              <a:rPr lang="uk-UA" b="0" noProof="1" smtClean="0"/>
              <a:t>Без граматичних помилок і порушень логіки викладу тексту, з правильно розставленими знаками пунктуації. </a:t>
            </a:r>
          </a:p>
          <a:p>
            <a:pPr indent="457200" algn="just">
              <a:spcBef>
                <a:spcPts val="0"/>
              </a:spcBef>
              <a:spcAft>
                <a:spcPts val="0"/>
              </a:spcAft>
            </a:pPr>
            <a:r>
              <a:rPr lang="uk-UA" b="0" noProof="1" smtClean="0"/>
              <a:t>4. </a:t>
            </a:r>
            <a:r>
              <a:rPr lang="uk-UA" noProof="1" smtClean="0"/>
              <a:t>Людяні. </a:t>
            </a:r>
            <a:r>
              <a:rPr lang="uk-UA" b="0" noProof="1" smtClean="0"/>
              <a:t>Коли аргументи подані чітко, без емоцій і оціночних суджень, немає маніпуляцій і токсичності, проявляється повага до співрозмовника. </a:t>
            </a:r>
          </a:p>
          <a:p>
            <a:pPr indent="457200" algn="just">
              <a:spcBef>
                <a:spcPts val="0"/>
              </a:spcBef>
              <a:spcAft>
                <a:spcPts val="0"/>
              </a:spcAft>
            </a:pPr>
            <a:r>
              <a:rPr lang="uk-UA" b="0" noProof="1" smtClean="0"/>
              <a:t>Ділове листування вирішує ряд завдань – від простого вітання нового члена команди до закриття великобюджетних угод. Також її використовують в таких цілях: </a:t>
            </a:r>
          </a:p>
          <a:p>
            <a:pPr indent="457200" algn="just">
              <a:spcBef>
                <a:spcPts val="0"/>
              </a:spcBef>
              <a:spcAft>
                <a:spcPts val="0"/>
              </a:spcAft>
            </a:pPr>
            <a:r>
              <a:rPr lang="uk-UA" noProof="1"/>
              <a:t>За допомогою ділового листування можна виконати такі завдання:</a:t>
            </a:r>
            <a:endParaRPr lang="uk-UA" b="0" noProof="1" smtClean="0"/>
          </a:p>
          <a:p>
            <a:pPr indent="457200" algn="just">
              <a:spcBef>
                <a:spcPts val="0"/>
              </a:spcBef>
              <a:spcAft>
                <a:spcPts val="0"/>
              </a:spcAft>
            </a:pPr>
            <a:r>
              <a:rPr lang="uk-UA" b="0" noProof="1" smtClean="0"/>
              <a:t>• </a:t>
            </a:r>
            <a:r>
              <a:rPr lang="uk-UA" b="0" noProof="1" smtClean="0"/>
              <a:t>влаштуватися на роботу</a:t>
            </a:r>
            <a:r>
              <a:rPr lang="uk-UA" b="0" noProof="1" smtClean="0"/>
              <a:t>; </a:t>
            </a:r>
            <a:r>
              <a:rPr lang="uk-UA" noProof="1" smtClean="0"/>
              <a:t> </a:t>
            </a:r>
            <a:endParaRPr lang="uk-UA" b="0" noProof="1"/>
          </a:p>
        </p:txBody>
      </p:sp>
    </p:spTree>
    <p:extLst>
      <p:ext uri="{BB962C8B-B14F-4D97-AF65-F5344CB8AC3E}">
        <p14:creationId xmlns:p14="http://schemas.microsoft.com/office/powerpoint/2010/main" val="2781412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fontScale="92500" lnSpcReduction="20000"/>
          </a:bodyPr>
          <a:lstStyle/>
          <a:p>
            <a:pPr indent="457200" algn="just">
              <a:lnSpc>
                <a:spcPct val="110000"/>
              </a:lnSpc>
              <a:spcBef>
                <a:spcPts val="0"/>
              </a:spcBef>
              <a:spcAft>
                <a:spcPts val="0"/>
              </a:spcAft>
            </a:pPr>
            <a:r>
              <a:rPr lang="uk-UA" b="0" noProof="1" smtClean="0"/>
              <a:t>• </a:t>
            </a:r>
            <a:r>
              <a:rPr lang="uk-UA" b="0" i="1" noProof="1" smtClean="0"/>
              <a:t>Підпис. </a:t>
            </a:r>
            <a:r>
              <a:rPr lang="uk-UA" b="0" noProof="1" smtClean="0"/>
              <a:t>Якщо ви не близько знайомі з одержувачем, завжди пишіть своє ім'я та прізвище. Якщо ви добре знайомі, і ділове листування з цією людиною має неформальний характер, можна підписуватись тільки своїм ім'ям. </a:t>
            </a:r>
          </a:p>
          <a:p>
            <a:pPr indent="457200" algn="just">
              <a:lnSpc>
                <a:spcPct val="110000"/>
              </a:lnSpc>
              <a:spcBef>
                <a:spcPts val="0"/>
              </a:spcBef>
              <a:spcAft>
                <a:spcPts val="0"/>
              </a:spcAft>
            </a:pPr>
            <a:r>
              <a:rPr lang="uk-UA" b="0" noProof="1" smtClean="0"/>
              <a:t>• </a:t>
            </a:r>
            <a:r>
              <a:rPr lang="uk-UA" b="0" i="1" noProof="1" smtClean="0"/>
              <a:t>Посада і компанія (якщо необхідно). </a:t>
            </a:r>
            <a:r>
              <a:rPr lang="uk-UA" b="0" noProof="1" smtClean="0"/>
              <a:t>Якщо ви пишете від імені компанії, в діловому листуванні ви повинні додати свою посаду та назву компанії, яку представляєте. </a:t>
            </a:r>
          </a:p>
          <a:p>
            <a:pPr indent="457200" algn="just">
              <a:lnSpc>
                <a:spcPct val="110000"/>
              </a:lnSpc>
              <a:spcBef>
                <a:spcPts val="0"/>
              </a:spcBef>
              <a:spcAft>
                <a:spcPts val="0"/>
              </a:spcAft>
            </a:pPr>
            <a:r>
              <a:rPr lang="uk-UA" b="0" noProof="1" smtClean="0"/>
              <a:t>• </a:t>
            </a:r>
            <a:r>
              <a:rPr lang="uk-UA" b="0" i="1" noProof="1" smtClean="0"/>
              <a:t>Контактна інформація. </a:t>
            </a:r>
            <a:r>
              <a:rPr lang="uk-UA" b="0" noProof="1" smtClean="0"/>
              <a:t>Додавайте не тільки адресу електронної пошти, а й інші способи, якими можна з вами зв'язатися, наприклад, номер телефону і контакти в соціальних медіа. Якщо ви намагаєтеся знайти роботу, використовуйте свій профіль LinkedIn. </a:t>
            </a:r>
          </a:p>
          <a:p>
            <a:pPr indent="457200" algn="just">
              <a:lnSpc>
                <a:spcPct val="110000"/>
              </a:lnSpc>
              <a:spcBef>
                <a:spcPts val="0"/>
              </a:spcBef>
              <a:spcAft>
                <a:spcPts val="0"/>
              </a:spcAft>
            </a:pPr>
            <a:r>
              <a:rPr lang="uk-UA" b="0" noProof="1" smtClean="0"/>
              <a:t>• </a:t>
            </a:r>
            <a:r>
              <a:rPr lang="uk-UA" b="0" i="1" noProof="1" smtClean="0"/>
              <a:t>Посилання на сайт компанії (якщо є). </a:t>
            </a:r>
            <a:r>
              <a:rPr lang="uk-UA" b="0" noProof="1" smtClean="0"/>
              <a:t>Якщо у вашої компанії є сайт, посилання на нього в електронному повідомленні має значення. </a:t>
            </a:r>
          </a:p>
          <a:p>
            <a:pPr indent="457200" algn="just">
              <a:lnSpc>
                <a:spcPct val="110000"/>
              </a:lnSpc>
              <a:spcBef>
                <a:spcPts val="0"/>
              </a:spcBef>
              <a:spcAft>
                <a:spcPts val="0"/>
              </a:spcAft>
            </a:pPr>
            <a:r>
              <a:rPr lang="uk-UA" b="0" noProof="1" smtClean="0"/>
              <a:t>• </a:t>
            </a:r>
            <a:r>
              <a:rPr lang="uk-UA" b="0" i="1" noProof="1" smtClean="0"/>
              <a:t>Фото (за бажанням). </a:t>
            </a:r>
            <a:r>
              <a:rPr lang="uk-UA" b="0" noProof="1" smtClean="0"/>
              <a:t>Можна додавати своє фото поруч з підписом, але ніколи не використовуйте тільки фото без підпису. Деякі поштові програми не показують зображень. У такому випадку, якщо ви не підпишетесь, а тільки розмістите фотографію, ваш одержувач не знатиме, від кого повідомлення. </a:t>
            </a:r>
          </a:p>
          <a:p>
            <a:pPr indent="457200" algn="just">
              <a:lnSpc>
                <a:spcPct val="110000"/>
              </a:lnSpc>
              <a:spcBef>
                <a:spcPts val="0"/>
              </a:spcBef>
              <a:spcAft>
                <a:spcPts val="0"/>
              </a:spcAft>
            </a:pPr>
            <a:r>
              <a:rPr lang="uk-UA" b="0" noProof="1" smtClean="0"/>
              <a:t>• CYA (скорочено "побачимося пізніше") </a:t>
            </a:r>
          </a:p>
          <a:p>
            <a:pPr indent="457200" algn="just">
              <a:lnSpc>
                <a:spcPct val="110000"/>
              </a:lnSpc>
              <a:spcBef>
                <a:spcPts val="0"/>
              </a:spcBef>
              <a:spcAft>
                <a:spcPts val="0"/>
              </a:spcAft>
            </a:pPr>
            <a:r>
              <a:rPr lang="uk-UA" b="0" noProof="1" smtClean="0"/>
              <a:t>• L8R </a:t>
            </a:r>
          </a:p>
          <a:p>
            <a:pPr indent="457200" algn="just">
              <a:lnSpc>
                <a:spcPct val="110000"/>
              </a:lnSpc>
              <a:spcBef>
                <a:spcPts val="0"/>
              </a:spcBef>
              <a:spcAft>
                <a:spcPts val="0"/>
              </a:spcAft>
            </a:pPr>
            <a:r>
              <a:rPr lang="uk-UA" b="0" noProof="1" smtClean="0"/>
              <a:t>Так само як і на початку повідомлення, не використовуйте абревіатур з текстових повідомлень в діловому листі. Ось деякі приклади абревіатур, яких слід уникати: </a:t>
            </a:r>
          </a:p>
          <a:p>
            <a:pPr indent="457200" algn="just">
              <a:lnSpc>
                <a:spcPct val="110000"/>
              </a:lnSpc>
              <a:spcBef>
                <a:spcPts val="0"/>
              </a:spcBef>
              <a:spcAft>
                <a:spcPts val="0"/>
              </a:spcAft>
            </a:pPr>
            <a:r>
              <a:rPr lang="uk-UA" noProof="1" smtClean="0"/>
              <a:t>Де можна дізнатися більше про електронне листування </a:t>
            </a:r>
            <a:endParaRPr lang="uk-UA" noProof="1"/>
          </a:p>
        </p:txBody>
      </p:sp>
    </p:spTree>
    <p:extLst>
      <p:ext uri="{BB962C8B-B14F-4D97-AF65-F5344CB8AC3E}">
        <p14:creationId xmlns:p14="http://schemas.microsoft.com/office/powerpoint/2010/main" val="2201780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2204864"/>
            <a:ext cx="5791200" cy="1371600"/>
          </a:xfrm>
        </p:spPr>
        <p:txBody>
          <a:bodyPr/>
          <a:lstStyle/>
          <a:p>
            <a:pPr algn="ctr"/>
            <a:r>
              <a:rPr lang="uk-UA" dirty="0" smtClean="0"/>
              <a:t>Дякую за увагу!</a:t>
            </a:r>
            <a:endParaRPr lang="uk-UA" dirty="0"/>
          </a:p>
        </p:txBody>
      </p:sp>
    </p:spTree>
    <p:extLst>
      <p:ext uri="{BB962C8B-B14F-4D97-AF65-F5344CB8AC3E}">
        <p14:creationId xmlns:p14="http://schemas.microsoft.com/office/powerpoint/2010/main" val="993025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fontScale="92500" lnSpcReduction="20000"/>
          </a:bodyPr>
          <a:lstStyle/>
          <a:p>
            <a:pPr indent="457200" algn="just">
              <a:lnSpc>
                <a:spcPct val="120000"/>
              </a:lnSpc>
              <a:spcBef>
                <a:spcPts val="0"/>
              </a:spcBef>
              <a:spcAft>
                <a:spcPts val="0"/>
              </a:spcAft>
            </a:pPr>
            <a:r>
              <a:rPr lang="uk-UA" b="0" noProof="1" smtClean="0"/>
              <a:t>• запропонувати послуги і знайти нове замовлення; </a:t>
            </a:r>
          </a:p>
          <a:p>
            <a:pPr indent="457200" algn="just">
              <a:lnSpc>
                <a:spcPct val="120000"/>
              </a:lnSpc>
              <a:spcBef>
                <a:spcPts val="0"/>
              </a:spcBef>
              <a:spcAft>
                <a:spcPts val="0"/>
              </a:spcAft>
            </a:pPr>
            <a:r>
              <a:rPr lang="uk-UA" b="0" noProof="1" smtClean="0"/>
              <a:t>• передати якусь інформацію, новини; </a:t>
            </a:r>
          </a:p>
          <a:p>
            <a:pPr indent="457200" algn="just">
              <a:lnSpc>
                <a:spcPct val="120000"/>
              </a:lnSpc>
              <a:spcBef>
                <a:spcPts val="0"/>
              </a:spcBef>
              <a:spcAft>
                <a:spcPts val="0"/>
              </a:spcAft>
            </a:pPr>
            <a:r>
              <a:rPr lang="uk-UA" b="0" noProof="1" smtClean="0"/>
              <a:t>• запропонувати і затвердити якусь ідею; </a:t>
            </a:r>
          </a:p>
          <a:p>
            <a:pPr indent="457200" algn="just">
              <a:lnSpc>
                <a:spcPct val="120000"/>
              </a:lnSpc>
              <a:spcBef>
                <a:spcPts val="0"/>
              </a:spcBef>
              <a:spcAft>
                <a:spcPts val="0"/>
              </a:spcAft>
            </a:pPr>
            <a:r>
              <a:rPr lang="uk-UA" b="0" noProof="1" smtClean="0"/>
              <a:t>• розв’язати конфлікт і перетворити незадоволену людину в задоволену; </a:t>
            </a:r>
          </a:p>
          <a:p>
            <a:pPr indent="457200" algn="just">
              <a:lnSpc>
                <a:spcPct val="120000"/>
              </a:lnSpc>
              <a:spcBef>
                <a:spcPts val="0"/>
              </a:spcBef>
              <a:spcAft>
                <a:spcPts val="0"/>
              </a:spcAft>
            </a:pPr>
            <a:r>
              <a:rPr lang="uk-UA" b="0" noProof="1" smtClean="0"/>
              <a:t>• домовитися з колегами про щось; </a:t>
            </a:r>
          </a:p>
          <a:p>
            <a:pPr indent="457200" algn="just">
              <a:lnSpc>
                <a:spcPct val="120000"/>
              </a:lnSpc>
              <a:spcBef>
                <a:spcPts val="0"/>
              </a:spcBef>
              <a:spcAft>
                <a:spcPts val="0"/>
              </a:spcAft>
            </a:pPr>
            <a:r>
              <a:rPr lang="uk-UA" b="0" noProof="1" smtClean="0"/>
              <a:t>• отримати підтримку або аргументовану критику. </a:t>
            </a:r>
          </a:p>
          <a:p>
            <a:pPr indent="457200" algn="just">
              <a:lnSpc>
                <a:spcPct val="120000"/>
              </a:lnSpc>
              <a:spcBef>
                <a:spcPts val="0"/>
              </a:spcBef>
              <a:spcAft>
                <a:spcPts val="0"/>
              </a:spcAft>
            </a:pPr>
            <a:endParaRPr lang="uk-UA" noProof="1" smtClean="0"/>
          </a:p>
          <a:p>
            <a:pPr indent="457200" algn="ctr">
              <a:lnSpc>
                <a:spcPct val="120000"/>
              </a:lnSpc>
              <a:spcBef>
                <a:spcPts val="0"/>
              </a:spcBef>
              <a:spcAft>
                <a:spcPts val="0"/>
              </a:spcAft>
            </a:pPr>
            <a:r>
              <a:rPr lang="uk-UA" noProof="1" smtClean="0">
                <a:solidFill>
                  <a:srgbClr val="FF0000"/>
                </a:solidFill>
              </a:rPr>
              <a:t>Типові помилки у діловому листуванні</a:t>
            </a:r>
          </a:p>
          <a:p>
            <a:pPr indent="457200" algn="just">
              <a:lnSpc>
                <a:spcPct val="120000"/>
              </a:lnSpc>
              <a:spcBef>
                <a:spcPts val="0"/>
              </a:spcBef>
              <a:spcAft>
                <a:spcPts val="0"/>
              </a:spcAft>
            </a:pPr>
            <a:endParaRPr lang="uk-UA" noProof="1" smtClean="0"/>
          </a:p>
          <a:p>
            <a:pPr indent="457200" algn="just">
              <a:lnSpc>
                <a:spcPct val="120000"/>
              </a:lnSpc>
              <a:spcBef>
                <a:spcPts val="0"/>
              </a:spcBef>
              <a:spcAft>
                <a:spcPts val="0"/>
              </a:spcAft>
            </a:pPr>
            <a:r>
              <a:rPr lang="uk-UA" noProof="1" smtClean="0"/>
              <a:t>Помилка №1. Не надавати значення темі листа </a:t>
            </a:r>
            <a:endParaRPr lang="uk-UA" b="0" noProof="1" smtClean="0"/>
          </a:p>
          <a:p>
            <a:pPr indent="457200" algn="just">
              <a:lnSpc>
                <a:spcPct val="120000"/>
              </a:lnSpc>
              <a:spcBef>
                <a:spcPts val="0"/>
              </a:spcBef>
              <a:spcAft>
                <a:spcPts val="0"/>
              </a:spcAft>
            </a:pPr>
            <a:r>
              <a:rPr lang="uk-UA" b="0" noProof="1" smtClean="0"/>
              <a:t>Тема листа в діловому листуванні – це ваш перший контакт з людиною. Від того, наскільки зрозумілою вона буде, залежить, наскільки швидко вам дадуть відповідь і чи дадуть взагалі. </a:t>
            </a:r>
          </a:p>
          <a:p>
            <a:pPr indent="457200" algn="just">
              <a:lnSpc>
                <a:spcPct val="120000"/>
              </a:lnSpc>
              <a:spcBef>
                <a:spcPts val="0"/>
              </a:spcBef>
              <a:spcAft>
                <a:spcPts val="0"/>
              </a:spcAft>
            </a:pPr>
            <a:r>
              <a:rPr lang="uk-UA" b="0" noProof="1" smtClean="0"/>
              <a:t>І якщо ви хочете, щоб ваша комунікація не перервалася на першому ж листі, ось як чинити з темою повідомлення </a:t>
            </a:r>
            <a:r>
              <a:rPr lang="uk-UA" noProof="1" smtClean="0"/>
              <a:t>НЕ потрібно</a:t>
            </a:r>
            <a:r>
              <a:rPr lang="uk-UA" b="0" noProof="1" smtClean="0"/>
              <a:t>:</a:t>
            </a:r>
            <a:endParaRPr lang="uk-UA" noProof="1" smtClean="0"/>
          </a:p>
          <a:p>
            <a:pPr indent="457200" algn="just">
              <a:lnSpc>
                <a:spcPct val="120000"/>
              </a:lnSpc>
              <a:spcBef>
                <a:spcPts val="0"/>
              </a:spcBef>
              <a:spcAft>
                <a:spcPts val="0"/>
              </a:spcAft>
            </a:pPr>
            <a:r>
              <a:rPr lang="uk-UA" b="0" noProof="1" smtClean="0"/>
              <a:t>• відправляти повідомлення без теми; </a:t>
            </a:r>
          </a:p>
          <a:p>
            <a:pPr indent="457200" algn="just">
              <a:lnSpc>
                <a:spcPct val="120000"/>
              </a:lnSpc>
              <a:spcBef>
                <a:spcPts val="0"/>
              </a:spcBef>
              <a:spcAft>
                <a:spcPts val="0"/>
              </a:spcAft>
            </a:pPr>
            <a:r>
              <a:rPr lang="uk-UA" b="0" noProof="1" smtClean="0"/>
              <a:t>• робити в ній помилки (граматичні, орфографічні); </a:t>
            </a:r>
          </a:p>
          <a:p>
            <a:pPr indent="457200" algn="just">
              <a:lnSpc>
                <a:spcPct val="120000"/>
              </a:lnSpc>
              <a:spcBef>
                <a:spcPts val="0"/>
              </a:spcBef>
              <a:spcAft>
                <a:spcPts val="0"/>
              </a:spcAft>
            </a:pPr>
            <a:r>
              <a:rPr lang="uk-UA" b="0" noProof="1" smtClean="0"/>
              <a:t>• писати в цьому полі те, що взагалі не стосується суті листа; </a:t>
            </a:r>
          </a:p>
          <a:p>
            <a:pPr indent="457200" algn="just">
              <a:lnSpc>
                <a:spcPct val="120000"/>
              </a:lnSpc>
              <a:spcBef>
                <a:spcPts val="0"/>
              </a:spcBef>
              <a:spcAft>
                <a:spcPts val="0"/>
              </a:spcAft>
            </a:pPr>
            <a:r>
              <a:rPr lang="uk-UA" b="0" noProof="1" smtClean="0"/>
              <a:t>• робити тему занадто довгою; </a:t>
            </a:r>
          </a:p>
          <a:p>
            <a:pPr indent="457200" algn="just">
              <a:lnSpc>
                <a:spcPct val="120000"/>
              </a:lnSpc>
              <a:spcBef>
                <a:spcPts val="0"/>
              </a:spcBef>
              <a:spcAft>
                <a:spcPts val="0"/>
              </a:spcAft>
            </a:pPr>
            <a:r>
              <a:rPr lang="uk-UA" b="0" noProof="1" smtClean="0"/>
              <a:t>• написати аби-що (часто замість теми читаємо: «Терміново!!!», «Важливо!!!», «Швидко прочитай!»). </a:t>
            </a:r>
            <a:endParaRPr lang="uk-UA" b="0" noProof="1"/>
          </a:p>
        </p:txBody>
      </p:sp>
    </p:spTree>
    <p:extLst>
      <p:ext uri="{BB962C8B-B14F-4D97-AF65-F5344CB8AC3E}">
        <p14:creationId xmlns:p14="http://schemas.microsoft.com/office/powerpoint/2010/main" val="2314438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lnSpcReduction="10000"/>
          </a:bodyPr>
          <a:lstStyle/>
          <a:p>
            <a:pPr indent="457200" algn="just">
              <a:lnSpc>
                <a:spcPct val="110000"/>
              </a:lnSpc>
              <a:spcBef>
                <a:spcPts val="0"/>
              </a:spcBef>
              <a:spcAft>
                <a:spcPts val="0"/>
              </a:spcAft>
            </a:pPr>
            <a:r>
              <a:rPr lang="uk-UA" noProof="1" smtClean="0"/>
              <a:t>Як правильно? </a:t>
            </a:r>
            <a:endParaRPr lang="uk-UA" b="0" noProof="1" smtClean="0"/>
          </a:p>
          <a:p>
            <a:pPr indent="457200" algn="just">
              <a:lnSpc>
                <a:spcPct val="110000"/>
              </a:lnSpc>
              <a:spcBef>
                <a:spcPts val="0"/>
              </a:spcBef>
              <a:spcAft>
                <a:spcPts val="0"/>
              </a:spcAft>
            </a:pPr>
            <a:r>
              <a:rPr lang="uk-UA" b="0" noProof="1" smtClean="0"/>
              <a:t>Тема листа повинна відображати основну мету, ідею ділового листування. Ідеальний розмір – 5 слів, максимум — 7. Якщо більше, то тема обрізається, і повністю її ваш адресат зможе побачити, лише коли перейде на сам лист. А він же може цього й не зробити. </a:t>
            </a:r>
          </a:p>
          <a:p>
            <a:pPr indent="457200" algn="just">
              <a:lnSpc>
                <a:spcPct val="110000"/>
              </a:lnSpc>
              <a:spcBef>
                <a:spcPts val="0"/>
              </a:spcBef>
              <a:spcAft>
                <a:spcPts val="0"/>
              </a:spcAft>
            </a:pPr>
            <a:r>
              <a:rPr lang="uk-UA" b="0" noProof="1" smtClean="0"/>
              <a:t>І ніяких помилок. Інакше перше враження про вас вже буде зіпсоване. </a:t>
            </a:r>
          </a:p>
          <a:p>
            <a:pPr indent="457200" algn="just">
              <a:lnSpc>
                <a:spcPct val="110000"/>
              </a:lnSpc>
              <a:spcBef>
                <a:spcPts val="0"/>
              </a:spcBef>
              <a:spcAft>
                <a:spcPts val="0"/>
              </a:spcAft>
            </a:pPr>
            <a:r>
              <a:rPr lang="uk-UA" noProof="1" smtClean="0"/>
              <a:t>Помилка №2. Писати без структури </a:t>
            </a:r>
            <a:endParaRPr lang="uk-UA" b="0" noProof="1" smtClean="0"/>
          </a:p>
          <a:p>
            <a:pPr indent="457200" algn="just">
              <a:lnSpc>
                <a:spcPct val="110000"/>
              </a:lnSpc>
              <a:spcBef>
                <a:spcPts val="0"/>
              </a:spcBef>
              <a:spcAft>
                <a:spcPts val="0"/>
              </a:spcAft>
            </a:pPr>
            <a:r>
              <a:rPr lang="uk-UA" b="0" noProof="1" smtClean="0"/>
              <a:t>Структура в листі – це можливість виділити в ньому головні думки, розставити акценти. Якщо її немає, то одержувачу доводиться розділяти текст на частини самому, тобто витрачати на це зайвий час. Якось не дуже шанобливо виходить. </a:t>
            </a:r>
          </a:p>
          <a:p>
            <a:pPr indent="457200" algn="just">
              <a:lnSpc>
                <a:spcPct val="110000"/>
              </a:lnSpc>
              <a:spcBef>
                <a:spcPts val="0"/>
              </a:spcBef>
              <a:spcAft>
                <a:spcPts val="0"/>
              </a:spcAft>
            </a:pPr>
            <a:r>
              <a:rPr lang="uk-UA" b="0" i="1" noProof="1" smtClean="0"/>
              <a:t>Типові прояви цієї помилки:</a:t>
            </a:r>
            <a:endParaRPr lang="uk-UA" noProof="1" smtClean="0"/>
          </a:p>
          <a:p>
            <a:pPr indent="457200" algn="just">
              <a:lnSpc>
                <a:spcPct val="110000"/>
              </a:lnSpc>
              <a:spcBef>
                <a:spcPts val="0"/>
              </a:spcBef>
              <a:spcAft>
                <a:spcPts val="0"/>
              </a:spcAft>
            </a:pPr>
            <a:r>
              <a:rPr lang="uk-UA" b="0" noProof="1" smtClean="0"/>
              <a:t>• відсутність мети листа (або ви її не виділили окремим абзацом, або її в принципі не можна зрозуміти з тексту); </a:t>
            </a:r>
          </a:p>
          <a:p>
            <a:pPr indent="457200" algn="just">
              <a:lnSpc>
                <a:spcPct val="110000"/>
              </a:lnSpc>
              <a:spcBef>
                <a:spcPts val="0"/>
              </a:spcBef>
              <a:spcAft>
                <a:spcPts val="0"/>
              </a:spcAft>
            </a:pPr>
            <a:r>
              <a:rPr lang="uk-UA" b="0" noProof="1" smtClean="0"/>
              <a:t>• думки, речення непослідовні; </a:t>
            </a:r>
          </a:p>
          <a:p>
            <a:pPr indent="457200" algn="just">
              <a:lnSpc>
                <a:spcPct val="110000"/>
              </a:lnSpc>
              <a:spcBef>
                <a:spcPts val="0"/>
              </a:spcBef>
              <a:spcAft>
                <a:spcPts val="0"/>
              </a:spcAft>
            </a:pPr>
            <a:r>
              <a:rPr lang="uk-UA" b="0" noProof="1" smtClean="0"/>
              <a:t>• немає візуального оформлення (мінімально — поділу на абзаци); </a:t>
            </a:r>
          </a:p>
          <a:p>
            <a:pPr indent="457200" algn="just">
              <a:lnSpc>
                <a:spcPct val="110000"/>
              </a:lnSpc>
              <a:spcBef>
                <a:spcPts val="0"/>
              </a:spcBef>
              <a:spcAft>
                <a:spcPts val="0"/>
              </a:spcAft>
            </a:pPr>
            <a:r>
              <a:rPr lang="uk-UA" b="0" noProof="1" smtClean="0"/>
              <a:t>• немає заклику до дії або питання в кінці листа (нагадаю, що ділове листування — це не монолог, а процес комунікації між двома та більше людьми). </a:t>
            </a:r>
            <a:endParaRPr lang="uk-UA" b="0" noProof="1"/>
          </a:p>
        </p:txBody>
      </p:sp>
    </p:spTree>
    <p:extLst>
      <p:ext uri="{BB962C8B-B14F-4D97-AF65-F5344CB8AC3E}">
        <p14:creationId xmlns:p14="http://schemas.microsoft.com/office/powerpoint/2010/main" val="2314438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a:bodyPr>
          <a:lstStyle/>
          <a:p>
            <a:pPr indent="457200" algn="just">
              <a:lnSpc>
                <a:spcPct val="110000"/>
              </a:lnSpc>
              <a:spcBef>
                <a:spcPts val="0"/>
              </a:spcBef>
              <a:spcAft>
                <a:spcPts val="0"/>
              </a:spcAft>
            </a:pPr>
            <a:r>
              <a:rPr lang="uk-UA" noProof="1" smtClean="0"/>
              <a:t>Як правильно? </a:t>
            </a:r>
            <a:endParaRPr lang="uk-UA" b="0" noProof="1" smtClean="0"/>
          </a:p>
          <a:p>
            <a:pPr indent="457200" algn="just">
              <a:lnSpc>
                <a:spcPct val="110000"/>
              </a:lnSpc>
              <a:spcBef>
                <a:spcPts val="0"/>
              </a:spcBef>
              <a:spcAft>
                <a:spcPts val="0"/>
              </a:spcAft>
            </a:pPr>
            <a:r>
              <a:rPr lang="uk-UA" b="0" noProof="1" smtClean="0"/>
              <a:t>Ось так виглядає грамотна, класична структура ділового листа:</a:t>
            </a:r>
          </a:p>
          <a:p>
            <a:pPr indent="457200" algn="just">
              <a:lnSpc>
                <a:spcPct val="110000"/>
              </a:lnSpc>
              <a:spcBef>
                <a:spcPts val="0"/>
              </a:spcBef>
              <a:spcAft>
                <a:spcPts val="0"/>
              </a:spcAft>
            </a:pPr>
            <a:endParaRPr lang="uk-UA" noProof="1" smtClean="0"/>
          </a:p>
          <a:p>
            <a:pPr indent="457200" algn="just">
              <a:lnSpc>
                <a:spcPct val="110000"/>
              </a:lnSpc>
              <a:spcBef>
                <a:spcPts val="0"/>
              </a:spcBef>
              <a:spcAft>
                <a:spcPts val="0"/>
              </a:spcAft>
            </a:pPr>
            <a:endParaRPr lang="uk-UA" noProof="1" smtClean="0"/>
          </a:p>
          <a:p>
            <a:pPr indent="457200" algn="just">
              <a:lnSpc>
                <a:spcPct val="110000"/>
              </a:lnSpc>
              <a:spcBef>
                <a:spcPts val="0"/>
              </a:spcBef>
              <a:spcAft>
                <a:spcPts val="0"/>
              </a:spcAft>
            </a:pPr>
            <a:endParaRPr lang="uk-UA" noProof="1" smtClean="0"/>
          </a:p>
          <a:p>
            <a:pPr indent="457200" algn="just">
              <a:lnSpc>
                <a:spcPct val="110000"/>
              </a:lnSpc>
              <a:spcBef>
                <a:spcPts val="0"/>
              </a:spcBef>
              <a:spcAft>
                <a:spcPts val="0"/>
              </a:spcAft>
            </a:pPr>
            <a:endParaRPr lang="uk-UA" noProof="1" smtClean="0"/>
          </a:p>
          <a:p>
            <a:pPr indent="457200" algn="just">
              <a:lnSpc>
                <a:spcPct val="110000"/>
              </a:lnSpc>
              <a:spcBef>
                <a:spcPts val="0"/>
              </a:spcBef>
              <a:spcAft>
                <a:spcPts val="0"/>
              </a:spcAft>
            </a:pPr>
            <a:endParaRPr lang="uk-UA" noProof="1" smtClean="0"/>
          </a:p>
          <a:p>
            <a:pPr indent="457200" algn="just">
              <a:lnSpc>
                <a:spcPct val="110000"/>
              </a:lnSpc>
              <a:spcBef>
                <a:spcPts val="0"/>
              </a:spcBef>
              <a:spcAft>
                <a:spcPts val="0"/>
              </a:spcAft>
            </a:pPr>
            <a:endParaRPr lang="uk-UA" noProof="1" smtClean="0"/>
          </a:p>
          <a:p>
            <a:pPr indent="457200" algn="just">
              <a:lnSpc>
                <a:spcPct val="110000"/>
              </a:lnSpc>
              <a:spcBef>
                <a:spcPts val="0"/>
              </a:spcBef>
              <a:spcAft>
                <a:spcPts val="0"/>
              </a:spcAft>
            </a:pPr>
            <a:endParaRPr lang="uk-UA" noProof="1" smtClean="0"/>
          </a:p>
          <a:p>
            <a:pPr indent="457200" algn="just">
              <a:lnSpc>
                <a:spcPct val="110000"/>
              </a:lnSpc>
              <a:spcBef>
                <a:spcPts val="0"/>
              </a:spcBef>
              <a:spcAft>
                <a:spcPts val="0"/>
              </a:spcAft>
            </a:pPr>
            <a:endParaRPr lang="uk-UA" noProof="1" smtClean="0"/>
          </a:p>
          <a:p>
            <a:pPr indent="457200" algn="just">
              <a:lnSpc>
                <a:spcPct val="110000"/>
              </a:lnSpc>
              <a:spcBef>
                <a:spcPts val="0"/>
              </a:spcBef>
              <a:spcAft>
                <a:spcPts val="0"/>
              </a:spcAft>
            </a:pPr>
            <a:r>
              <a:rPr lang="uk-UA" noProof="1" smtClean="0"/>
              <a:t>Основні рекомендації з приводу структури листа:</a:t>
            </a:r>
          </a:p>
          <a:p>
            <a:pPr indent="457200" algn="just">
              <a:lnSpc>
                <a:spcPct val="110000"/>
              </a:lnSpc>
              <a:spcBef>
                <a:spcPts val="0"/>
              </a:spcBef>
              <a:spcAft>
                <a:spcPts val="0"/>
              </a:spcAft>
            </a:pPr>
            <a:r>
              <a:rPr lang="uk-UA" b="0" noProof="1" smtClean="0"/>
              <a:t>• самостійно визначте мету листа і виділіть її (а не перекладайте це завдання на адресата); </a:t>
            </a:r>
          </a:p>
          <a:p>
            <a:pPr indent="457200" algn="just">
              <a:lnSpc>
                <a:spcPct val="110000"/>
              </a:lnSpc>
              <a:spcBef>
                <a:spcPts val="0"/>
              </a:spcBef>
              <a:spcAft>
                <a:spcPts val="0"/>
              </a:spcAft>
            </a:pPr>
            <a:r>
              <a:rPr lang="uk-UA" b="0" noProof="1" smtClean="0"/>
              <a:t>• пишіть послідовно; </a:t>
            </a:r>
          </a:p>
          <a:p>
            <a:pPr indent="457200" algn="just">
              <a:lnSpc>
                <a:spcPct val="110000"/>
              </a:lnSpc>
              <a:spcBef>
                <a:spcPts val="0"/>
              </a:spcBef>
              <a:spcAft>
                <a:spcPts val="0"/>
              </a:spcAft>
            </a:pPr>
            <a:r>
              <a:rPr lang="uk-UA" b="0" noProof="1" smtClean="0"/>
              <a:t>• кожну структурну частину листа оформляйте у вигляді окремих абзаців (і не забувайте про правило «1 деталь = 1 абзац»); </a:t>
            </a:r>
          </a:p>
          <a:p>
            <a:pPr indent="457200" algn="just">
              <a:lnSpc>
                <a:spcPct val="110000"/>
              </a:lnSpc>
              <a:spcBef>
                <a:spcPts val="0"/>
              </a:spcBef>
              <a:spcAft>
                <a:spcPts val="0"/>
              </a:spcAft>
            </a:pPr>
            <a:r>
              <a:rPr lang="uk-UA" b="0" noProof="1" smtClean="0"/>
              <a:t>• обов’язково ставте питання або в інший спосіб закликайте до продовження комунікації; </a:t>
            </a:r>
          </a:p>
          <a:p>
            <a:pPr indent="457200" algn="just">
              <a:lnSpc>
                <a:spcPct val="110000"/>
              </a:lnSpc>
              <a:spcBef>
                <a:spcPts val="0"/>
              </a:spcBef>
              <a:spcAft>
                <a:spcPts val="0"/>
              </a:spcAft>
            </a:pPr>
            <a:r>
              <a:rPr lang="uk-UA" b="0" noProof="1" smtClean="0"/>
              <a:t>• посилання вшивайте в слова, щоб вони не займали кілька рядків. </a:t>
            </a:r>
            <a:endParaRPr lang="uk-UA" b="0" noProof="1"/>
          </a:p>
        </p:txBody>
      </p:sp>
      <p:graphicFrame>
        <p:nvGraphicFramePr>
          <p:cNvPr id="2" name="Таблица 1"/>
          <p:cNvGraphicFramePr>
            <a:graphicFrameLocks noGrp="1"/>
          </p:cNvGraphicFramePr>
          <p:nvPr>
            <p:extLst>
              <p:ext uri="{D42A27DB-BD31-4B8C-83A1-F6EECF244321}">
                <p14:modId xmlns:p14="http://schemas.microsoft.com/office/powerpoint/2010/main" val="2667548158"/>
              </p:ext>
            </p:extLst>
          </p:nvPr>
        </p:nvGraphicFramePr>
        <p:xfrm>
          <a:off x="323528" y="1052736"/>
          <a:ext cx="8064896" cy="2282952"/>
        </p:xfrm>
        <a:graphic>
          <a:graphicData uri="http://schemas.openxmlformats.org/drawingml/2006/table">
            <a:tbl>
              <a:tblPr>
                <a:tableStyleId>{5C22544A-7EE6-4342-B048-85BDC9FD1C3A}</a:tableStyleId>
              </a:tblPr>
              <a:tblGrid>
                <a:gridCol w="2133587"/>
                <a:gridCol w="5931309"/>
              </a:tblGrid>
              <a:tr h="213339">
                <a:tc>
                  <a:txBody>
                    <a:bodyPr/>
                    <a:lstStyle/>
                    <a:p>
                      <a:pPr algn="ctr">
                        <a:lnSpc>
                          <a:spcPct val="115000"/>
                        </a:lnSpc>
                        <a:spcAft>
                          <a:spcPts val="0"/>
                        </a:spcAft>
                      </a:pPr>
                      <a:r>
                        <a:rPr lang="uk-UA" sz="2000" dirty="0">
                          <a:effectLst/>
                        </a:rPr>
                        <a:t>Частина листа </a:t>
                      </a:r>
                      <a:endParaRPr lang="ru-RU" sz="2400" dirty="0">
                        <a:solidFill>
                          <a:srgbClr val="000000"/>
                        </a:solidFill>
                        <a:effectLst/>
                        <a:latin typeface="Times New Roman"/>
                        <a:ea typeface="Calibri"/>
                      </a:endParaRPr>
                    </a:p>
                  </a:txBody>
                  <a:tcPr marL="68580" marR="68580" marT="0" marB="0"/>
                </a:tc>
                <a:tc>
                  <a:txBody>
                    <a:bodyPr/>
                    <a:lstStyle/>
                    <a:p>
                      <a:pPr algn="ctr">
                        <a:lnSpc>
                          <a:spcPct val="115000"/>
                        </a:lnSpc>
                        <a:spcAft>
                          <a:spcPts val="0"/>
                        </a:spcAft>
                      </a:pPr>
                      <a:r>
                        <a:rPr lang="uk-UA" sz="2000" dirty="0">
                          <a:effectLst/>
                        </a:rPr>
                        <a:t>Що має у собі містити</a:t>
                      </a:r>
                      <a:endParaRPr lang="ru-RU" sz="2400" dirty="0">
                        <a:solidFill>
                          <a:srgbClr val="000000"/>
                        </a:solidFill>
                        <a:effectLst/>
                        <a:latin typeface="Times New Roman"/>
                        <a:ea typeface="Calibri"/>
                      </a:endParaRPr>
                    </a:p>
                  </a:txBody>
                  <a:tcPr marL="68580" marR="68580" marT="0" marB="0"/>
                </a:tc>
              </a:tr>
              <a:tr h="445473">
                <a:tc>
                  <a:txBody>
                    <a:bodyPr/>
                    <a:lstStyle/>
                    <a:p>
                      <a:pPr>
                        <a:lnSpc>
                          <a:spcPct val="115000"/>
                        </a:lnSpc>
                        <a:spcAft>
                          <a:spcPts val="0"/>
                        </a:spcAft>
                      </a:pPr>
                      <a:r>
                        <a:rPr lang="uk-UA" sz="2000">
                          <a:effectLst/>
                        </a:rPr>
                        <a:t>Привітання</a:t>
                      </a:r>
                      <a:endParaRPr lang="ru-RU" sz="2400">
                        <a:solidFill>
                          <a:srgbClr val="000000"/>
                        </a:solidFill>
                        <a:effectLst/>
                        <a:latin typeface="Times New Roman"/>
                        <a:ea typeface="Calibri"/>
                      </a:endParaRPr>
                    </a:p>
                  </a:txBody>
                  <a:tcPr marL="68580" marR="68580" marT="0" marB="0"/>
                </a:tc>
                <a:tc>
                  <a:txBody>
                    <a:bodyPr/>
                    <a:lstStyle/>
                    <a:p>
                      <a:pPr>
                        <a:lnSpc>
                          <a:spcPct val="115000"/>
                        </a:lnSpc>
                        <a:spcAft>
                          <a:spcPts val="0"/>
                        </a:spcAft>
                      </a:pPr>
                      <a:r>
                        <a:rPr lang="uk-UA" sz="2000" dirty="0">
                          <a:effectLst/>
                        </a:rPr>
                        <a:t>Привітання співрозмовника, презентація автора листа</a:t>
                      </a:r>
                      <a:endParaRPr lang="ru-RU" sz="2400" dirty="0">
                        <a:solidFill>
                          <a:srgbClr val="000000"/>
                        </a:solidFill>
                        <a:effectLst/>
                        <a:latin typeface="Times New Roman"/>
                        <a:ea typeface="Calibri"/>
                      </a:endParaRPr>
                    </a:p>
                  </a:txBody>
                  <a:tcPr marL="68580" marR="68580" marT="0" marB="0"/>
                </a:tc>
              </a:tr>
              <a:tr h="213339">
                <a:tc>
                  <a:txBody>
                    <a:bodyPr/>
                    <a:lstStyle/>
                    <a:p>
                      <a:pPr>
                        <a:lnSpc>
                          <a:spcPct val="115000"/>
                        </a:lnSpc>
                        <a:spcAft>
                          <a:spcPts val="0"/>
                        </a:spcAft>
                      </a:pPr>
                      <a:r>
                        <a:rPr lang="uk-UA" sz="2000">
                          <a:effectLst/>
                        </a:rPr>
                        <a:t>Мета листа </a:t>
                      </a:r>
                      <a:endParaRPr lang="ru-RU" sz="2400">
                        <a:solidFill>
                          <a:srgbClr val="000000"/>
                        </a:solidFill>
                        <a:effectLst/>
                        <a:latin typeface="Times New Roman"/>
                        <a:ea typeface="Calibri"/>
                      </a:endParaRPr>
                    </a:p>
                  </a:txBody>
                  <a:tcPr marL="68580" marR="68580" marT="0" marB="0"/>
                </a:tc>
                <a:tc>
                  <a:txBody>
                    <a:bodyPr/>
                    <a:lstStyle/>
                    <a:p>
                      <a:pPr>
                        <a:lnSpc>
                          <a:spcPct val="115000"/>
                        </a:lnSpc>
                        <a:spcAft>
                          <a:spcPts val="0"/>
                        </a:spcAft>
                      </a:pPr>
                      <a:r>
                        <a:rPr lang="uk-UA" sz="2000">
                          <a:effectLst/>
                        </a:rPr>
                        <a:t>Ідея, проблема, завдання, прохання </a:t>
                      </a:r>
                      <a:endParaRPr lang="ru-RU" sz="2400">
                        <a:solidFill>
                          <a:srgbClr val="000000"/>
                        </a:solidFill>
                        <a:effectLst/>
                        <a:latin typeface="Times New Roman"/>
                        <a:ea typeface="Calibri"/>
                      </a:endParaRPr>
                    </a:p>
                  </a:txBody>
                  <a:tcPr marL="68580" marR="68580" marT="0" marB="0"/>
                </a:tc>
              </a:tr>
              <a:tr h="213339">
                <a:tc>
                  <a:txBody>
                    <a:bodyPr/>
                    <a:lstStyle/>
                    <a:p>
                      <a:pPr>
                        <a:lnSpc>
                          <a:spcPct val="115000"/>
                        </a:lnSpc>
                        <a:spcAft>
                          <a:spcPts val="0"/>
                        </a:spcAft>
                      </a:pPr>
                      <a:r>
                        <a:rPr lang="uk-UA" sz="2000">
                          <a:effectLst/>
                        </a:rPr>
                        <a:t>Деталі </a:t>
                      </a:r>
                      <a:endParaRPr lang="ru-RU" sz="2400">
                        <a:solidFill>
                          <a:srgbClr val="000000"/>
                        </a:solidFill>
                        <a:effectLst/>
                        <a:latin typeface="Times New Roman"/>
                        <a:ea typeface="Calibri"/>
                      </a:endParaRPr>
                    </a:p>
                  </a:txBody>
                  <a:tcPr marL="68580" marR="68580" marT="0" marB="0"/>
                </a:tc>
                <a:tc>
                  <a:txBody>
                    <a:bodyPr/>
                    <a:lstStyle/>
                    <a:p>
                      <a:pPr>
                        <a:lnSpc>
                          <a:spcPct val="115000"/>
                        </a:lnSpc>
                        <a:spcAft>
                          <a:spcPts val="0"/>
                        </a:spcAft>
                      </a:pPr>
                      <a:r>
                        <a:rPr lang="uk-UA" sz="2000">
                          <a:effectLst/>
                        </a:rPr>
                        <a:t>Аргументи, уточнення, технічне завдання, опис </a:t>
                      </a:r>
                      <a:endParaRPr lang="ru-RU" sz="2400">
                        <a:solidFill>
                          <a:srgbClr val="000000"/>
                        </a:solidFill>
                        <a:effectLst/>
                        <a:latin typeface="Times New Roman"/>
                        <a:ea typeface="Calibri"/>
                      </a:endParaRPr>
                    </a:p>
                  </a:txBody>
                  <a:tcPr marL="68580" marR="68580" marT="0" marB="0"/>
                </a:tc>
              </a:tr>
              <a:tr h="213339">
                <a:tc>
                  <a:txBody>
                    <a:bodyPr/>
                    <a:lstStyle/>
                    <a:p>
                      <a:pPr>
                        <a:lnSpc>
                          <a:spcPct val="115000"/>
                        </a:lnSpc>
                        <a:spcAft>
                          <a:spcPts val="0"/>
                        </a:spcAft>
                      </a:pPr>
                      <a:r>
                        <a:rPr lang="uk-UA" sz="2000">
                          <a:effectLst/>
                        </a:rPr>
                        <a:t>Заклик </a:t>
                      </a:r>
                      <a:endParaRPr lang="ru-RU" sz="2400">
                        <a:solidFill>
                          <a:srgbClr val="000000"/>
                        </a:solidFill>
                        <a:effectLst/>
                        <a:latin typeface="Times New Roman"/>
                        <a:ea typeface="Calibri"/>
                      </a:endParaRPr>
                    </a:p>
                  </a:txBody>
                  <a:tcPr marL="68580" marR="68580" marT="0" marB="0"/>
                </a:tc>
                <a:tc>
                  <a:txBody>
                    <a:bodyPr/>
                    <a:lstStyle/>
                    <a:p>
                      <a:pPr>
                        <a:lnSpc>
                          <a:spcPct val="115000"/>
                        </a:lnSpc>
                        <a:spcAft>
                          <a:spcPts val="0"/>
                        </a:spcAft>
                      </a:pPr>
                      <a:r>
                        <a:rPr lang="uk-UA" sz="2000">
                          <a:effectLst/>
                        </a:rPr>
                        <a:t>Питання або спонукання до дії </a:t>
                      </a:r>
                      <a:endParaRPr lang="ru-RU" sz="2400">
                        <a:solidFill>
                          <a:srgbClr val="000000"/>
                        </a:solidFill>
                        <a:effectLst/>
                        <a:latin typeface="Times New Roman"/>
                        <a:ea typeface="Calibri"/>
                      </a:endParaRPr>
                    </a:p>
                  </a:txBody>
                  <a:tcPr marL="68580" marR="68580" marT="0" marB="0"/>
                </a:tc>
              </a:tr>
              <a:tr h="213339">
                <a:tc>
                  <a:txBody>
                    <a:bodyPr/>
                    <a:lstStyle/>
                    <a:p>
                      <a:pPr>
                        <a:lnSpc>
                          <a:spcPct val="115000"/>
                        </a:lnSpc>
                        <a:spcAft>
                          <a:spcPts val="0"/>
                        </a:spcAft>
                      </a:pPr>
                      <a:r>
                        <a:rPr lang="uk-UA" sz="2000" dirty="0">
                          <a:effectLst/>
                        </a:rPr>
                        <a:t>Підпис </a:t>
                      </a:r>
                      <a:endParaRPr lang="ru-RU" sz="2400" dirty="0">
                        <a:solidFill>
                          <a:srgbClr val="000000"/>
                        </a:solidFill>
                        <a:effectLst/>
                        <a:latin typeface="Times New Roman"/>
                        <a:ea typeface="Calibri"/>
                      </a:endParaRPr>
                    </a:p>
                  </a:txBody>
                  <a:tcPr marL="68580" marR="68580" marT="0" marB="0"/>
                </a:tc>
                <a:tc>
                  <a:txBody>
                    <a:bodyPr/>
                    <a:lstStyle/>
                    <a:p>
                      <a:pPr>
                        <a:lnSpc>
                          <a:spcPct val="115000"/>
                        </a:lnSpc>
                        <a:spcAft>
                          <a:spcPts val="0"/>
                        </a:spcAft>
                      </a:pPr>
                      <a:r>
                        <a:rPr lang="uk-UA" sz="2000" dirty="0">
                          <a:effectLst/>
                        </a:rPr>
                        <a:t>Ваш підпис, контакти </a:t>
                      </a:r>
                      <a:endParaRPr lang="ru-RU" sz="2400" dirty="0">
                        <a:solidFill>
                          <a:srgbClr val="000000"/>
                        </a:solidFill>
                        <a:effectLst/>
                        <a:latin typeface="Times New Roman"/>
                        <a:ea typeface="Calibri"/>
                      </a:endParaRPr>
                    </a:p>
                  </a:txBody>
                  <a:tcPr marL="68580" marR="68580" marT="0" marB="0"/>
                </a:tc>
              </a:tr>
            </a:tbl>
          </a:graphicData>
        </a:graphic>
      </p:graphicFrame>
    </p:spTree>
    <p:extLst>
      <p:ext uri="{BB962C8B-B14F-4D97-AF65-F5344CB8AC3E}">
        <p14:creationId xmlns:p14="http://schemas.microsoft.com/office/powerpoint/2010/main" val="2314438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lnSpcReduction="10000"/>
          </a:bodyPr>
          <a:lstStyle/>
          <a:p>
            <a:pPr indent="457200" algn="just">
              <a:lnSpc>
                <a:spcPct val="110000"/>
              </a:lnSpc>
              <a:spcBef>
                <a:spcPts val="0"/>
              </a:spcBef>
              <a:spcAft>
                <a:spcPts val="0"/>
              </a:spcAft>
            </a:pPr>
            <a:r>
              <a:rPr lang="uk-UA" noProof="1" smtClean="0"/>
              <a:t>Помилка №3. Використовувати канцеляризми </a:t>
            </a:r>
            <a:endParaRPr lang="uk-UA" b="0" noProof="1" smtClean="0"/>
          </a:p>
          <a:p>
            <a:pPr indent="457200" algn="just">
              <a:lnSpc>
                <a:spcPct val="110000"/>
              </a:lnSpc>
              <a:spcBef>
                <a:spcPts val="0"/>
              </a:spcBef>
              <a:spcAft>
                <a:spcPts val="0"/>
              </a:spcAft>
            </a:pPr>
            <a:r>
              <a:rPr lang="uk-UA" b="0" noProof="1" smtClean="0"/>
              <a:t>Щоб ваша ділова переписка викликала доброзичливий настрій і бажання відповісти, забудьте про:</a:t>
            </a:r>
            <a:endParaRPr lang="uk-UA" noProof="1" smtClean="0"/>
          </a:p>
          <a:p>
            <a:pPr indent="457200" algn="just">
              <a:lnSpc>
                <a:spcPct val="110000"/>
              </a:lnSpc>
              <a:spcBef>
                <a:spcPts val="0"/>
              </a:spcBef>
              <a:spcAft>
                <a:spcPts val="0"/>
              </a:spcAft>
            </a:pPr>
            <a:r>
              <a:rPr lang="uk-UA" b="0" noProof="1" smtClean="0"/>
              <a:t>• мовні штампи </a:t>
            </a:r>
            <a:r>
              <a:rPr lang="uk-UA" b="0" i="1" noProof="1" smtClean="0"/>
              <a:t>(на даному етапі, на даний момент, в даний час, слід зазначити, важливо підкреслити, згідно з…); </a:t>
            </a:r>
            <a:endParaRPr lang="uk-UA" b="0" noProof="1" smtClean="0"/>
          </a:p>
          <a:p>
            <a:pPr indent="457200" algn="just">
              <a:lnSpc>
                <a:spcPct val="110000"/>
              </a:lnSpc>
              <a:spcBef>
                <a:spcPts val="0"/>
              </a:spcBef>
              <a:spcAft>
                <a:spcPts val="0"/>
              </a:spcAft>
            </a:pPr>
            <a:r>
              <a:rPr lang="uk-UA" b="0" noProof="1" smtClean="0"/>
              <a:t>• пасивні конструкції </a:t>
            </a:r>
            <a:r>
              <a:rPr lang="uk-UA" b="0" i="1" noProof="1" smtClean="0"/>
              <a:t>(нами було зроблено, інтернет був підключений співробітниками); </a:t>
            </a:r>
            <a:endParaRPr lang="uk-UA" b="0" noProof="1" smtClean="0"/>
          </a:p>
          <a:p>
            <a:pPr indent="457200" algn="just">
              <a:lnSpc>
                <a:spcPct val="110000"/>
              </a:lnSpc>
              <a:spcBef>
                <a:spcPts val="0"/>
              </a:spcBef>
              <a:spcAft>
                <a:spcPts val="0"/>
              </a:spcAft>
            </a:pPr>
            <a:r>
              <a:rPr lang="uk-UA" b="0" noProof="1" smtClean="0"/>
              <a:t>• заміну дієслова на іменник </a:t>
            </a:r>
            <a:r>
              <a:rPr lang="uk-UA" b="0" i="1" noProof="1" smtClean="0"/>
              <a:t>(методи збільшення продажу, способи підняття активності); </a:t>
            </a:r>
            <a:endParaRPr lang="uk-UA" b="0" noProof="1" smtClean="0"/>
          </a:p>
          <a:p>
            <a:pPr indent="457200" algn="just">
              <a:lnSpc>
                <a:spcPct val="110000"/>
              </a:lnSpc>
              <a:spcBef>
                <a:spcPts val="0"/>
              </a:spcBef>
              <a:spcAft>
                <a:spcPts val="0"/>
              </a:spcAft>
            </a:pPr>
            <a:r>
              <a:rPr lang="uk-UA" b="0" noProof="1" smtClean="0"/>
              <a:t>• заміну іменника на прийменник </a:t>
            </a:r>
            <a:r>
              <a:rPr lang="uk-UA" b="0" i="1" noProof="1" smtClean="0"/>
              <a:t>(в силу, за допомогою, внаслідок, з метою, у зв’язку з, через </a:t>
            </a:r>
            <a:r>
              <a:rPr lang="uk-UA" b="0" noProof="1" smtClean="0"/>
              <a:t>тощо</a:t>
            </a:r>
            <a:r>
              <a:rPr lang="uk-UA" b="0" i="1" noProof="1" smtClean="0"/>
              <a:t>). </a:t>
            </a:r>
          </a:p>
          <a:p>
            <a:pPr indent="457200" algn="just">
              <a:lnSpc>
                <a:spcPct val="110000"/>
              </a:lnSpc>
              <a:spcBef>
                <a:spcPts val="0"/>
              </a:spcBef>
              <a:spcAft>
                <a:spcPts val="0"/>
              </a:spcAft>
            </a:pPr>
            <a:r>
              <a:rPr lang="uk-UA" b="0" noProof="1" smtClean="0"/>
              <a:t>Слід уникати також скорочень слів. Це коли людина не дописує слово до кінця або дивно його зменшує. Наприклад, часто зустрічаємо «дяк» замість «дякую». Це неповага до колег, отримувачів. Так робити не треба. Не полінуйтеся і пропишіть слово повністю. </a:t>
            </a:r>
          </a:p>
          <a:p>
            <a:pPr indent="457200" algn="just">
              <a:lnSpc>
                <a:spcPct val="110000"/>
              </a:lnSpc>
              <a:spcBef>
                <a:spcPts val="0"/>
              </a:spcBef>
              <a:spcAft>
                <a:spcPts val="0"/>
              </a:spcAft>
            </a:pPr>
            <a:r>
              <a:rPr lang="uk-UA" noProof="1" smtClean="0"/>
              <a:t>Як правильно? </a:t>
            </a:r>
            <a:endParaRPr lang="uk-UA" b="0" noProof="1" smtClean="0"/>
          </a:p>
          <a:p>
            <a:pPr indent="457200" algn="just">
              <a:lnSpc>
                <a:spcPct val="110000"/>
              </a:lnSpc>
              <a:spcBef>
                <a:spcPts val="0"/>
              </a:spcBef>
              <a:spcAft>
                <a:spcPts val="0"/>
              </a:spcAft>
            </a:pPr>
            <a:r>
              <a:rPr lang="uk-UA" b="0" noProof="1" smtClean="0"/>
              <a:t>Правильно писати без канцеляризмів. Перед тим як відправити, відредагуйте лист: приберіть всі складні фрази, непотрібні мовні конструкції. Перевірте, чи немає скорочень і чи зрозумілі всі професійні слова іноземного походження.</a:t>
            </a:r>
            <a:endParaRPr lang="uk-UA" b="0" noProof="1"/>
          </a:p>
        </p:txBody>
      </p:sp>
    </p:spTree>
    <p:extLst>
      <p:ext uri="{BB962C8B-B14F-4D97-AF65-F5344CB8AC3E}">
        <p14:creationId xmlns:p14="http://schemas.microsoft.com/office/powerpoint/2010/main" val="2314438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fontScale="92500" lnSpcReduction="10000"/>
          </a:bodyPr>
          <a:lstStyle/>
          <a:p>
            <a:pPr indent="457200" algn="just">
              <a:lnSpc>
                <a:spcPct val="110000"/>
              </a:lnSpc>
              <a:spcBef>
                <a:spcPts val="0"/>
              </a:spcBef>
              <a:spcAft>
                <a:spcPts val="0"/>
              </a:spcAft>
            </a:pPr>
            <a:r>
              <a:rPr lang="uk-UA" noProof="1" smtClean="0"/>
              <a:t>Помилка №4. Лист як потік думок </a:t>
            </a:r>
            <a:endParaRPr lang="uk-UA" b="0" noProof="1" smtClean="0"/>
          </a:p>
          <a:p>
            <a:pPr indent="457200" algn="just">
              <a:lnSpc>
                <a:spcPct val="110000"/>
              </a:lnSpc>
              <a:spcBef>
                <a:spcPts val="0"/>
              </a:spcBef>
              <a:spcAft>
                <a:spcPts val="0"/>
              </a:spcAft>
            </a:pPr>
            <a:r>
              <a:rPr lang="uk-UA" b="0" noProof="1" smtClean="0"/>
              <a:t>У діловому листуванні важлива логіка, а саме логічна послідовність думок. Коли її немає, легко втратити сенс комунікації і в підсумку нічого не вирішити. </a:t>
            </a:r>
          </a:p>
          <a:p>
            <a:pPr indent="457200" algn="just">
              <a:lnSpc>
                <a:spcPct val="110000"/>
              </a:lnSpc>
              <a:spcBef>
                <a:spcPts val="0"/>
              </a:spcBef>
              <a:spcAft>
                <a:spcPts val="0"/>
              </a:spcAft>
            </a:pPr>
            <a:r>
              <a:rPr lang="uk-UA" b="0" i="1" noProof="1" smtClean="0"/>
              <a:t>Основні характеристики такої помилки:</a:t>
            </a:r>
            <a:endParaRPr lang="uk-UA" noProof="1" smtClean="0"/>
          </a:p>
          <a:p>
            <a:pPr indent="457200" algn="just">
              <a:lnSpc>
                <a:spcPct val="110000"/>
              </a:lnSpc>
              <a:spcBef>
                <a:spcPts val="0"/>
              </a:spcBef>
              <a:spcAft>
                <a:spcPts val="0"/>
              </a:spcAft>
            </a:pPr>
            <a:r>
              <a:rPr lang="uk-UA" b="0" noProof="1" smtClean="0"/>
              <a:t>• в одному реченні кілька різних думок; </a:t>
            </a:r>
          </a:p>
          <a:p>
            <a:pPr indent="457200" algn="just">
              <a:lnSpc>
                <a:spcPct val="110000"/>
              </a:lnSpc>
              <a:spcBef>
                <a:spcPts val="0"/>
              </a:spcBef>
              <a:spcAft>
                <a:spcPts val="0"/>
              </a:spcAft>
            </a:pPr>
            <a:r>
              <a:rPr lang="uk-UA" b="0" noProof="1" smtClean="0"/>
              <a:t>• багато непотрібної або нерелевантною інформації; </a:t>
            </a:r>
          </a:p>
          <a:p>
            <a:pPr indent="457200" algn="just">
              <a:lnSpc>
                <a:spcPct val="110000"/>
              </a:lnSpc>
              <a:spcBef>
                <a:spcPts val="0"/>
              </a:spcBef>
              <a:spcAft>
                <a:spcPts val="0"/>
              </a:spcAft>
            </a:pPr>
            <a:r>
              <a:rPr lang="uk-UA" b="0" noProof="1" smtClean="0"/>
              <a:t>• деталі не пов’язані між собою.</a:t>
            </a:r>
          </a:p>
          <a:p>
            <a:pPr indent="457200" algn="just">
              <a:lnSpc>
                <a:spcPct val="110000"/>
              </a:lnSpc>
              <a:spcBef>
                <a:spcPts val="0"/>
              </a:spcBef>
              <a:spcAft>
                <a:spcPts val="0"/>
              </a:spcAft>
            </a:pPr>
            <a:r>
              <a:rPr lang="uk-UA" b="0" noProof="1" smtClean="0"/>
              <a:t>Результат – співрозмовник не розуміє, що вам відповісти і, в кращому випадку, запитає про це і продовжить комунікацію, у гіршому – ви залишитеся без відповіді. </a:t>
            </a:r>
          </a:p>
          <a:p>
            <a:pPr indent="457200" algn="just">
              <a:lnSpc>
                <a:spcPct val="110000"/>
              </a:lnSpc>
              <a:spcBef>
                <a:spcPts val="0"/>
              </a:spcBef>
              <a:spcAft>
                <a:spcPts val="0"/>
              </a:spcAft>
            </a:pPr>
            <a:r>
              <a:rPr lang="uk-UA" noProof="1" smtClean="0"/>
              <a:t>Як правильно? </a:t>
            </a:r>
            <a:endParaRPr lang="uk-UA" b="0" noProof="1" smtClean="0"/>
          </a:p>
          <a:p>
            <a:pPr indent="457200" algn="just">
              <a:lnSpc>
                <a:spcPct val="110000"/>
              </a:lnSpc>
              <a:spcBef>
                <a:spcPts val="0"/>
              </a:spcBef>
              <a:spcAft>
                <a:spcPts val="0"/>
              </a:spcAft>
            </a:pPr>
            <a:r>
              <a:rPr lang="uk-UA" b="0" noProof="1" smtClean="0"/>
              <a:t>Перечитайте лист кілька разів, щоб побачити, чи дотримуєтеся ви таких рекомендацій: </a:t>
            </a:r>
          </a:p>
          <a:p>
            <a:pPr indent="457200" algn="just">
              <a:lnSpc>
                <a:spcPct val="110000"/>
              </a:lnSpc>
              <a:spcBef>
                <a:spcPts val="0"/>
              </a:spcBef>
              <a:spcAft>
                <a:spcPts val="0"/>
              </a:spcAft>
            </a:pPr>
            <a:r>
              <a:rPr lang="uk-UA" b="0" noProof="1" smtClean="0"/>
              <a:t>• 1 лист = 1 мета; </a:t>
            </a:r>
          </a:p>
          <a:p>
            <a:pPr indent="457200" algn="just">
              <a:lnSpc>
                <a:spcPct val="110000"/>
              </a:lnSpc>
              <a:spcBef>
                <a:spcPts val="0"/>
              </a:spcBef>
              <a:spcAft>
                <a:spcPts val="0"/>
              </a:spcAft>
            </a:pPr>
            <a:r>
              <a:rPr lang="uk-UA" b="0" noProof="1" smtClean="0"/>
              <a:t>• 1 речення = 1 думка; </a:t>
            </a:r>
          </a:p>
          <a:p>
            <a:pPr indent="457200" algn="just">
              <a:lnSpc>
                <a:spcPct val="110000"/>
              </a:lnSpc>
              <a:spcBef>
                <a:spcPts val="0"/>
              </a:spcBef>
              <a:spcAft>
                <a:spcPts val="0"/>
              </a:spcAft>
            </a:pPr>
            <a:r>
              <a:rPr lang="uk-UA" b="0" noProof="1" smtClean="0"/>
              <a:t>• речення короткі та прості; </a:t>
            </a:r>
          </a:p>
          <a:p>
            <a:pPr indent="457200" algn="just">
              <a:lnSpc>
                <a:spcPct val="110000"/>
              </a:lnSpc>
              <a:spcBef>
                <a:spcPts val="0"/>
              </a:spcBef>
              <a:spcAft>
                <a:spcPts val="0"/>
              </a:spcAft>
            </a:pPr>
            <a:r>
              <a:rPr lang="uk-UA" b="0" noProof="1" smtClean="0"/>
              <a:t>• інформація тільки по темі; </a:t>
            </a:r>
          </a:p>
          <a:p>
            <a:pPr indent="457200" algn="just">
              <a:lnSpc>
                <a:spcPct val="110000"/>
              </a:lnSpc>
              <a:spcBef>
                <a:spcPts val="0"/>
              </a:spcBef>
              <a:spcAft>
                <a:spcPts val="0"/>
              </a:spcAft>
            </a:pPr>
            <a:r>
              <a:rPr lang="uk-UA" b="0" noProof="1" smtClean="0"/>
              <a:t>• всі деталі пов’язані між собою. </a:t>
            </a:r>
          </a:p>
          <a:p>
            <a:pPr indent="457200" algn="just">
              <a:lnSpc>
                <a:spcPct val="110000"/>
              </a:lnSpc>
              <a:spcBef>
                <a:spcPts val="0"/>
              </a:spcBef>
              <a:spcAft>
                <a:spcPts val="0"/>
              </a:spcAft>
            </a:pPr>
            <a:r>
              <a:rPr lang="uk-UA" b="0" noProof="1" smtClean="0"/>
              <a:t>Навіть якщо перший варіант тексту буде схожий на потік думок – нічого страшного. Головне – у результаті отримати якісний лист. А для цього його доведеться не раз редагувати. </a:t>
            </a:r>
            <a:endParaRPr lang="uk-UA" b="0" noProof="1"/>
          </a:p>
        </p:txBody>
      </p:sp>
    </p:spTree>
    <p:extLst>
      <p:ext uri="{BB962C8B-B14F-4D97-AF65-F5344CB8AC3E}">
        <p14:creationId xmlns:p14="http://schemas.microsoft.com/office/powerpoint/2010/main" val="2314438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lnSpcReduction="10000"/>
          </a:bodyPr>
          <a:lstStyle/>
          <a:p>
            <a:pPr indent="457200" algn="just">
              <a:lnSpc>
                <a:spcPct val="110000"/>
              </a:lnSpc>
              <a:spcBef>
                <a:spcPts val="0"/>
              </a:spcBef>
              <a:spcAft>
                <a:spcPts val="0"/>
              </a:spcAft>
            </a:pPr>
            <a:r>
              <a:rPr lang="uk-UA" noProof="1" smtClean="0"/>
              <a:t>Помилка №5. Помилки і одруківки </a:t>
            </a:r>
            <a:endParaRPr lang="uk-UA" b="0" noProof="1" smtClean="0"/>
          </a:p>
          <a:p>
            <a:pPr indent="457200" algn="just">
              <a:lnSpc>
                <a:spcPct val="110000"/>
              </a:lnSpc>
              <a:spcBef>
                <a:spcPts val="0"/>
              </a:spcBef>
              <a:spcAft>
                <a:spcPts val="0"/>
              </a:spcAft>
            </a:pPr>
            <a:r>
              <a:rPr lang="uk-UA" b="0" noProof="1" smtClean="0"/>
              <a:t>Один із проявів поваги в діловому листуванні – писати без помилок. Будь-яких. </a:t>
            </a:r>
          </a:p>
          <a:p>
            <a:pPr indent="457200" algn="just">
              <a:lnSpc>
                <a:spcPct val="110000"/>
              </a:lnSpc>
              <a:spcBef>
                <a:spcPts val="0"/>
              </a:spcBef>
              <a:spcAft>
                <a:spcPts val="0"/>
              </a:spcAft>
            </a:pPr>
            <a:r>
              <a:rPr lang="uk-UA" b="0" noProof="1" smtClean="0"/>
              <a:t>Ось ті, які зустрічаються найчастіше: </a:t>
            </a:r>
          </a:p>
          <a:p>
            <a:pPr indent="457200" algn="just">
              <a:lnSpc>
                <a:spcPct val="110000"/>
              </a:lnSpc>
              <a:spcBef>
                <a:spcPts val="0"/>
              </a:spcBef>
              <a:spcAft>
                <a:spcPts val="0"/>
              </a:spcAft>
            </a:pPr>
            <a:r>
              <a:rPr lang="uk-UA" b="0" noProof="1" smtClean="0"/>
              <a:t>• граматичні; </a:t>
            </a:r>
          </a:p>
          <a:p>
            <a:pPr indent="457200" algn="just">
              <a:lnSpc>
                <a:spcPct val="110000"/>
              </a:lnSpc>
              <a:spcBef>
                <a:spcPts val="0"/>
              </a:spcBef>
              <a:spcAft>
                <a:spcPts val="0"/>
              </a:spcAft>
            </a:pPr>
            <a:r>
              <a:rPr lang="uk-UA" b="0" noProof="1" smtClean="0"/>
              <a:t>• неправильна пунктуація або навіть відсутність розділових знаків; </a:t>
            </a:r>
          </a:p>
          <a:p>
            <a:pPr indent="457200" algn="just">
              <a:lnSpc>
                <a:spcPct val="110000"/>
              </a:lnSpc>
              <a:spcBef>
                <a:spcPts val="0"/>
              </a:spcBef>
              <a:spcAft>
                <a:spcPts val="0"/>
              </a:spcAft>
            </a:pPr>
            <a:r>
              <a:rPr lang="uk-UA" b="0" noProof="1" smtClean="0"/>
              <a:t>• дефіс замість тире і навпаки; </a:t>
            </a:r>
          </a:p>
          <a:p>
            <a:pPr indent="457200" algn="just">
              <a:lnSpc>
                <a:spcPct val="110000"/>
              </a:lnSpc>
              <a:spcBef>
                <a:spcPts val="0"/>
              </a:spcBef>
              <a:spcAft>
                <a:spcPts val="0"/>
              </a:spcAft>
            </a:pPr>
            <a:r>
              <a:rPr lang="uk-UA" b="0" noProof="1" smtClean="0"/>
              <a:t>• лапки-лапки “” замість лапок-ялинок «»; </a:t>
            </a:r>
          </a:p>
          <a:p>
            <a:pPr indent="457200" algn="just">
              <a:lnSpc>
                <a:spcPct val="110000"/>
              </a:lnSpc>
              <a:spcBef>
                <a:spcPts val="0"/>
              </a:spcBef>
              <a:spcAft>
                <a:spcPts val="0"/>
              </a:spcAft>
            </a:pPr>
            <a:r>
              <a:rPr lang="uk-UA" b="0" noProof="1" smtClean="0"/>
              <a:t>• назвати співрозмовника іншим ім’ям. </a:t>
            </a:r>
          </a:p>
          <a:p>
            <a:pPr indent="457200" algn="just">
              <a:lnSpc>
                <a:spcPct val="110000"/>
              </a:lnSpc>
              <a:spcBef>
                <a:spcPts val="0"/>
              </a:spcBef>
              <a:spcAft>
                <a:spcPts val="0"/>
              </a:spcAft>
            </a:pPr>
            <a:r>
              <a:rPr lang="uk-UA" noProof="1" smtClean="0"/>
              <a:t>Як правильно? </a:t>
            </a:r>
            <a:endParaRPr lang="uk-UA" b="0" noProof="1" smtClean="0"/>
          </a:p>
          <a:p>
            <a:pPr indent="457200" algn="just">
              <a:lnSpc>
                <a:spcPct val="110000"/>
              </a:lnSpc>
              <a:spcBef>
                <a:spcPts val="0"/>
              </a:spcBef>
              <a:spcAft>
                <a:spcPts val="0"/>
              </a:spcAft>
            </a:pPr>
            <a:r>
              <a:rPr lang="uk-UA" b="0" noProof="1" smtClean="0"/>
              <a:t>Чек-лист для перевірки, чи не припустилися ви помилки:</a:t>
            </a:r>
            <a:endParaRPr lang="uk-UA" noProof="1" smtClean="0"/>
          </a:p>
          <a:p>
            <a:pPr indent="457200" algn="just">
              <a:lnSpc>
                <a:spcPct val="110000"/>
              </a:lnSpc>
              <a:spcBef>
                <a:spcPts val="0"/>
              </a:spcBef>
              <a:spcAft>
                <a:spcPts val="0"/>
              </a:spcAft>
            </a:pPr>
            <a:r>
              <a:rPr lang="uk-UA" b="0" noProof="1" smtClean="0"/>
              <a:t>• Ім’я співрозмовника написане правильно, а саме так, як він представився у своєму листі. Ніяких скорочених форм. Якщо співрозмовник представився Валентином, то вітайте його в листі, використовуючи ім’я «Валентин», а не «Валя», «Валик», «Святик» тощо. Якщо ініціатор ділової переписки ви і це перший емейл, звертайтеся до адресата за повним іменем. </a:t>
            </a:r>
          </a:p>
          <a:p>
            <a:pPr indent="457200" algn="just">
              <a:lnSpc>
                <a:spcPct val="110000"/>
              </a:lnSpc>
              <a:spcBef>
                <a:spcPts val="0"/>
              </a:spcBef>
              <a:spcAft>
                <a:spcPts val="0"/>
              </a:spcAft>
            </a:pPr>
            <a:r>
              <a:rPr lang="uk-UA" b="0" noProof="1" smtClean="0"/>
              <a:t>• Текст вичитаний, у ньому вистачає ком, крапок, абзаців і немає помилок. Не впевнені в цьому? Скористайтеся сервісами з перевірки текстів. </a:t>
            </a:r>
            <a:endParaRPr lang="uk-UA" b="0" noProof="1"/>
          </a:p>
        </p:txBody>
      </p:sp>
    </p:spTree>
    <p:extLst>
      <p:ext uri="{BB962C8B-B14F-4D97-AF65-F5344CB8AC3E}">
        <p14:creationId xmlns:p14="http://schemas.microsoft.com/office/powerpoint/2010/main" val="2314438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784976" cy="6552728"/>
          </a:xfrm>
        </p:spPr>
        <p:txBody>
          <a:bodyPr>
            <a:normAutofit/>
          </a:bodyPr>
          <a:lstStyle/>
          <a:p>
            <a:pPr indent="457200" algn="just">
              <a:lnSpc>
                <a:spcPct val="110000"/>
              </a:lnSpc>
              <a:spcBef>
                <a:spcPts val="0"/>
              </a:spcBef>
              <a:spcAft>
                <a:spcPts val="0"/>
              </a:spcAft>
            </a:pPr>
            <a:r>
              <a:rPr lang="uk-UA" noProof="1" smtClean="0"/>
              <a:t>Помилка №6. Використовувати подразники </a:t>
            </a:r>
            <a:endParaRPr lang="uk-UA" b="0" noProof="1" smtClean="0"/>
          </a:p>
          <a:p>
            <a:pPr indent="457200" algn="just">
              <a:lnSpc>
                <a:spcPct val="110000"/>
              </a:lnSpc>
              <a:spcBef>
                <a:spcPts val="0"/>
              </a:spcBef>
              <a:spcAft>
                <a:spcPts val="0"/>
              </a:spcAft>
            </a:pPr>
            <a:r>
              <a:rPr lang="uk-UA" b="0" noProof="1" smtClean="0"/>
              <a:t>Є категорія людей, на листи яких відповідати не хочеться. Зазвичай вони використовують такі прийоми: </a:t>
            </a:r>
          </a:p>
          <a:p>
            <a:pPr indent="457200" algn="just">
              <a:lnSpc>
                <a:spcPct val="110000"/>
              </a:lnSpc>
              <a:spcBef>
                <a:spcPts val="0"/>
              </a:spcBef>
              <a:spcAft>
                <a:spcPts val="0"/>
              </a:spcAft>
            </a:pPr>
            <a:r>
              <a:rPr lang="uk-UA" b="0" noProof="1" smtClean="0"/>
              <a:t>• Фамільярність – різкі переходи на «ти» без обопільної згоди, вживання пестливих слів. Приклад – «Приветик, Олечка!))». </a:t>
            </a:r>
          </a:p>
          <a:p>
            <a:pPr indent="457200" algn="just">
              <a:lnSpc>
                <a:spcPct val="110000"/>
              </a:lnSpc>
              <a:spcBef>
                <a:spcPts val="0"/>
              </a:spcBef>
              <a:spcAft>
                <a:spcPts val="0"/>
              </a:spcAft>
            </a:pPr>
            <a:r>
              <a:rPr lang="uk-UA" b="0" noProof="1" smtClean="0"/>
              <a:t>• CAPS LOCK. Приклад – «ТРЕБА ТЕРМІНОВО !!! УВАГА!!». </a:t>
            </a:r>
          </a:p>
          <a:p>
            <a:pPr indent="457200" algn="just">
              <a:lnSpc>
                <a:spcPct val="110000"/>
              </a:lnSpc>
              <a:spcBef>
                <a:spcPts val="0"/>
              </a:spcBef>
              <a:spcAft>
                <a:spcPts val="0"/>
              </a:spcAft>
            </a:pPr>
            <a:r>
              <a:rPr lang="uk-UA" b="0" noProof="1" smtClean="0"/>
              <a:t>• Початок речення з малої літери. </a:t>
            </a:r>
          </a:p>
          <a:p>
            <a:pPr indent="457200" algn="just">
              <a:lnSpc>
                <a:spcPct val="110000"/>
              </a:lnSpc>
              <a:spcBef>
                <a:spcPts val="0"/>
              </a:spcBef>
              <a:spcAft>
                <a:spcPts val="0"/>
              </a:spcAft>
            </a:pPr>
            <a:r>
              <a:rPr lang="uk-UA" b="0" noProof="1" smtClean="0"/>
              <a:t>• Псевдоввічливість. Приклад – «Будь настільки люб’язна». </a:t>
            </a:r>
          </a:p>
          <a:p>
            <a:pPr indent="457200" algn="just">
              <a:lnSpc>
                <a:spcPct val="110000"/>
              </a:lnSpc>
              <a:spcBef>
                <a:spcPts val="0"/>
              </a:spcBef>
              <a:spcAft>
                <a:spcPts val="0"/>
              </a:spcAft>
            </a:pPr>
            <a:r>
              <a:rPr lang="uk-UA" b="0" noProof="1" smtClean="0"/>
              <a:t>• Наказовий тон. Приклад – «Прошу терміново зробити». </a:t>
            </a:r>
          </a:p>
          <a:p>
            <a:pPr indent="457200" algn="just">
              <a:lnSpc>
                <a:spcPct val="110000"/>
              </a:lnSpc>
              <a:spcBef>
                <a:spcPts val="0"/>
              </a:spcBef>
              <a:spcAft>
                <a:spcPts val="0"/>
              </a:spcAft>
            </a:pPr>
            <a:r>
              <a:rPr lang="uk-UA" noProof="1" smtClean="0"/>
              <a:t>А ось список фраз, які особливо дратують: </a:t>
            </a:r>
          </a:p>
          <a:p>
            <a:pPr indent="457200" algn="just">
              <a:lnSpc>
                <a:spcPct val="110000"/>
              </a:lnSpc>
              <a:spcBef>
                <a:spcPts val="0"/>
              </a:spcBef>
              <a:spcAft>
                <a:spcPts val="0"/>
              </a:spcAft>
            </a:pPr>
            <a:r>
              <a:rPr lang="uk-UA" b="0" noProof="1" smtClean="0"/>
              <a:t>• Доброго часу доби! </a:t>
            </a:r>
          </a:p>
          <a:p>
            <a:pPr indent="457200" algn="just">
              <a:lnSpc>
                <a:spcPct val="110000"/>
              </a:lnSpc>
              <a:spcBef>
                <a:spcPts val="0"/>
              </a:spcBef>
              <a:spcAft>
                <a:spcPts val="0"/>
              </a:spcAft>
            </a:pPr>
            <a:r>
              <a:rPr lang="uk-UA" b="0" noProof="1" smtClean="0"/>
              <a:t>• Як ваші справи? </a:t>
            </a:r>
            <a:r>
              <a:rPr lang="uk-UA" b="0" i="1" noProof="1" smtClean="0"/>
              <a:t>(це дуже особисте питання і йому не місце в діловому листуванні. Ним ви порушуєте чужі особисті кордони, викликаєте неприємну підозру, що вам щось потрібно, і відразу задаєте не дуже добрий тон спілкуванню)</a:t>
            </a:r>
            <a:r>
              <a:rPr lang="uk-UA" b="0" noProof="1" smtClean="0"/>
              <a:t>. </a:t>
            </a:r>
          </a:p>
          <a:p>
            <a:pPr indent="457200" algn="just">
              <a:lnSpc>
                <a:spcPct val="110000"/>
              </a:lnSpc>
              <a:spcBef>
                <a:spcPts val="0"/>
              </a:spcBef>
              <a:spcAft>
                <a:spcPts val="0"/>
              </a:spcAft>
            </a:pPr>
            <a:r>
              <a:rPr lang="uk-UA" b="0" noProof="1" smtClean="0"/>
              <a:t>• АСАП </a:t>
            </a:r>
          </a:p>
          <a:p>
            <a:pPr indent="457200" algn="just">
              <a:lnSpc>
                <a:spcPct val="110000"/>
              </a:lnSpc>
              <a:spcBef>
                <a:spcPts val="0"/>
              </a:spcBef>
              <a:spcAft>
                <a:spcPts val="0"/>
              </a:spcAft>
            </a:pPr>
            <a:r>
              <a:rPr lang="uk-UA" b="0" noProof="1" smtClean="0"/>
              <a:t>• Приносимо вибачення за спричинені незручності </a:t>
            </a:r>
          </a:p>
          <a:p>
            <a:pPr indent="457200" algn="just">
              <a:lnSpc>
                <a:spcPct val="110000"/>
              </a:lnSpc>
              <a:spcBef>
                <a:spcPts val="0"/>
              </a:spcBef>
              <a:spcAft>
                <a:spcPts val="0"/>
              </a:spcAft>
            </a:pPr>
            <a:r>
              <a:rPr lang="uk-UA" b="0" noProof="1" smtClean="0"/>
              <a:t>• Ми вас почули </a:t>
            </a:r>
            <a:endParaRPr lang="uk-UA" b="0" noProof="1"/>
          </a:p>
        </p:txBody>
      </p:sp>
    </p:spTree>
    <p:extLst>
      <p:ext uri="{BB962C8B-B14F-4D97-AF65-F5344CB8AC3E}">
        <p14:creationId xmlns:p14="http://schemas.microsoft.com/office/powerpoint/2010/main" val="23144387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лавная">
  <a:themeElements>
    <a:clrScheme name="Главная">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Главная">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авная">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75</TotalTime>
  <Words>3433</Words>
  <Application>Microsoft Office PowerPoint</Application>
  <PresentationFormat>Экран (4:3)</PresentationFormat>
  <Paragraphs>247</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Главная</vt:lpstr>
      <vt:lpstr>ПИСЬМОВІ БІЗНЕС-КОМУНІКАЦІЇ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ПИСЬМОВІ БІЗНЕС-КОМУНІКАЦІЇ</dc:title>
  <dc:creator>Azso</dc:creator>
  <cp:lastModifiedBy>Azso</cp:lastModifiedBy>
  <cp:revision>22</cp:revision>
  <dcterms:created xsi:type="dcterms:W3CDTF">2023-10-16T11:46:03Z</dcterms:created>
  <dcterms:modified xsi:type="dcterms:W3CDTF">2023-10-16T13:01:34Z</dcterms:modified>
</cp:coreProperties>
</file>