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9" r:id="rId3"/>
    <p:sldId id="257" r:id="rId4"/>
    <p:sldId id="276" r:id="rId5"/>
    <p:sldId id="260" r:id="rId6"/>
    <p:sldId id="269" r:id="rId7"/>
    <p:sldId id="280" r:id="rId8"/>
    <p:sldId id="281" r:id="rId9"/>
    <p:sldId id="277" r:id="rId10"/>
    <p:sldId id="283" r:id="rId11"/>
    <p:sldId id="261" r:id="rId12"/>
    <p:sldId id="262" r:id="rId13"/>
    <p:sldId id="284" r:id="rId14"/>
    <p:sldId id="285" r:id="rId15"/>
    <p:sldId id="263" r:id="rId16"/>
    <p:sldId id="264" r:id="rId17"/>
    <p:sldId id="266" r:id="rId18"/>
    <p:sldId id="304" r:id="rId19"/>
    <p:sldId id="267" r:id="rId20"/>
    <p:sldId id="286" r:id="rId21"/>
    <p:sldId id="287" r:id="rId22"/>
    <p:sldId id="288" r:id="rId23"/>
    <p:sldId id="272" r:id="rId24"/>
    <p:sldId id="271" r:id="rId25"/>
    <p:sldId id="278" r:id="rId26"/>
    <p:sldId id="289" r:id="rId27"/>
    <p:sldId id="290" r:id="rId28"/>
    <p:sldId id="291" r:id="rId29"/>
    <p:sldId id="273" r:id="rId30"/>
    <p:sldId id="274" r:id="rId31"/>
    <p:sldId id="275"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725C68B6-61C2-468F-89AB-4B9F7531AA68}"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08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0595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38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12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06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1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67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221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69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5980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78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6497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7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04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0145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12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6645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06E36-FD25-4E2D-B0AA-010F637433A0}" type="datetimeFigureOut">
              <a:rPr lang="ru-RU" smtClean="0"/>
              <a:pPr/>
              <a:t>19.10.2020</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9529789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hyperlink" Target="https://arheologija.ru/yanin-pechat-mstislavovoy-gramoty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diak.archives.gov.ua/v_Mahdeburzke_pravo.ph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jpg"/>
          <p:cNvPicPr>
            <a:picLocks noChangeAspect="1"/>
          </p:cNvPicPr>
          <p:nvPr/>
        </p:nvPicPr>
        <p:blipFill>
          <a:blip r:embed="rId2" cstate="print">
            <a:lum bright="20000" contrast="-40000"/>
          </a:blip>
          <a:stretch>
            <a:fillRect/>
          </a:stretch>
        </p:blipFill>
        <p:spPr>
          <a:xfrm>
            <a:off x="0" y="0"/>
            <a:ext cx="9144000" cy="6857999"/>
          </a:xfrm>
          <a:prstGeom prst="rect">
            <a:avLst/>
          </a:prstGeom>
          <a:ln>
            <a:noFill/>
          </a:ln>
          <a:effectLst>
            <a:softEdge rad="112500"/>
          </a:effectLst>
        </p:spPr>
      </p:pic>
      <p:sp>
        <p:nvSpPr>
          <p:cNvPr id="2" name="Заголовок 1"/>
          <p:cNvSpPr>
            <a:spLocks noGrp="1"/>
          </p:cNvSpPr>
          <p:nvPr>
            <p:ph type="ctrTitle"/>
          </p:nvPr>
        </p:nvSpPr>
        <p:spPr>
          <a:xfrm>
            <a:off x="685800" y="214291"/>
            <a:ext cx="7772400" cy="4929221"/>
          </a:xfrm>
        </p:spPr>
        <p:txBody>
          <a:bodyPr>
            <a:noAutofit/>
          </a:bodyPr>
          <a:lstStyle/>
          <a:p>
            <a:br>
              <a:rPr lang="uk-UA" sz="6600" b="1" dirty="0">
                <a:solidFill>
                  <a:srgbClr val="FF0000"/>
                </a:solidFill>
              </a:rPr>
            </a:br>
            <a:br>
              <a:rPr lang="uk-UA" sz="6600" b="1" dirty="0">
                <a:solidFill>
                  <a:srgbClr val="FF0000"/>
                </a:solidFill>
              </a:rPr>
            </a:br>
            <a:r>
              <a:rPr lang="uk-UA" sz="5400" b="1" dirty="0">
                <a:solidFill>
                  <a:srgbClr val="FF0000"/>
                </a:solidFill>
              </a:rPr>
              <a:t>СТАНОВЛЕННЯ Й РОЗВИТОК </a:t>
            </a:r>
            <a:br>
              <a:rPr lang="uk-UA" sz="5400" b="1" dirty="0">
                <a:solidFill>
                  <a:srgbClr val="FF0000"/>
                </a:solidFill>
              </a:rPr>
            </a:br>
            <a:r>
              <a:rPr lang="uk-UA" sz="5400" b="1" dirty="0">
                <a:solidFill>
                  <a:srgbClr val="FF0000"/>
                </a:solidFill>
              </a:rPr>
              <a:t>ДІЛОВОГО СТИЛЮ</a:t>
            </a:r>
            <a:br>
              <a:rPr lang="ru-RU" sz="6600" dirty="0">
                <a:solidFill>
                  <a:srgbClr val="FF0000"/>
                </a:solidFill>
              </a:rPr>
            </a:br>
            <a:endParaRPr lang="ru-RU" sz="6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D30606-9B94-4F02-949B-8C48D0836C49}"/>
              </a:ext>
            </a:extLst>
          </p:cNvPr>
          <p:cNvSpPr>
            <a:spLocks noGrp="1"/>
          </p:cNvSpPr>
          <p:nvPr>
            <p:ph type="title"/>
          </p:nvPr>
        </p:nvSpPr>
        <p:spPr>
          <a:xfrm>
            <a:off x="1176866" y="980727"/>
            <a:ext cx="6798734" cy="1238477"/>
          </a:xfrm>
        </p:spPr>
        <p:txBody>
          <a:bodyPr>
            <a:normAutofit fontScale="90000"/>
          </a:bodyPr>
          <a:lstStyle/>
          <a:p>
            <a:pPr algn="just"/>
            <a:r>
              <a:rPr lang="ru-UA" sz="1800" b="1" dirty="0">
                <a:effectLst/>
                <a:latin typeface="Times New Roman" panose="02020603050405020304" pitchFamily="18" charset="0"/>
                <a:ea typeface="Times New Roman" panose="02020603050405020304" pitchFamily="18" charset="0"/>
              </a:rPr>
              <a:t>У землях, </a:t>
            </a:r>
            <a:r>
              <a:rPr lang="ru-UA" sz="1800" b="1" dirty="0" err="1">
                <a:effectLst/>
                <a:latin typeface="Times New Roman" panose="02020603050405020304" pitchFamily="18" charset="0"/>
                <a:ea typeface="Times New Roman" panose="02020603050405020304" pitchFamily="18" charset="0"/>
              </a:rPr>
              <a:t>що</a:t>
            </a:r>
            <a:r>
              <a:rPr lang="ru-UA" sz="1800" b="1" dirty="0">
                <a:effectLst/>
                <a:latin typeface="Times New Roman" panose="02020603050405020304" pitchFamily="18" charset="0"/>
                <a:ea typeface="Times New Roman" panose="02020603050405020304" pitchFamily="18" charset="0"/>
              </a:rPr>
              <a:t> належали </a:t>
            </a:r>
            <a:r>
              <a:rPr lang="ru-UA" sz="1800" b="1" dirty="0" err="1">
                <a:effectLst/>
                <a:latin typeface="Times New Roman" panose="02020603050405020304" pitchFamily="18" charset="0"/>
                <a:ea typeface="Times New Roman" panose="02020603050405020304" pitchFamily="18" charset="0"/>
              </a:rPr>
              <a:t>Польщі</a:t>
            </a:r>
            <a:r>
              <a:rPr lang="ru-UA" sz="1800" b="1" dirty="0">
                <a:effectLst/>
                <a:latin typeface="Times New Roman" panose="02020603050405020304" pitchFamily="18" charset="0"/>
                <a:ea typeface="Times New Roman" panose="02020603050405020304" pitchFamily="18" charset="0"/>
              </a:rPr>
              <a:t>, </a:t>
            </a:r>
            <a:r>
              <a:rPr lang="ru-UA" sz="1800" b="1" u="sng" dirty="0" err="1">
                <a:effectLst/>
                <a:latin typeface="Times New Roman" panose="02020603050405020304" pitchFamily="18" charset="0"/>
                <a:ea typeface="Times New Roman" panose="02020603050405020304" pitchFamily="18" charset="0"/>
              </a:rPr>
              <a:t>мовою</a:t>
            </a:r>
            <a:r>
              <a:rPr lang="ru-UA" sz="1800" b="1" u="sng" dirty="0">
                <a:effectLst/>
                <a:latin typeface="Times New Roman" panose="02020603050405020304" pitchFamily="18" charset="0"/>
                <a:ea typeface="Times New Roman" panose="02020603050405020304" pitchFamily="18" charset="0"/>
              </a:rPr>
              <a:t> </a:t>
            </a:r>
            <a:r>
              <a:rPr lang="ru-UA" sz="1800" b="1" u="sng" dirty="0" err="1">
                <a:effectLst/>
                <a:latin typeface="Times New Roman" panose="02020603050405020304" pitchFamily="18" charset="0"/>
                <a:ea typeface="Times New Roman" panose="02020603050405020304" pitchFamily="18" charset="0"/>
              </a:rPr>
              <a:t>діловодства</a:t>
            </a:r>
            <a:r>
              <a:rPr lang="ru-UA" sz="1800" b="1" u="sng" dirty="0">
                <a:effectLst/>
                <a:latin typeface="Times New Roman" panose="02020603050405020304" pitchFamily="18" charset="0"/>
                <a:ea typeface="Times New Roman" panose="02020603050405020304" pitchFamily="18" charset="0"/>
              </a:rPr>
              <a:t> стала </a:t>
            </a:r>
            <a:r>
              <a:rPr lang="ru-UA" sz="1800" b="1" u="sng" dirty="0" err="1">
                <a:effectLst/>
                <a:latin typeface="Times New Roman" panose="02020603050405020304" pitchFamily="18" charset="0"/>
                <a:ea typeface="Times New Roman" panose="02020603050405020304" pitchFamily="18" charset="0"/>
              </a:rPr>
              <a:t>латина</a:t>
            </a:r>
            <a:r>
              <a:rPr lang="ru-UA" sz="1800" b="1" u="sng" dirty="0">
                <a:effectLst/>
                <a:latin typeface="Times New Roman" panose="02020603050405020304" pitchFamily="18" charset="0"/>
                <a:ea typeface="Times New Roman" panose="02020603050405020304" pitchFamily="18" charset="0"/>
              </a:rPr>
              <a:t>, </a:t>
            </a:r>
            <a:r>
              <a:rPr lang="uk-UA" sz="1800" b="1" u="sng" dirty="0">
                <a:effectLst/>
                <a:latin typeface="Times New Roman" panose="02020603050405020304" pitchFamily="18" charset="0"/>
                <a:ea typeface="Times New Roman" panose="02020603050405020304" pitchFamily="18" charset="0"/>
              </a:rPr>
              <a:t>тим часом</a:t>
            </a:r>
            <a:r>
              <a:rPr lang="ru-UA" sz="1800" b="1" u="sng" dirty="0">
                <a:effectLst/>
                <a:latin typeface="Times New Roman" panose="02020603050405020304" pitchFamily="18" charset="0"/>
                <a:ea typeface="Times New Roman" panose="02020603050405020304" pitchFamily="18" charset="0"/>
              </a:rPr>
              <a:t> у Великому </a:t>
            </a:r>
            <a:r>
              <a:rPr lang="ru-UA" sz="1800" b="1" u="sng" dirty="0" err="1">
                <a:effectLst/>
                <a:latin typeface="Times New Roman" panose="02020603050405020304" pitchFamily="18" charset="0"/>
                <a:ea typeface="Times New Roman" panose="02020603050405020304" pitchFamily="18" charset="0"/>
              </a:rPr>
              <a:t>князівстві</a:t>
            </a:r>
            <a:r>
              <a:rPr lang="ru-UA" sz="1800" b="1" u="sng" dirty="0">
                <a:effectLst/>
                <a:latin typeface="Times New Roman" panose="02020603050405020304" pitchFamily="18" charset="0"/>
                <a:ea typeface="Times New Roman" panose="02020603050405020304" pitchFamily="18" charset="0"/>
              </a:rPr>
              <a:t> </a:t>
            </a:r>
            <a:r>
              <a:rPr lang="ru-UA" sz="1800" b="1" u="sng" dirty="0" err="1">
                <a:effectLst/>
                <a:latin typeface="Times New Roman" panose="02020603050405020304" pitchFamily="18" charset="0"/>
                <a:ea typeface="Times New Roman" panose="02020603050405020304" pitchFamily="18" charset="0"/>
              </a:rPr>
              <a:t>Литовському</a:t>
            </a:r>
            <a:r>
              <a:rPr lang="ru-UA" sz="1800" b="1" u="sng" dirty="0">
                <a:effectLst/>
                <a:latin typeface="Times New Roman" panose="02020603050405020304" pitchFamily="18" charset="0"/>
                <a:ea typeface="Times New Roman" panose="02020603050405020304" pitchFamily="18" charset="0"/>
              </a:rPr>
              <a:t> «</a:t>
            </a:r>
            <a:r>
              <a:rPr lang="ru-UA" sz="1800" b="1" u="sng" dirty="0" err="1">
                <a:effectLst/>
                <a:latin typeface="Times New Roman" panose="02020603050405020304" pitchFamily="18" charset="0"/>
                <a:ea typeface="Times New Roman" panose="02020603050405020304" pitchFamily="18" charset="0"/>
              </a:rPr>
              <a:t>руська</a:t>
            </a:r>
            <a:r>
              <a:rPr lang="ru-UA" sz="1800" b="1" u="sng" dirty="0">
                <a:effectLst/>
                <a:latin typeface="Times New Roman" panose="02020603050405020304" pitchFamily="18" charset="0"/>
                <a:ea typeface="Times New Roman" panose="02020603050405020304" pitchFamily="18" charset="0"/>
              </a:rPr>
              <a:t> </a:t>
            </a:r>
            <a:r>
              <a:rPr lang="ru-UA" sz="1800" b="1" u="sng" dirty="0" err="1">
                <a:effectLst/>
                <a:latin typeface="Times New Roman" panose="02020603050405020304" pitchFamily="18" charset="0"/>
                <a:ea typeface="Times New Roman" panose="02020603050405020304" pitchFamily="18" charset="0"/>
              </a:rPr>
              <a:t>мова</a:t>
            </a:r>
            <a:r>
              <a:rPr lang="ru-UA" sz="1800" b="1" u="sng" dirty="0">
                <a:effectLst/>
                <a:latin typeface="Times New Roman" panose="02020603050405020304" pitchFamily="18" charset="0"/>
                <a:ea typeface="Times New Roman" panose="02020603050405020304" pitchFamily="18" charset="0"/>
              </a:rPr>
              <a:t>» («</a:t>
            </a:r>
            <a:r>
              <a:rPr lang="ru-UA" sz="1800" b="1" u="sng" dirty="0" err="1">
                <a:effectLst/>
                <a:latin typeface="Times New Roman" panose="02020603050405020304" pitchFamily="18" charset="0"/>
                <a:ea typeface="Times New Roman" panose="02020603050405020304" pitchFamily="18" charset="0"/>
              </a:rPr>
              <a:t>руський</a:t>
            </a:r>
            <a:r>
              <a:rPr lang="ru-UA" sz="1800" b="1" u="sng" dirty="0">
                <a:effectLst/>
                <a:latin typeface="Times New Roman" panose="02020603050405020304" pitchFamily="18" charset="0"/>
                <a:ea typeface="Times New Roman" panose="02020603050405020304" pitchFamily="18" charset="0"/>
              </a:rPr>
              <a:t> </a:t>
            </a:r>
            <a:r>
              <a:rPr lang="ru-UA" sz="1800" b="1" u="sng" dirty="0" err="1">
                <a:effectLst/>
                <a:latin typeface="Times New Roman" panose="02020603050405020304" pitchFamily="18" charset="0"/>
                <a:ea typeface="Times New Roman" panose="02020603050405020304" pitchFamily="18" charset="0"/>
              </a:rPr>
              <a:t>язик</a:t>
            </a:r>
            <a:r>
              <a:rPr lang="ru-UA" sz="1800" b="1" u="sng" dirty="0">
                <a:effectLst/>
                <a:latin typeface="Times New Roman" panose="02020603050405020304" pitchFamily="18" charset="0"/>
                <a:ea typeface="Times New Roman" panose="02020603050405020304" pitchFamily="18" charset="0"/>
              </a:rPr>
              <a:t>»)</a:t>
            </a:r>
            <a:r>
              <a:rPr lang="ru-UA" sz="1800" b="1" dirty="0">
                <a:effectLst/>
                <a:latin typeface="Times New Roman" panose="02020603050405020304" pitchFamily="18" charset="0"/>
                <a:ea typeface="Times New Roman" panose="02020603050405020304" pitchFamily="18" charset="0"/>
              </a:rPr>
              <a:t> не перестала </a:t>
            </a:r>
            <a:r>
              <a:rPr lang="ru-UA" sz="1800" b="1" dirty="0" err="1">
                <a:effectLst/>
                <a:latin typeface="Times New Roman" panose="02020603050405020304" pitchFamily="18" charset="0"/>
                <a:ea typeface="Times New Roman" panose="02020603050405020304" pitchFamily="18" charset="0"/>
              </a:rPr>
              <a:t>слугувати</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мовою</a:t>
            </a:r>
            <a:r>
              <a:rPr lang="ru-UA" sz="1800" b="1"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діловодства </a:t>
            </a:r>
            <a:r>
              <a:rPr lang="ru-UA" sz="1800" b="1" dirty="0">
                <a:effectLst/>
                <a:latin typeface="Times New Roman" panose="02020603050405020304" pitchFamily="18" charset="0"/>
                <a:ea typeface="Times New Roman" panose="02020603050405020304" pitchFamily="18" charset="0"/>
              </a:rPr>
              <a:t>й </a:t>
            </a:r>
            <a:r>
              <a:rPr lang="ru-UA" sz="1800" b="1" dirty="0" err="1">
                <a:effectLst/>
                <a:latin typeface="Times New Roman" panose="02020603050405020304" pitchFamily="18" charset="0"/>
                <a:ea typeface="Times New Roman" panose="02020603050405020304" pitchFamily="18" charset="0"/>
              </a:rPr>
              <a:t>судочинства</a:t>
            </a:r>
            <a:r>
              <a:rPr lang="ru-UA" sz="1800" b="1" dirty="0">
                <a:effectLst/>
                <a:latin typeface="Times New Roman" panose="02020603050405020304" pitchFamily="18" charset="0"/>
                <a:ea typeface="Times New Roman" panose="02020603050405020304" pitchFamily="18" charset="0"/>
              </a:rPr>
              <a:t>; вона </a:t>
            </a:r>
            <a:r>
              <a:rPr lang="ru-UA" sz="1800" b="1" dirty="0" err="1">
                <a:effectLst/>
                <a:latin typeface="Times New Roman" panose="02020603050405020304" pitchFamily="18" charset="0"/>
                <a:ea typeface="Times New Roman" panose="02020603050405020304" pitchFamily="18" charset="0"/>
              </a:rPr>
              <a:t>також</a:t>
            </a:r>
            <a:r>
              <a:rPr lang="ru-UA" sz="1800" b="1" dirty="0">
                <a:effectLst/>
                <a:latin typeface="Times New Roman" panose="02020603050405020304" pitchFamily="18" charset="0"/>
                <a:ea typeface="Times New Roman" panose="02020603050405020304" pitchFamily="18" charset="0"/>
              </a:rPr>
              <a:t> стала </a:t>
            </a:r>
            <a:r>
              <a:rPr lang="ru-UA" sz="1800" b="1" dirty="0" err="1">
                <a:effectLst/>
                <a:latin typeface="Times New Roman" panose="02020603050405020304" pitchFamily="18" charset="0"/>
                <a:ea typeface="Times New Roman" panose="02020603050405020304" pitchFamily="18" charset="0"/>
              </a:rPr>
              <a:t>офіційною</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мовою</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сусіднього</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Молд</a:t>
            </a:r>
            <a:r>
              <a:rPr lang="uk-UA" sz="1800" b="1" dirty="0">
                <a:effectLst/>
                <a:latin typeface="Times New Roman" panose="02020603050405020304" pitchFamily="18" charset="0"/>
                <a:ea typeface="Times New Roman" panose="02020603050405020304" pitchFamily="18" charset="0"/>
              </a:rPr>
              <a:t>о</a:t>
            </a:r>
            <a:r>
              <a:rPr lang="ru-UA" sz="1800" b="1" dirty="0" err="1">
                <a:effectLst/>
                <a:latin typeface="Times New Roman" panose="02020603050405020304" pitchFamily="18" charset="0"/>
                <a:ea typeface="Times New Roman" panose="02020603050405020304" pitchFamily="18" charset="0"/>
              </a:rPr>
              <a:t>вського</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князівства</a:t>
            </a:r>
            <a:r>
              <a:rPr lang="ru-UA" sz="1800" b="1" dirty="0">
                <a:effectLst/>
                <a:latin typeface="Times New Roman" panose="02020603050405020304" pitchFamily="18" charset="0"/>
                <a:ea typeface="Times New Roman" panose="02020603050405020304" pitchFamily="18" charset="0"/>
              </a:rPr>
              <a:t>.</a:t>
            </a:r>
            <a:br>
              <a:rPr lang="ru-UA" sz="1800" dirty="0">
                <a:effectLst/>
                <a:latin typeface="Times New Roman" panose="02020603050405020304" pitchFamily="18" charset="0"/>
                <a:ea typeface="Times New Roman" panose="02020603050405020304" pitchFamily="18" charset="0"/>
              </a:rPr>
            </a:br>
            <a:endParaRPr lang="ru-UA" dirty="0"/>
          </a:p>
        </p:txBody>
      </p:sp>
      <p:pic>
        <p:nvPicPr>
          <p:cNvPr id="3074" name="Picture 2" descr="Лекція 5: Українські землі у другій половині XIV - першій половині XVI ст.">
            <a:extLst>
              <a:ext uri="{FF2B5EF4-FFF2-40B4-BE49-F238E27FC236}">
                <a16:creationId xmlns:a16="http://schemas.microsoft.com/office/drawing/2014/main" id="{F44337A9-FB48-43C2-9ED4-98E9D1B611E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2348880"/>
            <a:ext cx="71287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5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24744"/>
            <a:ext cx="8229600" cy="303984"/>
          </a:xfrm>
        </p:spPr>
        <p:txBody>
          <a:bodyPr>
            <a:normAutofit fontScale="90000"/>
          </a:bodyPr>
          <a:lstStyle/>
          <a:p>
            <a:br>
              <a:rPr lang="uk-UA" sz="2800" dirty="0"/>
            </a:br>
            <a:r>
              <a:rPr lang="uk-UA" sz="2800" dirty="0"/>
              <a:t>У ХІУ - </a:t>
            </a:r>
            <a:r>
              <a:rPr lang="uk-UA" sz="2800" dirty="0" err="1"/>
              <a:t>Іпол</a:t>
            </a:r>
            <a:r>
              <a:rPr lang="uk-UA" sz="2800" dirty="0"/>
              <a:t>. </a:t>
            </a:r>
            <a:r>
              <a:rPr lang="uk-UA" sz="2800" dirty="0" err="1"/>
              <a:t>ХУІст</a:t>
            </a:r>
            <a:r>
              <a:rPr lang="uk-UA" sz="2800" dirty="0"/>
              <a:t>. головними репрезентантами української мови взагалі стають </a:t>
            </a:r>
            <a:r>
              <a:rPr lang="uk-UA" sz="2800" b="1" dirty="0"/>
              <a:t>юридичні та ділові документи: </a:t>
            </a:r>
            <a:r>
              <a:rPr lang="uk-UA" sz="2800" dirty="0"/>
              <a:t>дарчі й купчі грамоти, заповіти, описи майна, присяги на вірність королю, описи майна, земель та інші жанрові типи ділових документів. </a:t>
            </a:r>
            <a:endParaRPr lang="ru-RU" sz="2800" dirty="0"/>
          </a:p>
        </p:txBody>
      </p:sp>
      <p:pic>
        <p:nvPicPr>
          <p:cNvPr id="4" name="Содержимое 3" descr="222.jpg"/>
          <p:cNvPicPr>
            <a:picLocks noGrp="1" noChangeAspect="1"/>
          </p:cNvPicPr>
          <p:nvPr>
            <p:ph idx="1"/>
          </p:nvPr>
        </p:nvPicPr>
        <p:blipFill>
          <a:blip r:embed="rId2" cstate="print"/>
          <a:stretch>
            <a:fillRect/>
          </a:stretch>
        </p:blipFill>
        <p:spPr>
          <a:xfrm>
            <a:off x="2462962" y="2490788"/>
            <a:ext cx="4226013" cy="34448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2666006"/>
          </a:xfrm>
        </p:spPr>
        <p:txBody>
          <a:bodyPr>
            <a:normAutofit fontScale="90000"/>
          </a:bodyPr>
          <a:lstStyle/>
          <a:p>
            <a:r>
              <a:rPr lang="uk-UA" sz="2000" b="1" dirty="0"/>
              <a:t>Ділова мова у вигляді грамот мала </a:t>
            </a:r>
            <a:r>
              <a:rPr lang="uk-UA" sz="2000" b="1" dirty="0">
                <a:highlight>
                  <a:srgbClr val="FFFF00"/>
                </a:highlight>
              </a:rPr>
              <a:t>регламентовану структуру</a:t>
            </a:r>
            <a:r>
              <a:rPr lang="uk-UA" sz="2000" b="1" dirty="0"/>
              <a:t>: початок кожної грамоти засвідчував ким вона дається, далі  йшов виклад подій, що спричинили появу грамоти, </a:t>
            </a:r>
            <a:r>
              <a:rPr lang="uk-UA" sz="2000" b="1" dirty="0" err="1"/>
              <a:t>з”ясовувалися</a:t>
            </a:r>
            <a:r>
              <a:rPr lang="uk-UA" sz="2000" b="1" dirty="0"/>
              <a:t> обставини, за яких постала грамота,  називалися свідки її написання. Уже  для   тих грамот  характерні  були зачини, стандарти яких міняти не можна було: ” </a:t>
            </a:r>
            <a:r>
              <a:rPr lang="uk-UA" sz="2000" b="1" i="1" dirty="0" err="1">
                <a:latin typeface="Izhitsa" pitchFamily="2" charset="0"/>
              </a:rPr>
              <a:t>Милостією</a:t>
            </a:r>
            <a:r>
              <a:rPr lang="uk-UA" sz="2000" b="1" i="1" dirty="0">
                <a:latin typeface="Izhitsa" pitchFamily="2" charset="0"/>
              </a:rPr>
              <a:t> божою ми великий князь </a:t>
            </a:r>
            <a:r>
              <a:rPr lang="uk-UA" sz="2000" b="1" i="1" dirty="0" err="1">
                <a:latin typeface="Izhitsa" pitchFamily="2" charset="0"/>
              </a:rPr>
              <a:t>Швитригайло</a:t>
            </a:r>
            <a:r>
              <a:rPr lang="uk-UA" sz="2000" b="1" i="1" dirty="0">
                <a:latin typeface="Izhitsa" pitchFamily="2" charset="0"/>
              </a:rPr>
              <a:t> </a:t>
            </a:r>
            <a:r>
              <a:rPr lang="uk-UA" sz="2000" b="1" i="1" dirty="0" err="1">
                <a:latin typeface="Izhitsa" pitchFamily="2" charset="0"/>
              </a:rPr>
              <a:t>Олькердович</a:t>
            </a:r>
            <a:r>
              <a:rPr lang="uk-UA" sz="2000" b="1" i="1" dirty="0">
                <a:latin typeface="Izhitsa" pitchFamily="2" charset="0"/>
              </a:rPr>
              <a:t>  </a:t>
            </a:r>
            <a:r>
              <a:rPr lang="uk-UA" sz="2000" b="1" i="1" dirty="0" err="1">
                <a:latin typeface="Izhitsa" pitchFamily="2" charset="0"/>
              </a:rPr>
              <a:t>чиним</a:t>
            </a:r>
            <a:r>
              <a:rPr lang="uk-UA" sz="2000" b="1" i="1" dirty="0">
                <a:latin typeface="Izhitsa" pitchFamily="2" charset="0"/>
              </a:rPr>
              <a:t>  </a:t>
            </a:r>
            <a:r>
              <a:rPr lang="uk-UA" sz="2000" b="1" i="1" dirty="0" err="1">
                <a:latin typeface="Izhitsa" pitchFamily="2" charset="0"/>
              </a:rPr>
              <a:t>знаменито</a:t>
            </a:r>
            <a:r>
              <a:rPr lang="uk-UA" sz="2000" b="1" i="1" dirty="0">
                <a:latin typeface="Izhitsa" pitchFamily="2" charset="0"/>
              </a:rPr>
              <a:t> сим нашим  листом  і  </a:t>
            </a:r>
            <a:r>
              <a:rPr lang="uk-UA" sz="2000" b="1" i="1" dirty="0" err="1">
                <a:latin typeface="Izhitsa" pitchFamily="2" charset="0"/>
              </a:rPr>
              <a:t>даєм</a:t>
            </a:r>
            <a:r>
              <a:rPr lang="uk-UA" sz="2000" b="1" i="1" dirty="0">
                <a:latin typeface="Izhitsa" pitchFamily="2" charset="0"/>
              </a:rPr>
              <a:t> відати кожному доброму, хто </a:t>
            </a:r>
            <a:r>
              <a:rPr lang="uk-UA" sz="2000" b="1" i="1" dirty="0" err="1">
                <a:latin typeface="Izhitsa" pitchFamily="2" charset="0"/>
              </a:rPr>
              <a:t>нан</a:t>
            </a:r>
            <a:r>
              <a:rPr lang="uk-UA" sz="2000" b="1" i="1" dirty="0">
                <a:latin typeface="Izhitsa" pitchFamily="2" charset="0"/>
              </a:rPr>
              <a:t> </a:t>
            </a:r>
            <a:r>
              <a:rPr lang="uk-UA" sz="2000" b="1" i="1" dirty="0" err="1">
                <a:latin typeface="Izhitsa" pitchFamily="2" charset="0"/>
              </a:rPr>
              <a:t>узрить</a:t>
            </a:r>
            <a:r>
              <a:rPr lang="uk-UA" sz="2000" b="1" i="1" dirty="0">
                <a:latin typeface="Izhitsa" pitchFamily="2" charset="0"/>
              </a:rPr>
              <a:t> </a:t>
            </a:r>
            <a:r>
              <a:rPr lang="uk-UA" sz="2000" b="1" i="1" dirty="0" err="1">
                <a:latin typeface="Izhitsa" pitchFamily="2" charset="0"/>
              </a:rPr>
              <a:t>или</a:t>
            </a:r>
            <a:r>
              <a:rPr lang="uk-UA" sz="2000" b="1" i="1" dirty="0">
                <a:latin typeface="Izhitsa" pitchFamily="2" charset="0"/>
              </a:rPr>
              <a:t> </a:t>
            </a:r>
            <a:r>
              <a:rPr lang="uk-UA" sz="2000" b="1" i="1" dirty="0" err="1">
                <a:latin typeface="Izhitsa" pitchFamily="2" charset="0"/>
              </a:rPr>
              <a:t>услишит</a:t>
            </a:r>
            <a:r>
              <a:rPr lang="uk-UA" sz="2000" b="1" i="1" dirty="0">
                <a:latin typeface="Izhitsa" pitchFamily="2" charset="0"/>
              </a:rPr>
              <a:t> </a:t>
            </a:r>
            <a:r>
              <a:rPr lang="uk-UA" sz="2000" b="1" i="1" dirty="0" err="1">
                <a:latin typeface="Izhitsa" pitchFamily="2" charset="0"/>
              </a:rPr>
              <a:t>єго</a:t>
            </a:r>
            <a:r>
              <a:rPr lang="uk-UA" sz="2000" b="1" i="1" dirty="0">
                <a:latin typeface="Izhitsa" pitchFamily="2" charset="0"/>
              </a:rPr>
              <a:t> </a:t>
            </a:r>
            <a:r>
              <a:rPr lang="uk-UA" sz="2000" b="1" i="1" dirty="0" err="1">
                <a:latin typeface="Izhitsa" pitchFamily="2" charset="0"/>
              </a:rPr>
              <a:t>чтучи</a:t>
            </a:r>
            <a:r>
              <a:rPr lang="uk-UA" sz="2000" b="1" i="1" dirty="0" err="1"/>
              <a:t>”</a:t>
            </a:r>
            <a:r>
              <a:rPr lang="uk-UA" sz="2000" b="1" dirty="0"/>
              <a:t>. Стандартизовані  були  й фінали грамот: типово  це закляття, або апелювання до Бога.</a:t>
            </a:r>
            <a:endParaRPr lang="ru-RU" sz="2000" b="1" dirty="0"/>
          </a:p>
        </p:txBody>
      </p:sp>
      <p:pic>
        <p:nvPicPr>
          <p:cNvPr id="4" name="Рисунок 3" descr="171256.jpg"/>
          <p:cNvPicPr>
            <a:picLocks noChangeAspect="1"/>
          </p:cNvPicPr>
          <p:nvPr/>
        </p:nvPicPr>
        <p:blipFill>
          <a:blip r:embed="rId2" cstate="print"/>
          <a:stretch>
            <a:fillRect/>
          </a:stretch>
        </p:blipFill>
        <p:spPr>
          <a:xfrm>
            <a:off x="443608" y="3047459"/>
            <a:ext cx="2984885" cy="3312368"/>
          </a:xfrm>
          <a:prstGeom prst="rect">
            <a:avLst/>
          </a:prstGeom>
        </p:spPr>
      </p:pic>
      <p:pic>
        <p:nvPicPr>
          <p:cNvPr id="4098" name="Picture 2" descr="Скачать Волинські грамоти XVI ст. - Задорожный В.Б., Матвиенко А.М.">
            <a:extLst>
              <a:ext uri="{FF2B5EF4-FFF2-40B4-BE49-F238E27FC236}">
                <a16:creationId xmlns:a16="http://schemas.microsoft.com/office/drawing/2014/main" id="{42C81973-6014-47AE-A698-65B401626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508" y="2996952"/>
            <a:ext cx="3001516" cy="345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F21154-BF3F-434B-946A-DF11AA14D32E}"/>
              </a:ext>
            </a:extLst>
          </p:cNvPr>
          <p:cNvSpPr>
            <a:spLocks noGrp="1"/>
          </p:cNvSpPr>
          <p:nvPr>
            <p:ph type="title"/>
          </p:nvPr>
        </p:nvSpPr>
        <p:spPr>
          <a:xfrm>
            <a:off x="1176865" y="620688"/>
            <a:ext cx="3632202" cy="504056"/>
          </a:xfrm>
        </p:spPr>
        <p:txBody>
          <a:bodyPr>
            <a:normAutofit/>
          </a:bodyPr>
          <a:lstStyle/>
          <a:p>
            <a:r>
              <a:rPr lang="uk-UA" sz="2400" dirty="0">
                <a:effectLst/>
                <a:latin typeface="Times New Roman" panose="02020603050405020304" pitchFamily="18" charset="0"/>
                <a:ea typeface="Times New Roman" panose="02020603050405020304" pitchFamily="18" charset="0"/>
              </a:rPr>
              <a:t>ЛЕКСИКА ГРАМОТ</a:t>
            </a:r>
            <a:endParaRPr lang="ru-UA" dirty="0"/>
          </a:p>
        </p:txBody>
      </p:sp>
      <p:sp>
        <p:nvSpPr>
          <p:cNvPr id="4" name="Текст 3">
            <a:extLst>
              <a:ext uri="{FF2B5EF4-FFF2-40B4-BE49-F238E27FC236}">
                <a16:creationId xmlns:a16="http://schemas.microsoft.com/office/drawing/2014/main" id="{ADC51071-9C81-44BF-936C-51CC11D7DA23}"/>
              </a:ext>
            </a:extLst>
          </p:cNvPr>
          <p:cNvSpPr>
            <a:spLocks noGrp="1"/>
          </p:cNvSpPr>
          <p:nvPr>
            <p:ph type="body" sz="half" idx="2"/>
          </p:nvPr>
        </p:nvSpPr>
        <p:spPr>
          <a:xfrm>
            <a:off x="683569" y="1196752"/>
            <a:ext cx="4125498" cy="5040560"/>
          </a:xfrm>
        </p:spPr>
        <p:txBody>
          <a:bodyPr>
            <a:normAutofit fontScale="25000" lnSpcReduction="20000"/>
          </a:bodyPr>
          <a:lstStyle/>
          <a:p>
            <a:pPr marL="342900" lvl="0" indent="-342900" algn="just">
              <a:lnSpc>
                <a:spcPct val="150000"/>
              </a:lnSpc>
              <a:buFont typeface="Symbol" panose="05050102010706020507" pitchFamily="18" charset="2"/>
              <a:buChar char=""/>
            </a:pPr>
            <a:r>
              <a:rPr lang="uk-UA" sz="4000" dirty="0">
                <a:effectLst/>
                <a:latin typeface="Times New Roman" panose="02020603050405020304" pitchFamily="18" charset="0"/>
                <a:ea typeface="Times New Roman" panose="02020603050405020304" pitchFamily="18" charset="0"/>
              </a:rPr>
              <a:t>Лексика ділового стилю представлена як та, що вживалася в попередню добу, так і нова, яка стосувалася здебільшого адміністрування. Зафіксовано вельми наповнені  такі тематичні групи лексики діловодства:</a:t>
            </a:r>
            <a:endParaRPr lang="ru-UA" sz="4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uk-UA" sz="4000" dirty="0">
                <a:effectLst/>
                <a:latin typeface="Times New Roman" panose="02020603050405020304" pitchFamily="18" charset="0"/>
                <a:ea typeface="Times New Roman" panose="02020603050405020304" pitchFamily="18" charset="0"/>
              </a:rPr>
              <a:t>назви осіб за родом діяльності та їх посад: </a:t>
            </a:r>
            <a:r>
              <a:rPr lang="uk-UA" sz="4000" i="1" dirty="0">
                <a:effectLst/>
                <a:latin typeface="Times New Roman" panose="02020603050405020304" pitchFamily="18" charset="0"/>
                <a:ea typeface="Times New Roman" panose="02020603050405020304" pitchFamily="18" charset="0"/>
              </a:rPr>
              <a:t>бу(р)</a:t>
            </a:r>
            <a:r>
              <a:rPr lang="uk-UA" sz="4000" i="1" dirty="0" err="1">
                <a:effectLst/>
                <a:latin typeface="Times New Roman" panose="02020603050405020304" pitchFamily="18" charset="0"/>
                <a:ea typeface="Times New Roman" panose="02020603050405020304" pitchFamily="18" charset="0"/>
              </a:rPr>
              <a:t>мистрь</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райци</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воевода</a:t>
            </a:r>
            <a:r>
              <a:rPr lang="uk-UA" sz="4000" i="1" dirty="0">
                <a:effectLst/>
                <a:latin typeface="Times New Roman" panose="02020603050405020304" pitchFamily="18" charset="0"/>
                <a:ea typeface="Times New Roman" panose="02020603050405020304" pitchFamily="18" charset="0"/>
              </a:rPr>
              <a:t>, каштелян, староста, </a:t>
            </a:r>
            <a:r>
              <a:rPr lang="uk-UA" sz="4000" i="1" dirty="0" err="1">
                <a:effectLst/>
                <a:latin typeface="Times New Roman" panose="02020603050405020304" pitchFamily="18" charset="0"/>
                <a:ea typeface="Times New Roman" panose="02020603050405020304" pitchFamily="18" charset="0"/>
              </a:rPr>
              <a:t>подстаро</a:t>
            </a:r>
            <a:r>
              <a:rPr lang="uk-UA" sz="4000" i="1" dirty="0">
                <a:effectLst/>
                <a:latin typeface="Times New Roman" panose="02020603050405020304" pitchFamily="18" charset="0"/>
                <a:ea typeface="Times New Roman" panose="02020603050405020304" pitchFamily="18" charset="0"/>
              </a:rPr>
              <a:t>(с)та, </a:t>
            </a:r>
            <a:r>
              <a:rPr lang="uk-UA" sz="4000" i="1" dirty="0" err="1">
                <a:effectLst/>
                <a:latin typeface="Times New Roman" panose="02020603050405020304" pitchFamily="18" charset="0"/>
                <a:ea typeface="Times New Roman" panose="02020603050405020304" pitchFamily="18" charset="0"/>
              </a:rPr>
              <a:t>намесник</a:t>
            </a:r>
            <a:r>
              <a:rPr lang="uk-UA" sz="4000" i="1" dirty="0">
                <a:effectLst/>
                <a:latin typeface="Times New Roman" panose="02020603050405020304" pitchFamily="18" charset="0"/>
                <a:ea typeface="Times New Roman" panose="02020603050405020304" pitchFamily="18" charset="0"/>
              </a:rPr>
              <a:t>, де(р)</a:t>
            </a:r>
            <a:r>
              <a:rPr lang="uk-UA" sz="4000" i="1" dirty="0" err="1">
                <a:effectLst/>
                <a:latin typeface="Times New Roman" panose="02020603050405020304" pitchFamily="18" charset="0"/>
                <a:ea typeface="Times New Roman" panose="02020603050405020304" pitchFamily="18" charset="0"/>
              </a:rPr>
              <a:t>жавца</a:t>
            </a:r>
            <a:r>
              <a:rPr lang="uk-UA" sz="4000" i="1" dirty="0">
                <a:effectLst/>
                <a:latin typeface="Times New Roman" panose="02020603050405020304" pitchFamily="18" charset="0"/>
                <a:ea typeface="Times New Roman" panose="02020603050405020304" pitchFamily="18" charset="0"/>
              </a:rPr>
              <a:t> , </a:t>
            </a:r>
            <a:r>
              <a:rPr lang="uk-UA" sz="4000" i="1" dirty="0" err="1">
                <a:effectLst/>
                <a:latin typeface="Times New Roman" panose="02020603050405020304" pitchFamily="18" charset="0"/>
                <a:ea typeface="Times New Roman" panose="02020603050405020304" pitchFamily="18" charset="0"/>
              </a:rPr>
              <a:t>подскарбій</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войт</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урадник</a:t>
            </a:r>
            <a:r>
              <a:rPr lang="uk-UA" sz="4000" i="1" dirty="0">
                <a:effectLst/>
                <a:latin typeface="Times New Roman" panose="02020603050405020304" pitchFamily="18" charset="0"/>
                <a:ea typeface="Times New Roman" panose="02020603050405020304" pitchFamily="18" charset="0"/>
              </a:rPr>
              <a:t>, канцлер, </a:t>
            </a:r>
            <a:r>
              <a:rPr lang="uk-UA" sz="4000" i="1" dirty="0" err="1">
                <a:effectLst/>
                <a:latin typeface="Times New Roman" panose="02020603050405020304" pitchFamily="18" charset="0"/>
                <a:ea typeface="Times New Roman" panose="02020603050405020304" pitchFamily="18" charset="0"/>
              </a:rPr>
              <a:t>ротмистр</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подчашей</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ма</a:t>
            </a:r>
            <a:r>
              <a:rPr lang="uk-UA" sz="4000" i="1" dirty="0">
                <a:effectLst/>
                <a:latin typeface="Times New Roman" panose="02020603050405020304" pitchFamily="18" charset="0"/>
                <a:ea typeface="Times New Roman" panose="02020603050405020304" pitchFamily="18" charset="0"/>
              </a:rPr>
              <a:t>(р)</a:t>
            </a:r>
            <a:r>
              <a:rPr lang="uk-UA" sz="4000" i="1" dirty="0" err="1">
                <a:effectLst/>
                <a:latin typeface="Times New Roman" panose="02020603050405020304" pitchFamily="18" charset="0"/>
                <a:ea typeface="Times New Roman" panose="02020603050405020304" pitchFamily="18" charset="0"/>
              </a:rPr>
              <a:t>шалок</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возний</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сєкрета</a:t>
            </a:r>
            <a:r>
              <a:rPr lang="uk-UA" sz="4000" i="1" dirty="0">
                <a:effectLst/>
                <a:latin typeface="Times New Roman" panose="02020603050405020304" pitchFamily="18" charset="0"/>
                <a:ea typeface="Times New Roman" panose="02020603050405020304" pitchFamily="18" charset="0"/>
              </a:rPr>
              <a:t>(р), д</a:t>
            </a:r>
            <a:r>
              <a:rPr lang="ru-RU" sz="4000" i="1" dirty="0">
                <a:effectLst/>
                <a:latin typeface="Times New Roman" panose="02020603050405020304" pitchFamily="18" charset="0"/>
                <a:ea typeface="Times New Roman" panose="02020603050405020304" pitchFamily="18" charset="0"/>
              </a:rPr>
              <a:t>h</a:t>
            </a:r>
            <a:r>
              <a:rPr lang="uk-UA" sz="4000" i="1" dirty="0" err="1">
                <a:effectLst/>
                <a:latin typeface="Times New Roman" panose="02020603050405020304" pitchFamily="18" charset="0"/>
                <a:ea typeface="Times New Roman" panose="02020603050405020304" pitchFamily="18" charset="0"/>
              </a:rPr>
              <a:t>дичь</a:t>
            </a:r>
            <a:r>
              <a:rPr lang="uk-UA" sz="4000" dirty="0">
                <a:effectLst/>
                <a:latin typeface="Times New Roman" panose="02020603050405020304" pitchFamily="18" charset="0"/>
                <a:ea typeface="Times New Roman" panose="02020603050405020304" pitchFamily="18" charset="0"/>
              </a:rPr>
              <a:t>;</a:t>
            </a:r>
            <a:endParaRPr lang="ru-UA" sz="4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4000" dirty="0">
                <a:effectLst/>
                <a:latin typeface="Times New Roman" panose="02020603050405020304" pitchFamily="18" charset="0"/>
                <a:ea typeface="Times New Roman" panose="02020603050405020304" pitchFamily="18" charset="0"/>
              </a:rPr>
              <a:t> </a:t>
            </a:r>
            <a:r>
              <a:rPr lang="uk-UA" sz="4000" dirty="0">
                <a:effectLst/>
                <a:latin typeface="Times New Roman" panose="02020603050405020304" pitchFamily="18" charset="0"/>
                <a:ea typeface="Times New Roman" panose="02020603050405020304" pitchFamily="18" charset="0"/>
              </a:rPr>
              <a:t> назви соціальних станів: </a:t>
            </a:r>
            <a:r>
              <a:rPr lang="uk-UA" sz="4000" i="1" dirty="0" err="1">
                <a:effectLst/>
                <a:latin typeface="Times New Roman" panose="02020603050405020304" pitchFamily="18" charset="0"/>
                <a:ea typeface="Times New Roman" panose="02020603050405020304" pitchFamily="18" charset="0"/>
              </a:rPr>
              <a:t>дворань</a:t>
            </a:r>
            <a:r>
              <a:rPr lang="uk-UA" sz="4000" i="1"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мещан</a:t>
            </a:r>
            <a:r>
              <a:rPr lang="uk-UA" sz="4000" i="1" dirty="0">
                <a:effectLst/>
                <a:latin typeface="Times New Roman" panose="02020603050405020304" pitchFamily="18" charset="0"/>
                <a:ea typeface="Times New Roman" panose="02020603050405020304" pitchFamily="18" charset="0"/>
              </a:rPr>
              <a:t>, шляхтич, </a:t>
            </a:r>
            <a:r>
              <a:rPr lang="uk-UA" sz="4000" i="1" dirty="0" err="1">
                <a:effectLst/>
                <a:latin typeface="Times New Roman" panose="02020603050405020304" pitchFamily="18" charset="0"/>
                <a:ea typeface="Times New Roman" panose="02020603050405020304" pitchFamily="18" charset="0"/>
              </a:rPr>
              <a:t>купече</a:t>
            </a:r>
            <a:r>
              <a:rPr lang="uk-UA" sz="4000" i="1" dirty="0">
                <a:effectLst/>
                <a:latin typeface="Times New Roman" panose="02020603050405020304" pitchFamily="18" charset="0"/>
                <a:ea typeface="Times New Roman" panose="02020603050405020304" pitchFamily="18" charset="0"/>
              </a:rPr>
              <a:t>(с)</a:t>
            </a:r>
            <a:r>
              <a:rPr lang="uk-UA" sz="4000" i="1" dirty="0" err="1">
                <a:effectLst/>
                <a:latin typeface="Times New Roman" panose="02020603050405020304" pitchFamily="18" charset="0"/>
                <a:ea typeface="Times New Roman" panose="02020603050405020304" pitchFamily="18" charset="0"/>
              </a:rPr>
              <a:t>кимь</a:t>
            </a:r>
            <a:r>
              <a:rPr lang="uk-UA" sz="4000" i="1" dirty="0">
                <a:effectLst/>
                <a:latin typeface="Times New Roman" panose="02020603050405020304" pitchFamily="18" charset="0"/>
                <a:ea typeface="Times New Roman" panose="02020603050405020304" pitchFamily="18" charset="0"/>
              </a:rPr>
              <a:t>, обиватель; </a:t>
            </a:r>
            <a:endParaRPr lang="ru-UA" sz="4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uk-UA" sz="4000" dirty="0">
                <a:effectLst/>
                <a:latin typeface="Times New Roman" panose="02020603050405020304" pitchFamily="18" charset="0"/>
                <a:ea typeface="Times New Roman" panose="02020603050405020304" pitchFamily="18" charset="0"/>
              </a:rPr>
              <a:t>назви урядових та ремісничих установ: </a:t>
            </a:r>
            <a:r>
              <a:rPr lang="uk-UA" sz="4000" i="1" dirty="0">
                <a:effectLst/>
                <a:latin typeface="Times New Roman" panose="02020603050405020304" pitchFamily="18" charset="0"/>
                <a:ea typeface="Times New Roman" panose="02020603050405020304" pitchFamily="18" charset="0"/>
              </a:rPr>
              <a:t>канцелярії, замок, </a:t>
            </a:r>
            <a:r>
              <a:rPr lang="uk-UA" sz="4000" i="1" dirty="0" err="1">
                <a:effectLst/>
                <a:latin typeface="Times New Roman" panose="02020603050405020304" pitchFamily="18" charset="0"/>
                <a:ea typeface="Times New Roman" panose="02020603050405020304" pitchFamily="18" charset="0"/>
              </a:rPr>
              <a:t>майстрот</a:t>
            </a:r>
            <a:r>
              <a:rPr lang="uk-UA" sz="4000" i="1" dirty="0">
                <a:effectLst/>
                <a:latin typeface="Times New Roman" panose="02020603050405020304" pitchFamily="18" charset="0"/>
                <a:ea typeface="Times New Roman" panose="02020603050405020304" pitchFamily="18" charset="0"/>
              </a:rPr>
              <a:t>, ратуша</a:t>
            </a:r>
            <a:r>
              <a:rPr lang="uk-UA" sz="4000" dirty="0">
                <a:effectLst/>
                <a:latin typeface="Times New Roman" panose="02020603050405020304" pitchFamily="18" charset="0"/>
                <a:ea typeface="Times New Roman" panose="02020603050405020304" pitchFamily="18" charset="0"/>
              </a:rPr>
              <a:t>; </a:t>
            </a:r>
            <a:endParaRPr lang="ru-UA" sz="40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uk-UA" sz="4000" dirty="0">
                <a:effectLst/>
                <a:latin typeface="Times New Roman" panose="02020603050405020304" pitchFamily="18" charset="0"/>
                <a:ea typeface="Times New Roman" panose="02020603050405020304" pitchFamily="18" charset="0"/>
              </a:rPr>
              <a:t>правова, юридична термінологія, назви ділових документів: </a:t>
            </a:r>
            <a:r>
              <a:rPr lang="uk-UA" sz="4000" i="1" dirty="0">
                <a:effectLst/>
                <a:latin typeface="Times New Roman" panose="02020603050405020304" pitchFamily="18" charset="0"/>
                <a:ea typeface="Times New Roman" panose="02020603050405020304" pitchFamily="18" charset="0"/>
              </a:rPr>
              <a:t>право </a:t>
            </a:r>
            <a:r>
              <a:rPr lang="uk-UA" sz="4000" i="1" dirty="0" err="1">
                <a:effectLst/>
                <a:latin typeface="Times New Roman" panose="02020603050405020304" pitchFamily="18" charset="0"/>
                <a:ea typeface="Times New Roman" panose="02020603050405020304" pitchFamily="18" charset="0"/>
              </a:rPr>
              <a:t>ма</a:t>
            </a:r>
            <a:r>
              <a:rPr lang="uk-UA" sz="4000" i="1" dirty="0">
                <a:effectLst/>
                <a:latin typeface="Times New Roman" panose="02020603050405020304" pitchFamily="18" charset="0"/>
                <a:ea typeface="Times New Roman" panose="02020603050405020304" pitchFamily="18" charset="0"/>
              </a:rPr>
              <a:t>(й)</a:t>
            </a:r>
            <a:r>
              <a:rPr lang="uk-UA" sz="4000" i="1" dirty="0" err="1">
                <a:effectLst/>
                <a:latin typeface="Times New Roman" panose="02020603050405020304" pitchFamily="18" charset="0"/>
                <a:ea typeface="Times New Roman" panose="02020603050405020304" pitchFamily="18" charset="0"/>
              </a:rPr>
              <a:t>дебу</a:t>
            </a:r>
            <a:r>
              <a:rPr lang="uk-UA" sz="4000" i="1" dirty="0">
                <a:effectLst/>
                <a:latin typeface="Times New Roman" panose="02020603050405020304" pitchFamily="18" charset="0"/>
                <a:ea typeface="Times New Roman" panose="02020603050405020304" pitchFamily="18" charset="0"/>
              </a:rPr>
              <a:t>(р)</a:t>
            </a:r>
            <a:r>
              <a:rPr lang="uk-UA" sz="4000" i="1" dirty="0" err="1">
                <a:effectLst/>
                <a:latin typeface="Times New Roman" panose="02020603050405020304" pitchFamily="18" charset="0"/>
                <a:ea typeface="Times New Roman" panose="02020603050405020304" pitchFamily="18" charset="0"/>
              </a:rPr>
              <a:t>скоє</a:t>
            </a:r>
            <a:r>
              <a:rPr lang="uk-UA" sz="4000" dirty="0">
                <a:effectLst/>
                <a:latin typeface="Times New Roman" panose="02020603050405020304" pitchFamily="18" charset="0"/>
                <a:ea typeface="Times New Roman" panose="02020603050405020304" pitchFamily="18" charset="0"/>
              </a:rPr>
              <a:t>, </a:t>
            </a:r>
            <a:r>
              <a:rPr lang="uk-UA" sz="4000" i="1" dirty="0">
                <a:effectLst/>
                <a:latin typeface="Times New Roman" panose="02020603050405020304" pitchFamily="18" charset="0"/>
                <a:ea typeface="Times New Roman" panose="02020603050405020304" pitchFamily="18" charset="0"/>
              </a:rPr>
              <a:t>право </a:t>
            </a:r>
            <a:r>
              <a:rPr lang="uk-UA" sz="4000" i="1" dirty="0" err="1">
                <a:effectLst/>
                <a:latin typeface="Times New Roman" panose="02020603050405020304" pitchFamily="18" charset="0"/>
                <a:ea typeface="Times New Roman" panose="02020603050405020304" pitchFamily="18" charset="0"/>
              </a:rPr>
              <a:t>теотоницкоє</a:t>
            </a:r>
            <a:r>
              <a:rPr lang="uk-UA" sz="4000" dirty="0">
                <a:effectLst/>
                <a:latin typeface="Times New Roman" panose="02020603050405020304" pitchFamily="18" charset="0"/>
                <a:ea typeface="Times New Roman" panose="02020603050405020304" pitchFamily="18" charset="0"/>
              </a:rPr>
              <a:t>, </a:t>
            </a:r>
            <a:r>
              <a:rPr lang="uk-UA" sz="4000" i="1" dirty="0" err="1">
                <a:effectLst/>
                <a:latin typeface="Times New Roman" panose="02020603050405020304" pitchFamily="18" charset="0"/>
                <a:ea typeface="Times New Roman" panose="02020603050405020304" pitchFamily="18" charset="0"/>
              </a:rPr>
              <a:t>привилей</a:t>
            </a:r>
            <a:r>
              <a:rPr lang="uk-UA" sz="4000" dirty="0">
                <a:effectLst/>
                <a:latin typeface="Times New Roman" panose="02020603050405020304" pitchFamily="18" charset="0"/>
                <a:ea typeface="Times New Roman" panose="02020603050405020304" pitchFamily="18" charset="0"/>
              </a:rPr>
              <a:t>, </a:t>
            </a:r>
            <a:r>
              <a:rPr lang="uk-UA" sz="4000" i="1" dirty="0">
                <a:effectLst/>
                <a:latin typeface="Times New Roman" panose="02020603050405020304" pitchFamily="18" charset="0"/>
                <a:ea typeface="Times New Roman" panose="02020603050405020304" pitchFamily="18" charset="0"/>
              </a:rPr>
              <a:t>статут</a:t>
            </a:r>
            <a:r>
              <a:rPr lang="uk-UA" sz="4000" dirty="0">
                <a:effectLst/>
                <a:latin typeface="Times New Roman" panose="02020603050405020304" pitchFamily="18" charset="0"/>
                <a:ea typeface="Times New Roman" panose="02020603050405020304" pitchFamily="18" charset="0"/>
              </a:rPr>
              <a:t>, </a:t>
            </a:r>
            <a:r>
              <a:rPr lang="ru-RU" sz="4000" i="1" dirty="0" err="1">
                <a:effectLst/>
                <a:latin typeface="Times New Roman" panose="02020603050405020304" pitchFamily="18" charset="0"/>
                <a:ea typeface="Times New Roman" panose="02020603050405020304" pitchFamily="18" charset="0"/>
              </a:rPr>
              <a:t>видимус</a:t>
            </a:r>
            <a:r>
              <a:rPr lang="ru-RU" sz="4000" dirty="0">
                <a:effectLst/>
                <a:latin typeface="Times New Roman" panose="02020603050405020304" pitchFamily="18" charset="0"/>
                <a:ea typeface="Times New Roman" panose="02020603050405020304" pitchFamily="18" charset="0"/>
              </a:rPr>
              <a:t>, </a:t>
            </a:r>
            <a:r>
              <a:rPr lang="ru-RU" sz="4000" i="1" dirty="0" err="1">
                <a:effectLst/>
                <a:latin typeface="Times New Roman" panose="02020603050405020304" pitchFamily="18" charset="0"/>
                <a:ea typeface="Times New Roman" panose="02020603050405020304" pitchFamily="18" charset="0"/>
              </a:rPr>
              <a:t>єkтракт</a:t>
            </a:r>
            <a:r>
              <a:rPr lang="ru-RU" sz="4000" dirty="0">
                <a:effectLst/>
                <a:latin typeface="Times New Roman" panose="02020603050405020304" pitchFamily="18" charset="0"/>
                <a:ea typeface="Times New Roman" panose="02020603050405020304" pitchFamily="18" charset="0"/>
              </a:rPr>
              <a:t>, а</a:t>
            </a:r>
            <a:r>
              <a:rPr lang="ru-RU" sz="4000" i="1" dirty="0">
                <a:effectLst/>
                <a:latin typeface="Times New Roman" panose="02020603050405020304" pitchFamily="18" charset="0"/>
                <a:ea typeface="Times New Roman" panose="02020603050405020304" pitchFamily="18" charset="0"/>
              </a:rPr>
              <a:t>ртикул</a:t>
            </a:r>
            <a:r>
              <a:rPr lang="ru-RU" sz="4000" dirty="0">
                <a:effectLst/>
                <a:latin typeface="Times New Roman" panose="02020603050405020304" pitchFamily="18" charset="0"/>
                <a:ea typeface="Times New Roman" panose="02020603050405020304" pitchFamily="18" charset="0"/>
              </a:rPr>
              <a:t>, </a:t>
            </a:r>
            <a:r>
              <a:rPr lang="ru-RU" sz="4000" i="1" dirty="0">
                <a:effectLst/>
                <a:latin typeface="Times New Roman" panose="02020603050405020304" pitchFamily="18" charset="0"/>
                <a:ea typeface="Times New Roman" panose="02020603050405020304" pitchFamily="18" charset="0"/>
              </a:rPr>
              <a:t>пункт, параграф, </a:t>
            </a:r>
            <a:r>
              <a:rPr lang="ru-RU" sz="4000" i="1" dirty="0" err="1">
                <a:effectLst/>
                <a:latin typeface="Times New Roman" panose="02020603050405020304" pitchFamily="18" charset="0"/>
                <a:ea typeface="Times New Roman" panose="02020603050405020304" pitchFamily="18" charset="0"/>
              </a:rPr>
              <a:t>турбаци</a:t>
            </a:r>
            <a:r>
              <a:rPr lang="uk-UA" sz="4000" i="1" dirty="0">
                <a:effectLst/>
                <a:latin typeface="Times New Roman" panose="02020603050405020304" pitchFamily="18" charset="0"/>
                <a:ea typeface="Times New Roman" panose="02020603050405020304" pitchFamily="18" charset="0"/>
              </a:rPr>
              <a:t>я</a:t>
            </a:r>
            <a:r>
              <a:rPr lang="ru-RU" sz="4000" i="1" dirty="0">
                <a:effectLst/>
                <a:latin typeface="Times New Roman" panose="02020603050405020304" pitchFamily="18" charset="0"/>
                <a:ea typeface="Times New Roman" panose="02020603050405020304" pitchFamily="18" charset="0"/>
              </a:rPr>
              <a:t>, </a:t>
            </a:r>
            <a:r>
              <a:rPr lang="ru-RU" sz="4000" i="1" dirty="0" err="1">
                <a:effectLst/>
                <a:latin typeface="Times New Roman" panose="02020603050405020304" pitchFamily="18" charset="0"/>
                <a:ea typeface="Times New Roman" panose="02020603050405020304" pitchFamily="18" charset="0"/>
              </a:rPr>
              <a:t>контрибуци</a:t>
            </a:r>
            <a:r>
              <a:rPr lang="uk-UA" sz="4000" i="1" dirty="0">
                <a:effectLst/>
                <a:latin typeface="Times New Roman" panose="02020603050405020304" pitchFamily="18" charset="0"/>
                <a:ea typeface="Times New Roman" panose="02020603050405020304" pitchFamily="18" charset="0"/>
              </a:rPr>
              <a:t>я</a:t>
            </a:r>
            <a:r>
              <a:rPr lang="ru-RU" sz="4000" i="1" dirty="0">
                <a:effectLst/>
                <a:latin typeface="Times New Roman" panose="02020603050405020304" pitchFamily="18" charset="0"/>
                <a:ea typeface="Times New Roman" panose="02020603050405020304" pitchFamily="18" charset="0"/>
              </a:rPr>
              <a:t>, </a:t>
            </a:r>
            <a:r>
              <a:rPr lang="ru-RU" sz="4000" i="1" dirty="0" err="1">
                <a:effectLst/>
                <a:latin typeface="Times New Roman" panose="02020603050405020304" pitchFamily="18" charset="0"/>
                <a:ea typeface="Times New Roman" panose="02020603050405020304" pitchFamily="18" charset="0"/>
              </a:rPr>
              <a:t>инстанці</a:t>
            </a:r>
            <a:r>
              <a:rPr lang="uk-UA" sz="4000" i="1" dirty="0">
                <a:effectLst/>
                <a:latin typeface="Times New Roman" panose="02020603050405020304" pitchFamily="18" charset="0"/>
                <a:ea typeface="Times New Roman" panose="02020603050405020304" pitchFamily="18" charset="0"/>
              </a:rPr>
              <a:t>я</a:t>
            </a:r>
            <a:r>
              <a:rPr lang="ru-RU" sz="4000" i="1" dirty="0">
                <a:effectLst/>
                <a:latin typeface="Times New Roman" panose="02020603050405020304" pitchFamily="18" charset="0"/>
                <a:ea typeface="Times New Roman" panose="02020603050405020304" pitchFamily="18" charset="0"/>
              </a:rPr>
              <a:t>;</a:t>
            </a:r>
          </a:p>
          <a:p>
            <a:pPr marL="342900" lvl="0" indent="-342900" algn="just">
              <a:lnSpc>
                <a:spcPct val="150000"/>
              </a:lnSpc>
              <a:buFont typeface="Wingdings" panose="05000000000000000000" pitchFamily="2" charset="2"/>
              <a:buChar char=""/>
            </a:pPr>
            <a:r>
              <a:rPr lang="ru-RU" sz="4000" i="1" dirty="0">
                <a:latin typeface="Times New Roman" panose="02020603050405020304" pitchFamily="18" charset="0"/>
                <a:ea typeface="Times New Roman" panose="02020603050405020304" pitchFamily="18" charset="0"/>
              </a:rPr>
              <a:t>Усе </a:t>
            </a:r>
            <a:r>
              <a:rPr lang="ru-RU" sz="4000" i="1" dirty="0" err="1">
                <a:latin typeface="Times New Roman" panose="02020603050405020304" pitchFamily="18" charset="0"/>
                <a:ea typeface="Times New Roman" panose="02020603050405020304" pitchFamily="18" charset="0"/>
              </a:rPr>
              <a:t>більше</a:t>
            </a:r>
            <a:r>
              <a:rPr lang="ru-RU" sz="4000" i="1" dirty="0">
                <a:latin typeface="Times New Roman" panose="02020603050405020304" pitchFamily="18" charset="0"/>
                <a:ea typeface="Times New Roman" panose="02020603050405020304" pitchFamily="18" charset="0"/>
              </a:rPr>
              <a:t> </a:t>
            </a:r>
            <a:r>
              <a:rPr lang="ru-RU" sz="4000" i="1" dirty="0" err="1">
                <a:latin typeface="Times New Roman" panose="02020603050405020304" pitchFamily="18" charset="0"/>
                <a:ea typeface="Times New Roman" panose="02020603050405020304" pitchFamily="18" charset="0"/>
              </a:rPr>
              <a:t>трапляються</a:t>
            </a:r>
            <a:r>
              <a:rPr lang="ru-RU" sz="4000" i="1" dirty="0">
                <a:latin typeface="Times New Roman" panose="02020603050405020304" pitchFamily="18" charset="0"/>
                <a:ea typeface="Times New Roman" panose="02020603050405020304" pitchFamily="18" charset="0"/>
              </a:rPr>
              <a:t> </a:t>
            </a:r>
            <a:r>
              <a:rPr lang="ru-RU" sz="4000" i="1" dirty="0" err="1">
                <a:latin typeface="Times New Roman" panose="02020603050405020304" pitchFamily="18" charset="0"/>
                <a:ea typeface="Times New Roman" panose="02020603050405020304" pitchFamily="18" charset="0"/>
              </a:rPr>
              <a:t>запозичення</a:t>
            </a:r>
            <a:r>
              <a:rPr lang="ru-RU" sz="4000" i="1" dirty="0">
                <a:latin typeface="Times New Roman" panose="02020603050405020304" pitchFamily="18" charset="0"/>
                <a:ea typeface="Times New Roman" panose="02020603050405020304" pitchFamily="18" charset="0"/>
              </a:rPr>
              <a:t> </a:t>
            </a:r>
            <a:r>
              <a:rPr lang="ru-RU" sz="4000" i="1" dirty="0" err="1">
                <a:latin typeface="Times New Roman" panose="02020603050405020304" pitchFamily="18" charset="0"/>
                <a:ea typeface="Times New Roman" panose="02020603050405020304" pitchFamily="18" charset="0"/>
              </a:rPr>
              <a:t>канцелярської-ділової</a:t>
            </a:r>
            <a:r>
              <a:rPr lang="ru-RU" sz="4000" i="1" dirty="0">
                <a:latin typeface="Times New Roman" panose="02020603050405020304" pitchFamily="18" charset="0"/>
                <a:ea typeface="Times New Roman" panose="02020603050405020304" pitchFamily="18" charset="0"/>
              </a:rPr>
              <a:t> </a:t>
            </a:r>
            <a:r>
              <a:rPr lang="ru-RU" sz="4000" i="1" dirty="0" err="1">
                <a:latin typeface="Times New Roman" panose="02020603050405020304" pitchFamily="18" charset="0"/>
                <a:ea typeface="Times New Roman" panose="02020603050405020304" pitchFamily="18" charset="0"/>
              </a:rPr>
              <a:t>сфери</a:t>
            </a:r>
            <a:r>
              <a:rPr lang="ru-RU" sz="4000" i="1" dirty="0">
                <a:latin typeface="Times New Roman" panose="02020603050405020304" pitchFamily="18" charset="0"/>
                <a:ea typeface="Times New Roman" panose="02020603050405020304" pitchFamily="18" charset="0"/>
              </a:rPr>
              <a:t> </a:t>
            </a:r>
            <a:r>
              <a:rPr lang="ru-RU" sz="4000" i="1" dirty="0" err="1">
                <a:latin typeface="Times New Roman" panose="02020603050405020304" pitchFamily="18" charset="0"/>
                <a:ea typeface="Times New Roman" panose="02020603050405020304" pitchFamily="18" charset="0"/>
              </a:rPr>
              <a:t>златинської</a:t>
            </a:r>
            <a:r>
              <a:rPr lang="ru-RU" sz="4000" i="1" dirty="0">
                <a:latin typeface="Times New Roman" panose="02020603050405020304" pitchFamily="18" charset="0"/>
                <a:ea typeface="Times New Roman" panose="02020603050405020304" pitchFamily="18" charset="0"/>
              </a:rPr>
              <a:t>, </a:t>
            </a:r>
            <a:r>
              <a:rPr lang="ru-RU" sz="4000" i="1" dirty="0" err="1">
                <a:latin typeface="Times New Roman" panose="02020603050405020304" pitchFamily="18" charset="0"/>
                <a:ea typeface="Times New Roman" panose="02020603050405020304" pitchFamily="18" charset="0"/>
              </a:rPr>
              <a:t>польської</a:t>
            </a:r>
            <a:r>
              <a:rPr lang="ru-RU" sz="4000" i="1" dirty="0">
                <a:latin typeface="Times New Roman" panose="02020603050405020304" pitchFamily="18" charset="0"/>
                <a:ea typeface="Times New Roman" panose="02020603050405020304" pitchFamily="18" charset="0"/>
              </a:rPr>
              <a:t>, </a:t>
            </a:r>
            <a:r>
              <a:rPr lang="ru-RU" sz="4000" i="1" dirty="0" err="1">
                <a:latin typeface="Times New Roman" panose="02020603050405020304" pitchFamily="18" charset="0"/>
                <a:ea typeface="Times New Roman" panose="02020603050405020304" pitchFamily="18" charset="0"/>
              </a:rPr>
              <a:t>німецької</a:t>
            </a:r>
            <a:r>
              <a:rPr lang="ru-RU" sz="4000" i="1" dirty="0">
                <a:latin typeface="Times New Roman" panose="02020603050405020304" pitchFamily="18" charset="0"/>
                <a:ea typeface="Times New Roman" panose="02020603050405020304" pitchFamily="18" charset="0"/>
              </a:rPr>
              <a:t> мов.</a:t>
            </a:r>
            <a:endParaRPr lang="ru-UA" sz="4000" dirty="0">
              <a:effectLst/>
              <a:latin typeface="Times New Roman" panose="02020603050405020304" pitchFamily="18" charset="0"/>
              <a:ea typeface="Times New Roman" panose="02020603050405020304" pitchFamily="18" charset="0"/>
            </a:endParaRPr>
          </a:p>
          <a:p>
            <a:endParaRPr lang="ru-UA" dirty="0"/>
          </a:p>
        </p:txBody>
      </p:sp>
      <p:sp>
        <p:nvSpPr>
          <p:cNvPr id="5" name="Рисунок 4">
            <a:extLst>
              <a:ext uri="{FF2B5EF4-FFF2-40B4-BE49-F238E27FC236}">
                <a16:creationId xmlns:a16="http://schemas.microsoft.com/office/drawing/2014/main" id="{5CDCD412-5619-4498-B519-06AB645DA501}"/>
              </a:ext>
            </a:extLst>
          </p:cNvPr>
          <p:cNvSpPr>
            <a:spLocks noGrp="1"/>
          </p:cNvSpPr>
          <p:nvPr>
            <p:ph type="pic" idx="1"/>
          </p:nvPr>
        </p:nvSpPr>
        <p:spPr/>
      </p:sp>
      <p:sp>
        <p:nvSpPr>
          <p:cNvPr id="8" name="TextBox 7">
            <a:extLst>
              <a:ext uri="{FF2B5EF4-FFF2-40B4-BE49-F238E27FC236}">
                <a16:creationId xmlns:a16="http://schemas.microsoft.com/office/drawing/2014/main" id="{34C40E3A-90EC-4051-8AEA-D3AEFF9732E0}"/>
              </a:ext>
            </a:extLst>
          </p:cNvPr>
          <p:cNvSpPr txBox="1"/>
          <p:nvPr/>
        </p:nvSpPr>
        <p:spPr>
          <a:xfrm>
            <a:off x="6844410" y="980426"/>
            <a:ext cx="4095324" cy="261610"/>
          </a:xfrm>
          <a:prstGeom prst="rect">
            <a:avLst/>
          </a:prstGeom>
          <a:noFill/>
        </p:spPr>
        <p:txBody>
          <a:bodyPr wrap="square">
            <a:spAutoFit/>
          </a:bodyPr>
          <a:lstStyle/>
          <a:p>
            <a:endParaRPr lang="ru-RU" sz="1100" b="0" i="0" dirty="0">
              <a:solidFill>
                <a:srgbClr val="000000"/>
              </a:solidFill>
              <a:effectLst/>
              <a:latin typeface="Litopys New Roman"/>
            </a:endParaRPr>
          </a:p>
        </p:txBody>
      </p:sp>
      <p:pic>
        <p:nvPicPr>
          <p:cNvPr id="5124" name="Picture 4" descr="Розов Володимир Олексійович — Вікіпедія">
            <a:extLst>
              <a:ext uri="{FF2B5EF4-FFF2-40B4-BE49-F238E27FC236}">
                <a16:creationId xmlns:a16="http://schemas.microsoft.com/office/drawing/2014/main" id="{55E14939-CFEB-4A6C-AE84-0600B473D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071" y="1032931"/>
            <a:ext cx="2929462" cy="47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48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C79622-7F57-481B-B8E6-A8120542B2B5}"/>
              </a:ext>
            </a:extLst>
          </p:cNvPr>
          <p:cNvSpPr>
            <a:spLocks noGrp="1"/>
          </p:cNvSpPr>
          <p:nvPr>
            <p:ph type="title"/>
          </p:nvPr>
        </p:nvSpPr>
        <p:spPr>
          <a:xfrm>
            <a:off x="1403648" y="1556793"/>
            <a:ext cx="6798734" cy="504056"/>
          </a:xfrm>
        </p:spPr>
        <p:txBody>
          <a:bodyPr>
            <a:normAutofit fontScale="90000"/>
          </a:bodyPr>
          <a:lstStyle/>
          <a:p>
            <a:pPr indent="254000" algn="l">
              <a:lnSpc>
                <a:spcPct val="150000"/>
              </a:lnSpc>
            </a:pPr>
            <a:br>
              <a:rPr lang="ru-RU" sz="1600" b="0" i="0" dirty="0">
                <a:solidFill>
                  <a:srgbClr val="000000"/>
                </a:solidFill>
                <a:effectLst/>
                <a:latin typeface="Times New Roman" panose="02020603050405020304" pitchFamily="18" charset="0"/>
              </a:rPr>
            </a:br>
            <a:r>
              <a:rPr lang="ru-RU" sz="2000" b="1" i="1" dirty="0">
                <a:solidFill>
                  <a:schemeClr val="tx1"/>
                </a:solidFill>
                <a:effectLst/>
                <a:latin typeface="Times New Roman" panose="02020603050405020304" pitchFamily="18" charset="0"/>
              </a:rPr>
              <a:t>Великий </a:t>
            </a:r>
            <a:r>
              <a:rPr lang="ru-RU" sz="2000" b="1" i="1" dirty="0" err="1">
                <a:solidFill>
                  <a:schemeClr val="tx1"/>
                </a:solidFill>
                <a:effectLst/>
                <a:latin typeface="Times New Roman" panose="02020603050405020304" pitchFamily="18" charset="0"/>
              </a:rPr>
              <a:t>литовський</a:t>
            </a:r>
            <a:r>
              <a:rPr lang="ru-RU" sz="2000" b="1" i="1" dirty="0">
                <a:solidFill>
                  <a:schemeClr val="tx1"/>
                </a:solidFill>
                <a:effectLst/>
                <a:latin typeface="Times New Roman" panose="02020603050405020304" pitchFamily="18" charset="0"/>
              </a:rPr>
              <a:t> князь </a:t>
            </a:r>
            <a:r>
              <a:rPr lang="ru-RU" sz="2000" b="1" i="1" dirty="0" err="1">
                <a:solidFill>
                  <a:schemeClr val="tx1"/>
                </a:solidFill>
                <a:effectLst/>
                <a:latin typeface="Times New Roman" panose="02020603050405020304" pitchFamily="18" charset="0"/>
              </a:rPr>
              <a:t>Олександр-Вітовт</a:t>
            </a:r>
            <a:r>
              <a:rPr lang="ru-RU" sz="2000" b="1" i="1" dirty="0">
                <a:solidFill>
                  <a:schemeClr val="tx1"/>
                </a:solidFill>
                <a:effectLst/>
                <a:latin typeface="Times New Roman" panose="02020603050405020304" pitchFamily="18" charset="0"/>
              </a:rPr>
              <a:t> </a:t>
            </a:r>
            <a:r>
              <a:rPr lang="ru-RU" sz="2000" b="1" i="1" dirty="0" err="1">
                <a:solidFill>
                  <a:schemeClr val="tx1"/>
                </a:solidFill>
                <a:effectLst/>
                <a:latin typeface="Times New Roman" panose="02020603050405020304" pitchFamily="18" charset="0"/>
              </a:rPr>
              <a:t>видає</a:t>
            </a:r>
            <a:r>
              <a:rPr lang="ru-RU" sz="2000" b="1" i="1" dirty="0">
                <a:solidFill>
                  <a:schemeClr val="tx1"/>
                </a:solidFill>
                <a:effectLst/>
                <a:latin typeface="Times New Roman" panose="02020603050405020304" pitchFamily="18" charset="0"/>
              </a:rPr>
              <a:t> </a:t>
            </a:r>
            <a:r>
              <a:rPr lang="ru-RU" sz="2000" b="1" i="1" dirty="0" err="1">
                <a:solidFill>
                  <a:schemeClr val="tx1"/>
                </a:solidFill>
                <a:effectLst/>
                <a:latin typeface="Times New Roman" panose="02020603050405020304" pitchFamily="18" charset="0"/>
              </a:rPr>
              <a:t>привілей</a:t>
            </a:r>
            <a:r>
              <a:rPr lang="ru-RU" sz="2000" b="1" i="1" dirty="0">
                <a:solidFill>
                  <a:schemeClr val="tx1"/>
                </a:solidFill>
                <a:effectLst/>
                <a:latin typeface="Times New Roman" panose="02020603050405020304" pitchFamily="18" charset="0"/>
              </a:rPr>
              <a:t> </a:t>
            </a:r>
            <a:r>
              <a:rPr lang="ru-RU" sz="2000" b="1" i="1" dirty="0" err="1">
                <a:solidFill>
                  <a:schemeClr val="tx1"/>
                </a:solidFill>
                <a:effectLst/>
                <a:latin typeface="Times New Roman" panose="02020603050405020304" pitchFamily="18" charset="0"/>
              </a:rPr>
              <a:t>гродненським</a:t>
            </a:r>
            <a:r>
              <a:rPr lang="ru-RU" sz="2000" b="1" i="1" dirty="0">
                <a:solidFill>
                  <a:schemeClr val="tx1"/>
                </a:solidFill>
                <a:effectLst/>
                <a:latin typeface="Times New Roman" panose="02020603050405020304" pitchFamily="18" charset="0"/>
              </a:rPr>
              <a:t> </a:t>
            </a:r>
            <a:r>
              <a:rPr lang="ru-RU" sz="2000" b="1" i="1" dirty="0" err="1">
                <a:solidFill>
                  <a:schemeClr val="tx1"/>
                </a:solidFill>
                <a:effectLst/>
                <a:latin typeface="Times New Roman" panose="02020603050405020304" pitchFamily="18" charset="0"/>
              </a:rPr>
              <a:t>євреям</a:t>
            </a:r>
            <a:r>
              <a:rPr lang="ru-RU" sz="2000" b="1" dirty="0">
                <a:solidFill>
                  <a:schemeClr val="tx1"/>
                </a:solidFill>
                <a:latin typeface="Times New Roman" panose="02020603050405020304" pitchFamily="18" charset="0"/>
              </a:rPr>
              <a:t>. </a:t>
            </a:r>
            <a:br>
              <a:rPr lang="ru-RU" sz="2000" b="1" dirty="0">
                <a:solidFill>
                  <a:schemeClr val="tx1"/>
                </a:solidFill>
                <a:latin typeface="Times New Roman" panose="02020603050405020304" pitchFamily="18" charset="0"/>
              </a:rPr>
            </a:br>
            <a:r>
              <a:rPr lang="ru-RU" sz="2000" b="1" dirty="0">
                <a:solidFill>
                  <a:schemeClr val="tx1"/>
                </a:solidFill>
                <a:latin typeface="Times New Roman" panose="02020603050405020304" pitchFamily="18" charset="0"/>
              </a:rPr>
              <a:t>(</a:t>
            </a:r>
            <a:r>
              <a:rPr lang="ru-RU" sz="2000" b="1" i="1" dirty="0">
                <a:solidFill>
                  <a:schemeClr val="tx1"/>
                </a:solidFill>
                <a:latin typeface="Times New Roman" panose="02020603050405020304" pitchFamily="18" charset="0"/>
              </a:rPr>
              <a:t>грамота </a:t>
            </a:r>
            <a:r>
              <a:rPr lang="ru-RU" sz="2000" b="1" i="1" dirty="0" err="1">
                <a:solidFill>
                  <a:schemeClr val="tx1"/>
                </a:solidFill>
                <a:latin typeface="Times New Roman" panose="02020603050405020304" pitchFamily="18" charset="0"/>
              </a:rPr>
              <a:t>від</a:t>
            </a:r>
            <a:r>
              <a:rPr lang="ru-RU" sz="2000" b="1" i="1" dirty="0">
                <a:solidFill>
                  <a:schemeClr val="tx1"/>
                </a:solidFill>
                <a:latin typeface="Times New Roman" panose="02020603050405020304" pitchFamily="18" charset="0"/>
              </a:rPr>
              <a:t> </a:t>
            </a:r>
            <a:r>
              <a:rPr lang="ru-RU" sz="2000" b="1" i="1" dirty="0">
                <a:solidFill>
                  <a:schemeClr val="tx1"/>
                </a:solidFill>
                <a:effectLst/>
                <a:latin typeface="Times New Roman" panose="02020603050405020304" pitchFamily="18" charset="0"/>
              </a:rPr>
              <a:t>18 червня 1389 р.)</a:t>
            </a:r>
            <a:br>
              <a:rPr lang="ru-RU" sz="1050" b="0" i="0" dirty="0">
                <a:solidFill>
                  <a:srgbClr val="000000"/>
                </a:solidFill>
                <a:effectLst/>
                <a:latin typeface="Times New Roman" panose="02020603050405020304" pitchFamily="18" charset="0"/>
              </a:rPr>
            </a:br>
            <a:br>
              <a:rPr lang="ru-RU" sz="2000" b="0" i="0" dirty="0">
                <a:solidFill>
                  <a:srgbClr val="000000"/>
                </a:solidFill>
                <a:effectLst/>
                <a:latin typeface="Times New Roman" panose="02020603050405020304" pitchFamily="18" charset="0"/>
              </a:rPr>
            </a:br>
            <a:br>
              <a:rPr lang="ru-RU" sz="2000" b="0" i="0" dirty="0">
                <a:solidFill>
                  <a:srgbClr val="000000"/>
                </a:solidFill>
                <a:effectLst/>
                <a:latin typeface="Times New Roman" panose="02020603050405020304" pitchFamily="18" charset="0"/>
              </a:rPr>
            </a:br>
            <a:br>
              <a:rPr lang="ru-RU" sz="2000" b="0" i="0" dirty="0">
                <a:solidFill>
                  <a:srgbClr val="000000"/>
                </a:solidFill>
                <a:effectLst/>
                <a:latin typeface="Litopys New Roman"/>
              </a:rPr>
            </a:br>
            <a:endParaRPr lang="ru-UA" sz="2000" dirty="0"/>
          </a:p>
        </p:txBody>
      </p:sp>
      <p:sp>
        <p:nvSpPr>
          <p:cNvPr id="3" name="Объект 2">
            <a:extLst>
              <a:ext uri="{FF2B5EF4-FFF2-40B4-BE49-F238E27FC236}">
                <a16:creationId xmlns:a16="http://schemas.microsoft.com/office/drawing/2014/main" id="{5D75819D-A2B6-467F-92C9-7B9B5D542ADD}"/>
              </a:ext>
            </a:extLst>
          </p:cNvPr>
          <p:cNvSpPr>
            <a:spLocks noGrp="1"/>
          </p:cNvSpPr>
          <p:nvPr>
            <p:ph idx="1"/>
          </p:nvPr>
        </p:nvSpPr>
        <p:spPr>
          <a:xfrm>
            <a:off x="1259632" y="1844824"/>
            <a:ext cx="6798736" cy="4097839"/>
          </a:xfrm>
        </p:spPr>
        <p:txBody>
          <a:bodyPr>
            <a:noAutofit/>
          </a:bodyPr>
          <a:lstStyle/>
          <a:p>
            <a:pPr marL="381000" indent="0" algn="just">
              <a:lnSpc>
                <a:spcPts val="1400"/>
              </a:lnSpc>
              <a:buNone/>
            </a:pPr>
            <a:r>
              <a:rPr lang="ru-RU" sz="1100" b="0" i="0" dirty="0" err="1">
                <a:solidFill>
                  <a:srgbClr val="000000"/>
                </a:solidFill>
                <a:effectLst/>
                <a:latin typeface="Litopys New Roman"/>
              </a:rPr>
              <a:t>Жикгимонтъ</a:t>
            </a:r>
            <a:r>
              <a:rPr lang="ru-RU" sz="1100" b="0" i="0" dirty="0">
                <a:solidFill>
                  <a:srgbClr val="000000"/>
                </a:solidFill>
                <a:effectLst/>
                <a:latin typeface="Litopys New Roman"/>
              </a:rPr>
              <a:t> </a:t>
            </a:r>
            <a:r>
              <a:rPr lang="ru-RU" sz="1100" b="0" i="0" dirty="0" err="1">
                <a:solidFill>
                  <a:srgbClr val="000000"/>
                </a:solidFill>
                <a:effectLst/>
                <a:latin typeface="Litopys New Roman"/>
              </a:rPr>
              <a:t>Августъ</a:t>
            </a:r>
            <a:r>
              <a:rPr lang="ru-RU" sz="1100" b="0" i="0" dirty="0">
                <a:solidFill>
                  <a:srgbClr val="000000"/>
                </a:solidFill>
                <a:effectLst/>
                <a:latin typeface="Litopys New Roman"/>
              </a:rPr>
              <a:t> </a:t>
            </a:r>
            <a:r>
              <a:rPr lang="ru-RU" sz="1100" b="0" i="0" dirty="0" err="1">
                <a:solidFill>
                  <a:srgbClr val="000000"/>
                </a:solidFill>
                <a:effectLst/>
                <a:latin typeface="Litopys New Roman"/>
              </a:rPr>
              <a:t>милостю</a:t>
            </a:r>
            <a:r>
              <a:rPr lang="ru-RU" sz="1100" b="0" i="0" dirty="0">
                <a:solidFill>
                  <a:srgbClr val="000000"/>
                </a:solidFill>
                <a:effectLst/>
                <a:latin typeface="Litopys New Roman"/>
              </a:rPr>
              <a:t> Король </a:t>
            </a:r>
            <a:r>
              <a:rPr lang="ru-RU" sz="1100" b="0" i="0" dirty="0" err="1">
                <a:solidFill>
                  <a:srgbClr val="000000"/>
                </a:solidFill>
                <a:effectLst/>
                <a:latin typeface="Litopys New Roman"/>
              </a:rPr>
              <a:t>Полскій</a:t>
            </a:r>
            <a:r>
              <a:rPr lang="ru-RU" sz="1100" b="0" i="0" dirty="0">
                <a:solidFill>
                  <a:srgbClr val="000000"/>
                </a:solidFill>
                <a:effectLst/>
                <a:latin typeface="Litopys New Roman"/>
              </a:rPr>
              <a:t> </a:t>
            </a:r>
            <a:r>
              <a:rPr lang="ru-RU" sz="1100" b="0" i="0" dirty="0" err="1">
                <a:solidFill>
                  <a:srgbClr val="000000"/>
                </a:solidFill>
                <a:effectLst/>
                <a:latin typeface="Litopys New Roman"/>
              </a:rPr>
              <a:t>Великій</a:t>
            </a:r>
            <a:r>
              <a:rPr lang="ru-RU" sz="1100" b="0" i="0" dirty="0">
                <a:solidFill>
                  <a:srgbClr val="000000"/>
                </a:solidFill>
                <a:effectLst/>
                <a:latin typeface="Litopys New Roman"/>
              </a:rPr>
              <a:t> Князь </a:t>
            </a:r>
            <a:r>
              <a:rPr lang="ru-RU" sz="1100" b="0" i="0" dirty="0" err="1">
                <a:solidFill>
                  <a:srgbClr val="000000"/>
                </a:solidFill>
                <a:effectLst/>
                <a:latin typeface="Litopys New Roman"/>
              </a:rPr>
              <a:t>Литовскій</a:t>
            </a:r>
            <a:r>
              <a:rPr lang="ru-RU" sz="1100" b="0" i="0" dirty="0">
                <a:solidFill>
                  <a:srgbClr val="000000"/>
                </a:solidFill>
                <a:effectLst/>
                <a:latin typeface="Litopys New Roman"/>
              </a:rPr>
              <a:t>, </a:t>
            </a:r>
            <a:r>
              <a:rPr lang="ru-RU" sz="1100" b="0" i="0" dirty="0" err="1">
                <a:solidFill>
                  <a:srgbClr val="000000"/>
                </a:solidFill>
                <a:effectLst/>
                <a:latin typeface="Litopys New Roman"/>
              </a:rPr>
              <a:t>Рускій</a:t>
            </a:r>
            <a:r>
              <a:rPr lang="ru-RU" sz="1100" b="0" i="0" dirty="0">
                <a:solidFill>
                  <a:srgbClr val="000000"/>
                </a:solidFill>
                <a:effectLst/>
                <a:latin typeface="Litopys New Roman"/>
              </a:rPr>
              <a:t>, </a:t>
            </a:r>
            <a:r>
              <a:rPr lang="ru-RU" sz="1100" b="0" i="0" dirty="0" err="1">
                <a:solidFill>
                  <a:srgbClr val="000000"/>
                </a:solidFill>
                <a:effectLst/>
                <a:latin typeface="Litopys New Roman"/>
              </a:rPr>
              <a:t>Пруській</a:t>
            </a:r>
            <a:r>
              <a:rPr lang="ru-RU" sz="1100" b="0" i="0" dirty="0">
                <a:solidFill>
                  <a:srgbClr val="000000"/>
                </a:solidFill>
                <a:effectLst/>
                <a:latin typeface="Litopys New Roman"/>
              </a:rPr>
              <a:t>, </a:t>
            </a:r>
            <a:r>
              <a:rPr lang="ru-RU" sz="1100" b="0" i="0" dirty="0" err="1">
                <a:solidFill>
                  <a:srgbClr val="000000"/>
                </a:solidFill>
                <a:effectLst/>
                <a:latin typeface="Litopys New Roman"/>
              </a:rPr>
              <a:t>Жомоицкій</a:t>
            </a:r>
            <a:r>
              <a:rPr lang="ru-RU" sz="1100" b="0" i="0" dirty="0">
                <a:solidFill>
                  <a:srgbClr val="000000"/>
                </a:solidFill>
                <a:effectLst/>
                <a:latin typeface="Litopys New Roman"/>
              </a:rPr>
              <a:t>, </a:t>
            </a:r>
            <a:r>
              <a:rPr lang="ru-RU" sz="1100" b="0" i="0" dirty="0" err="1">
                <a:solidFill>
                  <a:srgbClr val="000000"/>
                </a:solidFill>
                <a:effectLst/>
                <a:latin typeface="Litopys New Roman"/>
              </a:rPr>
              <a:t>Мазовецкій</a:t>
            </a:r>
            <a:r>
              <a:rPr lang="ru-RU" sz="1100" b="0" i="0" dirty="0">
                <a:solidFill>
                  <a:srgbClr val="000000"/>
                </a:solidFill>
                <a:effectLst/>
                <a:latin typeface="Litopys New Roman"/>
              </a:rPr>
              <a:t> и </a:t>
            </a:r>
            <a:r>
              <a:rPr lang="ru-RU" sz="1100" b="0" i="0" dirty="0" err="1">
                <a:solidFill>
                  <a:srgbClr val="000000"/>
                </a:solidFill>
                <a:effectLst/>
                <a:latin typeface="Litopys New Roman"/>
              </a:rPr>
              <a:t>иныхъ</a:t>
            </a:r>
            <a:r>
              <a:rPr lang="ru-RU" sz="1100" b="0" i="0" dirty="0">
                <a:solidFill>
                  <a:srgbClr val="000000"/>
                </a:solidFill>
                <a:effectLst/>
                <a:latin typeface="Litopys New Roman"/>
              </a:rPr>
              <a:t>.</a:t>
            </a:r>
          </a:p>
          <a:p>
            <a:pPr marL="381000" indent="0" algn="just">
              <a:lnSpc>
                <a:spcPts val="1400"/>
              </a:lnSpc>
              <a:buNone/>
            </a:pPr>
            <a:r>
              <a:rPr lang="ru-RU" sz="1100" b="0" i="0" dirty="0" err="1">
                <a:solidFill>
                  <a:srgbClr val="000000"/>
                </a:solidFill>
                <a:effectLst/>
                <a:latin typeface="Litopys New Roman"/>
              </a:rPr>
              <a:t>Ознайменуемъ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тымъ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листомъ</a:t>
            </a:r>
            <a:r>
              <a:rPr lang="ru-RU" sz="1100" b="0" i="0" dirty="0">
                <a:solidFill>
                  <a:srgbClr val="000000"/>
                </a:solidFill>
                <a:effectLst/>
                <a:latin typeface="Litopys New Roman"/>
              </a:rPr>
              <a:t>, кому того </a:t>
            </a:r>
            <a:r>
              <a:rPr lang="ru-RU" sz="1100" b="0" i="0" dirty="0" err="1">
                <a:solidFill>
                  <a:srgbClr val="000000"/>
                </a:solidFill>
                <a:effectLst/>
                <a:latin typeface="Litopys New Roman"/>
              </a:rPr>
              <a:t>вѣдати</a:t>
            </a:r>
            <a:r>
              <a:rPr lang="ru-RU" sz="1100" b="0" i="0" dirty="0">
                <a:solidFill>
                  <a:srgbClr val="000000"/>
                </a:solidFill>
                <a:effectLst/>
                <a:latin typeface="Litopys New Roman"/>
              </a:rPr>
              <a:t> </a:t>
            </a:r>
            <a:r>
              <a:rPr lang="ru-RU" sz="1100" b="0" i="0" dirty="0" err="1">
                <a:solidFill>
                  <a:srgbClr val="000000"/>
                </a:solidFill>
                <a:effectLst/>
                <a:latin typeface="Litopys New Roman"/>
              </a:rPr>
              <a:t>належить</a:t>
            </a:r>
            <a:r>
              <a:rPr lang="ru-RU" sz="1100" b="0" i="0" dirty="0">
                <a:solidFill>
                  <a:srgbClr val="000000"/>
                </a:solidFill>
                <a:effectLst/>
                <a:latin typeface="Litopys New Roman"/>
              </a:rPr>
              <a:t> </a:t>
            </a:r>
            <a:r>
              <a:rPr lang="ru-RU" sz="1100" b="0" i="0" dirty="0" err="1">
                <a:solidFill>
                  <a:srgbClr val="000000"/>
                </a:solidFill>
                <a:effectLst/>
                <a:latin typeface="Litopys New Roman"/>
              </a:rPr>
              <a:t>нинѣшнимъ</a:t>
            </a:r>
            <a:r>
              <a:rPr lang="ru-RU" sz="1100" b="0" i="0" dirty="0">
                <a:solidFill>
                  <a:srgbClr val="000000"/>
                </a:solidFill>
                <a:effectLst/>
                <a:latin typeface="Litopys New Roman"/>
              </a:rPr>
              <a:t> и </a:t>
            </a:r>
            <a:r>
              <a:rPr lang="ru-RU" sz="1100" b="0" i="0" dirty="0" err="1">
                <a:solidFill>
                  <a:srgbClr val="000000"/>
                </a:solidFill>
                <a:effectLst/>
                <a:latin typeface="Litopys New Roman"/>
              </a:rPr>
              <a:t>напотомъ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будучимъ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ижъ</a:t>
            </a:r>
            <a:r>
              <a:rPr lang="ru-RU" sz="1100" b="0" i="0" dirty="0">
                <a:solidFill>
                  <a:srgbClr val="000000"/>
                </a:solidFill>
                <a:effectLst/>
                <a:latin typeface="Litopys New Roman"/>
              </a:rPr>
              <a:t>, </a:t>
            </a:r>
            <a:r>
              <a:rPr lang="ru-RU" sz="1100" b="0" i="0" dirty="0" err="1">
                <a:solidFill>
                  <a:srgbClr val="000000"/>
                </a:solidFill>
                <a:effectLst/>
                <a:latin typeface="Litopys New Roman"/>
              </a:rPr>
              <a:t>постановившисе</a:t>
            </a:r>
            <a:r>
              <a:rPr lang="ru-RU" sz="1100" b="0" i="0" dirty="0">
                <a:solidFill>
                  <a:srgbClr val="000000"/>
                </a:solidFill>
                <a:effectLst/>
                <a:latin typeface="Litopys New Roman"/>
              </a:rPr>
              <a:t> </a:t>
            </a:r>
            <a:r>
              <a:rPr lang="ru-RU" sz="1100" b="0" i="0" dirty="0" err="1">
                <a:solidFill>
                  <a:srgbClr val="000000"/>
                </a:solidFill>
                <a:effectLst/>
                <a:latin typeface="Litopys New Roman"/>
              </a:rPr>
              <a:t>передъ</a:t>
            </a:r>
            <a:r>
              <a:rPr lang="ru-RU" sz="1100" b="0" i="0" dirty="0">
                <a:solidFill>
                  <a:srgbClr val="000000"/>
                </a:solidFill>
                <a:effectLst/>
                <a:latin typeface="Litopys New Roman"/>
              </a:rPr>
              <a:t> Нами и радами Нашими, подданные Наши, </a:t>
            </a:r>
            <a:r>
              <a:rPr lang="ru-RU" sz="1100" b="0" i="0" dirty="0" err="1">
                <a:solidFill>
                  <a:srgbClr val="000000"/>
                </a:solidFill>
                <a:effectLst/>
                <a:latin typeface="Litopys New Roman"/>
              </a:rPr>
              <a:t>жидове</a:t>
            </a:r>
            <a:r>
              <a:rPr lang="ru-RU" sz="1100" b="0" i="0" dirty="0">
                <a:solidFill>
                  <a:srgbClr val="000000"/>
                </a:solidFill>
                <a:effectLst/>
                <a:latin typeface="Litopys New Roman"/>
              </a:rPr>
              <a:t> </a:t>
            </a:r>
            <a:r>
              <a:rPr lang="ru-RU" sz="1100" b="0" i="0" dirty="0" err="1">
                <a:solidFill>
                  <a:srgbClr val="000000"/>
                </a:solidFill>
                <a:effectLst/>
                <a:latin typeface="Litopys New Roman"/>
              </a:rPr>
              <a:t>Городенскіе</a:t>
            </a:r>
            <a:r>
              <a:rPr lang="ru-RU" sz="1100" b="0" i="0" dirty="0">
                <a:solidFill>
                  <a:srgbClr val="000000"/>
                </a:solidFill>
                <a:effectLst/>
                <a:latin typeface="Litopys New Roman"/>
              </a:rPr>
              <a:t>: </a:t>
            </a:r>
            <a:r>
              <a:rPr lang="ru-RU" sz="1100" b="0" i="0" dirty="0" err="1">
                <a:solidFill>
                  <a:srgbClr val="000000"/>
                </a:solidFill>
                <a:effectLst/>
                <a:latin typeface="Litopys New Roman"/>
              </a:rPr>
              <a:t>Июда</a:t>
            </a:r>
            <a:r>
              <a:rPr lang="ru-RU" sz="1100" b="0" i="0" dirty="0">
                <a:solidFill>
                  <a:srgbClr val="000000"/>
                </a:solidFill>
                <a:effectLst/>
                <a:latin typeface="Litopys New Roman"/>
              </a:rPr>
              <a:t> </a:t>
            </a:r>
            <a:r>
              <a:rPr lang="ru-RU" sz="1100" b="0" i="0" dirty="0" err="1">
                <a:solidFill>
                  <a:srgbClr val="000000"/>
                </a:solidFill>
                <a:effectLst/>
                <a:latin typeface="Litopys New Roman"/>
              </a:rPr>
              <a:t>Абрамовичъ</a:t>
            </a:r>
            <a:r>
              <a:rPr lang="ru-RU" sz="1100" b="0" i="0" dirty="0">
                <a:solidFill>
                  <a:srgbClr val="000000"/>
                </a:solidFill>
                <a:effectLst/>
                <a:latin typeface="Litopys New Roman"/>
              </a:rPr>
              <a:t>, </a:t>
            </a:r>
            <a:r>
              <a:rPr lang="ru-RU" sz="1100" b="0" i="0" dirty="0" err="1">
                <a:solidFill>
                  <a:srgbClr val="000000"/>
                </a:solidFill>
                <a:effectLst/>
                <a:latin typeface="Litopys New Roman"/>
              </a:rPr>
              <a:t>Шмоило</a:t>
            </a:r>
            <a:r>
              <a:rPr lang="ru-RU" sz="1100" b="0" i="0" dirty="0">
                <a:solidFill>
                  <a:srgbClr val="000000"/>
                </a:solidFill>
                <a:effectLst/>
                <a:latin typeface="Litopys New Roman"/>
              </a:rPr>
              <a:t> </a:t>
            </a:r>
            <a:r>
              <a:rPr lang="ru-RU" sz="1100" b="0" i="0" dirty="0" err="1">
                <a:solidFill>
                  <a:srgbClr val="000000"/>
                </a:solidFill>
                <a:effectLst/>
                <a:latin typeface="Litopys New Roman"/>
              </a:rPr>
              <a:t>Якубовичъ</a:t>
            </a:r>
            <a:r>
              <a:rPr lang="ru-RU" sz="1100" b="0" i="0" dirty="0">
                <a:solidFill>
                  <a:srgbClr val="000000"/>
                </a:solidFill>
                <a:effectLst/>
                <a:latin typeface="Litopys New Roman"/>
              </a:rPr>
              <a:t>, </a:t>
            </a:r>
            <a:r>
              <a:rPr lang="ru-RU" sz="1100" b="0" i="0" dirty="0" err="1">
                <a:solidFill>
                  <a:srgbClr val="000000"/>
                </a:solidFill>
                <a:effectLst/>
                <a:latin typeface="Litopys New Roman"/>
              </a:rPr>
              <a:t>именемъ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своимъ</a:t>
            </a:r>
            <a:r>
              <a:rPr lang="ru-RU" sz="1100" b="0" i="0" dirty="0">
                <a:solidFill>
                  <a:srgbClr val="000000"/>
                </a:solidFill>
                <a:effectLst/>
                <a:latin typeface="Litopys New Roman"/>
              </a:rPr>
              <a:t> и </a:t>
            </a:r>
            <a:r>
              <a:rPr lang="ru-RU" sz="1100" b="0" i="0" dirty="0" err="1">
                <a:solidFill>
                  <a:srgbClr val="000000"/>
                </a:solidFill>
                <a:effectLst/>
                <a:latin typeface="Litopys New Roman"/>
              </a:rPr>
              <a:t>именемъ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усехъ</a:t>
            </a:r>
            <a:r>
              <a:rPr lang="ru-RU" sz="1100" b="0" i="0" dirty="0">
                <a:solidFill>
                  <a:srgbClr val="000000"/>
                </a:solidFill>
                <a:effectLst/>
                <a:latin typeface="Litopys New Roman"/>
              </a:rPr>
              <a:t> </a:t>
            </a:r>
            <a:r>
              <a:rPr lang="ru-RU" sz="1100" b="0" i="0" dirty="0" err="1">
                <a:solidFill>
                  <a:srgbClr val="000000"/>
                </a:solidFill>
                <a:effectLst/>
                <a:latin typeface="Litopys New Roman"/>
              </a:rPr>
              <a:t>жидовъ</a:t>
            </a:r>
            <a:r>
              <a:rPr lang="ru-RU" sz="1100" b="0" i="0" dirty="0">
                <a:solidFill>
                  <a:srgbClr val="000000"/>
                </a:solidFill>
                <a:effectLst/>
                <a:latin typeface="Litopys New Roman"/>
              </a:rPr>
              <a:t> </a:t>
            </a:r>
            <a:r>
              <a:rPr lang="ru-RU" sz="1100" b="0" i="0" dirty="0" err="1">
                <a:solidFill>
                  <a:srgbClr val="000000"/>
                </a:solidFill>
                <a:effectLst/>
                <a:latin typeface="Litopys New Roman"/>
              </a:rPr>
              <a:t>Городенскихъ</a:t>
            </a:r>
            <a:r>
              <a:rPr lang="ru-RU" sz="1100" b="0" i="0" dirty="0">
                <a:solidFill>
                  <a:srgbClr val="000000"/>
                </a:solidFill>
                <a:effectLst/>
                <a:latin typeface="Litopys New Roman"/>
              </a:rPr>
              <a:t>, били </a:t>
            </a:r>
            <a:r>
              <a:rPr lang="ru-RU" sz="1100" b="0" i="0" dirty="0" err="1">
                <a:solidFill>
                  <a:srgbClr val="000000"/>
                </a:solidFill>
                <a:effectLst/>
                <a:latin typeface="Litopys New Roman"/>
              </a:rPr>
              <a:t>Намъ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чоломъ</a:t>
            </a:r>
            <a:r>
              <a:rPr lang="ru-RU" sz="1100" b="0" i="0" dirty="0">
                <a:solidFill>
                  <a:srgbClr val="000000"/>
                </a:solidFill>
                <a:effectLst/>
                <a:latin typeface="Litopys New Roman"/>
              </a:rPr>
              <a:t> и </a:t>
            </a:r>
            <a:r>
              <a:rPr lang="ru-RU" sz="1100" b="0" i="0" dirty="0" err="1">
                <a:solidFill>
                  <a:srgbClr val="000000"/>
                </a:solidFill>
                <a:effectLst/>
                <a:latin typeface="Litopys New Roman"/>
              </a:rPr>
              <a:t>покладали</a:t>
            </a:r>
            <a:r>
              <a:rPr lang="ru-RU" sz="1100" b="0" i="0" dirty="0">
                <a:solidFill>
                  <a:srgbClr val="000000"/>
                </a:solidFill>
                <a:effectLst/>
                <a:latin typeface="Litopys New Roman"/>
              </a:rPr>
              <a:t> </a:t>
            </a:r>
            <a:r>
              <a:rPr lang="ru-RU" sz="1100" b="0" i="0" dirty="0" err="1">
                <a:solidFill>
                  <a:srgbClr val="000000"/>
                </a:solidFill>
                <a:effectLst/>
                <a:latin typeface="Litopys New Roman"/>
              </a:rPr>
              <a:t>передъ</a:t>
            </a:r>
            <a:r>
              <a:rPr lang="ru-RU" sz="1100" b="0" i="0" dirty="0">
                <a:solidFill>
                  <a:srgbClr val="000000"/>
                </a:solidFill>
                <a:effectLst/>
                <a:latin typeface="Litopys New Roman"/>
              </a:rPr>
              <a:t> Нами </a:t>
            </a:r>
            <a:r>
              <a:rPr lang="ru-RU" sz="1100" b="0" i="0" dirty="0" err="1">
                <a:solidFill>
                  <a:srgbClr val="000000"/>
                </a:solidFill>
                <a:effectLst/>
                <a:latin typeface="Litopys New Roman"/>
              </a:rPr>
              <a:t>прывилей</a:t>
            </a:r>
            <a:r>
              <a:rPr lang="ru-RU" sz="1100" b="0" i="0" dirty="0">
                <a:solidFill>
                  <a:srgbClr val="000000"/>
                </a:solidFill>
                <a:effectLst/>
                <a:latin typeface="Litopys New Roman"/>
              </a:rPr>
              <a:t> </a:t>
            </a:r>
            <a:r>
              <a:rPr lang="ru-RU" sz="1100" b="0" i="0" dirty="0" err="1">
                <a:solidFill>
                  <a:srgbClr val="000000"/>
                </a:solidFill>
                <a:effectLst/>
                <a:latin typeface="Litopys New Roman"/>
              </a:rPr>
              <a:t>подъ</a:t>
            </a:r>
            <a:r>
              <a:rPr lang="ru-RU" sz="1100" b="0" i="0" dirty="0">
                <a:solidFill>
                  <a:srgbClr val="000000"/>
                </a:solidFill>
                <a:effectLst/>
                <a:latin typeface="Litopys New Roman"/>
              </a:rPr>
              <a:t> </a:t>
            </a:r>
            <a:r>
              <a:rPr lang="ru-RU" sz="1100" b="0" i="0" dirty="0" err="1">
                <a:solidFill>
                  <a:srgbClr val="000000"/>
                </a:solidFill>
                <a:effectLst/>
                <a:latin typeface="Litopys New Roman"/>
              </a:rPr>
              <a:t>тытуломъ</a:t>
            </a:r>
            <a:r>
              <a:rPr lang="ru-RU" sz="1100" b="0" i="0" dirty="0">
                <a:solidFill>
                  <a:srgbClr val="000000"/>
                </a:solidFill>
                <a:effectLst/>
                <a:latin typeface="Litopys New Roman"/>
              </a:rPr>
              <a:t> и печатью </a:t>
            </a:r>
            <a:r>
              <a:rPr lang="ru-RU" sz="1100" b="0" i="0" dirty="0" err="1">
                <a:solidFill>
                  <a:srgbClr val="000000"/>
                </a:solidFill>
                <a:effectLst/>
                <a:latin typeface="Litopys New Roman"/>
              </a:rPr>
              <a:t>Наяснѣйшаго</a:t>
            </a:r>
            <a:r>
              <a:rPr lang="ru-RU" sz="1100" b="0" i="0" dirty="0">
                <a:solidFill>
                  <a:srgbClr val="000000"/>
                </a:solidFill>
                <a:effectLst/>
                <a:latin typeface="Litopys New Roman"/>
              </a:rPr>
              <a:t> </a:t>
            </a:r>
            <a:r>
              <a:rPr lang="ru-RU" sz="1100" b="0" i="0" dirty="0" err="1">
                <a:solidFill>
                  <a:srgbClr val="000000"/>
                </a:solidFill>
                <a:effectLst/>
                <a:latin typeface="Litopys New Roman"/>
              </a:rPr>
              <a:t>Княжати</a:t>
            </a:r>
            <a:r>
              <a:rPr lang="ru-RU" sz="1100" b="0" i="0" dirty="0">
                <a:solidFill>
                  <a:srgbClr val="000000"/>
                </a:solidFill>
                <a:effectLst/>
                <a:latin typeface="Litopys New Roman"/>
              </a:rPr>
              <a:t> пана Александра, </a:t>
            </a:r>
            <a:r>
              <a:rPr lang="ru-RU" sz="1100" b="0" i="0" dirty="0" err="1">
                <a:solidFill>
                  <a:srgbClr val="000000"/>
                </a:solidFill>
                <a:effectLst/>
                <a:latin typeface="Litopys New Roman"/>
              </a:rPr>
              <a:t>албо</a:t>
            </a:r>
            <a:r>
              <a:rPr lang="ru-RU" sz="1100" b="0" i="0" dirty="0">
                <a:solidFill>
                  <a:srgbClr val="000000"/>
                </a:solidFill>
                <a:effectLst/>
                <a:latin typeface="Litopys New Roman"/>
              </a:rPr>
              <a:t> Витольда, Великого </a:t>
            </a:r>
            <a:r>
              <a:rPr lang="ru-RU" sz="1100" b="0" i="0" dirty="0" err="1">
                <a:solidFill>
                  <a:srgbClr val="000000"/>
                </a:solidFill>
                <a:effectLst/>
                <a:latin typeface="Litopys New Roman"/>
              </a:rPr>
              <a:t>Княжати</a:t>
            </a:r>
            <a:r>
              <a:rPr lang="ru-RU" sz="1100" b="0" i="0" dirty="0">
                <a:solidFill>
                  <a:srgbClr val="000000"/>
                </a:solidFill>
                <a:effectLst/>
                <a:latin typeface="Litopys New Roman"/>
              </a:rPr>
              <a:t> </a:t>
            </a:r>
            <a:r>
              <a:rPr lang="ru-RU" sz="1100" b="0" i="0" dirty="0" err="1">
                <a:solidFill>
                  <a:srgbClr val="000000"/>
                </a:solidFill>
                <a:effectLst/>
                <a:latin typeface="Litopys New Roman"/>
              </a:rPr>
              <a:t>Литовскаго</a:t>
            </a:r>
            <a:r>
              <a:rPr lang="ru-RU" sz="1100" b="0" i="0" dirty="0">
                <a:solidFill>
                  <a:srgbClr val="000000"/>
                </a:solidFill>
                <a:effectLst/>
                <a:latin typeface="Litopys New Roman"/>
              </a:rPr>
              <a:t>, у </a:t>
            </a:r>
            <a:r>
              <a:rPr lang="ru-RU" sz="1100" b="0" i="0" dirty="0" err="1">
                <a:solidFill>
                  <a:srgbClr val="000000"/>
                </a:solidFill>
                <a:effectLst/>
                <a:latin typeface="Litopys New Roman"/>
              </a:rPr>
              <a:t>которомъ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прывилью</a:t>
            </a:r>
            <a:r>
              <a:rPr lang="ru-RU" sz="1100" b="0" i="0" dirty="0">
                <a:solidFill>
                  <a:srgbClr val="000000"/>
                </a:solidFill>
                <a:effectLst/>
                <a:latin typeface="Litopys New Roman"/>
              </a:rPr>
              <a:t> права и вольности </a:t>
            </a:r>
            <a:r>
              <a:rPr lang="ru-RU" sz="1100" b="0" i="0" dirty="0" err="1">
                <a:solidFill>
                  <a:srgbClr val="000000"/>
                </a:solidFill>
                <a:effectLst/>
                <a:latin typeface="Litopys New Roman"/>
              </a:rPr>
              <a:t>въ</a:t>
            </a:r>
            <a:r>
              <a:rPr lang="ru-RU" sz="1100" b="0" i="0" dirty="0">
                <a:solidFill>
                  <a:srgbClr val="000000"/>
                </a:solidFill>
                <a:effectLst/>
                <a:latin typeface="Litopys New Roman"/>
              </a:rPr>
              <a:t> </a:t>
            </a:r>
            <a:r>
              <a:rPr lang="ru-RU" sz="1100" b="0" i="0" dirty="0" err="1">
                <a:solidFill>
                  <a:srgbClr val="000000"/>
                </a:solidFill>
                <a:effectLst/>
                <a:latin typeface="Litopys New Roman"/>
              </a:rPr>
              <a:t>собѣ</a:t>
            </a:r>
            <a:r>
              <a:rPr lang="ru-RU" sz="1100" b="0" i="0" dirty="0">
                <a:solidFill>
                  <a:srgbClr val="000000"/>
                </a:solidFill>
                <a:effectLst/>
                <a:latin typeface="Litopys New Roman"/>
              </a:rPr>
              <a:t> </a:t>
            </a:r>
            <a:r>
              <a:rPr lang="ru-RU" sz="1100" b="0" i="0" dirty="0" err="1">
                <a:solidFill>
                  <a:srgbClr val="000000"/>
                </a:solidFill>
                <a:effectLst/>
                <a:latin typeface="Litopys New Roman"/>
              </a:rPr>
              <a:t>замыкаютъ</a:t>
            </a:r>
            <a:r>
              <a:rPr lang="ru-RU" sz="1100" b="0" i="0" dirty="0">
                <a:solidFill>
                  <a:srgbClr val="000000"/>
                </a:solidFill>
                <a:effectLst/>
                <a:latin typeface="Litopys New Roman"/>
              </a:rPr>
              <a:t> </a:t>
            </a:r>
            <a:r>
              <a:rPr lang="ru-RU" sz="1100" b="0" i="0" dirty="0" err="1">
                <a:solidFill>
                  <a:srgbClr val="000000"/>
                </a:solidFill>
                <a:effectLst/>
                <a:latin typeface="Litopys New Roman"/>
              </a:rPr>
              <a:t>онымъ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наданые</a:t>
            </a:r>
            <a:r>
              <a:rPr lang="ru-RU" sz="1100" b="0" i="0" dirty="0">
                <a:solidFill>
                  <a:srgbClr val="000000"/>
                </a:solidFill>
                <a:effectLst/>
                <a:latin typeface="Litopys New Roman"/>
              </a:rPr>
              <a:t> и </a:t>
            </a:r>
            <a:r>
              <a:rPr lang="ru-RU" sz="1100" b="0" i="0" dirty="0" err="1">
                <a:solidFill>
                  <a:srgbClr val="000000"/>
                </a:solidFill>
                <a:effectLst/>
                <a:latin typeface="Litopys New Roman"/>
              </a:rPr>
              <a:t>позволеные</a:t>
            </a:r>
            <a:r>
              <a:rPr lang="ru-RU" sz="1100" b="0" i="0" dirty="0">
                <a:solidFill>
                  <a:srgbClr val="000000"/>
                </a:solidFill>
                <a:effectLst/>
                <a:latin typeface="Litopys New Roman"/>
              </a:rPr>
              <a:t>, просили </a:t>
            </a:r>
            <a:r>
              <a:rPr lang="ru-RU" sz="1100" b="0" i="0" dirty="0" err="1">
                <a:solidFill>
                  <a:srgbClr val="000000"/>
                </a:solidFill>
                <a:effectLst/>
                <a:latin typeface="Litopys New Roman"/>
              </a:rPr>
              <a:t>Насъ</a:t>
            </a:r>
            <a:r>
              <a:rPr lang="ru-RU" sz="1100" b="0" i="0" dirty="0">
                <a:solidFill>
                  <a:srgbClr val="000000"/>
                </a:solidFill>
                <a:effectLst/>
                <a:latin typeface="Litopys New Roman"/>
              </a:rPr>
              <a:t>, </a:t>
            </a:r>
            <a:r>
              <a:rPr lang="ru-RU" sz="1100" b="0" i="0" dirty="0" err="1">
                <a:solidFill>
                  <a:srgbClr val="000000"/>
                </a:solidFill>
                <a:effectLst/>
                <a:latin typeface="Litopys New Roman"/>
              </a:rPr>
              <a:t>абыхмо</a:t>
            </a:r>
            <a:r>
              <a:rPr lang="ru-RU" sz="1100" b="0" i="0" dirty="0">
                <a:solidFill>
                  <a:srgbClr val="000000"/>
                </a:solidFill>
                <a:effectLst/>
                <a:latin typeface="Litopys New Roman"/>
              </a:rPr>
              <a:t> </a:t>
            </a:r>
            <a:r>
              <a:rPr lang="ru-RU" sz="1100" b="0" i="0" dirty="0" err="1">
                <a:solidFill>
                  <a:srgbClr val="000000"/>
                </a:solidFill>
                <a:effectLst/>
                <a:latin typeface="Litopys New Roman"/>
              </a:rPr>
              <a:t>преречоный</a:t>
            </a:r>
            <a:r>
              <a:rPr lang="ru-RU" sz="1100" b="0" i="0" dirty="0">
                <a:solidFill>
                  <a:srgbClr val="000000"/>
                </a:solidFill>
                <a:effectLst/>
                <a:latin typeface="Litopys New Roman"/>
              </a:rPr>
              <a:t> </a:t>
            </a:r>
            <a:r>
              <a:rPr lang="ru-RU" sz="1100" b="0" i="0" dirty="0" err="1">
                <a:solidFill>
                  <a:srgbClr val="000000"/>
                </a:solidFill>
                <a:effectLst/>
                <a:latin typeface="Litopys New Roman"/>
              </a:rPr>
              <a:t>прывилей</a:t>
            </a:r>
            <a:r>
              <a:rPr lang="ru-RU" sz="1100" b="0" i="0" dirty="0">
                <a:solidFill>
                  <a:srgbClr val="000000"/>
                </a:solidFill>
                <a:effectLst/>
                <a:latin typeface="Litopys New Roman"/>
              </a:rPr>
              <a:t> </a:t>
            </a:r>
            <a:r>
              <a:rPr lang="ru-RU" sz="1100" b="0" i="0" dirty="0" err="1">
                <a:solidFill>
                  <a:srgbClr val="000000"/>
                </a:solidFill>
                <a:effectLst/>
                <a:latin typeface="Litopys New Roman"/>
              </a:rPr>
              <a:t>Нашьшъ</a:t>
            </a:r>
            <a:r>
              <a:rPr lang="ru-RU" sz="1100" b="0" i="0" dirty="0">
                <a:solidFill>
                  <a:srgbClr val="000000"/>
                </a:solidFill>
                <a:effectLst/>
                <a:latin typeface="Litopys New Roman"/>
              </a:rPr>
              <a:t> </a:t>
            </a:r>
            <a:r>
              <a:rPr lang="ru-RU" sz="1100" b="0" i="0" dirty="0" err="1">
                <a:solidFill>
                  <a:srgbClr val="000000"/>
                </a:solidFill>
                <a:effectLst/>
                <a:latin typeface="Litopys New Roman"/>
              </a:rPr>
              <a:t>привилеемъ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ствердили</a:t>
            </a:r>
            <a:r>
              <a:rPr lang="ru-RU" sz="1100" b="0" i="0" dirty="0">
                <a:solidFill>
                  <a:srgbClr val="000000"/>
                </a:solidFill>
                <a:effectLst/>
                <a:latin typeface="Litopys New Roman"/>
              </a:rPr>
              <a:t>. Который </a:t>
            </a:r>
            <a:r>
              <a:rPr lang="ru-RU" sz="1100" b="0" i="0" dirty="0" err="1">
                <a:solidFill>
                  <a:srgbClr val="000000"/>
                </a:solidFill>
                <a:effectLst/>
                <a:latin typeface="Litopys New Roman"/>
              </a:rPr>
              <a:t>привилей</a:t>
            </a:r>
            <a:r>
              <a:rPr lang="ru-RU" sz="1100" b="0" i="0" dirty="0">
                <a:solidFill>
                  <a:srgbClr val="000000"/>
                </a:solidFill>
                <a:effectLst/>
                <a:latin typeface="Litopys New Roman"/>
              </a:rPr>
              <a:t> слово до слова так се </a:t>
            </a:r>
            <a:r>
              <a:rPr lang="ru-RU" sz="1100" b="0" i="0" dirty="0" err="1">
                <a:solidFill>
                  <a:srgbClr val="000000"/>
                </a:solidFill>
                <a:effectLst/>
                <a:latin typeface="Litopys New Roman"/>
              </a:rPr>
              <a:t>въ</a:t>
            </a:r>
            <a:r>
              <a:rPr lang="ru-RU" sz="1100" b="0" i="0" dirty="0">
                <a:solidFill>
                  <a:srgbClr val="000000"/>
                </a:solidFill>
                <a:effectLst/>
                <a:latin typeface="Litopys New Roman"/>
              </a:rPr>
              <a:t> </a:t>
            </a:r>
            <a:r>
              <a:rPr lang="ru-RU" sz="1100" b="0" i="0" dirty="0" err="1">
                <a:solidFill>
                  <a:srgbClr val="000000"/>
                </a:solidFill>
                <a:effectLst/>
                <a:latin typeface="Litopys New Roman"/>
              </a:rPr>
              <a:t>собѣ</a:t>
            </a:r>
            <a:r>
              <a:rPr lang="ru-RU" sz="1100" b="0" i="0" dirty="0">
                <a:solidFill>
                  <a:srgbClr val="000000"/>
                </a:solidFill>
                <a:effectLst/>
                <a:latin typeface="Litopys New Roman"/>
              </a:rPr>
              <a:t> </a:t>
            </a:r>
            <a:r>
              <a:rPr lang="ru-RU" sz="1100" b="0" i="0" dirty="0" err="1">
                <a:solidFill>
                  <a:srgbClr val="000000"/>
                </a:solidFill>
                <a:effectLst/>
                <a:latin typeface="Litopys New Roman"/>
              </a:rPr>
              <a:t>маетъ</a:t>
            </a:r>
            <a:r>
              <a:rPr lang="ru-RU" sz="1100" b="0" i="0" dirty="0">
                <a:solidFill>
                  <a:srgbClr val="000000"/>
                </a:solidFill>
                <a:effectLst/>
                <a:latin typeface="Litopys New Roman"/>
              </a:rPr>
              <a:t>: </a:t>
            </a:r>
            <a:r>
              <a:rPr lang="ru-RU" sz="1100" b="0" i="0" dirty="0" err="1">
                <a:solidFill>
                  <a:srgbClr val="000000"/>
                </a:solidFill>
                <a:effectLst/>
                <a:latin typeface="Litopys New Roman"/>
              </a:rPr>
              <a:t>Въ</a:t>
            </a:r>
            <a:r>
              <a:rPr lang="ru-RU" sz="1100" b="0" i="0" dirty="0">
                <a:solidFill>
                  <a:srgbClr val="000000"/>
                </a:solidFill>
                <a:effectLst/>
                <a:latin typeface="Litopys New Roman"/>
              </a:rPr>
              <a:t> </a:t>
            </a:r>
            <a:r>
              <a:rPr lang="ru-RU" sz="1100" b="0" i="0" dirty="0" err="1">
                <a:solidFill>
                  <a:srgbClr val="000000"/>
                </a:solidFill>
                <a:effectLst/>
                <a:latin typeface="Litopys New Roman"/>
              </a:rPr>
              <a:t>ыме</a:t>
            </a:r>
            <a:r>
              <a:rPr lang="ru-RU" sz="1100" b="0" i="0" dirty="0">
                <a:solidFill>
                  <a:srgbClr val="000000"/>
                </a:solidFill>
                <a:effectLst/>
                <a:latin typeface="Litopys New Roman"/>
              </a:rPr>
              <a:t> Панское, аминь.</a:t>
            </a:r>
          </a:p>
          <a:p>
            <a:pPr marL="381000" indent="0" algn="just">
              <a:lnSpc>
                <a:spcPts val="1400"/>
              </a:lnSpc>
              <a:buNone/>
            </a:pPr>
            <a:r>
              <a:rPr lang="ru-RU" sz="1100" b="0" i="0" dirty="0" err="1">
                <a:solidFill>
                  <a:srgbClr val="000000"/>
                </a:solidFill>
                <a:effectLst/>
                <a:latin typeface="Litopys New Roman"/>
              </a:rPr>
              <a:t>Люцкые</a:t>
            </a:r>
            <a:r>
              <a:rPr lang="ru-RU" sz="1100" b="0" i="0" dirty="0">
                <a:solidFill>
                  <a:srgbClr val="000000"/>
                </a:solidFill>
                <a:effectLst/>
                <a:latin typeface="Litopys New Roman"/>
              </a:rPr>
              <a:t> справы, </a:t>
            </a:r>
            <a:r>
              <a:rPr lang="ru-RU" sz="1100" b="0" i="0" dirty="0" err="1">
                <a:solidFill>
                  <a:srgbClr val="000000"/>
                </a:solidFill>
                <a:effectLst/>
                <a:latin typeface="Litopys New Roman"/>
              </a:rPr>
              <a:t>естлибы</a:t>
            </a:r>
            <a:r>
              <a:rPr lang="ru-RU" sz="1100" b="0" i="0" dirty="0">
                <a:solidFill>
                  <a:srgbClr val="000000"/>
                </a:solidFill>
                <a:effectLst/>
                <a:latin typeface="Litopys New Roman"/>
              </a:rPr>
              <a:t> не были </a:t>
            </a:r>
            <a:r>
              <a:rPr lang="ru-RU" sz="1100" b="0" i="0" dirty="0" err="1">
                <a:solidFill>
                  <a:srgbClr val="000000"/>
                </a:solidFill>
                <a:effectLst/>
                <a:latin typeface="Litopys New Roman"/>
              </a:rPr>
              <a:t>ствержены</a:t>
            </a:r>
            <a:r>
              <a:rPr lang="ru-RU" sz="1100" b="0" i="0" dirty="0">
                <a:solidFill>
                  <a:srgbClr val="000000"/>
                </a:solidFill>
                <a:effectLst/>
                <a:latin typeface="Litopys New Roman"/>
              </a:rPr>
              <a:t> </a:t>
            </a:r>
            <a:r>
              <a:rPr lang="ru-RU" sz="1100" b="0" i="0" dirty="0" err="1">
                <a:solidFill>
                  <a:srgbClr val="000000"/>
                </a:solidFill>
                <a:effectLst/>
                <a:latin typeface="Litopys New Roman"/>
              </a:rPr>
              <a:t>голосомъ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светковъ</a:t>
            </a:r>
            <a:r>
              <a:rPr lang="ru-RU" sz="1100" b="0" i="0" dirty="0">
                <a:solidFill>
                  <a:srgbClr val="000000"/>
                </a:solidFill>
                <a:effectLst/>
                <a:latin typeface="Litopys New Roman"/>
              </a:rPr>
              <a:t>, </a:t>
            </a:r>
            <a:r>
              <a:rPr lang="ru-RU" sz="1100" b="0" i="0" dirty="0" err="1">
                <a:solidFill>
                  <a:srgbClr val="000000"/>
                </a:solidFill>
                <a:effectLst/>
                <a:latin typeface="Litopys New Roman"/>
              </a:rPr>
              <a:t>албо</a:t>
            </a:r>
            <a:r>
              <a:rPr lang="ru-RU" sz="1100" b="0" i="0" dirty="0">
                <a:solidFill>
                  <a:srgbClr val="000000"/>
                </a:solidFill>
                <a:effectLst/>
                <a:latin typeface="Litopys New Roman"/>
              </a:rPr>
              <a:t> </a:t>
            </a:r>
            <a:r>
              <a:rPr lang="ru-RU" sz="1100" b="0" i="0" dirty="0" err="1">
                <a:solidFill>
                  <a:srgbClr val="000000"/>
                </a:solidFill>
                <a:effectLst/>
                <a:latin typeface="Litopys New Roman"/>
              </a:rPr>
              <a:t>сведецьтвомъ</a:t>
            </a:r>
            <a:r>
              <a:rPr lang="ru-RU" sz="1100" b="0" i="0" dirty="0">
                <a:solidFill>
                  <a:srgbClr val="000000"/>
                </a:solidFill>
                <a:effectLst/>
                <a:latin typeface="Litopys New Roman"/>
              </a:rPr>
              <a:t> </a:t>
            </a:r>
            <a:r>
              <a:rPr lang="ru-RU" sz="1100" b="0" i="0" dirty="0" err="1">
                <a:solidFill>
                  <a:srgbClr val="000000"/>
                </a:solidFill>
                <a:effectLst/>
                <a:latin typeface="Litopys New Roman"/>
              </a:rPr>
              <a:t>писма</a:t>
            </a:r>
            <a:r>
              <a:rPr lang="ru-RU" sz="1100" b="0" i="0" dirty="0">
                <a:solidFill>
                  <a:srgbClr val="000000"/>
                </a:solidFill>
                <a:effectLst/>
                <a:latin typeface="Litopys New Roman"/>
              </a:rPr>
              <a:t>, борзо </a:t>
            </a:r>
            <a:r>
              <a:rPr lang="ru-RU" sz="1100" b="0" i="0" dirty="0" err="1">
                <a:solidFill>
                  <a:srgbClr val="000000"/>
                </a:solidFill>
                <a:effectLst/>
                <a:latin typeface="Litopys New Roman"/>
              </a:rPr>
              <a:t>бываютъ</a:t>
            </a:r>
            <a:r>
              <a:rPr lang="ru-RU" sz="1100" b="0" i="0" dirty="0">
                <a:solidFill>
                  <a:srgbClr val="000000"/>
                </a:solidFill>
                <a:effectLst/>
                <a:latin typeface="Litopys New Roman"/>
              </a:rPr>
              <a:t> </a:t>
            </a:r>
            <a:r>
              <a:rPr lang="ru-RU" sz="1100" b="0" i="0" dirty="0" err="1">
                <a:solidFill>
                  <a:srgbClr val="000000"/>
                </a:solidFill>
                <a:effectLst/>
                <a:latin typeface="Litopys New Roman"/>
              </a:rPr>
              <a:t>въ</a:t>
            </a:r>
            <a:r>
              <a:rPr lang="ru-RU" sz="1100" b="0" i="0" dirty="0">
                <a:solidFill>
                  <a:srgbClr val="000000"/>
                </a:solidFill>
                <a:effectLst/>
                <a:latin typeface="Litopys New Roman"/>
              </a:rPr>
              <a:t> </a:t>
            </a:r>
            <a:r>
              <a:rPr lang="ru-RU" sz="1100" b="0" i="0" dirty="0" err="1">
                <a:solidFill>
                  <a:srgbClr val="000000"/>
                </a:solidFill>
                <a:effectLst/>
                <a:latin typeface="Litopys New Roman"/>
              </a:rPr>
              <a:t>запомненю</a:t>
            </a:r>
            <a:r>
              <a:rPr lang="ru-RU" sz="1100" b="0" i="0" dirty="0">
                <a:solidFill>
                  <a:srgbClr val="000000"/>
                </a:solidFill>
                <a:effectLst/>
                <a:latin typeface="Litopys New Roman"/>
              </a:rPr>
              <a:t>.  </a:t>
            </a:r>
            <a:r>
              <a:rPr lang="ru-RU" sz="1100" b="0" i="0" dirty="0">
                <a:solidFill>
                  <a:srgbClr val="000000"/>
                </a:solidFill>
                <a:effectLst/>
                <a:latin typeface="Times New Roman" panose="02020603050405020304" pitchFamily="18" charset="0"/>
                <a:cs typeface="Times New Roman" panose="02020603050405020304" pitchFamily="18" charset="0"/>
              </a:rPr>
              <a:t>˂…………………………………….˃</a:t>
            </a:r>
            <a:endParaRPr lang="ru-RU" sz="1100" b="0" i="0" dirty="0">
              <a:solidFill>
                <a:srgbClr val="000000"/>
              </a:solidFill>
              <a:effectLst/>
              <a:latin typeface="Litopys New Roman"/>
            </a:endParaRPr>
          </a:p>
          <a:p>
            <a:pPr marL="0" indent="0">
              <a:buNone/>
            </a:pPr>
            <a:r>
              <a:rPr lang="uk-UA" sz="1000" b="0" i="0" dirty="0">
                <a:solidFill>
                  <a:srgbClr val="000000"/>
                </a:solidFill>
                <a:effectLst/>
                <a:latin typeface="Litopys New Roman"/>
              </a:rPr>
              <a:t>	</a:t>
            </a:r>
            <a:r>
              <a:rPr lang="uk-UA" sz="1000" b="0" i="0" dirty="0" err="1">
                <a:solidFill>
                  <a:srgbClr val="000000"/>
                </a:solidFill>
                <a:effectLst/>
                <a:latin typeface="Litopys New Roman"/>
              </a:rPr>
              <a:t>Пры</a:t>
            </a:r>
            <a:r>
              <a:rPr lang="uk-UA" sz="1000" b="0" i="0" dirty="0">
                <a:solidFill>
                  <a:srgbClr val="000000"/>
                </a:solidFill>
                <a:effectLst/>
                <a:latin typeface="Litopys New Roman"/>
              </a:rPr>
              <a:t> </a:t>
            </a:r>
            <a:r>
              <a:rPr lang="uk-UA" sz="1000" b="0" i="0" dirty="0" err="1">
                <a:solidFill>
                  <a:srgbClr val="000000"/>
                </a:solidFill>
                <a:effectLst/>
                <a:latin typeface="Litopys New Roman"/>
              </a:rPr>
              <a:t>томъ</a:t>
            </a:r>
            <a:r>
              <a:rPr lang="uk-UA" sz="1000" b="0" i="0" dirty="0">
                <a:solidFill>
                  <a:srgbClr val="000000"/>
                </a:solidFill>
                <a:effectLst/>
                <a:latin typeface="Litopys New Roman"/>
              </a:rPr>
              <a:t> </a:t>
            </a:r>
            <a:r>
              <a:rPr lang="uk-UA" sz="1000" b="0" i="0" dirty="0" err="1">
                <a:solidFill>
                  <a:srgbClr val="000000"/>
                </a:solidFill>
                <a:effectLst/>
                <a:latin typeface="Litopys New Roman"/>
              </a:rPr>
              <a:t>были</a:t>
            </a:r>
            <a:r>
              <a:rPr lang="uk-UA" sz="1000" b="0" i="0" dirty="0">
                <a:solidFill>
                  <a:srgbClr val="000000"/>
                </a:solidFill>
                <a:effectLst/>
                <a:latin typeface="Litopys New Roman"/>
              </a:rPr>
              <a:t> люди </a:t>
            </a:r>
            <a:r>
              <a:rPr lang="uk-UA" sz="1000" b="0" i="0" dirty="0" err="1">
                <a:solidFill>
                  <a:srgbClr val="000000"/>
                </a:solidFill>
                <a:effectLst/>
                <a:latin typeface="Litopys New Roman"/>
              </a:rPr>
              <a:t>зацные</a:t>
            </a:r>
            <a:r>
              <a:rPr lang="uk-UA" sz="1000" b="0" i="0" dirty="0">
                <a:solidFill>
                  <a:srgbClr val="000000"/>
                </a:solidFill>
                <a:effectLst/>
                <a:latin typeface="Litopys New Roman"/>
              </a:rPr>
              <a:t>: </a:t>
            </a:r>
            <a:r>
              <a:rPr lang="el-GR" sz="1000" b="0" i="0" dirty="0">
                <a:solidFill>
                  <a:srgbClr val="000000"/>
                </a:solidFill>
                <a:effectLst/>
                <a:latin typeface="Litopys New Roman"/>
              </a:rPr>
              <a:t>Θ</a:t>
            </a:r>
            <a:r>
              <a:rPr lang="uk-UA" sz="1000" b="0" i="0" dirty="0" err="1">
                <a:solidFill>
                  <a:srgbClr val="000000"/>
                </a:solidFill>
                <a:effectLst/>
                <a:latin typeface="Litopys New Roman"/>
              </a:rPr>
              <a:t>едоръ</a:t>
            </a:r>
            <a:r>
              <a:rPr lang="uk-UA" sz="1000" b="0" i="0" dirty="0">
                <a:solidFill>
                  <a:srgbClr val="000000"/>
                </a:solidFill>
                <a:effectLst/>
                <a:latin typeface="Litopys New Roman"/>
              </a:rPr>
              <a:t> княжа, на </a:t>
            </a:r>
            <a:r>
              <a:rPr lang="uk-UA" sz="1000" b="0" i="0" dirty="0" err="1">
                <a:solidFill>
                  <a:srgbClr val="000000"/>
                </a:solidFill>
                <a:effectLst/>
                <a:latin typeface="Litopys New Roman"/>
              </a:rPr>
              <a:t>тотъ</a:t>
            </a:r>
            <a:r>
              <a:rPr lang="uk-UA" sz="1000" b="0" i="0" dirty="0">
                <a:solidFill>
                  <a:srgbClr val="000000"/>
                </a:solidFill>
                <a:effectLst/>
                <a:latin typeface="Litopys New Roman"/>
              </a:rPr>
              <a:t> </a:t>
            </a:r>
            <a:r>
              <a:rPr lang="uk-UA" sz="1000" b="0" i="0" dirty="0" err="1">
                <a:solidFill>
                  <a:srgbClr val="000000"/>
                </a:solidFill>
                <a:effectLst/>
                <a:latin typeface="Litopys New Roman"/>
              </a:rPr>
              <a:t>часъ</a:t>
            </a:r>
            <a:r>
              <a:rPr lang="uk-UA" sz="1000" b="0" i="0" dirty="0">
                <a:solidFill>
                  <a:srgbClr val="000000"/>
                </a:solidFill>
                <a:effectLst/>
                <a:latin typeface="Litopys New Roman"/>
              </a:rPr>
              <a:t> </a:t>
            </a:r>
            <a:r>
              <a:rPr lang="uk-UA" sz="1000" b="0" i="0" dirty="0" err="1">
                <a:solidFill>
                  <a:srgbClr val="000000"/>
                </a:solidFill>
                <a:effectLst/>
                <a:latin typeface="Litopys New Roman"/>
              </a:rPr>
              <a:t>Воевода</a:t>
            </a:r>
            <a:r>
              <a:rPr lang="uk-UA" sz="1000" b="0" i="0" dirty="0">
                <a:solidFill>
                  <a:srgbClr val="000000"/>
                </a:solidFill>
                <a:effectLst/>
                <a:latin typeface="Litopys New Roman"/>
              </a:rPr>
              <a:t> </a:t>
            </a:r>
            <a:r>
              <a:rPr lang="uk-UA" sz="1000" b="0" i="0" dirty="0" err="1">
                <a:solidFill>
                  <a:srgbClr val="000000"/>
                </a:solidFill>
                <a:effectLst/>
                <a:latin typeface="Litopys New Roman"/>
              </a:rPr>
              <a:t>Луцкій</a:t>
            </a:r>
            <a:r>
              <a:rPr lang="uk-UA" sz="1000" b="0" i="0" dirty="0">
                <a:solidFill>
                  <a:srgbClr val="000000"/>
                </a:solidFill>
                <a:effectLst/>
                <a:latin typeface="Litopys New Roman"/>
              </a:rPr>
              <a:t>; </a:t>
            </a:r>
            <a:r>
              <a:rPr lang="uk-UA" sz="1000" b="0" i="0" dirty="0" err="1">
                <a:solidFill>
                  <a:srgbClr val="000000"/>
                </a:solidFill>
                <a:effectLst/>
                <a:latin typeface="Litopys New Roman"/>
              </a:rPr>
              <a:t>Рымонъ</a:t>
            </a:r>
            <a:r>
              <a:rPr lang="uk-UA" sz="1000" b="0" i="0" dirty="0">
                <a:solidFill>
                  <a:srgbClr val="000000"/>
                </a:solidFill>
                <a:effectLst/>
                <a:latin typeface="Litopys New Roman"/>
              </a:rPr>
              <a:t> и </a:t>
            </a:r>
            <a:r>
              <a:rPr lang="uk-UA" sz="1000" b="0" i="0" dirty="0" err="1">
                <a:solidFill>
                  <a:srgbClr val="000000"/>
                </a:solidFill>
                <a:effectLst/>
                <a:latin typeface="Litopys New Roman"/>
              </a:rPr>
              <a:t>Жыкгмонтъ</a:t>
            </a:r>
            <a:r>
              <a:rPr lang="uk-UA" sz="1000" b="0" i="0" dirty="0">
                <a:solidFill>
                  <a:srgbClr val="000000"/>
                </a:solidFill>
                <a:effectLst/>
                <a:latin typeface="Litopys New Roman"/>
              </a:rPr>
              <a:t>, </a:t>
            </a:r>
            <a:r>
              <a:rPr lang="uk-UA" sz="1000" b="0" i="0" dirty="0" err="1">
                <a:solidFill>
                  <a:srgbClr val="000000"/>
                </a:solidFill>
                <a:effectLst/>
                <a:latin typeface="Litopys New Roman"/>
              </a:rPr>
              <a:t>жолнере</a:t>
            </a:r>
            <a:r>
              <a:rPr lang="uk-UA" sz="1000" b="0" i="0" dirty="0">
                <a:solidFill>
                  <a:srgbClr val="000000"/>
                </a:solidFill>
                <a:effectLst/>
                <a:latin typeface="Litopys New Roman"/>
              </a:rPr>
              <a:t> альбо </a:t>
            </a:r>
            <a:r>
              <a:rPr lang="uk-UA" sz="1000" b="0" i="0" dirty="0" err="1">
                <a:solidFill>
                  <a:srgbClr val="000000"/>
                </a:solidFill>
                <a:effectLst/>
                <a:latin typeface="Litopys New Roman"/>
              </a:rPr>
              <a:t>бояре</a:t>
            </a:r>
            <a:r>
              <a:rPr lang="uk-UA" sz="1000" b="0" i="0" dirty="0">
                <a:solidFill>
                  <a:srgbClr val="000000"/>
                </a:solidFill>
                <a:effectLst/>
                <a:latin typeface="Litopys New Roman"/>
              </a:rPr>
              <a:t> з </a:t>
            </a:r>
            <a:r>
              <a:rPr lang="uk-UA" sz="1000" b="0" i="0" dirty="0" err="1">
                <a:solidFill>
                  <a:srgbClr val="000000"/>
                </a:solidFill>
                <a:effectLst/>
                <a:latin typeface="Litopys New Roman"/>
              </a:rPr>
              <a:t>Литвы</a:t>
            </a:r>
            <a:r>
              <a:rPr lang="uk-UA" sz="1000" b="0" i="0" dirty="0">
                <a:solidFill>
                  <a:srgbClr val="000000"/>
                </a:solidFill>
                <a:effectLst/>
                <a:latin typeface="Litopys New Roman"/>
              </a:rPr>
              <a:t>; </a:t>
            </a:r>
            <a:r>
              <a:rPr lang="uk-UA" sz="1000" b="0" i="0" dirty="0" err="1">
                <a:solidFill>
                  <a:srgbClr val="000000"/>
                </a:solidFill>
                <a:effectLst/>
                <a:latin typeface="Litopys New Roman"/>
              </a:rPr>
              <a:t>такъ</a:t>
            </a:r>
            <a:r>
              <a:rPr lang="uk-UA" sz="1000" b="0" i="0" dirty="0">
                <a:solidFill>
                  <a:srgbClr val="000000"/>
                </a:solidFill>
                <a:effectLst/>
                <a:latin typeface="Litopys New Roman"/>
              </a:rPr>
              <a:t> </a:t>
            </a:r>
            <a:r>
              <a:rPr lang="uk-UA" sz="1000" b="0" i="0" dirty="0" err="1">
                <a:solidFill>
                  <a:srgbClr val="000000"/>
                </a:solidFill>
                <a:effectLst/>
                <a:latin typeface="Litopys New Roman"/>
              </a:rPr>
              <a:t>тежъ</a:t>
            </a:r>
            <a:r>
              <a:rPr lang="uk-UA" sz="1000" b="0" i="0" dirty="0">
                <a:solidFill>
                  <a:srgbClr val="000000"/>
                </a:solidFill>
                <a:effectLst/>
                <a:latin typeface="Litopys New Roman"/>
              </a:rPr>
              <a:t> </a:t>
            </a:r>
            <a:r>
              <a:rPr lang="uk-UA" sz="1000" b="0" i="0" dirty="0" err="1">
                <a:solidFill>
                  <a:srgbClr val="000000"/>
                </a:solidFill>
                <a:effectLst/>
                <a:latin typeface="Litopys New Roman"/>
              </a:rPr>
              <a:t>Минкгайло</a:t>
            </a:r>
            <a:r>
              <a:rPr lang="uk-UA" sz="1000" b="0" i="0" dirty="0">
                <a:solidFill>
                  <a:srgbClr val="000000"/>
                </a:solidFill>
                <a:effectLst/>
                <a:latin typeface="Litopys New Roman"/>
              </a:rPr>
              <a:t> з </a:t>
            </a:r>
            <a:r>
              <a:rPr lang="uk-UA" sz="1000" b="0" i="0" dirty="0" err="1">
                <a:solidFill>
                  <a:srgbClr val="000000"/>
                </a:solidFill>
                <a:effectLst/>
                <a:latin typeface="Litopys New Roman"/>
              </a:rPr>
              <a:t>Ошмены</a:t>
            </a:r>
            <a:r>
              <a:rPr lang="uk-UA" sz="1000" b="0" i="0" dirty="0">
                <a:solidFill>
                  <a:srgbClr val="000000"/>
                </a:solidFill>
                <a:effectLst/>
                <a:latin typeface="Litopys New Roman"/>
              </a:rPr>
              <a:t>, </a:t>
            </a:r>
            <a:r>
              <a:rPr lang="uk-UA" sz="1000" b="0" i="0" dirty="0" err="1">
                <a:solidFill>
                  <a:srgbClr val="000000"/>
                </a:solidFill>
                <a:effectLst/>
                <a:latin typeface="Litopys New Roman"/>
              </a:rPr>
              <a:t>тежъ</a:t>
            </a:r>
            <a:r>
              <a:rPr lang="uk-UA" sz="1000" b="0" i="0" dirty="0">
                <a:solidFill>
                  <a:srgbClr val="000000"/>
                </a:solidFill>
                <a:effectLst/>
                <a:latin typeface="Litopys New Roman"/>
              </a:rPr>
              <a:t> з </a:t>
            </a:r>
            <a:r>
              <a:rPr lang="uk-UA" sz="1000" b="0" i="0" dirty="0" err="1">
                <a:solidFill>
                  <a:srgbClr val="000000"/>
                </a:solidFill>
                <a:effectLst/>
                <a:latin typeface="Litopys New Roman"/>
              </a:rPr>
              <a:t>Литвы</a:t>
            </a:r>
            <a:r>
              <a:rPr lang="uk-UA" sz="1000" b="0" i="0" dirty="0">
                <a:solidFill>
                  <a:srgbClr val="000000"/>
                </a:solidFill>
                <a:effectLst/>
                <a:latin typeface="Litopys New Roman"/>
              </a:rPr>
              <a:t>. И при </a:t>
            </a:r>
            <a:r>
              <a:rPr lang="uk-UA" sz="1000" b="0" i="0" dirty="0" err="1">
                <a:solidFill>
                  <a:srgbClr val="000000"/>
                </a:solidFill>
                <a:effectLst/>
                <a:latin typeface="Litopys New Roman"/>
              </a:rPr>
              <a:t>многихъ</a:t>
            </a:r>
            <a:r>
              <a:rPr lang="uk-UA" sz="1000" b="0" i="0" dirty="0">
                <a:solidFill>
                  <a:srgbClr val="000000"/>
                </a:solidFill>
                <a:effectLst/>
                <a:latin typeface="Litopys New Roman"/>
              </a:rPr>
              <a:t> людей </a:t>
            </a:r>
            <a:r>
              <a:rPr lang="uk-UA" sz="1000" b="0" i="0" dirty="0" err="1">
                <a:solidFill>
                  <a:srgbClr val="000000"/>
                </a:solidFill>
                <a:effectLst/>
                <a:latin typeface="Litopys New Roman"/>
              </a:rPr>
              <a:t>веры</a:t>
            </a:r>
            <a:r>
              <a:rPr lang="uk-UA" sz="1000" b="0" i="0" dirty="0">
                <a:solidFill>
                  <a:srgbClr val="000000"/>
                </a:solidFill>
                <a:effectLst/>
                <a:latin typeface="Litopys New Roman"/>
              </a:rPr>
              <a:t> </a:t>
            </a:r>
            <a:r>
              <a:rPr lang="uk-UA" sz="1000" b="0" i="0" dirty="0" err="1">
                <a:solidFill>
                  <a:srgbClr val="000000"/>
                </a:solidFill>
                <a:effectLst/>
                <a:latin typeface="Litopys New Roman"/>
              </a:rPr>
              <a:t>годныхъ</a:t>
            </a:r>
            <a:r>
              <a:rPr lang="uk-UA" sz="1000" b="0" i="0" dirty="0">
                <a:solidFill>
                  <a:srgbClr val="000000"/>
                </a:solidFill>
                <a:effectLst/>
                <a:latin typeface="Litopys New Roman"/>
              </a:rPr>
              <a:t> </a:t>
            </a:r>
            <a:r>
              <a:rPr lang="uk-UA" sz="1000" b="0" i="0" dirty="0" err="1">
                <a:solidFill>
                  <a:srgbClr val="000000"/>
                </a:solidFill>
                <a:effectLst/>
                <a:latin typeface="Litopys New Roman"/>
              </a:rPr>
              <a:t>светковъ</a:t>
            </a:r>
            <a:r>
              <a:rPr lang="uk-UA" sz="1000" b="0" i="0" dirty="0">
                <a:solidFill>
                  <a:srgbClr val="000000"/>
                </a:solidFill>
                <a:effectLst/>
                <a:latin typeface="Litopys New Roman"/>
              </a:rPr>
              <a:t>.</a:t>
            </a:r>
          </a:p>
          <a:p>
            <a:pPr marL="381000" indent="0" algn="just">
              <a:lnSpc>
                <a:spcPts val="1400"/>
              </a:lnSpc>
              <a:buNone/>
            </a:pPr>
            <a:r>
              <a:rPr lang="ru-RU" sz="1000" b="0" i="0" dirty="0">
                <a:solidFill>
                  <a:srgbClr val="000000"/>
                </a:solidFill>
                <a:effectLst/>
                <a:latin typeface="Litopys New Roman"/>
              </a:rPr>
              <a:t>И для </a:t>
            </a:r>
            <a:r>
              <a:rPr lang="ru-RU" sz="1000" b="0" i="0" dirty="0" err="1">
                <a:solidFill>
                  <a:srgbClr val="000000"/>
                </a:solidFill>
                <a:effectLst/>
                <a:latin typeface="Litopys New Roman"/>
              </a:rPr>
              <a:t>лепшое</a:t>
            </a:r>
            <a:r>
              <a:rPr lang="ru-RU" sz="1000" b="0" i="0" dirty="0">
                <a:solidFill>
                  <a:srgbClr val="000000"/>
                </a:solidFill>
                <a:effectLst/>
                <a:latin typeface="Litopys New Roman"/>
              </a:rPr>
              <a:t> веры и </a:t>
            </a:r>
            <a:r>
              <a:rPr lang="ru-RU" sz="1000" b="0" i="0" dirty="0" err="1">
                <a:solidFill>
                  <a:srgbClr val="000000"/>
                </a:solidFill>
                <a:effectLst/>
                <a:latin typeface="Litopys New Roman"/>
              </a:rPr>
              <a:t>моцы</a:t>
            </a:r>
            <a:r>
              <a:rPr lang="ru-RU" sz="1000" b="0" i="0" dirty="0">
                <a:solidFill>
                  <a:srgbClr val="000000"/>
                </a:solidFill>
                <a:effectLst/>
                <a:latin typeface="Litopys New Roman"/>
              </a:rPr>
              <a:t> до того листу </a:t>
            </a:r>
            <a:r>
              <a:rPr lang="ru-RU" sz="1000" b="0" i="0" dirty="0" err="1">
                <a:solidFill>
                  <a:srgbClr val="000000"/>
                </a:solidFill>
                <a:effectLst/>
                <a:latin typeface="Litopys New Roman"/>
              </a:rPr>
              <a:t>привилею</a:t>
            </a:r>
            <a:r>
              <a:rPr lang="ru-RU" sz="1000" b="0" i="0" dirty="0">
                <a:solidFill>
                  <a:srgbClr val="000000"/>
                </a:solidFill>
                <a:effectLst/>
                <a:latin typeface="Litopys New Roman"/>
              </a:rPr>
              <a:t> </a:t>
            </a:r>
            <a:r>
              <a:rPr lang="ru-RU" sz="1000" b="0" i="0" dirty="0" err="1">
                <a:solidFill>
                  <a:srgbClr val="000000"/>
                </a:solidFill>
                <a:effectLst/>
                <a:latin typeface="Litopys New Roman"/>
              </a:rPr>
              <a:t>печатъ</a:t>
            </a:r>
            <a:r>
              <a:rPr lang="ru-RU" sz="1000" b="0" i="0" dirty="0">
                <a:solidFill>
                  <a:srgbClr val="000000"/>
                </a:solidFill>
                <a:effectLst/>
                <a:latin typeface="Litopys New Roman"/>
              </a:rPr>
              <a:t> Наша есть </a:t>
            </a:r>
            <a:r>
              <a:rPr lang="ru-RU" sz="1000" b="0" i="0" dirty="0" err="1">
                <a:solidFill>
                  <a:srgbClr val="000000"/>
                </a:solidFill>
                <a:effectLst/>
                <a:latin typeface="Litopys New Roman"/>
              </a:rPr>
              <a:t>завешона</a:t>
            </a:r>
            <a:r>
              <a:rPr lang="ru-RU" sz="1000" b="0" i="0" dirty="0">
                <a:solidFill>
                  <a:srgbClr val="000000"/>
                </a:solidFill>
                <a:effectLst/>
                <a:latin typeface="Litopys New Roman"/>
              </a:rPr>
              <a:t>. Писано у </a:t>
            </a:r>
            <a:r>
              <a:rPr lang="ru-RU" sz="1000" b="0" i="0" dirty="0" err="1">
                <a:solidFill>
                  <a:srgbClr val="000000"/>
                </a:solidFill>
                <a:effectLst/>
                <a:latin typeface="Litopys New Roman"/>
              </a:rPr>
              <a:t>Вилни</a:t>
            </a:r>
            <a:r>
              <a:rPr lang="ru-RU" sz="1000" b="0" i="0" dirty="0">
                <a:solidFill>
                  <a:srgbClr val="000000"/>
                </a:solidFill>
                <a:effectLst/>
                <a:latin typeface="Litopys New Roman"/>
              </a:rPr>
              <a:t>, </a:t>
            </a:r>
            <a:r>
              <a:rPr lang="ru-RU" sz="1000" b="0" i="0" dirty="0" err="1">
                <a:solidFill>
                  <a:srgbClr val="000000"/>
                </a:solidFill>
                <a:effectLst/>
                <a:latin typeface="Litopys New Roman"/>
              </a:rPr>
              <a:t>подъ</a:t>
            </a:r>
            <a:r>
              <a:rPr lang="ru-RU" sz="1000" b="0" i="0" dirty="0">
                <a:solidFill>
                  <a:srgbClr val="000000"/>
                </a:solidFill>
                <a:effectLst/>
                <a:latin typeface="Litopys New Roman"/>
              </a:rPr>
              <a:t> лета </a:t>
            </a:r>
            <a:r>
              <a:rPr lang="ru-RU" sz="1000" b="0" i="0" dirty="0" err="1">
                <a:solidFill>
                  <a:srgbClr val="000000"/>
                </a:solidFill>
                <a:effectLst/>
                <a:latin typeface="Litopys New Roman"/>
              </a:rPr>
              <a:t>Божого</a:t>
            </a:r>
            <a:r>
              <a:rPr lang="ru-RU" sz="1000" b="0" i="0" dirty="0">
                <a:solidFill>
                  <a:srgbClr val="000000"/>
                </a:solidFill>
                <a:effectLst/>
                <a:latin typeface="Litopys New Roman"/>
              </a:rPr>
              <a:t> </a:t>
            </a:r>
            <a:r>
              <a:rPr lang="ru-RU" sz="1000" b="0" i="0" dirty="0" err="1">
                <a:solidFill>
                  <a:srgbClr val="000000"/>
                </a:solidFill>
                <a:effectLst/>
                <a:latin typeface="Litopys New Roman"/>
              </a:rPr>
              <a:t>нароженя</a:t>
            </a:r>
            <a:r>
              <a:rPr lang="ru-RU" sz="1000" b="0" i="0" dirty="0">
                <a:solidFill>
                  <a:srgbClr val="000000"/>
                </a:solidFill>
                <a:effectLst/>
                <a:latin typeface="Litopys New Roman"/>
              </a:rPr>
              <a:t> 1547, </a:t>
            </a:r>
            <a:r>
              <a:rPr lang="ru-RU" sz="1000" b="0" i="0" dirty="0" err="1">
                <a:solidFill>
                  <a:srgbClr val="000000"/>
                </a:solidFill>
                <a:effectLst/>
                <a:latin typeface="Litopys New Roman"/>
              </a:rPr>
              <a:t>месеца</a:t>
            </a:r>
            <a:r>
              <a:rPr lang="ru-RU" sz="1000" b="0" i="0" dirty="0">
                <a:solidFill>
                  <a:srgbClr val="000000"/>
                </a:solidFill>
                <a:effectLst/>
                <a:latin typeface="Litopys New Roman"/>
              </a:rPr>
              <a:t> Августа 19 день, индикт 5.</a:t>
            </a:r>
          </a:p>
          <a:p>
            <a:pPr marL="381000" indent="0" algn="just">
              <a:lnSpc>
                <a:spcPts val="1400"/>
              </a:lnSpc>
              <a:buNone/>
            </a:pPr>
            <a:r>
              <a:rPr lang="ru-RU" sz="1000" b="0" i="0" dirty="0" err="1">
                <a:solidFill>
                  <a:srgbClr val="000000"/>
                </a:solidFill>
                <a:effectLst/>
                <a:latin typeface="Litopys New Roman"/>
              </a:rPr>
              <a:t>Sigismundus</a:t>
            </a:r>
            <a:r>
              <a:rPr lang="ru-RU" sz="1000" b="0" i="0" dirty="0">
                <a:solidFill>
                  <a:srgbClr val="000000"/>
                </a:solidFill>
                <a:effectLst/>
                <a:latin typeface="Litopys New Roman"/>
              </a:rPr>
              <a:t> </a:t>
            </a:r>
            <a:r>
              <a:rPr lang="ru-RU" sz="1000" b="0" i="0" dirty="0" err="1">
                <a:solidFill>
                  <a:srgbClr val="000000"/>
                </a:solidFill>
                <a:effectLst/>
                <a:latin typeface="Litopys New Roman"/>
              </a:rPr>
              <a:t>Augustus</a:t>
            </a:r>
            <a:r>
              <a:rPr lang="ru-RU" sz="1000" b="0" i="0" dirty="0">
                <a:solidFill>
                  <a:srgbClr val="000000"/>
                </a:solidFill>
                <a:effectLst/>
                <a:latin typeface="Litopys New Roman"/>
              </a:rPr>
              <a:t>, </a:t>
            </a:r>
            <a:r>
              <a:rPr lang="ru-RU" sz="1000" b="0" i="0" dirty="0" err="1">
                <a:solidFill>
                  <a:srgbClr val="000000"/>
                </a:solidFill>
                <a:effectLst/>
                <a:latin typeface="Litopys New Roman"/>
              </a:rPr>
              <a:t>Rex</a:t>
            </a:r>
            <a:r>
              <a:rPr lang="ru-RU" sz="1000" b="0" i="0" dirty="0">
                <a:solidFill>
                  <a:srgbClr val="000000"/>
                </a:solidFill>
                <a:effectLst/>
                <a:latin typeface="Litopys New Roman"/>
              </a:rPr>
              <a:t>.</a:t>
            </a:r>
          </a:p>
          <a:p>
            <a:pPr marL="381000" indent="0" algn="just">
              <a:lnSpc>
                <a:spcPts val="1400"/>
              </a:lnSpc>
              <a:buNone/>
            </a:pPr>
            <a:r>
              <a:rPr lang="ru-RU" sz="1000" b="0" i="0" dirty="0" err="1">
                <a:solidFill>
                  <a:srgbClr val="000000"/>
                </a:solidFill>
                <a:effectLst/>
                <a:latin typeface="Litopys New Roman"/>
              </a:rPr>
              <a:t>Валериянъ</a:t>
            </a:r>
            <a:r>
              <a:rPr lang="ru-RU" sz="1000" b="0" i="0" dirty="0">
                <a:solidFill>
                  <a:srgbClr val="000000"/>
                </a:solidFill>
                <a:effectLst/>
                <a:latin typeface="Litopys New Roman"/>
              </a:rPr>
              <a:t>, писарь.</a:t>
            </a:r>
          </a:p>
          <a:p>
            <a:pPr marL="0" indent="0">
              <a:buNone/>
            </a:pPr>
            <a:endParaRPr lang="ru-UA" sz="1100" dirty="0"/>
          </a:p>
        </p:txBody>
      </p:sp>
    </p:spTree>
    <p:extLst>
      <p:ext uri="{BB962C8B-B14F-4D97-AF65-F5344CB8AC3E}">
        <p14:creationId xmlns:p14="http://schemas.microsoft.com/office/powerpoint/2010/main" val="336484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454" y="819262"/>
            <a:ext cx="6798734" cy="1303867"/>
          </a:xfrm>
        </p:spPr>
        <p:txBody>
          <a:bodyPr>
            <a:noAutofit/>
          </a:bodyPr>
          <a:lstStyle/>
          <a:p>
            <a:r>
              <a:rPr lang="uk-UA" sz="2800" dirty="0"/>
              <a:t>Значний вплив на розвиток  українського  діловодства  мав „</a:t>
            </a:r>
            <a:r>
              <a:rPr lang="uk-UA" sz="2800" b="1" dirty="0"/>
              <a:t>Литовський статут</a:t>
            </a:r>
            <a:r>
              <a:rPr lang="uk-UA" sz="2800" dirty="0"/>
              <a:t>” </a:t>
            </a:r>
            <a:r>
              <a:rPr lang="uk-UA" sz="2800" dirty="0" err="1"/>
              <a:t>ХУІст</a:t>
            </a:r>
            <a:r>
              <a:rPr lang="uk-UA" sz="2800" dirty="0"/>
              <a:t>.  та численні канцелярії: ратушні, </a:t>
            </a:r>
            <a:r>
              <a:rPr lang="uk-UA" sz="2800" dirty="0" err="1"/>
              <a:t>городські</a:t>
            </a:r>
            <a:r>
              <a:rPr lang="uk-UA" sz="2800" dirty="0"/>
              <a:t>, </a:t>
            </a:r>
            <a:r>
              <a:rPr lang="uk-UA" sz="2800" dirty="0" err="1"/>
              <a:t>підкоморські</a:t>
            </a:r>
            <a:endParaRPr lang="ru-RU" sz="2800" dirty="0"/>
          </a:p>
        </p:txBody>
      </p:sp>
      <p:pic>
        <p:nvPicPr>
          <p:cNvPr id="5" name="Содержимое 4" descr="Trečiojo_Lietuvos_Statuto_antraštinis_puslapis,_1588_m.LD3312.JPG"/>
          <p:cNvPicPr>
            <a:picLocks noGrp="1" noChangeAspect="1"/>
          </p:cNvPicPr>
          <p:nvPr>
            <p:ph sz="half" idx="1"/>
          </p:nvPr>
        </p:nvPicPr>
        <p:blipFill>
          <a:blip r:embed="rId2" cstate="print"/>
          <a:stretch>
            <a:fillRect/>
          </a:stretch>
        </p:blipFill>
        <p:spPr>
          <a:xfrm>
            <a:off x="1176866" y="2493159"/>
            <a:ext cx="2758653" cy="3446462"/>
          </a:xfrm>
        </p:spPr>
      </p:pic>
      <p:pic>
        <p:nvPicPr>
          <p:cNvPr id="6" name="Содержимое 5" descr="3a7679a3.png"/>
          <p:cNvPicPr>
            <a:picLocks noGrp="1" noChangeAspect="1"/>
          </p:cNvPicPr>
          <p:nvPr>
            <p:ph sz="half" idx="2"/>
          </p:nvPr>
        </p:nvPicPr>
        <p:blipFill>
          <a:blip r:embed="rId3" cstate="print"/>
          <a:stretch>
            <a:fillRect/>
          </a:stretch>
        </p:blipFill>
        <p:spPr>
          <a:xfrm>
            <a:off x="4929191" y="2420887"/>
            <a:ext cx="3343114" cy="365131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3.jpg"/>
          <p:cNvPicPr>
            <a:picLocks noChangeAspect="1"/>
          </p:cNvPicPr>
          <p:nvPr/>
        </p:nvPicPr>
        <p:blipFill>
          <a:blip r:embed="rId2" cstate="print"/>
          <a:stretch>
            <a:fillRect/>
          </a:stretch>
        </p:blipFill>
        <p:spPr>
          <a:xfrm>
            <a:off x="0" y="241641"/>
            <a:ext cx="9144000" cy="63747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8610"/>
          </a:xfrm>
        </p:spPr>
        <p:txBody>
          <a:bodyPr>
            <a:normAutofit/>
          </a:bodyPr>
          <a:lstStyle/>
          <a:p>
            <a:r>
              <a:rPr lang="uk-UA" sz="2400" i="1" dirty="0">
                <a:solidFill>
                  <a:srgbClr val="002060"/>
                </a:solidFill>
              </a:rPr>
              <a:t>Послідовність  дотримання поданих у Статуті зразків  залежала від типу ділового документа (наказ, ордер, універсал, офіційний лист канцелярії  чи ратуші, акти купівлі-продажу.  Численними  були  і юридично-ділові документи: судові акти, супліки-скарги, купчі і дарчі грамоти, духівниці, описи  та реєстри майна, грамоти про борг  та його відстрочку, суперечки і сварки за ґрунт і т. ін.</a:t>
            </a:r>
            <a:br>
              <a:rPr lang="ru-RU" sz="2400" dirty="0"/>
            </a:br>
            <a:endParaRPr lang="ru-RU" sz="2400" dirty="0"/>
          </a:p>
        </p:txBody>
      </p:sp>
      <p:pic>
        <p:nvPicPr>
          <p:cNvPr id="5" name="Содержимое 4" descr="text1.jpg"/>
          <p:cNvPicPr>
            <a:picLocks noGrp="1" noChangeAspect="1"/>
          </p:cNvPicPr>
          <p:nvPr>
            <p:ph idx="1"/>
          </p:nvPr>
        </p:nvPicPr>
        <p:blipFill>
          <a:blip r:embed="rId2" cstate="print"/>
          <a:stretch>
            <a:fillRect/>
          </a:stretch>
        </p:blipFill>
        <p:spPr>
          <a:xfrm>
            <a:off x="2024793" y="2652649"/>
            <a:ext cx="5102352" cy="312115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9C71A5-AEF4-4395-B88C-D34923E8CE6C}"/>
              </a:ext>
            </a:extLst>
          </p:cNvPr>
          <p:cNvSpPr>
            <a:spLocks noGrp="1"/>
          </p:cNvSpPr>
          <p:nvPr>
            <p:ph type="title"/>
          </p:nvPr>
        </p:nvSpPr>
        <p:spPr>
          <a:xfrm>
            <a:off x="1278465" y="836713"/>
            <a:ext cx="6595534" cy="576063"/>
          </a:xfrm>
        </p:spPr>
        <p:txBody>
          <a:bodyPr>
            <a:noAutofit/>
          </a:bodyPr>
          <a:lstStyle/>
          <a:p>
            <a:r>
              <a:rPr lang="uk-UA" sz="2000" dirty="0">
                <a:solidFill>
                  <a:srgbClr val="FF0000"/>
                </a:solidFill>
              </a:rPr>
              <a:t>Спроби створення правил роботи з документами у вигляді </a:t>
            </a:r>
            <a:r>
              <a:rPr lang="uk-UA" sz="2000" dirty="0" err="1">
                <a:solidFill>
                  <a:srgbClr val="FF0000"/>
                </a:solidFill>
              </a:rPr>
              <a:t>формулярників</a:t>
            </a:r>
            <a:endParaRPr lang="ru-UA" sz="2000" dirty="0">
              <a:solidFill>
                <a:srgbClr val="FF0000"/>
              </a:solidFill>
            </a:endParaRPr>
          </a:p>
        </p:txBody>
      </p:sp>
      <p:sp>
        <p:nvSpPr>
          <p:cNvPr id="3" name="Текст 2">
            <a:extLst>
              <a:ext uri="{FF2B5EF4-FFF2-40B4-BE49-F238E27FC236}">
                <a16:creationId xmlns:a16="http://schemas.microsoft.com/office/drawing/2014/main" id="{43F95FBE-4DFB-4E67-89F3-1344FCDF51FE}"/>
              </a:ext>
            </a:extLst>
          </p:cNvPr>
          <p:cNvSpPr>
            <a:spLocks noGrp="1"/>
          </p:cNvSpPr>
          <p:nvPr>
            <p:ph type="body" idx="1"/>
          </p:nvPr>
        </p:nvSpPr>
        <p:spPr>
          <a:xfrm>
            <a:off x="1278465" y="1556792"/>
            <a:ext cx="6595534" cy="4176463"/>
          </a:xfrm>
        </p:spPr>
        <p:txBody>
          <a:bodyPr>
            <a:normAutofit/>
          </a:bodyPr>
          <a:lstStyle/>
          <a:p>
            <a:pPr>
              <a:lnSpc>
                <a:spcPct val="150000"/>
              </a:lnSpc>
            </a:pPr>
            <a:r>
              <a:rPr lang="ru-UA" sz="1800" dirty="0" err="1">
                <a:effectLst/>
                <a:latin typeface="Times New Roman" panose="02020603050405020304" pitchFamily="18" charset="0"/>
                <a:ea typeface="Times New Roman" panose="02020603050405020304" pitchFamily="18" charset="0"/>
              </a:rPr>
              <a:t>Спроби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створення</a:t>
            </a:r>
            <a:r>
              <a:rPr lang="ru-UA" sz="1800" dirty="0">
                <a:effectLst/>
                <a:latin typeface="Times New Roman" panose="02020603050405020304" pitchFamily="18" charset="0"/>
                <a:ea typeface="Times New Roman" panose="02020603050405020304" pitchFamily="18" charset="0"/>
              </a:rPr>
              <a:t> правил </a:t>
            </a:r>
            <a:r>
              <a:rPr lang="ru-UA" sz="1800" dirty="0" err="1">
                <a:effectLst/>
                <a:latin typeface="Times New Roman" panose="02020603050405020304" pitchFamily="18" charset="0"/>
                <a:ea typeface="Times New Roman" panose="02020603050405020304" pitchFamily="18" charset="0"/>
              </a:rPr>
              <a:t>роботи</a:t>
            </a:r>
            <a:r>
              <a:rPr lang="ru-UA" sz="1800" dirty="0">
                <a:effectLst/>
                <a:latin typeface="Times New Roman" panose="02020603050405020304" pitchFamily="18" charset="0"/>
                <a:ea typeface="Times New Roman" panose="02020603050405020304" pitchFamily="18" charset="0"/>
              </a:rPr>
              <a:t> з документами, у т. ч. </a:t>
            </a:r>
            <a:r>
              <a:rPr lang="ru-UA" sz="1800" dirty="0" err="1">
                <a:effectLst/>
                <a:latin typeface="Times New Roman" panose="02020603050405020304" pitchFamily="18" charset="0"/>
                <a:ea typeface="Times New Roman" panose="02020603050405020304" pitchFamily="18" charset="0"/>
              </a:rPr>
              <a:t>управлінськими</a:t>
            </a:r>
            <a:r>
              <a:rPr lang="ru-UA" sz="1800" dirty="0">
                <a:effectLst/>
                <a:latin typeface="Times New Roman" panose="02020603050405020304" pitchFamily="18" charset="0"/>
                <a:ea typeface="Times New Roman" panose="02020603050405020304" pitchFamily="18" charset="0"/>
              </a:rPr>
              <a:t>, і </a:t>
            </a:r>
            <a:r>
              <a:rPr lang="ru-UA" sz="1800" dirty="0" err="1">
                <a:effectLst/>
                <a:latin typeface="Times New Roman" panose="02020603050405020304" pitchFamily="18" charset="0"/>
                <a:ea typeface="Times New Roman" panose="02020603050405020304" pitchFamily="18" charset="0"/>
              </a:rPr>
              <a:t>формулювання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вимог</a:t>
            </a:r>
            <a:r>
              <a:rPr lang="ru-UA" sz="1800" dirty="0">
                <a:effectLst/>
                <a:latin typeface="Times New Roman" panose="02020603050405020304" pitchFamily="18" charset="0"/>
                <a:ea typeface="Times New Roman" panose="02020603050405020304" pitchFamily="18" charset="0"/>
              </a:rPr>
              <a:t> до </a:t>
            </a:r>
            <a:r>
              <a:rPr lang="ru-UA" sz="1800" dirty="0" err="1">
                <a:effectLst/>
                <a:latin typeface="Times New Roman" panose="02020603050405020304" pitchFamily="18" charset="0"/>
                <a:ea typeface="Times New Roman" panose="02020603050405020304" pitchFamily="18" charset="0"/>
              </a:rPr>
              <a:t>їхнього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оформлення</a:t>
            </a:r>
            <a:r>
              <a:rPr lang="ru-UA"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дослідники (</a:t>
            </a:r>
            <a:r>
              <a:rPr lang="uk-UA" sz="1800" dirty="0" err="1">
                <a:effectLst/>
                <a:latin typeface="Times New Roman" panose="02020603050405020304" pitchFamily="18" charset="0"/>
                <a:ea typeface="Times New Roman" panose="02020603050405020304" pitchFamily="18" charset="0"/>
              </a:rPr>
              <a:t>Н.В.Ковальчук</a:t>
            </a:r>
            <a:r>
              <a:rPr lang="uk-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відносять</a:t>
            </a:r>
            <a:r>
              <a:rPr lang="ru-UA" sz="1800" dirty="0">
                <a:effectLst/>
                <a:latin typeface="Times New Roman" panose="02020603050405020304" pitchFamily="18" charset="0"/>
                <a:ea typeface="Times New Roman" panose="02020603050405020304" pitchFamily="18" charset="0"/>
              </a:rPr>
              <a:t> до XVI-XVII </a:t>
            </a:r>
            <a:r>
              <a:rPr lang="ru-UA" sz="1800" dirty="0" err="1">
                <a:effectLst/>
                <a:latin typeface="Times New Roman" panose="02020603050405020304" pitchFamily="18" charset="0"/>
                <a:ea typeface="Times New Roman" panose="02020603050405020304" pitchFamily="18" charset="0"/>
              </a:rPr>
              <a:t>ст</a:t>
            </a:r>
            <a:r>
              <a:rPr lang="uk-UA" sz="1800" dirty="0">
                <a:effectLst/>
                <a:latin typeface="Times New Roman" panose="02020603050405020304" pitchFamily="18" charset="0"/>
                <a:ea typeface="Times New Roman" panose="02020603050405020304" pitchFamily="18" charset="0"/>
              </a:rPr>
              <a:t>.</a:t>
            </a:r>
          </a:p>
          <a:p>
            <a:pPr>
              <a:lnSpc>
                <a:spcPct val="150000"/>
              </a:lnSpc>
            </a:pPr>
            <a:r>
              <a:rPr lang="uk-UA" sz="1800" dirty="0">
                <a:latin typeface="Times New Roman" panose="02020603050405020304" pitchFamily="18" charset="0"/>
                <a:ea typeface="Times New Roman" panose="02020603050405020304" pitchFamily="18" charset="0"/>
              </a:rPr>
              <a:t>Ц</a:t>
            </a:r>
            <a:r>
              <a:rPr lang="uk-UA" sz="1800" dirty="0">
                <a:effectLst/>
                <a:latin typeface="Times New Roman" panose="02020603050405020304" pitchFamily="18" charset="0"/>
                <a:ea typeface="Times New Roman" panose="02020603050405020304" pitchFamily="18" charset="0"/>
              </a:rPr>
              <a:t>е були </a:t>
            </a:r>
            <a:r>
              <a:rPr lang="ru-UA" sz="1800" dirty="0" err="1">
                <a:effectLst/>
                <a:latin typeface="Times New Roman" panose="02020603050405020304" pitchFamily="18" charset="0"/>
                <a:ea typeface="Times New Roman" panose="02020603050405020304" pitchFamily="18" charset="0"/>
              </a:rPr>
              <a:t>абетки</a:t>
            </a:r>
            <a:r>
              <a:rPr lang="ru-UA" sz="1800" dirty="0">
                <a:effectLst/>
                <a:latin typeface="Times New Roman" panose="02020603050405020304" pitchFamily="18" charset="0"/>
                <a:ea typeface="Times New Roman" panose="02020603050405020304" pitchFamily="18" charset="0"/>
              </a:rPr>
              <a:t>-прописи для </a:t>
            </a:r>
            <a:r>
              <a:rPr lang="ru-UA" sz="1800" dirty="0" err="1">
                <a:effectLst/>
                <a:latin typeface="Times New Roman" panose="02020603050405020304" pitchFamily="18" charset="0"/>
                <a:ea typeface="Times New Roman" panose="02020603050405020304" pitchFamily="18" charset="0"/>
              </a:rPr>
              <a:t>переписувачів</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трафарети-зразки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шаблонні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набори</a:t>
            </a:r>
            <a:r>
              <a:rPr lang="ru-UA" sz="1800" dirty="0">
                <a:effectLst/>
                <a:latin typeface="Times New Roman" panose="02020603050405020304" pitchFamily="18" charset="0"/>
                <a:ea typeface="Times New Roman" panose="02020603050405020304" pitchFamily="18" charset="0"/>
              </a:rPr>
              <a:t> фраз і </a:t>
            </a:r>
            <a:r>
              <a:rPr lang="ru-UA" sz="1800" dirty="0" err="1">
                <a:effectLst/>
                <a:latin typeface="Times New Roman" panose="02020603050405020304" pitchFamily="18" charset="0"/>
                <a:ea typeface="Times New Roman" panose="02020603050405020304" pitchFamily="18" charset="0"/>
              </a:rPr>
              <a:t>висловів</a:t>
            </a:r>
            <a:r>
              <a:rPr lang="uk-UA" sz="1800" dirty="0">
                <a:effectLst/>
                <a:latin typeface="Times New Roman" panose="02020603050405020304" pitchFamily="18" charset="0"/>
                <a:ea typeface="Times New Roman" panose="02020603050405020304" pitchFamily="18" charset="0"/>
              </a:rPr>
              <a:t>.</a:t>
            </a:r>
            <a:endParaRPr lang="uk-UA" sz="1800" dirty="0">
              <a:latin typeface="Times New Roman" panose="02020603050405020304" pitchFamily="18" charset="0"/>
              <a:ea typeface="Times New Roman" panose="02020603050405020304" pitchFamily="18" charset="0"/>
            </a:endParaRPr>
          </a:p>
          <a:p>
            <a:pPr marL="285750" indent="-285750">
              <a:lnSpc>
                <a:spcPct val="150000"/>
              </a:lnSpc>
              <a:buFont typeface="Wingdings" panose="05000000000000000000" pitchFamily="2" charset="2"/>
              <a:buChar char="ü"/>
            </a:pPr>
            <a:r>
              <a:rPr lang="ru-UA" sz="1800" i="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З’являються перші</a:t>
            </a:r>
            <a:r>
              <a:rPr lang="uk-UA" sz="1800" i="1" dirty="0">
                <a:solidFill>
                  <a:srgbClr val="FF0000"/>
                </a:solidFill>
                <a:effectLst/>
                <a:latin typeface="Times New Roman" panose="02020603050405020304" pitchFamily="18" charset="0"/>
                <a:ea typeface="Times New Roman" panose="02020603050405020304" pitchFamily="18" charset="0"/>
              </a:rPr>
              <a:t> </a:t>
            </a:r>
            <a:r>
              <a:rPr lang="uk-UA" sz="1800" b="1" i="1" dirty="0">
                <a:solidFill>
                  <a:srgbClr val="FF0000"/>
                </a:solidFill>
                <a:effectLst/>
                <a:latin typeface="Times New Roman" panose="02020603050405020304" pitchFamily="18" charset="0"/>
                <a:ea typeface="Times New Roman" panose="02020603050405020304" pitchFamily="18" charset="0"/>
              </a:rPr>
              <a:t>ф</a:t>
            </a:r>
            <a:r>
              <a:rPr lang="ru-UA" sz="1800" b="1" i="1" dirty="0" err="1">
                <a:solidFill>
                  <a:srgbClr val="FF0000"/>
                </a:solidFill>
                <a:effectLst/>
                <a:latin typeface="Times New Roman" panose="02020603050405020304" pitchFamily="18" charset="0"/>
                <a:ea typeface="Times New Roman" panose="02020603050405020304" pitchFamily="18" charset="0"/>
              </a:rPr>
              <a:t>ормулярники</a:t>
            </a:r>
            <a:r>
              <a:rPr lang="ru-UA" sz="1800" i="1" dirty="0">
                <a:solidFill>
                  <a:srgbClr val="FF0000"/>
                </a:solidFill>
                <a:effectLst/>
                <a:latin typeface="Times New Roman" panose="02020603050405020304" pitchFamily="18" charset="0"/>
                <a:ea typeface="Times New Roman" panose="02020603050405020304" pitchFamily="18" charset="0"/>
              </a:rPr>
              <a:t> </a:t>
            </a:r>
            <a:r>
              <a:rPr lang="ru-UA" sz="1800" dirty="0">
                <a:effectLst/>
                <a:latin typeface="Times New Roman" panose="02020603050405020304" pitchFamily="18" charset="0"/>
                <a:ea typeface="Times New Roman" panose="02020603050405020304" pitchFamily="18" charset="0"/>
              </a:rPr>
              <a:t>як </a:t>
            </a:r>
            <a:r>
              <a:rPr lang="ru-UA" sz="1800" dirty="0" err="1">
                <a:effectLst/>
                <a:latin typeface="Times New Roman" panose="02020603050405020304" pitchFamily="18" charset="0"/>
                <a:ea typeface="Times New Roman" panose="02020603050405020304" pitchFamily="18" charset="0"/>
              </a:rPr>
              <a:t>збірники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взірцевих</a:t>
            </a:r>
            <a:r>
              <a:rPr lang="ru-UA" sz="1800" dirty="0">
                <a:effectLst/>
                <a:latin typeface="Times New Roman" panose="02020603050405020304" pitchFamily="18" charset="0"/>
                <a:ea typeface="Times New Roman" panose="02020603050405020304" pitchFamily="18" charset="0"/>
              </a:rPr>
              <a:t> грамот, </a:t>
            </a:r>
            <a:r>
              <a:rPr lang="ru-UA" sz="1800" dirty="0" err="1">
                <a:effectLst/>
                <a:latin typeface="Times New Roman" panose="02020603050405020304" pitchFamily="18" charset="0"/>
                <a:ea typeface="Times New Roman" panose="02020603050405020304" pitchFamily="18" charset="0"/>
              </a:rPr>
              <a:t>що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містили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моделі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документів</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різних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типів</a:t>
            </a:r>
            <a:r>
              <a:rPr lang="ru-UA"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вони в</a:t>
            </a:r>
            <a:r>
              <a:rPr lang="ru-UA" sz="1800" dirty="0" err="1">
                <a:effectLst/>
                <a:latin typeface="Times New Roman" panose="02020603050405020304" pitchFamily="18" charset="0"/>
                <a:ea typeface="Times New Roman" panose="02020603050405020304" pitchFamily="18" charset="0"/>
              </a:rPr>
              <a:t>важаються</a:t>
            </a:r>
            <a:r>
              <a:rPr lang="ru-UA" sz="1800" dirty="0">
                <a:effectLst/>
                <a:latin typeface="Times New Roman" panose="02020603050405020304" pitchFamily="18" charset="0"/>
                <a:ea typeface="Times New Roman" panose="02020603050405020304" pitchFamily="18" charset="0"/>
              </a:rPr>
              <a:t> одним </a:t>
            </a:r>
            <a:r>
              <a:rPr lang="ru-UA" sz="1800" dirty="0" err="1">
                <a:effectLst/>
                <a:latin typeface="Times New Roman" panose="02020603050405020304" pitchFamily="18" charset="0"/>
                <a:ea typeface="Times New Roman" panose="02020603050405020304" pitchFamily="18" charset="0"/>
              </a:rPr>
              <a:t>із</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найдавніших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видів</a:t>
            </a:r>
            <a:r>
              <a:rPr lang="ru-UA"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стилістичних </a:t>
            </a:r>
            <a:r>
              <a:rPr lang="ru-UA" sz="1800" dirty="0" err="1">
                <a:effectLst/>
                <a:latin typeface="Times New Roman" panose="02020603050405020304" pitchFamily="18" charset="0"/>
                <a:ea typeface="Times New Roman" panose="02020603050405020304" pitchFamily="18" charset="0"/>
              </a:rPr>
              <a:t>порадників</a:t>
            </a:r>
            <a:r>
              <a:rPr lang="ru-UA"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у староукраїнському діловодстві</a:t>
            </a:r>
            <a:r>
              <a:rPr lang="ru-UA" sz="1800" dirty="0">
                <a:effectLst/>
                <a:latin typeface="Times New Roman" panose="02020603050405020304" pitchFamily="18" charset="0"/>
                <a:ea typeface="Times New Roman" panose="02020603050405020304" pitchFamily="18" charset="0"/>
              </a:rPr>
              <a:t>. </a:t>
            </a:r>
            <a:endParaRPr lang="ru-UA" sz="1600" dirty="0"/>
          </a:p>
        </p:txBody>
      </p:sp>
    </p:spTree>
    <p:extLst>
      <p:ext uri="{BB962C8B-B14F-4D97-AF65-F5344CB8AC3E}">
        <p14:creationId xmlns:p14="http://schemas.microsoft.com/office/powerpoint/2010/main" val="165002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fontScale="90000"/>
          </a:bodyPr>
          <a:lstStyle/>
          <a:p>
            <a:br>
              <a:rPr lang="uk-UA" sz="1800" dirty="0">
                <a:solidFill>
                  <a:srgbClr val="FF0000"/>
                </a:solidFill>
              </a:rPr>
            </a:br>
            <a:br>
              <a:rPr lang="uk-UA" sz="1800" dirty="0">
                <a:solidFill>
                  <a:srgbClr val="FF0000"/>
                </a:solidFill>
              </a:rPr>
            </a:br>
            <a:br>
              <a:rPr lang="uk-UA" sz="1800" dirty="0">
                <a:solidFill>
                  <a:srgbClr val="FF0000"/>
                </a:solidFill>
              </a:rPr>
            </a:br>
            <a:br>
              <a:rPr lang="uk-UA" sz="1800" dirty="0">
                <a:solidFill>
                  <a:srgbClr val="FF0000"/>
                </a:solidFill>
              </a:rPr>
            </a:br>
            <a:r>
              <a:rPr lang="uk-UA" sz="2000" dirty="0">
                <a:solidFill>
                  <a:srgbClr val="FF0000"/>
                </a:solidFill>
              </a:rPr>
              <a:t>У  </a:t>
            </a:r>
            <a:r>
              <a:rPr lang="uk-UA" sz="2000" dirty="0" err="1">
                <a:solidFill>
                  <a:srgbClr val="FF0000"/>
                </a:solidFill>
              </a:rPr>
              <a:t>ХУІ-ХУІІст</a:t>
            </a:r>
            <a:r>
              <a:rPr lang="uk-UA" sz="2000" dirty="0">
                <a:solidFill>
                  <a:srgbClr val="FF0000"/>
                </a:solidFill>
              </a:rPr>
              <a:t>.  значно розширюється  коло ділових документів. Крім колишніх дарчих, договірних, купчих та інших грамот додаються  цілі  томи ділової та юридичної літератури. Такі  документи на сьогодні  видані:</a:t>
            </a:r>
            <a:br>
              <a:rPr lang="uk-UA" sz="2000" dirty="0"/>
            </a:br>
            <a:br>
              <a:rPr lang="ru-RU" sz="1800" dirty="0"/>
            </a:br>
            <a:r>
              <a:rPr lang="uk-UA" sz="2000" b="1" dirty="0"/>
              <a:t>Горобець</a:t>
            </a:r>
            <a:r>
              <a:rPr lang="ru-RU" sz="2000" b="1" dirty="0"/>
              <a:t> В. Й.</a:t>
            </a:r>
            <a:r>
              <a:rPr lang="uk-UA" sz="2000" b="1" dirty="0"/>
              <a:t> Ділова  документація  Гетьманщини </a:t>
            </a:r>
            <a:r>
              <a:rPr lang="uk-UA" sz="2000" b="1" dirty="0" err="1"/>
              <a:t>ХУІІІст</a:t>
            </a:r>
            <a:r>
              <a:rPr lang="uk-UA" sz="2000" b="1" dirty="0"/>
              <a:t>.</a:t>
            </a:r>
            <a:br>
              <a:rPr lang="ru-RU" sz="2000" dirty="0"/>
            </a:br>
            <a:r>
              <a:rPr lang="uk-UA" sz="2000" b="1" dirty="0"/>
              <a:t>Книга  Київського  </a:t>
            </a:r>
            <a:r>
              <a:rPr lang="uk-UA" sz="2000" b="1" dirty="0" err="1"/>
              <a:t>підкоморського</a:t>
            </a:r>
            <a:r>
              <a:rPr lang="uk-UA" sz="2000" b="1" dirty="0"/>
              <a:t>  суду </a:t>
            </a:r>
            <a:br>
              <a:rPr lang="ru-RU" sz="2000" dirty="0"/>
            </a:br>
            <a:r>
              <a:rPr lang="ru-RU" sz="2000" b="1" dirty="0" err="1"/>
              <a:t>Актова</a:t>
            </a:r>
            <a:r>
              <a:rPr lang="ru-RU" sz="2000" b="1" dirty="0"/>
              <a:t>  книга  </a:t>
            </a:r>
            <a:r>
              <a:rPr lang="ru-RU" sz="2000" b="1" dirty="0" err="1"/>
              <a:t>Житомирського</a:t>
            </a:r>
            <a:r>
              <a:rPr lang="ru-RU" sz="2000" b="1" dirty="0"/>
              <a:t>  </a:t>
            </a:r>
            <a:r>
              <a:rPr lang="ru-RU" sz="2000" b="1" dirty="0" err="1"/>
              <a:t>громадського</a:t>
            </a:r>
            <a:r>
              <a:rPr lang="ru-RU" sz="2000" b="1" dirty="0"/>
              <a:t>  уряду  1611  року</a:t>
            </a:r>
            <a:br>
              <a:rPr lang="ru-RU" sz="2000" dirty="0"/>
            </a:br>
            <a:r>
              <a:rPr lang="ru-RU" sz="2000" b="1" dirty="0" err="1"/>
              <a:t>Актова</a:t>
            </a:r>
            <a:r>
              <a:rPr lang="ru-RU" sz="2000" b="1" dirty="0"/>
              <a:t>  книга  </a:t>
            </a:r>
            <a:r>
              <a:rPr lang="ru-RU" sz="2000" b="1" dirty="0" err="1"/>
              <a:t>житомирського</a:t>
            </a:r>
            <a:r>
              <a:rPr lang="ru-RU" sz="2000" b="1" dirty="0"/>
              <a:t>  </a:t>
            </a:r>
            <a:r>
              <a:rPr lang="ru-RU" sz="2000" b="1" dirty="0" err="1"/>
              <a:t>міського</a:t>
            </a:r>
            <a:r>
              <a:rPr lang="ru-RU" sz="2000" b="1" dirty="0"/>
              <a:t>  уряду  к. </a:t>
            </a:r>
            <a:r>
              <a:rPr lang="ru-RU" sz="2000" b="1" dirty="0" err="1"/>
              <a:t>ХУІст</a:t>
            </a:r>
            <a:r>
              <a:rPr lang="ru-RU" sz="2000" b="1" dirty="0"/>
              <a:t>. </a:t>
            </a:r>
            <a:r>
              <a:rPr lang="ru-RU" sz="2000" dirty="0"/>
              <a:t>(1582- 1588рр.)  </a:t>
            </a:r>
            <a:br>
              <a:rPr lang="ru-RU" sz="2000" dirty="0"/>
            </a:br>
            <a:r>
              <a:rPr lang="ru-RU" sz="2000" b="1" dirty="0" err="1"/>
              <a:t>Актові</a:t>
            </a:r>
            <a:r>
              <a:rPr lang="ru-RU" sz="2000" b="1" dirty="0"/>
              <a:t>  книги  Полтавского  городового  уряду  ХУІІ  века</a:t>
            </a:r>
            <a:br>
              <a:rPr lang="ru-RU" sz="2000" dirty="0"/>
            </a:br>
            <a:r>
              <a:rPr lang="ru-RU" sz="2000" b="1" dirty="0" err="1"/>
              <a:t>Волинські</a:t>
            </a:r>
            <a:r>
              <a:rPr lang="ru-RU" sz="2000" b="1" dirty="0"/>
              <a:t>  </a:t>
            </a:r>
            <a:r>
              <a:rPr lang="ru-RU" sz="2000" b="1" dirty="0" err="1"/>
              <a:t>грамоти</a:t>
            </a:r>
            <a:r>
              <a:rPr lang="ru-RU" sz="2000" b="1" dirty="0"/>
              <a:t>  ХУІ ст..  </a:t>
            </a:r>
            <a:br>
              <a:rPr lang="ru-RU" sz="2000" dirty="0"/>
            </a:br>
            <a:r>
              <a:rPr lang="ru-RU" sz="2000" b="1" dirty="0" err="1"/>
              <a:t>Лохвицька</a:t>
            </a:r>
            <a:r>
              <a:rPr lang="ru-RU" sz="2000" b="1" dirty="0"/>
              <a:t>  </a:t>
            </a:r>
            <a:r>
              <a:rPr lang="ru-RU" sz="2000" b="1" dirty="0" err="1"/>
              <a:t>ратушна</a:t>
            </a:r>
            <a:r>
              <a:rPr lang="ru-RU" sz="2000" b="1" dirty="0"/>
              <a:t>  книга  </a:t>
            </a:r>
            <a:r>
              <a:rPr lang="ru-RU" sz="2000" b="1" dirty="0" err="1"/>
              <a:t>другої</a:t>
            </a:r>
            <a:r>
              <a:rPr lang="ru-RU" sz="2000" b="1" dirty="0"/>
              <a:t>  пол.  </a:t>
            </a:r>
            <a:r>
              <a:rPr lang="ru-RU" sz="2000" b="1" dirty="0" err="1"/>
              <a:t>ХУІІІст</a:t>
            </a:r>
            <a:r>
              <a:rPr lang="ru-RU" sz="2000" b="1" dirty="0"/>
              <a:t>.</a:t>
            </a:r>
            <a:br>
              <a:rPr lang="ru-RU" sz="2000" dirty="0"/>
            </a:br>
            <a:r>
              <a:rPr lang="ru-RU" sz="2000" b="1" dirty="0" err="1"/>
              <a:t>Реєстр</a:t>
            </a:r>
            <a:r>
              <a:rPr lang="ru-RU" sz="2000" b="1" dirty="0"/>
              <a:t>  </a:t>
            </a:r>
            <a:r>
              <a:rPr lang="ru-RU" sz="2000" b="1" dirty="0" err="1"/>
              <a:t>війська</a:t>
            </a:r>
            <a:r>
              <a:rPr lang="ru-RU" sz="2000" b="1" dirty="0"/>
              <a:t>  </a:t>
            </a:r>
            <a:r>
              <a:rPr lang="ru-RU" sz="2000" b="1" dirty="0" err="1"/>
              <a:t>запорозького</a:t>
            </a:r>
            <a:r>
              <a:rPr lang="ru-RU" sz="2000" b="1" dirty="0"/>
              <a:t>  1649  року</a:t>
            </a:r>
            <a:br>
              <a:rPr lang="ru-RU" sz="2000" dirty="0"/>
            </a:br>
            <a:r>
              <a:rPr lang="ru-RU" sz="2000" b="1" dirty="0" err="1"/>
              <a:t>Приватні</a:t>
            </a:r>
            <a:r>
              <a:rPr lang="ru-RU" sz="2000" b="1" dirty="0"/>
              <a:t>  </a:t>
            </a:r>
            <a:r>
              <a:rPr lang="ru-RU" sz="2000" b="1" dirty="0" err="1"/>
              <a:t>листи</a:t>
            </a:r>
            <a:r>
              <a:rPr lang="ru-RU" sz="2000" b="1" dirty="0"/>
              <a:t>  </a:t>
            </a:r>
            <a:r>
              <a:rPr lang="ru-RU" sz="2000" b="1" dirty="0" err="1"/>
              <a:t>ХУІІІст</a:t>
            </a:r>
            <a:r>
              <a:rPr lang="ru-RU" sz="2000" b="1" dirty="0"/>
              <a:t>.</a:t>
            </a:r>
            <a:br>
              <a:rPr lang="ru-RU" sz="2000" b="1" dirty="0"/>
            </a:br>
            <a:br>
              <a:rPr lang="ru-RU" sz="1800" b="1" dirty="0"/>
            </a:br>
            <a:r>
              <a:rPr lang="ru-RU" sz="3100" b="1" dirty="0" err="1">
                <a:solidFill>
                  <a:srgbClr val="FF0000"/>
                </a:solidFill>
              </a:rPr>
              <a:t>Кількість</a:t>
            </a:r>
            <a:r>
              <a:rPr lang="ru-RU" sz="3100" b="1" dirty="0">
                <a:solidFill>
                  <a:srgbClr val="FF0000"/>
                </a:solidFill>
              </a:rPr>
              <a:t> </a:t>
            </a:r>
            <a:r>
              <a:rPr lang="ru-RU" sz="3100" b="1" dirty="0" err="1">
                <a:solidFill>
                  <a:srgbClr val="FF0000"/>
                </a:solidFill>
              </a:rPr>
              <a:t>томів</a:t>
            </a:r>
            <a:r>
              <a:rPr lang="ru-RU" sz="3100" b="1" dirty="0">
                <a:solidFill>
                  <a:srgbClr val="FF0000"/>
                </a:solidFill>
              </a:rPr>
              <a:t> </a:t>
            </a:r>
            <a:r>
              <a:rPr lang="ru-RU" sz="3100" b="1" dirty="0" err="1">
                <a:solidFill>
                  <a:srgbClr val="FF0000"/>
                </a:solidFill>
              </a:rPr>
              <a:t>цих</a:t>
            </a:r>
            <a:r>
              <a:rPr lang="ru-RU" sz="3100" b="1" dirty="0">
                <a:solidFill>
                  <a:srgbClr val="FF0000"/>
                </a:solidFill>
              </a:rPr>
              <a:t> </a:t>
            </a:r>
            <a:r>
              <a:rPr lang="ru-RU" sz="3100" b="1" dirty="0" err="1">
                <a:solidFill>
                  <a:srgbClr val="FF0000"/>
                </a:solidFill>
              </a:rPr>
              <a:t>документів</a:t>
            </a:r>
            <a:r>
              <a:rPr lang="ru-RU" sz="3100" b="1" dirty="0">
                <a:solidFill>
                  <a:srgbClr val="FF0000"/>
                </a:solidFill>
              </a:rPr>
              <a:t> </a:t>
            </a:r>
            <a:r>
              <a:rPr lang="ru-RU" sz="3100" b="1" dirty="0" err="1">
                <a:solidFill>
                  <a:srgbClr val="FF0000"/>
                </a:solidFill>
              </a:rPr>
              <a:t>близько</a:t>
            </a:r>
            <a:r>
              <a:rPr lang="ru-RU" sz="3100" b="1" dirty="0">
                <a:solidFill>
                  <a:srgbClr val="FF0000"/>
                </a:solidFill>
              </a:rPr>
              <a:t> 7,5 </a:t>
            </a:r>
            <a:r>
              <a:rPr lang="ru-RU" sz="3100" b="1" dirty="0" err="1">
                <a:solidFill>
                  <a:srgbClr val="FF0000"/>
                </a:solidFill>
              </a:rPr>
              <a:t>тисяч</a:t>
            </a:r>
            <a:br>
              <a:rPr lang="ru-RU" sz="3100" b="1" dirty="0">
                <a:solidFill>
                  <a:srgbClr val="FF0000"/>
                </a:solidFill>
              </a:rPr>
            </a:br>
            <a:r>
              <a:rPr lang="ru-RU" sz="3100" b="1" dirty="0">
                <a:solidFill>
                  <a:srgbClr val="FF0000"/>
                </a:solidFill>
              </a:rPr>
              <a:t> і   5 млн. </a:t>
            </a:r>
            <a:r>
              <a:rPr lang="ru-RU" sz="3100" b="1" dirty="0" err="1">
                <a:solidFill>
                  <a:srgbClr val="FF0000"/>
                </a:solidFill>
              </a:rPr>
              <a:t>документів</a:t>
            </a:r>
            <a:r>
              <a:rPr lang="ru-RU" sz="3100" b="1" dirty="0">
                <a:solidFill>
                  <a:srgbClr val="FF0000"/>
                </a:solidFill>
              </a:rPr>
              <a:t>.</a:t>
            </a:r>
            <a:br>
              <a:rPr lang="ru-RU" sz="1800" b="1" dirty="0"/>
            </a:br>
            <a:br>
              <a:rPr lang="ru-RU" sz="1800" dirty="0"/>
            </a:br>
            <a:endParaRPr lang="ru-R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5C6C52-FAB7-4548-9859-C9CC81998BAF}"/>
              </a:ext>
            </a:extLst>
          </p:cNvPr>
          <p:cNvSpPr>
            <a:spLocks noGrp="1"/>
          </p:cNvSpPr>
          <p:nvPr>
            <p:ph type="ctrTitle"/>
          </p:nvPr>
        </p:nvSpPr>
        <p:spPr>
          <a:xfrm>
            <a:off x="1921934" y="1811863"/>
            <a:ext cx="5308866" cy="393001"/>
          </a:xfrm>
        </p:spPr>
        <p:txBody>
          <a:bodyPr/>
          <a:lstStyle/>
          <a:p>
            <a:r>
              <a:rPr lang="uk-UA" dirty="0"/>
              <a:t>ПИТАННЯ</a:t>
            </a:r>
            <a:endParaRPr lang="ru-UA" dirty="0"/>
          </a:p>
        </p:txBody>
      </p:sp>
      <p:sp>
        <p:nvSpPr>
          <p:cNvPr id="3" name="Подзаголовок 2">
            <a:extLst>
              <a:ext uri="{FF2B5EF4-FFF2-40B4-BE49-F238E27FC236}">
                <a16:creationId xmlns:a16="http://schemas.microsoft.com/office/drawing/2014/main" id="{604C190F-E704-41D1-8F75-62777E197CE8}"/>
              </a:ext>
            </a:extLst>
          </p:cNvPr>
          <p:cNvSpPr>
            <a:spLocks noGrp="1"/>
          </p:cNvSpPr>
          <p:nvPr>
            <p:ph type="subTitle" idx="1"/>
          </p:nvPr>
        </p:nvSpPr>
        <p:spPr>
          <a:xfrm>
            <a:off x="1921934" y="2204864"/>
            <a:ext cx="5308866" cy="2771115"/>
          </a:xfrm>
        </p:spPr>
        <p:txBody>
          <a:bodyPr>
            <a:normAutofit fontScale="85000" lnSpcReduction="20000"/>
          </a:bodyPr>
          <a:lstStyle/>
          <a:p>
            <a:pPr marL="342900" lvl="0" indent="-342900" algn="just">
              <a:lnSpc>
                <a:spcPct val="150000"/>
              </a:lnSpc>
              <a:buFont typeface="+mj-lt"/>
              <a:buAutoNum type="arabicPeriod"/>
            </a:pPr>
            <a:r>
              <a:rPr lang="uk-UA" sz="1800" dirty="0" err="1">
                <a:effectLst/>
                <a:latin typeface="Times New Roman" panose="02020603050405020304" pitchFamily="18" charset="0"/>
                <a:ea typeface="Times New Roman" panose="02020603050405020304" pitchFamily="18" charset="0"/>
              </a:rPr>
              <a:t>Мовна</a:t>
            </a:r>
            <a:r>
              <a:rPr lang="uk-UA" sz="1800" dirty="0">
                <a:effectLst/>
                <a:latin typeface="Times New Roman" panose="02020603050405020304" pitchFamily="18" charset="0"/>
                <a:ea typeface="Times New Roman" panose="02020603050405020304" pitchFamily="18" charset="0"/>
              </a:rPr>
              <a:t> й стильова специфіка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ділових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документів</a:t>
            </a: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ХІ-</a:t>
            </a:r>
            <a:r>
              <a:rPr lang="ru-RU" sz="1800" dirty="0">
                <a:effectLst/>
                <a:latin typeface="Times New Roman" panose="02020603050405020304" pitchFamily="18" charset="0"/>
                <a:ea typeface="Times New Roman" panose="02020603050405020304" pitchFamily="18" charset="0"/>
              </a:rPr>
              <a:t>ХІУ</a:t>
            </a:r>
            <a:r>
              <a:rPr lang="uk-UA" sz="1800" dirty="0">
                <a:effectLst/>
                <a:latin typeface="Times New Roman" panose="02020603050405020304" pitchFamily="18" charset="0"/>
                <a:ea typeface="Times New Roman" panose="02020603050405020304" pitchFamily="18" charset="0"/>
              </a:rPr>
              <a:t> ст.</a:t>
            </a:r>
            <a:endParaRPr lang="ru-UA"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uk-UA" sz="1800" dirty="0">
                <a:effectLst/>
                <a:latin typeface="Times New Roman" panose="02020603050405020304" pitchFamily="18" charset="0"/>
                <a:ea typeface="Times New Roman" panose="02020603050405020304" pitchFamily="18" charset="0"/>
              </a:rPr>
              <a:t>Розширення жанрів ділового стилю та його термінологічне наповнення  в  ХУ</a:t>
            </a:r>
            <a:r>
              <a:rPr lang="ru-RU" sz="1800" dirty="0">
                <a:effectLst/>
                <a:latin typeface="Times New Roman" panose="02020603050405020304" pitchFamily="18" charset="0"/>
                <a:ea typeface="Times New Roman" panose="02020603050405020304" pitchFamily="18" charset="0"/>
              </a:rPr>
              <a:t>-ХУ</a:t>
            </a:r>
            <a:r>
              <a:rPr lang="uk-UA" sz="1800" dirty="0">
                <a:effectLst/>
                <a:latin typeface="Times New Roman" panose="02020603050405020304" pitchFamily="18" charset="0"/>
                <a:ea typeface="Times New Roman" panose="02020603050405020304" pitchFamily="18" charset="0"/>
              </a:rPr>
              <a:t>ІІІ</a:t>
            </a:r>
            <a:r>
              <a:rPr lang="ru-RU" sz="1800" dirty="0">
                <a:effectLst/>
                <a:latin typeface="Times New Roman" panose="02020603050405020304" pitchFamily="18" charset="0"/>
                <a:ea typeface="Times New Roman" panose="02020603050405020304" pitchFamily="18" charset="0"/>
              </a:rPr>
              <a:t>ст. </a:t>
            </a:r>
            <a:endParaRPr lang="ru-UA"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ru-RU"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Розвиток ділового стилю в </a:t>
            </a:r>
            <a:r>
              <a:rPr lang="uk-UA" sz="1800" dirty="0" err="1">
                <a:effectLst/>
                <a:latin typeface="Times New Roman" panose="02020603050405020304" pitchFamily="18" charset="0"/>
                <a:ea typeface="Times New Roman" panose="02020603050405020304" pitchFamily="18" charset="0"/>
              </a:rPr>
              <a:t>новоукраїнський</a:t>
            </a:r>
            <a:r>
              <a:rPr lang="uk-UA" sz="1800" dirty="0">
                <a:effectLst/>
                <a:latin typeface="Times New Roman" panose="02020603050405020304" pitchFamily="18" charset="0"/>
                <a:ea typeface="Times New Roman" panose="02020603050405020304" pitchFamily="18" charset="0"/>
              </a:rPr>
              <a:t> період.</a:t>
            </a:r>
            <a:endParaRPr lang="ru-UA"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pPr>
            <a:r>
              <a:rPr lang="uk-UA" sz="1800" dirty="0">
                <a:effectLst/>
                <a:latin typeface="Times New Roman" panose="02020603050405020304" pitchFamily="18" charset="0"/>
                <a:ea typeface="Times New Roman" panose="02020603050405020304" pitchFamily="18" charset="0"/>
              </a:rPr>
              <a:t>Основні риси сучасного ділового стилю  та сфера його застосування, </a:t>
            </a:r>
            <a:r>
              <a:rPr lang="uk-UA" sz="1800" dirty="0" err="1">
                <a:effectLst/>
                <a:latin typeface="Times New Roman" panose="02020603050405020304" pitchFamily="18" charset="0"/>
                <a:ea typeface="Times New Roman" panose="02020603050405020304" pitchFamily="18" charset="0"/>
              </a:rPr>
              <a:t>підстилі</a:t>
            </a:r>
            <a:r>
              <a:rPr lang="uk-UA" sz="1800" dirty="0">
                <a:effectLst/>
                <a:latin typeface="Times New Roman" panose="02020603050405020304" pitchFamily="18" charset="0"/>
                <a:ea typeface="Times New Roman" panose="02020603050405020304" pitchFamily="18" charset="0"/>
              </a:rPr>
              <a:t> офіційно-ділового стилю.</a:t>
            </a:r>
            <a:endParaRPr lang="ru-UA" sz="1800" dirty="0">
              <a:effectLst/>
              <a:latin typeface="Times New Roman" panose="02020603050405020304" pitchFamily="18" charset="0"/>
              <a:ea typeface="Times New Roman" panose="02020603050405020304" pitchFamily="18" charset="0"/>
            </a:endParaRPr>
          </a:p>
          <a:p>
            <a:endParaRPr lang="ru-UA" dirty="0"/>
          </a:p>
        </p:txBody>
      </p:sp>
    </p:spTree>
    <p:extLst>
      <p:ext uri="{BB962C8B-B14F-4D97-AF65-F5344CB8AC3E}">
        <p14:creationId xmlns:p14="http://schemas.microsoft.com/office/powerpoint/2010/main" val="267754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C9CB7-334B-4CD6-B3E2-BCA8CF39026A}"/>
              </a:ext>
            </a:extLst>
          </p:cNvPr>
          <p:cNvSpPr>
            <a:spLocks noGrp="1"/>
          </p:cNvSpPr>
          <p:nvPr>
            <p:ph type="title"/>
          </p:nvPr>
        </p:nvSpPr>
        <p:spPr/>
        <p:txBody>
          <a:bodyPr>
            <a:normAutofit fontScale="90000"/>
          </a:bodyPr>
          <a:lstStyle/>
          <a:p>
            <a:r>
              <a:rPr lang="uk-UA" dirty="0"/>
              <a:t>Листовні - </a:t>
            </a:r>
            <a:r>
              <a:rPr lang="ru-UA" sz="1800" dirty="0" err="1">
                <a:effectLst/>
                <a:latin typeface="Times New Roman" panose="02020603050405020304" pitchFamily="18" charset="0"/>
                <a:ea typeface="Times New Roman" panose="02020603050405020304" pitchFamily="18" charset="0"/>
              </a:rPr>
              <a:t>збірк</a:t>
            </a:r>
            <a:r>
              <a:rPr lang="uk-UA" sz="1800" dirty="0">
                <a:effectLst/>
                <a:latin typeface="Times New Roman" panose="02020603050405020304" pitchFamily="18" charset="0"/>
                <a:ea typeface="Times New Roman" panose="02020603050405020304" pitchFamily="18" charset="0"/>
              </a:rPr>
              <a:t>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узірцевих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листів</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упорядкованих</a:t>
            </a:r>
            <a:r>
              <a:rPr lang="ru-UA" sz="1800" dirty="0">
                <a:effectLst/>
                <a:latin typeface="Times New Roman" panose="02020603050405020304" pitchFamily="18" charset="0"/>
                <a:ea typeface="Times New Roman" panose="02020603050405020304" pitchFamily="18" charset="0"/>
              </a:rPr>
              <a:t> за </a:t>
            </a:r>
            <a:r>
              <a:rPr lang="ru-UA" sz="1800" dirty="0" err="1">
                <a:effectLst/>
                <a:latin typeface="Times New Roman" panose="02020603050405020304" pitchFamily="18" charset="0"/>
                <a:ea typeface="Times New Roman" panose="02020603050405020304" pitchFamily="18" charset="0"/>
              </a:rPr>
              <a:t>конкретними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типовими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ситуаціями</a:t>
            </a:r>
            <a:br>
              <a:rPr lang="uk-UA" sz="1800" dirty="0">
                <a:effectLst/>
                <a:latin typeface="Times New Roman" panose="02020603050405020304" pitchFamily="18" charset="0"/>
                <a:ea typeface="Times New Roman" panose="02020603050405020304" pitchFamily="18" charset="0"/>
              </a:rPr>
            </a:br>
            <a:endParaRPr lang="ru-UA" dirty="0"/>
          </a:p>
        </p:txBody>
      </p:sp>
      <p:sp>
        <p:nvSpPr>
          <p:cNvPr id="4" name="TextBox 3">
            <a:extLst>
              <a:ext uri="{FF2B5EF4-FFF2-40B4-BE49-F238E27FC236}">
                <a16:creationId xmlns:a16="http://schemas.microsoft.com/office/drawing/2014/main" id="{30B80832-5CC8-4169-808A-C53929F3D72E}"/>
              </a:ext>
            </a:extLst>
          </p:cNvPr>
          <p:cNvSpPr txBox="1"/>
          <p:nvPr/>
        </p:nvSpPr>
        <p:spPr>
          <a:xfrm>
            <a:off x="611560" y="2780928"/>
            <a:ext cx="4680520" cy="2308324"/>
          </a:xfrm>
          <a:prstGeom prst="rect">
            <a:avLst/>
          </a:prstGeom>
          <a:noFill/>
        </p:spPr>
        <p:txBody>
          <a:bodyPr wrap="square">
            <a:spAutoFit/>
          </a:bodyPr>
          <a:lstStyle/>
          <a:p>
            <a:pPr algn="just"/>
            <a:r>
              <a:rPr lang="uk-UA" sz="1800" dirty="0">
                <a:effectLst/>
                <a:latin typeface="Times New Roman" panose="02020603050405020304" pitchFamily="18" charset="0"/>
                <a:ea typeface="Times New Roman" panose="02020603050405020304" pitchFamily="18" charset="0"/>
              </a:rPr>
              <a:t>Даниною  уже  існуючій традиції  був  своєрідний  „каркас”  численних  форм офіційного листування, актів  і документів урядування, судочинства, що майже без змін повторювалося в кожному з однотипних документів. Зразки таких документів зводилися в окремі книги, так звані </a:t>
            </a:r>
            <a:r>
              <a:rPr lang="uk-UA" sz="1800" b="1" i="1" dirty="0">
                <a:effectLst/>
                <a:latin typeface="Times New Roman" panose="02020603050405020304" pitchFamily="18" charset="0"/>
                <a:ea typeface="Times New Roman" panose="02020603050405020304" pitchFamily="18" charset="0"/>
              </a:rPr>
              <a:t>листовні </a:t>
            </a:r>
            <a:r>
              <a:rPr lang="ru-UA" sz="1800" dirty="0">
                <a:effectLst/>
                <a:latin typeface="Times New Roman" panose="02020603050405020304" pitchFamily="18" charset="0"/>
                <a:ea typeface="Times New Roman" panose="02020603050405020304" pitchFamily="18" charset="0"/>
              </a:rPr>
              <a:t>. </a:t>
            </a:r>
            <a:endParaRPr lang="ru-UA" dirty="0"/>
          </a:p>
        </p:txBody>
      </p:sp>
      <p:pic>
        <p:nvPicPr>
          <p:cNvPr id="6146" name="Picture 2" descr="Обкладинка примірника Письмовника, 1901 року">
            <a:extLst>
              <a:ext uri="{FF2B5EF4-FFF2-40B4-BE49-F238E27FC236}">
                <a16:creationId xmlns:a16="http://schemas.microsoft.com/office/drawing/2014/main" id="{177B2EBD-BAB4-4DED-A46F-13FF197FC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988840"/>
            <a:ext cx="3133725" cy="4384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E378C7-3811-40A8-956F-F19C6D833A67}"/>
              </a:ext>
            </a:extLst>
          </p:cNvPr>
          <p:cNvSpPr txBox="1"/>
          <p:nvPr/>
        </p:nvSpPr>
        <p:spPr>
          <a:xfrm>
            <a:off x="1176865" y="5327810"/>
            <a:ext cx="45720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dirty="0">
                <a:latin typeface="Times New Roman" panose="02020603050405020304" pitchFamily="18" charset="0"/>
                <a:ea typeface="Times New Roman" panose="02020603050405020304" pitchFamily="18" charset="0"/>
              </a:rPr>
              <a:t>Н</a:t>
            </a:r>
            <a:r>
              <a:rPr lang="ru-UA" sz="1800" dirty="0" err="1">
                <a:effectLst/>
                <a:latin typeface="Times New Roman" panose="02020603050405020304" pitchFamily="18" charset="0"/>
                <a:ea typeface="Times New Roman" panose="02020603050405020304" pitchFamily="18" charset="0"/>
              </a:rPr>
              <a:t>айдавніш</a:t>
            </a:r>
            <a:r>
              <a:rPr lang="uk-UA" sz="1800" dirty="0">
                <a:effectLst/>
                <a:latin typeface="Times New Roman" panose="02020603050405020304" pitchFamily="18" charset="0"/>
                <a:ea typeface="Times New Roman" panose="02020603050405020304" pitchFamily="18" charset="0"/>
              </a:rPr>
              <a:t>а  </a:t>
            </a:r>
            <a:r>
              <a:rPr lang="ru-UA" sz="1800" dirty="0" err="1">
                <a:effectLst/>
                <a:latin typeface="Times New Roman" panose="02020603050405020304" pitchFamily="18" charset="0"/>
                <a:ea typeface="Times New Roman" panose="02020603050405020304" pitchFamily="18" charset="0"/>
              </a:rPr>
              <a:t>листовн</a:t>
            </a:r>
            <a:r>
              <a:rPr lang="uk-UA" sz="1800" dirty="0">
                <a:effectLst/>
                <a:latin typeface="Times New Roman" panose="02020603050405020304" pitchFamily="18" charset="0"/>
                <a:ea typeface="Times New Roman" panose="02020603050405020304" pitchFamily="18" charset="0"/>
              </a:rPr>
              <a:t>я</a:t>
            </a:r>
            <a:r>
              <a:rPr lang="ru-UA" sz="1800" dirty="0">
                <a:effectLst/>
                <a:latin typeface="Times New Roman" panose="02020603050405020304" pitchFamily="18" charset="0"/>
                <a:ea typeface="Times New Roman" panose="02020603050405020304" pitchFamily="18" charset="0"/>
              </a:rPr>
              <a:t> 1712 р. (</a:t>
            </a:r>
            <a:r>
              <a:rPr lang="ru-UA" sz="1800" dirty="0" err="1">
                <a:effectLst/>
                <a:latin typeface="Times New Roman" panose="02020603050405020304" pitchFamily="18" charset="0"/>
                <a:ea typeface="Times New Roman" panose="02020603050405020304" pitchFamily="18" charset="0"/>
              </a:rPr>
              <a:t>складена</a:t>
            </a:r>
            <a:r>
              <a:rPr lang="ru-UA" sz="1800" dirty="0">
                <a:effectLst/>
                <a:latin typeface="Times New Roman" panose="02020603050405020304" pitchFamily="18" charset="0"/>
                <a:ea typeface="Times New Roman" panose="02020603050405020304" pitchFamily="18" charset="0"/>
              </a:rPr>
              <a:t> в 1680-1712 </a:t>
            </a:r>
            <a:r>
              <a:rPr lang="ru-UA" sz="1800" dirty="0" err="1">
                <a:effectLst/>
                <a:latin typeface="Times New Roman" panose="02020603050405020304" pitchFamily="18" charset="0"/>
                <a:ea typeface="Times New Roman" panose="02020603050405020304" pitchFamily="18" charset="0"/>
              </a:rPr>
              <a:t>рр</a:t>
            </a:r>
            <a:r>
              <a:rPr lang="ru-UA" sz="1800" dirty="0">
                <a:effectLst/>
                <a:latin typeface="Times New Roman" panose="02020603050405020304" pitchFamily="18" charset="0"/>
                <a:ea typeface="Times New Roman" panose="02020603050405020304" pitchFamily="18" charset="0"/>
              </a:rPr>
              <a:t>.) </a:t>
            </a:r>
            <a:endParaRPr lang="ru-UA" dirty="0"/>
          </a:p>
        </p:txBody>
      </p:sp>
      <p:sp>
        <p:nvSpPr>
          <p:cNvPr id="6" name="Стрелка: вправо 5">
            <a:extLst>
              <a:ext uri="{FF2B5EF4-FFF2-40B4-BE49-F238E27FC236}">
                <a16:creationId xmlns:a16="http://schemas.microsoft.com/office/drawing/2014/main" id="{D81EFCCF-E35F-45FD-8BC9-97253854F87F}"/>
              </a:ext>
            </a:extLst>
          </p:cNvPr>
          <p:cNvSpPr/>
          <p:nvPr/>
        </p:nvSpPr>
        <p:spPr>
          <a:xfrm>
            <a:off x="5292080" y="56781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4124100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E92CF9-6EF8-4641-BD01-3327405FB6A6}"/>
              </a:ext>
            </a:extLst>
          </p:cNvPr>
          <p:cNvSpPr>
            <a:spLocks noGrp="1"/>
          </p:cNvSpPr>
          <p:nvPr>
            <p:ph type="title"/>
          </p:nvPr>
        </p:nvSpPr>
        <p:spPr/>
        <p:txBody>
          <a:bodyPr>
            <a:normAutofit/>
          </a:bodyPr>
          <a:lstStyle/>
          <a:p>
            <a:r>
              <a:rPr lang="uk-UA" sz="1800" dirty="0">
                <a:effectLst/>
                <a:latin typeface="Times New Roman" panose="02020603050405020304" pitchFamily="18" charset="0"/>
                <a:ea typeface="Times New Roman" panose="02020603050405020304" pitchFamily="18" charset="0"/>
              </a:rPr>
              <a:t>У період ХУІІ-ХУІІІ століть з’являються нові жанри ділової літератури, наприклад, </a:t>
            </a:r>
            <a:r>
              <a:rPr lang="uk-UA" sz="1800" i="1" dirty="0">
                <a:effectLst/>
                <a:latin typeface="Times New Roman" panose="02020603050405020304" pitchFamily="18" charset="0"/>
                <a:ea typeface="Times New Roman" panose="02020603050405020304" pitchFamily="18" charset="0"/>
              </a:rPr>
              <a:t>журнали-звіти</a:t>
            </a:r>
            <a:r>
              <a:rPr lang="uk-UA" sz="1800" b="1" i="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uk-UA" sz="1800" i="1" dirty="0">
                <a:effectLst/>
                <a:latin typeface="Times New Roman" panose="02020603050405020304" pitchFamily="18" charset="0"/>
                <a:ea typeface="Times New Roman" panose="02020603050405020304" pitchFamily="18" charset="0"/>
              </a:rPr>
              <a:t>Кратний журнал о поїзді в Москву  ясновельможного пана  Данила Апостола</a:t>
            </a:r>
            <a:r>
              <a:rPr lang="uk-UA" sz="1800" dirty="0">
                <a:effectLst/>
                <a:latin typeface="Times New Roman" panose="02020603050405020304" pitchFamily="18" charset="0"/>
                <a:ea typeface="Times New Roman" panose="02020603050405020304" pitchFamily="18" charset="0"/>
              </a:rPr>
              <a:t>)  і </a:t>
            </a:r>
            <a:r>
              <a:rPr lang="uk-UA" sz="1800" i="1" dirty="0">
                <a:effectLst/>
                <a:latin typeface="Times New Roman" panose="02020603050405020304" pitchFamily="18" charset="0"/>
                <a:ea typeface="Times New Roman" panose="02020603050405020304" pitchFamily="18" charset="0"/>
              </a:rPr>
              <a:t>щоденники </a:t>
            </a:r>
            <a:r>
              <a:rPr lang="uk-UA" sz="1800" dirty="0">
                <a:effectLst/>
                <a:latin typeface="Times New Roman" panose="02020603050405020304" pitchFamily="18" charset="0"/>
                <a:ea typeface="Times New Roman" panose="02020603050405020304" pitchFamily="18" charset="0"/>
              </a:rPr>
              <a:t>(наприклад, </a:t>
            </a:r>
            <a:r>
              <a:rPr lang="uk-UA" sz="1800" i="1" dirty="0" err="1">
                <a:effectLst/>
                <a:latin typeface="Times New Roman" panose="02020603050405020304" pitchFamily="18" charset="0"/>
                <a:ea typeface="Times New Roman" panose="02020603050405020304" pitchFamily="18" charset="0"/>
              </a:rPr>
              <a:t>Я.Марковича</a:t>
            </a:r>
            <a:r>
              <a:rPr lang="uk-UA" sz="1800" dirty="0">
                <a:effectLst/>
                <a:latin typeface="Times New Roman" panose="02020603050405020304" pitchFamily="18" charset="0"/>
                <a:ea typeface="Times New Roman" panose="02020603050405020304" pitchFamily="18" charset="0"/>
              </a:rPr>
              <a:t>). </a:t>
            </a:r>
            <a:endParaRPr lang="ru-UA" sz="2400" dirty="0"/>
          </a:p>
        </p:txBody>
      </p:sp>
      <p:sp>
        <p:nvSpPr>
          <p:cNvPr id="3" name="Текст 2">
            <a:extLst>
              <a:ext uri="{FF2B5EF4-FFF2-40B4-BE49-F238E27FC236}">
                <a16:creationId xmlns:a16="http://schemas.microsoft.com/office/drawing/2014/main" id="{644A7579-1D09-4B6C-8C70-7CC050D42483}"/>
              </a:ext>
            </a:extLst>
          </p:cNvPr>
          <p:cNvSpPr>
            <a:spLocks noGrp="1"/>
          </p:cNvSpPr>
          <p:nvPr>
            <p:ph type="body" idx="1"/>
          </p:nvPr>
        </p:nvSpPr>
        <p:spPr>
          <a:xfrm>
            <a:off x="1176868" y="2658533"/>
            <a:ext cx="3337560" cy="50387"/>
          </a:xfrm>
        </p:spPr>
        <p:txBody>
          <a:bodyPr/>
          <a:lstStyle/>
          <a:p>
            <a:r>
              <a:rPr lang="uk-UA" dirty="0"/>
              <a:t>Журнал Данила Апостола</a:t>
            </a:r>
            <a:endParaRPr lang="ru-UA" dirty="0"/>
          </a:p>
        </p:txBody>
      </p:sp>
      <p:sp>
        <p:nvSpPr>
          <p:cNvPr id="5" name="Текст 4">
            <a:extLst>
              <a:ext uri="{FF2B5EF4-FFF2-40B4-BE49-F238E27FC236}">
                <a16:creationId xmlns:a16="http://schemas.microsoft.com/office/drawing/2014/main" id="{3A88B125-BF54-43C4-AA1C-F2FCBD5B47F8}"/>
              </a:ext>
            </a:extLst>
          </p:cNvPr>
          <p:cNvSpPr>
            <a:spLocks noGrp="1"/>
          </p:cNvSpPr>
          <p:nvPr>
            <p:ph type="body" sz="quarter" idx="3"/>
          </p:nvPr>
        </p:nvSpPr>
        <p:spPr/>
        <p:txBody>
          <a:bodyPr/>
          <a:lstStyle/>
          <a:p>
            <a:endParaRPr lang="ru-UA" dirty="0"/>
          </a:p>
        </p:txBody>
      </p:sp>
      <p:sp>
        <p:nvSpPr>
          <p:cNvPr id="8" name="Стрелка: вниз 7">
            <a:extLst>
              <a:ext uri="{FF2B5EF4-FFF2-40B4-BE49-F238E27FC236}">
                <a16:creationId xmlns:a16="http://schemas.microsoft.com/office/drawing/2014/main" id="{D28EF3E5-86C7-4454-A68C-B9BA00755C2F}"/>
              </a:ext>
            </a:extLst>
          </p:cNvPr>
          <p:cNvSpPr/>
          <p:nvPr/>
        </p:nvSpPr>
        <p:spPr>
          <a:xfrm flipH="1">
            <a:off x="2339751" y="2658534"/>
            <a:ext cx="720079"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pic>
        <p:nvPicPr>
          <p:cNvPr id="13" name="Объект 12">
            <a:extLst>
              <a:ext uri="{FF2B5EF4-FFF2-40B4-BE49-F238E27FC236}">
                <a16:creationId xmlns:a16="http://schemas.microsoft.com/office/drawing/2014/main" id="{79BE754A-184E-45CF-B97D-2E91470F7A0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99592" y="3360321"/>
            <a:ext cx="3336925" cy="2556952"/>
          </a:xfrm>
        </p:spPr>
      </p:pic>
      <p:pic>
        <p:nvPicPr>
          <p:cNvPr id="7174" name="Picture 6" descr="Дневник генерального подскарбия Якова Марковича (1717-1767 гг.)">
            <a:extLst>
              <a:ext uri="{FF2B5EF4-FFF2-40B4-BE49-F238E27FC236}">
                <a16:creationId xmlns:a16="http://schemas.microsoft.com/office/drawing/2014/main" id="{17E3741B-1B28-4963-BBD1-394F59FA71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832" y="2521660"/>
            <a:ext cx="3325300" cy="365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1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F1D846-04C6-4E79-87B1-8153641CB339}"/>
              </a:ext>
            </a:extLst>
          </p:cNvPr>
          <p:cNvSpPr>
            <a:spLocks noGrp="1"/>
          </p:cNvSpPr>
          <p:nvPr>
            <p:ph type="title"/>
          </p:nvPr>
        </p:nvSpPr>
        <p:spPr>
          <a:xfrm>
            <a:off x="1176865" y="836712"/>
            <a:ext cx="6798735" cy="584571"/>
          </a:xfrm>
        </p:spPr>
        <p:txBody>
          <a:bodyPr>
            <a:normAutofit fontScale="90000"/>
          </a:bodyPr>
          <a:lstStyle/>
          <a:p>
            <a:r>
              <a:rPr lang="uk-UA" dirty="0"/>
              <a:t>Листи</a:t>
            </a:r>
            <a:br>
              <a:rPr lang="uk-UA" dirty="0"/>
            </a:br>
            <a:endParaRPr lang="ru-UA" dirty="0"/>
          </a:p>
        </p:txBody>
      </p:sp>
      <p:sp>
        <p:nvSpPr>
          <p:cNvPr id="6" name="TextBox 5">
            <a:extLst>
              <a:ext uri="{FF2B5EF4-FFF2-40B4-BE49-F238E27FC236}">
                <a16:creationId xmlns:a16="http://schemas.microsoft.com/office/drawing/2014/main" id="{AD448C67-C677-4A6B-B1F6-451BF3F7423B}"/>
              </a:ext>
            </a:extLst>
          </p:cNvPr>
          <p:cNvSpPr txBox="1"/>
          <p:nvPr/>
        </p:nvSpPr>
        <p:spPr>
          <a:xfrm>
            <a:off x="899592" y="2492896"/>
            <a:ext cx="3096344" cy="2800767"/>
          </a:xfrm>
          <a:prstGeom prst="rect">
            <a:avLst/>
          </a:prstGeom>
          <a:noFill/>
        </p:spPr>
        <p:txBody>
          <a:bodyPr wrap="square">
            <a:spAutoFit/>
          </a:bodyPr>
          <a:lstStyle/>
          <a:p>
            <a:r>
              <a:rPr lang="uk-UA" sz="2000" dirty="0">
                <a:effectLst/>
                <a:latin typeface="Times New Roman" panose="02020603050405020304" pitchFamily="18" charset="0"/>
                <a:ea typeface="Times New Roman" panose="02020603050405020304" pitchFamily="18" charset="0"/>
              </a:rPr>
              <a:t>У ХУІІ - ХУІІІ століттях можемо впевнено говорити про появу  нового типу ділового документа - </a:t>
            </a:r>
            <a:r>
              <a:rPr lang="uk-UA" sz="2000" b="1" i="1" dirty="0">
                <a:effectLst/>
                <a:latin typeface="Times New Roman" panose="02020603050405020304" pitchFamily="18" charset="0"/>
                <a:ea typeface="Times New Roman" panose="02020603050405020304" pitchFamily="18" charset="0"/>
              </a:rPr>
              <a:t>листа</a:t>
            </a:r>
            <a:r>
              <a:rPr lang="uk-UA" sz="2000" dirty="0">
                <a:effectLst/>
                <a:latin typeface="Times New Roman" panose="02020603050405020304" pitchFamily="18" charset="0"/>
                <a:ea typeface="Times New Roman" panose="02020603050405020304" pitchFamily="18" charset="0"/>
              </a:rPr>
              <a:t>, який ще не  мав чистоти жанру і був як офіційним </a:t>
            </a:r>
            <a:r>
              <a:rPr lang="uk-UA" dirty="0">
                <a:effectLst/>
                <a:latin typeface="Times New Roman" panose="02020603050405020304" pitchFamily="18" charset="0"/>
                <a:ea typeface="Times New Roman" panose="02020603050405020304" pitchFamily="18" charset="0"/>
              </a:rPr>
              <a:t>юридично-адміністративним, так і приватним. </a:t>
            </a:r>
            <a:endParaRPr lang="ru-UA" dirty="0"/>
          </a:p>
        </p:txBody>
      </p:sp>
      <p:pic>
        <p:nvPicPr>
          <p:cNvPr id="8194" name="Picture 2" descr="Приватні листи XVIII ст. - Віталій Передрієнко - Тека авторів - Чтиво">
            <a:extLst>
              <a:ext uri="{FF2B5EF4-FFF2-40B4-BE49-F238E27FC236}">
                <a16:creationId xmlns:a16="http://schemas.microsoft.com/office/drawing/2014/main" id="{2FF067FB-EB0D-4980-952C-B52877F6F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52839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230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2666006"/>
          </a:xfrm>
        </p:spPr>
        <p:txBody>
          <a:bodyPr>
            <a:normAutofit fontScale="90000"/>
          </a:bodyPr>
          <a:lstStyle/>
          <a:p>
            <a:r>
              <a:rPr lang="uk-UA" sz="2000" dirty="0"/>
              <a:t>Особливий  інтерес  становить  такий  тип  документів </a:t>
            </a:r>
            <a:r>
              <a:rPr lang="uk-UA" sz="2000" dirty="0" err="1"/>
              <a:t>ХУІІ-ХУІІІст</a:t>
            </a:r>
            <a:r>
              <a:rPr lang="uk-UA" sz="2000" dirty="0"/>
              <a:t>. як  листи приватні  та офіційні. Причому  приватне листування ще не відійшло від  офіційно-ділового стилю: люди діляться зі  своїми рідними тими ж проблемами, що приводять  їх у  суд  чи канцелярію. Ці документи цікаві нам тим, що містять  традиційну  для українців  систему  </a:t>
            </a:r>
            <a:r>
              <a:rPr lang="uk-UA" sz="2000" dirty="0" err="1"/>
              <a:t>гоноративів</a:t>
            </a:r>
            <a:r>
              <a:rPr lang="uk-UA" sz="2000" dirty="0"/>
              <a:t>. Як правило  вони  розгорнуті: </a:t>
            </a:r>
            <a:r>
              <a:rPr lang="uk-UA" sz="2000" i="1" dirty="0" err="1">
                <a:solidFill>
                  <a:srgbClr val="7030A0"/>
                </a:solidFill>
              </a:rPr>
              <a:t>мой</a:t>
            </a:r>
            <a:r>
              <a:rPr lang="uk-UA" sz="2000" i="1" dirty="0">
                <a:solidFill>
                  <a:srgbClr val="7030A0"/>
                </a:solidFill>
              </a:rPr>
              <a:t> </a:t>
            </a:r>
            <a:r>
              <a:rPr lang="uk-UA" sz="2000" i="1" dirty="0" err="1">
                <a:solidFill>
                  <a:srgbClr val="7030A0"/>
                </a:solidFill>
              </a:rPr>
              <a:t>вельце</a:t>
            </a:r>
            <a:r>
              <a:rPr lang="uk-UA" sz="2000" i="1" dirty="0">
                <a:solidFill>
                  <a:srgbClr val="7030A0"/>
                </a:solidFill>
              </a:rPr>
              <a:t> милостивий пане, зичливий приятелю  і  брате;  Благородний </a:t>
            </a:r>
            <a:r>
              <a:rPr lang="uk-UA" sz="2000" i="1" dirty="0" err="1">
                <a:solidFill>
                  <a:srgbClr val="7030A0"/>
                </a:solidFill>
              </a:rPr>
              <a:t>мосцьпане</a:t>
            </a:r>
            <a:r>
              <a:rPr lang="uk-UA" sz="2000" i="1" dirty="0">
                <a:solidFill>
                  <a:srgbClr val="7030A0"/>
                </a:solidFill>
              </a:rPr>
              <a:t> Шашкевич, </a:t>
            </a:r>
            <a:r>
              <a:rPr lang="uk-UA" sz="2000" i="1" dirty="0" err="1">
                <a:solidFill>
                  <a:srgbClr val="7030A0"/>
                </a:solidFill>
              </a:rPr>
              <a:t>мні</a:t>
            </a:r>
            <a:r>
              <a:rPr lang="uk-UA" sz="2000" i="1" dirty="0">
                <a:solidFill>
                  <a:srgbClr val="7030A0"/>
                </a:solidFill>
              </a:rPr>
              <a:t>  </a:t>
            </a:r>
            <a:r>
              <a:rPr lang="uk-UA" sz="2000" i="1" dirty="0" err="1">
                <a:solidFill>
                  <a:srgbClr val="7030A0"/>
                </a:solidFill>
              </a:rPr>
              <a:t>елце</a:t>
            </a:r>
            <a:r>
              <a:rPr lang="uk-UA" sz="2000" i="1" dirty="0">
                <a:solidFill>
                  <a:srgbClr val="7030A0"/>
                </a:solidFill>
              </a:rPr>
              <a:t> особливий добродію; </a:t>
            </a:r>
            <a:r>
              <a:rPr lang="uk-UA" sz="2000" i="1" dirty="0" err="1">
                <a:solidFill>
                  <a:srgbClr val="7030A0"/>
                </a:solidFill>
              </a:rPr>
              <a:t>Примилосердни</a:t>
            </a:r>
            <a:r>
              <a:rPr lang="uk-UA" sz="2000" i="1" dirty="0">
                <a:solidFill>
                  <a:srgbClr val="7030A0"/>
                </a:solidFill>
              </a:rPr>
              <a:t> мій км и </a:t>
            </a:r>
            <a:r>
              <a:rPr lang="uk-UA" sz="2000" i="1" dirty="0" err="1">
                <a:solidFill>
                  <a:srgbClr val="7030A0"/>
                </a:solidFill>
              </a:rPr>
              <a:t>многомилостивий</a:t>
            </a:r>
            <a:r>
              <a:rPr lang="uk-UA" sz="2000" i="1" dirty="0">
                <a:solidFill>
                  <a:srgbClr val="7030A0"/>
                </a:solidFill>
              </a:rPr>
              <a:t> добродій.</a:t>
            </a:r>
            <a:br>
              <a:rPr lang="ru-RU" sz="2000" dirty="0"/>
            </a:br>
            <a:endParaRPr lang="ru-RU" sz="2000" dirty="0"/>
          </a:p>
        </p:txBody>
      </p:sp>
      <p:pic>
        <p:nvPicPr>
          <p:cNvPr id="4" name="Рисунок 3" descr="C:\Users\Светлана\Desktop\Гражданка.gif"/>
          <p:cNvPicPr/>
          <p:nvPr/>
        </p:nvPicPr>
        <p:blipFill>
          <a:blip r:embed="rId2" cstate="print"/>
          <a:srcRect/>
          <a:stretch>
            <a:fillRect/>
          </a:stretch>
        </p:blipFill>
        <p:spPr bwMode="auto">
          <a:xfrm>
            <a:off x="2411760" y="2857496"/>
            <a:ext cx="4929190" cy="352383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5800"/>
          </a:xfrm>
        </p:spPr>
        <p:txBody>
          <a:bodyPr>
            <a:noAutofit/>
          </a:bodyPr>
          <a:lstStyle/>
          <a:p>
            <a:br>
              <a:rPr lang="uk-UA" sz="2400" dirty="0"/>
            </a:br>
            <a:r>
              <a:rPr lang="uk-UA" sz="2400" dirty="0"/>
              <a:t>Адміністративна лексика у діловодстві ХУІ-ХУІІІ ст. переплітається з юридично-судовою: </a:t>
            </a:r>
            <a:r>
              <a:rPr lang="uk-UA" sz="2400" i="1" dirty="0">
                <a:solidFill>
                  <a:srgbClr val="7030A0"/>
                </a:solidFill>
              </a:rPr>
              <a:t>скарга, протекція, жалоба, злочинець, </a:t>
            </a:r>
            <a:r>
              <a:rPr lang="uk-UA" sz="2400" i="1" dirty="0" err="1">
                <a:solidFill>
                  <a:srgbClr val="7030A0"/>
                </a:solidFill>
              </a:rPr>
              <a:t>розиск</a:t>
            </a:r>
            <a:r>
              <a:rPr lang="uk-UA" sz="2400" i="1" dirty="0">
                <a:solidFill>
                  <a:srgbClr val="7030A0"/>
                </a:solidFill>
              </a:rPr>
              <a:t>, </a:t>
            </a:r>
            <a:r>
              <a:rPr lang="uk-UA" sz="2400" i="1" dirty="0" err="1">
                <a:solidFill>
                  <a:srgbClr val="7030A0"/>
                </a:solidFill>
              </a:rPr>
              <a:t>допрос</a:t>
            </a:r>
            <a:r>
              <a:rPr lang="uk-UA" sz="2400" i="1" dirty="0">
                <a:solidFill>
                  <a:srgbClr val="7030A0"/>
                </a:solidFill>
              </a:rPr>
              <a:t>, </a:t>
            </a:r>
            <a:r>
              <a:rPr lang="uk-UA" sz="2400" i="1" dirty="0" err="1">
                <a:solidFill>
                  <a:srgbClr val="7030A0"/>
                </a:solidFill>
              </a:rPr>
              <a:t>свідительство</a:t>
            </a:r>
            <a:r>
              <a:rPr lang="uk-UA" sz="2400" i="1" dirty="0">
                <a:solidFill>
                  <a:srgbClr val="7030A0"/>
                </a:solidFill>
              </a:rPr>
              <a:t>, </a:t>
            </a:r>
            <a:r>
              <a:rPr lang="uk-UA" sz="2400" i="1" dirty="0" err="1">
                <a:solidFill>
                  <a:srgbClr val="7030A0"/>
                </a:solidFill>
              </a:rPr>
              <a:t>отвітчик</a:t>
            </a:r>
            <a:r>
              <a:rPr lang="uk-UA" sz="2400" dirty="0">
                <a:solidFill>
                  <a:srgbClr val="7030A0"/>
                </a:solidFill>
              </a:rPr>
              <a:t>, </a:t>
            </a:r>
            <a:r>
              <a:rPr lang="uk-UA" sz="2400" i="1" dirty="0" err="1">
                <a:solidFill>
                  <a:srgbClr val="7030A0"/>
                </a:solidFill>
              </a:rPr>
              <a:t>допрошуваний</a:t>
            </a:r>
            <a:r>
              <a:rPr lang="uk-UA" sz="2400" i="1" dirty="0">
                <a:solidFill>
                  <a:srgbClr val="7030A0"/>
                </a:solidFill>
              </a:rPr>
              <a:t>, </a:t>
            </a:r>
            <a:r>
              <a:rPr lang="uk-UA" sz="2400" i="1" dirty="0" err="1">
                <a:solidFill>
                  <a:srgbClr val="7030A0"/>
                </a:solidFill>
              </a:rPr>
              <a:t>челомбите</a:t>
            </a:r>
            <a:r>
              <a:rPr lang="uk-UA" sz="2400" i="1" dirty="0">
                <a:solidFill>
                  <a:srgbClr val="7030A0"/>
                </a:solidFill>
              </a:rPr>
              <a:t>, судія. </a:t>
            </a:r>
            <a:r>
              <a:rPr lang="uk-UA" sz="2400" dirty="0"/>
              <a:t>Серед цієї лексики  чимало запозичень з латинської мови з'являється  саме   це  період: </a:t>
            </a:r>
            <a:r>
              <a:rPr lang="uk-UA" sz="2400" i="1" dirty="0">
                <a:solidFill>
                  <a:srgbClr val="002060"/>
                </a:solidFill>
              </a:rPr>
              <a:t>публікація, інквізиція, апеляція, контро версія, документ, претензія, апробація, сатисфакція, </a:t>
            </a:r>
            <a:r>
              <a:rPr lang="uk-UA" sz="2400" i="1" dirty="0" err="1">
                <a:solidFill>
                  <a:srgbClr val="002060"/>
                </a:solidFill>
              </a:rPr>
              <a:t>оддукція</a:t>
            </a:r>
            <a:r>
              <a:rPr lang="uk-UA" sz="2400" dirty="0">
                <a:solidFill>
                  <a:srgbClr val="002060"/>
                </a:solidFill>
              </a:rPr>
              <a:t>.</a:t>
            </a:r>
            <a:r>
              <a:rPr lang="uk-UA" sz="2400" i="1" dirty="0">
                <a:solidFill>
                  <a:srgbClr val="002060"/>
                </a:solidFill>
              </a:rPr>
              <a:t>	</a:t>
            </a:r>
            <a:br>
              <a:rPr lang="ru-RU" sz="2400" dirty="0"/>
            </a:br>
            <a:endParaRPr lang="ru-RU" sz="2400" dirty="0"/>
          </a:p>
        </p:txBody>
      </p:sp>
      <p:pic>
        <p:nvPicPr>
          <p:cNvPr id="3" name="Рисунок 2" descr="22.jpg"/>
          <p:cNvPicPr>
            <a:picLocks noChangeAspect="1"/>
          </p:cNvPicPr>
          <p:nvPr/>
        </p:nvPicPr>
        <p:blipFill>
          <a:blip r:embed="rId2" cstate="print"/>
          <a:stretch>
            <a:fillRect/>
          </a:stretch>
        </p:blipFill>
        <p:spPr>
          <a:xfrm>
            <a:off x="611561" y="3214686"/>
            <a:ext cx="2808312" cy="3080074"/>
          </a:xfrm>
          <a:prstGeom prst="rect">
            <a:avLst/>
          </a:prstGeom>
        </p:spPr>
      </p:pic>
      <p:pic>
        <p:nvPicPr>
          <p:cNvPr id="4" name="Рисунок 3" descr="Титул_реєстра_Війська_Запорозького_1649_року.jpg"/>
          <p:cNvPicPr>
            <a:picLocks noChangeAspect="1"/>
          </p:cNvPicPr>
          <p:nvPr/>
        </p:nvPicPr>
        <p:blipFill>
          <a:blip r:embed="rId3" cstate="print"/>
          <a:stretch>
            <a:fillRect/>
          </a:stretch>
        </p:blipFill>
        <p:spPr>
          <a:xfrm>
            <a:off x="4139952" y="3155528"/>
            <a:ext cx="4605292" cy="3225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289261-BD85-459B-A60F-F94534348A20}"/>
              </a:ext>
            </a:extLst>
          </p:cNvPr>
          <p:cNvSpPr>
            <a:spLocks noGrp="1"/>
          </p:cNvSpPr>
          <p:nvPr>
            <p:ph type="title"/>
          </p:nvPr>
        </p:nvSpPr>
        <p:spPr/>
        <p:txBody>
          <a:bodyPr>
            <a:noAutofit/>
          </a:bodyPr>
          <a:lstStyle/>
          <a:p>
            <a:r>
              <a:rPr lang="ru-UA" sz="1800" dirty="0" err="1">
                <a:latin typeface="+mn-lt"/>
              </a:rPr>
              <a:t>Універсал</a:t>
            </a:r>
            <a:r>
              <a:rPr lang="ru-UA" sz="1800" dirty="0">
                <a:latin typeface="+mn-lt"/>
              </a:rPr>
              <a:t> </a:t>
            </a:r>
            <a:r>
              <a:rPr lang="ru-UA" sz="1800" dirty="0" err="1">
                <a:latin typeface="+mn-lt"/>
              </a:rPr>
              <a:t>гетьмана</a:t>
            </a:r>
            <a:r>
              <a:rPr lang="ru-UA" sz="1800" dirty="0">
                <a:latin typeface="+mn-lt"/>
              </a:rPr>
              <a:t> </a:t>
            </a:r>
            <a:r>
              <a:rPr lang="ru-UA" sz="1800" dirty="0" err="1">
                <a:latin typeface="+mn-lt"/>
              </a:rPr>
              <a:t>Івана</a:t>
            </a:r>
            <a:r>
              <a:rPr lang="ru-UA" sz="1800" dirty="0">
                <a:latin typeface="+mn-lt"/>
              </a:rPr>
              <a:t> </a:t>
            </a:r>
            <a:r>
              <a:rPr lang="ru-UA" sz="1800" dirty="0" err="1">
                <a:latin typeface="+mn-lt"/>
              </a:rPr>
              <a:t>Мазепи</a:t>
            </a:r>
            <a:r>
              <a:rPr lang="ru-UA" sz="1800" dirty="0">
                <a:latin typeface="+mn-lt"/>
              </a:rPr>
              <a:t> </a:t>
            </a:r>
            <a:r>
              <a:rPr lang="ru-UA" sz="1800" dirty="0" err="1">
                <a:latin typeface="+mn-lt"/>
              </a:rPr>
              <a:t>чернігівському</a:t>
            </a:r>
            <a:r>
              <a:rPr lang="ru-UA" sz="1800" dirty="0">
                <a:latin typeface="+mn-lt"/>
              </a:rPr>
              <a:t> і </a:t>
            </a:r>
            <a:r>
              <a:rPr lang="ru-UA" sz="1800" dirty="0" err="1">
                <a:latin typeface="+mn-lt"/>
              </a:rPr>
              <a:t>новгород-сіверському</a:t>
            </a:r>
            <a:r>
              <a:rPr lang="ru-UA" sz="1800" dirty="0">
                <a:latin typeface="+mn-lt"/>
              </a:rPr>
              <a:t> </a:t>
            </a:r>
            <a:r>
              <a:rPr lang="ru-UA" sz="1800" dirty="0" err="1">
                <a:latin typeface="+mn-lt"/>
              </a:rPr>
              <a:t>архієпископу</a:t>
            </a:r>
            <a:r>
              <a:rPr lang="ru-UA" sz="1800" dirty="0">
                <a:latin typeface="+mn-lt"/>
              </a:rPr>
              <a:t> Лазарю Барановичу з </a:t>
            </a:r>
            <a:r>
              <a:rPr lang="ru-UA" sz="1800" dirty="0" err="1">
                <a:latin typeface="+mn-lt"/>
              </a:rPr>
              <a:t>дозволом</a:t>
            </a:r>
            <a:r>
              <a:rPr lang="ru-UA" sz="1800" dirty="0">
                <a:latin typeface="+mn-lt"/>
              </a:rPr>
              <a:t> </a:t>
            </a:r>
            <a:r>
              <a:rPr lang="ru-UA" sz="1800" dirty="0" err="1">
                <a:latin typeface="+mn-lt"/>
              </a:rPr>
              <a:t>будувати</a:t>
            </a:r>
            <a:r>
              <a:rPr lang="ru-UA" sz="1800" dirty="0">
                <a:latin typeface="+mn-lt"/>
              </a:rPr>
              <a:t> </a:t>
            </a:r>
            <a:r>
              <a:rPr lang="ru-UA" sz="1800" dirty="0" err="1">
                <a:latin typeface="+mn-lt"/>
              </a:rPr>
              <a:t>склозавод</a:t>
            </a:r>
            <a:r>
              <a:rPr lang="ru-UA" sz="1800" dirty="0">
                <a:latin typeface="+mn-lt"/>
              </a:rPr>
              <a:t> на р. </a:t>
            </a:r>
            <a:r>
              <a:rPr lang="ru-UA" sz="1800" dirty="0" err="1">
                <a:latin typeface="+mn-lt"/>
              </a:rPr>
              <a:t>Білиця</a:t>
            </a:r>
            <a:r>
              <a:rPr lang="ru-UA" sz="1800" dirty="0">
                <a:latin typeface="+mn-lt"/>
              </a:rPr>
              <a:t> </a:t>
            </a:r>
            <a:r>
              <a:rPr lang="ru-UA" sz="1800" dirty="0" err="1">
                <a:latin typeface="+mn-lt"/>
              </a:rPr>
              <a:t>сотні</a:t>
            </a:r>
            <a:r>
              <a:rPr lang="ru-UA" sz="1800" dirty="0">
                <a:latin typeface="+mn-lt"/>
              </a:rPr>
              <a:t> </a:t>
            </a:r>
            <a:r>
              <a:rPr lang="ru-UA" sz="1800" dirty="0" err="1">
                <a:latin typeface="+mn-lt"/>
              </a:rPr>
              <a:t>Новгородської</a:t>
            </a:r>
            <a:br>
              <a:rPr lang="ru-UA" sz="1800" dirty="0">
                <a:latin typeface="+mn-lt"/>
              </a:rPr>
            </a:br>
            <a:r>
              <a:rPr lang="ru-UA" sz="1800" dirty="0">
                <a:latin typeface="+mn-lt"/>
              </a:rPr>
              <a:t>полку </a:t>
            </a:r>
            <a:r>
              <a:rPr lang="ru-UA" sz="1800" dirty="0" err="1">
                <a:latin typeface="+mn-lt"/>
              </a:rPr>
              <a:t>Стародубського</a:t>
            </a:r>
            <a:r>
              <a:rPr lang="ru-UA" sz="1800" dirty="0">
                <a:latin typeface="+mn-lt"/>
              </a:rPr>
              <a:t> на </a:t>
            </a:r>
            <a:r>
              <a:rPr lang="ru-UA" sz="1800" dirty="0" err="1">
                <a:latin typeface="+mn-lt"/>
              </a:rPr>
              <a:t>кафедральних</a:t>
            </a:r>
            <a:r>
              <a:rPr lang="ru-UA" sz="1800" dirty="0">
                <a:latin typeface="+mn-lt"/>
              </a:rPr>
              <a:t> </a:t>
            </a:r>
            <a:r>
              <a:rPr lang="ru-UA" sz="1800" dirty="0" err="1">
                <a:latin typeface="+mn-lt"/>
              </a:rPr>
              <a:t>ґрунтах</a:t>
            </a:r>
            <a:r>
              <a:rPr lang="ru-UA" sz="1800" dirty="0">
                <a:latin typeface="+mn-lt"/>
              </a:rPr>
              <a:t>.</a:t>
            </a:r>
            <a:r>
              <a:rPr lang="uk-UA" sz="1800" dirty="0">
                <a:latin typeface="+mn-lt"/>
              </a:rPr>
              <a:t>   </a:t>
            </a:r>
            <a:r>
              <a:rPr lang="ru-UA" sz="1800" dirty="0" err="1">
                <a:latin typeface="+mn-lt"/>
              </a:rPr>
              <a:t>Мова</a:t>
            </a:r>
            <a:r>
              <a:rPr lang="ru-UA" sz="1800" dirty="0">
                <a:latin typeface="+mn-lt"/>
              </a:rPr>
              <a:t> </a:t>
            </a:r>
            <a:r>
              <a:rPr lang="ru-UA" sz="1800" dirty="0" err="1">
                <a:latin typeface="+mn-lt"/>
              </a:rPr>
              <a:t>староукраїнська</a:t>
            </a:r>
            <a:r>
              <a:rPr lang="uk-UA" sz="1800" dirty="0">
                <a:latin typeface="+mn-lt"/>
              </a:rPr>
              <a:t>.</a:t>
            </a:r>
            <a:br>
              <a:rPr lang="ru-UA" sz="1800" dirty="0">
                <a:latin typeface="+mn-lt"/>
              </a:rPr>
            </a:br>
            <a:endParaRPr lang="ru-UA" sz="1800" dirty="0">
              <a:latin typeface="+mn-lt"/>
            </a:endParaRPr>
          </a:p>
        </p:txBody>
      </p:sp>
      <p:pic>
        <p:nvPicPr>
          <p:cNvPr id="5" name="Рисунок 4">
            <a:extLst>
              <a:ext uri="{FF2B5EF4-FFF2-40B4-BE49-F238E27FC236}">
                <a16:creationId xmlns:a16="http://schemas.microsoft.com/office/drawing/2014/main" id="{B7849005-ACA4-4D85-B757-76FD53A31B5A}"/>
              </a:ext>
            </a:extLst>
          </p:cNvPr>
          <p:cNvPicPr>
            <a:picLocks noChangeAspect="1"/>
          </p:cNvPicPr>
          <p:nvPr/>
        </p:nvPicPr>
        <p:blipFill>
          <a:blip r:embed="rId2"/>
          <a:stretch>
            <a:fillRect/>
          </a:stretch>
        </p:blipFill>
        <p:spPr>
          <a:xfrm>
            <a:off x="5508104" y="2420888"/>
            <a:ext cx="3168352" cy="3744416"/>
          </a:xfrm>
          <a:prstGeom prst="rect">
            <a:avLst/>
          </a:prstGeom>
        </p:spPr>
      </p:pic>
      <p:pic>
        <p:nvPicPr>
          <p:cNvPr id="9220" name="Picture 4" descr="Як козаки земельні відносини регулювали">
            <a:extLst>
              <a:ext uri="{FF2B5EF4-FFF2-40B4-BE49-F238E27FC236}">
                <a16:creationId xmlns:a16="http://schemas.microsoft.com/office/drawing/2014/main" id="{DD774E67-421B-40B5-9CF0-1A9784E6C9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2497788"/>
            <a:ext cx="4811277" cy="3667516"/>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низ 7">
            <a:extLst>
              <a:ext uri="{FF2B5EF4-FFF2-40B4-BE49-F238E27FC236}">
                <a16:creationId xmlns:a16="http://schemas.microsoft.com/office/drawing/2014/main" id="{877A0C61-CC3F-4CE7-BDC3-5AF52D22FDCB}"/>
              </a:ext>
            </a:extLst>
          </p:cNvPr>
          <p:cNvSpPr/>
          <p:nvPr/>
        </p:nvSpPr>
        <p:spPr>
          <a:xfrm>
            <a:off x="7482502" y="13800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843776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55EDC0-2B5A-4789-8ADA-43128D6DEB8F}"/>
              </a:ext>
            </a:extLst>
          </p:cNvPr>
          <p:cNvSpPr>
            <a:spLocks noGrp="1"/>
          </p:cNvSpPr>
          <p:nvPr>
            <p:ph type="title"/>
          </p:nvPr>
        </p:nvSpPr>
        <p:spPr>
          <a:xfrm>
            <a:off x="1278465" y="908721"/>
            <a:ext cx="6595534" cy="360039"/>
          </a:xfrm>
        </p:spPr>
        <p:txBody>
          <a:bodyPr>
            <a:normAutofit fontScale="90000"/>
          </a:bodyPr>
          <a:lstStyle/>
          <a:p>
            <a:r>
              <a:rPr lang="uk-UA" sz="2400" dirty="0">
                <a:latin typeface="+mn-lt"/>
              </a:rPr>
              <a:t>ОТЖЕ</a:t>
            </a:r>
            <a:endParaRPr lang="ru-UA" sz="2400" dirty="0">
              <a:latin typeface="+mn-lt"/>
            </a:endParaRPr>
          </a:p>
        </p:txBody>
      </p:sp>
      <p:sp>
        <p:nvSpPr>
          <p:cNvPr id="3" name="Текст 2">
            <a:extLst>
              <a:ext uri="{FF2B5EF4-FFF2-40B4-BE49-F238E27FC236}">
                <a16:creationId xmlns:a16="http://schemas.microsoft.com/office/drawing/2014/main" id="{75BF66B1-D943-4A57-9953-7D74EB19C2E3}"/>
              </a:ext>
            </a:extLst>
          </p:cNvPr>
          <p:cNvSpPr>
            <a:spLocks noGrp="1"/>
          </p:cNvSpPr>
          <p:nvPr>
            <p:ph type="body" idx="1"/>
          </p:nvPr>
        </p:nvSpPr>
        <p:spPr>
          <a:xfrm>
            <a:off x="1278465" y="1412777"/>
            <a:ext cx="6595534" cy="3412098"/>
          </a:xfrm>
        </p:spPr>
        <p:txBody>
          <a:bodyPr>
            <a:normAutofit fontScale="77500" lnSpcReduction="20000"/>
          </a:bodyPr>
          <a:lstStyle/>
          <a:p>
            <a:pPr indent="449580" algn="just">
              <a:lnSpc>
                <a:spcPct val="150000"/>
              </a:lnSpc>
            </a:pPr>
            <a:r>
              <a:rPr lang="uk-UA" sz="1800" dirty="0">
                <a:effectLst/>
                <a:latin typeface="Times New Roman" panose="02020603050405020304" pitchFamily="18" charset="0"/>
                <a:ea typeface="Times New Roman" panose="02020603050405020304" pitchFamily="18" charset="0"/>
              </a:rPr>
              <a:t>О</a:t>
            </a:r>
            <a:r>
              <a:rPr lang="ru-UA" sz="1800" dirty="0" err="1">
                <a:effectLst/>
                <a:latin typeface="Times New Roman" panose="02020603050405020304" pitchFamily="18" charset="0"/>
                <a:ea typeface="Times New Roman" panose="02020603050405020304" pitchFamily="18" charset="0"/>
              </a:rPr>
              <a:t>фіційно-діловий</a:t>
            </a:r>
            <a:r>
              <a:rPr lang="ru-UA" sz="1800" dirty="0">
                <a:effectLst/>
                <a:latin typeface="Times New Roman" panose="02020603050405020304" pitchFamily="18" charset="0"/>
                <a:ea typeface="Times New Roman" panose="02020603050405020304" pitchFamily="18" charset="0"/>
              </a:rPr>
              <a:t> стиль</a:t>
            </a:r>
            <a:r>
              <a:rPr lang="uk-UA" sz="1800" dirty="0">
                <a:effectLst/>
                <a:latin typeface="Times New Roman" panose="02020603050405020304" pitchFamily="18" charset="0"/>
                <a:ea typeface="Times New Roman" panose="02020603050405020304" pitchFamily="18" charset="0"/>
              </a:rPr>
              <a:t> аналізованого періоду  </a:t>
            </a:r>
            <a:r>
              <a:rPr lang="ru-UA" sz="1800" dirty="0" err="1">
                <a:effectLst/>
                <a:latin typeface="Times New Roman" panose="02020603050405020304" pitchFamily="18" charset="0"/>
                <a:ea typeface="Times New Roman" panose="02020603050405020304" pitchFamily="18" charset="0"/>
              </a:rPr>
              <a:t>був</a:t>
            </a:r>
            <a:r>
              <a:rPr lang="ru-UA" sz="1800" dirty="0">
                <a:effectLst/>
                <a:latin typeface="Times New Roman" panose="02020603050405020304" pitchFamily="18" charset="0"/>
                <a:ea typeface="Times New Roman" panose="02020603050405020304" pitchFamily="18" charset="0"/>
              </a:rPr>
              <a:t> представлений жанр</a:t>
            </a:r>
            <a:r>
              <a:rPr lang="uk-UA" sz="1800" dirty="0">
                <a:effectLst/>
                <a:latin typeface="Times New Roman" panose="02020603050405020304" pitchFamily="18" charset="0"/>
                <a:ea typeface="Times New Roman" panose="02020603050405020304" pitchFamily="18" charset="0"/>
              </a:rPr>
              <a:t>а</a:t>
            </a:r>
            <a:r>
              <a:rPr lang="ru-UA" sz="1800" dirty="0">
                <a:effectLst/>
                <a:latin typeface="Times New Roman" panose="02020603050405020304" pitchFamily="18" charset="0"/>
                <a:ea typeface="Times New Roman" panose="02020603050405020304" pitchFamily="18" charset="0"/>
              </a:rPr>
              <a:t>м</a:t>
            </a:r>
            <a:r>
              <a:rPr lang="uk-UA" sz="1800" dirty="0">
                <a:effectLst/>
                <a:latin typeface="Times New Roman" panose="02020603050405020304" pitchFamily="18" charset="0"/>
                <a:ea typeface="Times New Roman" panose="02020603050405020304" pitchFamily="18" charset="0"/>
              </a:rPr>
              <a:t>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офіційного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листування</a:t>
            </a:r>
            <a:r>
              <a:rPr lang="ru-UA" sz="1800" dirty="0">
                <a:effectLst/>
                <a:latin typeface="Times New Roman" panose="02020603050405020304" pitchFamily="18" charset="0"/>
                <a:ea typeface="Times New Roman" panose="02020603050405020304" pitchFamily="18" charset="0"/>
              </a:rPr>
              <a:t> та </a:t>
            </a:r>
            <a:r>
              <a:rPr lang="ru-UA" sz="1800" dirty="0" err="1">
                <a:effectLst/>
                <a:latin typeface="Times New Roman" panose="02020603050405020304" pitchFamily="18" charset="0"/>
                <a:ea typeface="Times New Roman" panose="02020603050405020304" pitchFamily="18" charset="0"/>
              </a:rPr>
              <a:t>урядового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управління</a:t>
            </a:r>
            <a:r>
              <a:rPr lang="ru-UA" sz="1800" dirty="0">
                <a:effectLst/>
                <a:latin typeface="Times New Roman" panose="02020603050405020304" pitchFamily="18" charset="0"/>
                <a:ea typeface="Times New Roman" panose="02020603050405020304" pitchFamily="18" charset="0"/>
              </a:rPr>
              <a:t> (листами, грамотами XIV-ХV ст.). З XVI ст., а особливо з </a:t>
            </a:r>
            <a:r>
              <a:rPr lang="ru-UA" sz="1800" dirty="0" err="1">
                <a:effectLst/>
                <a:latin typeface="Times New Roman" panose="02020603050405020304" pitchFamily="18" charset="0"/>
                <a:ea typeface="Times New Roman" panose="02020603050405020304" pitchFamily="18" charset="0"/>
              </a:rPr>
              <a:t>кінця</a:t>
            </a:r>
            <a:r>
              <a:rPr lang="ru-UA" sz="1800" dirty="0">
                <a:effectLst/>
                <a:latin typeface="Times New Roman" panose="02020603050405020304" pitchFamily="18" charset="0"/>
                <a:ea typeface="Times New Roman" panose="02020603050405020304" pitchFamily="18" charset="0"/>
              </a:rPr>
              <a:t> XVII ст. </a:t>
            </a:r>
            <a:r>
              <a:rPr lang="ru-UA" sz="1800" dirty="0" err="1">
                <a:effectLst/>
                <a:latin typeface="Times New Roman" panose="02020603050405020304" pitchFamily="18" charset="0"/>
                <a:ea typeface="Times New Roman" panose="02020603050405020304" pitchFamily="18" charset="0"/>
              </a:rPr>
              <a:t>Цей</a:t>
            </a:r>
            <a:r>
              <a:rPr lang="ru-UA" sz="1800" dirty="0">
                <a:effectLst/>
                <a:latin typeface="Times New Roman" panose="02020603050405020304" pitchFamily="18" charset="0"/>
                <a:ea typeface="Times New Roman" panose="02020603050405020304" pitchFamily="18" charset="0"/>
              </a:rPr>
              <a:t> жанр </a:t>
            </a:r>
            <a:r>
              <a:rPr lang="ru-UA" sz="1800" dirty="0" err="1">
                <a:effectLst/>
                <a:latin typeface="Times New Roman" panose="02020603050405020304" pitchFamily="18" charset="0"/>
                <a:ea typeface="Times New Roman" panose="02020603050405020304" pitchFamily="18" charset="0"/>
              </a:rPr>
              <a:t>збагачується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новими</a:t>
            </a:r>
            <a:r>
              <a:rPr lang="ru-UA" sz="1800" dirty="0">
                <a:effectLst/>
                <a:latin typeface="Times New Roman" panose="02020603050405020304" pitchFamily="18" charset="0"/>
                <a:ea typeface="Times New Roman" panose="02020603050405020304" pitchFamily="18" charset="0"/>
              </a:rPr>
              <a:t> видами </a:t>
            </a:r>
            <a:r>
              <a:rPr lang="uk-UA" sz="1800" dirty="0">
                <a:effectLst/>
                <a:latin typeface="Times New Roman" panose="02020603050405020304" pitchFamily="18" charset="0"/>
                <a:ea typeface="Times New Roman" panose="02020603050405020304" pitchFamily="18" charset="0"/>
              </a:rPr>
              <a:t>й типами </a:t>
            </a:r>
            <a:r>
              <a:rPr lang="ru-UA" sz="1800" dirty="0" err="1">
                <a:effectLst/>
                <a:latin typeface="Times New Roman" panose="02020603050405020304" pitchFamily="18" charset="0"/>
                <a:ea typeface="Times New Roman" panose="02020603050405020304" pitchFamily="18" charset="0"/>
              </a:rPr>
              <a:t>документів</a:t>
            </a:r>
            <a:r>
              <a:rPr lang="ru-UA"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a:t>
            </a:r>
            <a:r>
              <a:rPr lang="ru-UA" sz="1800" dirty="0" err="1">
                <a:effectLst/>
                <a:latin typeface="Times New Roman" panose="02020603050405020304" pitchFamily="18" charset="0"/>
                <a:ea typeface="Times New Roman" panose="02020603050405020304" pitchFamily="18" charset="0"/>
              </a:rPr>
              <a:t>універсалами</a:t>
            </a:r>
            <a:r>
              <a:rPr lang="ru-UA" sz="1800" dirty="0">
                <a:effectLst/>
                <a:latin typeface="Times New Roman" panose="02020603050405020304" pitchFamily="18" charset="0"/>
                <a:ea typeface="Times New Roman" panose="02020603050405020304" pitchFamily="18" charset="0"/>
              </a:rPr>
              <a:t>, наказами, </a:t>
            </a:r>
            <a:r>
              <a:rPr lang="ru-UA" sz="1800" dirty="0" err="1">
                <a:effectLst/>
                <a:latin typeface="Times New Roman" panose="02020603050405020304" pitchFamily="18" charset="0"/>
                <a:ea typeface="Times New Roman" panose="02020603050405020304" pitchFamily="18" charset="0"/>
              </a:rPr>
              <a:t>інструкціями</a:t>
            </a:r>
            <a:r>
              <a:rPr lang="ru-UA" sz="1800" i="1"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тощо</a:t>
            </a:r>
            <a:r>
              <a:rPr lang="uk-UA" sz="1800" dirty="0">
                <a:effectLst/>
                <a:latin typeface="Times New Roman" panose="02020603050405020304" pitchFamily="18" charset="0"/>
                <a:ea typeface="Times New Roman" panose="02020603050405020304" pitchFamily="18" charset="0"/>
              </a:rPr>
              <a:t>)</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Дипломатичний</a:t>
            </a:r>
            <a:r>
              <a:rPr lang="ru-UA" sz="1800" dirty="0">
                <a:effectLst/>
                <a:latin typeface="Times New Roman" panose="02020603050405020304" pitchFamily="18" charset="0"/>
                <a:ea typeface="Times New Roman" panose="02020603050405020304" pitchFamily="18" charset="0"/>
              </a:rPr>
              <a:t> жанр представлений з </a:t>
            </a:r>
            <a:r>
              <a:rPr lang="ru-UA" sz="1800" dirty="0" err="1">
                <a:effectLst/>
                <a:latin typeface="Times New Roman" panose="02020603050405020304" pitchFamily="18" charset="0"/>
                <a:ea typeface="Times New Roman" panose="02020603050405020304" pitchFamily="18" charset="0"/>
              </a:rPr>
              <a:t>середини</a:t>
            </a:r>
            <a:r>
              <a:rPr lang="ru-UA" sz="1800" dirty="0">
                <a:effectLst/>
                <a:latin typeface="Times New Roman" panose="02020603050405020304" pitchFamily="18" charset="0"/>
                <a:ea typeface="Times New Roman" panose="02020603050405020304" pitchFamily="18" charset="0"/>
              </a:rPr>
              <a:t> XVII ст. </a:t>
            </a:r>
            <a:r>
              <a:rPr lang="ru-UA" sz="1800" dirty="0" err="1">
                <a:effectLst/>
                <a:latin typeface="Times New Roman" panose="02020603050405020304" pitchFamily="18" charset="0"/>
                <a:ea typeface="Times New Roman" panose="02020603050405020304" pitchFamily="18" charset="0"/>
              </a:rPr>
              <a:t>переважно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листуванням</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гетьманських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канцелярій</a:t>
            </a:r>
            <a:r>
              <a:rPr lang="ru-UA" sz="1800" dirty="0">
                <a:effectLst/>
                <a:latin typeface="Times New Roman" panose="02020603050405020304" pitchFamily="18" charset="0"/>
                <a:ea typeface="Times New Roman" panose="02020603050405020304" pitchFamily="18" charset="0"/>
              </a:rPr>
              <a:t>. З </a:t>
            </a:r>
            <a:r>
              <a:rPr lang="ru-UA" sz="1800" dirty="0" err="1">
                <a:effectLst/>
                <a:latin typeface="Times New Roman" panose="02020603050405020304" pitchFamily="18" charset="0"/>
                <a:ea typeface="Times New Roman" panose="02020603050405020304" pitchFamily="18" charset="0"/>
              </a:rPr>
              <a:t>кінця</a:t>
            </a:r>
            <a:r>
              <a:rPr lang="ru-UA" sz="1800" dirty="0">
                <a:effectLst/>
                <a:latin typeface="Times New Roman" panose="02020603050405020304" pitchFamily="18" charset="0"/>
                <a:ea typeface="Times New Roman" panose="02020603050405020304" pitchFamily="18" charset="0"/>
              </a:rPr>
              <a:t> XV ст. </a:t>
            </a:r>
            <a:r>
              <a:rPr lang="ru-UA" sz="1800" dirty="0" err="1">
                <a:effectLst/>
                <a:latin typeface="Times New Roman" panose="02020603050405020304" pitchFamily="18" charset="0"/>
                <a:ea typeface="Times New Roman" panose="02020603050405020304" pitchFamily="18" charset="0"/>
              </a:rPr>
              <a:t>розвивається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юридичний</a:t>
            </a:r>
            <a:r>
              <a:rPr lang="ru-UA" sz="1800" dirty="0">
                <a:effectLst/>
                <a:latin typeface="Times New Roman" panose="02020603050405020304" pitchFamily="18" charset="0"/>
                <a:ea typeface="Times New Roman" panose="02020603050405020304" pitchFamily="18" charset="0"/>
              </a:rPr>
              <a:t> жанр, </a:t>
            </a:r>
            <a:r>
              <a:rPr lang="ru-UA" sz="1800" dirty="0" err="1">
                <a:effectLst/>
                <a:latin typeface="Times New Roman" panose="02020603050405020304" pitchFamily="18" charset="0"/>
                <a:ea typeface="Times New Roman" panose="02020603050405020304" pitchFamily="18" charset="0"/>
              </a:rPr>
              <a:t>що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регулювався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Литовським</a:t>
            </a:r>
            <a:r>
              <a:rPr lang="ru-UA" sz="1800" dirty="0">
                <a:effectLst/>
                <a:latin typeface="Times New Roman" panose="02020603050405020304" pitchFamily="18" charset="0"/>
                <a:ea typeface="Times New Roman" panose="02020603050405020304" pitchFamily="18" charset="0"/>
              </a:rPr>
              <a:t> статутом 1588 р. </a:t>
            </a:r>
            <a:r>
              <a:rPr lang="uk-UA" sz="1800" dirty="0">
                <a:effectLst/>
                <a:latin typeface="Times New Roman" panose="02020603050405020304" pitchFamily="18" charset="0"/>
                <a:ea typeface="Times New Roman" panose="02020603050405020304" pitchFamily="18" charset="0"/>
              </a:rPr>
              <a:t>(</a:t>
            </a:r>
            <a:r>
              <a:rPr lang="ru-UA" sz="1800" dirty="0" err="1">
                <a:effectLst/>
                <a:latin typeface="Times New Roman" panose="02020603050405020304" pitchFamily="18" charset="0"/>
                <a:ea typeface="Times New Roman" panose="02020603050405020304" pitchFamily="18" charset="0"/>
              </a:rPr>
              <a:t>актові</a:t>
            </a:r>
            <a:r>
              <a:rPr lang="ru-UA" sz="1800" dirty="0">
                <a:effectLst/>
                <a:latin typeface="Times New Roman" panose="02020603050405020304" pitchFamily="18" charset="0"/>
                <a:ea typeface="Times New Roman" panose="02020603050405020304" pitchFamily="18" charset="0"/>
              </a:rPr>
              <a:t> книги, </a:t>
            </a:r>
            <a:r>
              <a:rPr lang="ru-UA" sz="1800" dirty="0" err="1">
                <a:effectLst/>
                <a:latin typeface="Times New Roman" panose="02020603050405020304" pitchFamily="18" charset="0"/>
                <a:ea typeface="Times New Roman" panose="02020603050405020304" pitchFamily="18" charset="0"/>
              </a:rPr>
              <a:t>купчі</a:t>
            </a:r>
            <a:r>
              <a:rPr lang="ru-UA" sz="1800" dirty="0">
                <a:effectLst/>
                <a:latin typeface="Times New Roman" panose="02020603050405020304" pitchFamily="18" charset="0"/>
                <a:ea typeface="Times New Roman" panose="02020603050405020304" pitchFamily="18" charset="0"/>
              </a:rPr>
              <a:t> записи, </a:t>
            </a:r>
            <a:r>
              <a:rPr lang="ru-UA" sz="1800" dirty="0" err="1">
                <a:effectLst/>
                <a:latin typeface="Times New Roman" panose="02020603050405020304" pitchFamily="18" charset="0"/>
                <a:ea typeface="Times New Roman" panose="02020603050405020304" pitchFamily="18" charset="0"/>
              </a:rPr>
              <a:t>духівниці</a:t>
            </a:r>
            <a:r>
              <a:rPr lang="ru-UA" sz="1800" dirty="0">
                <a:effectLst/>
                <a:latin typeface="Times New Roman" panose="02020603050405020304" pitchFamily="18" charset="0"/>
                <a:ea typeface="Times New Roman" panose="02020603050405020304" pitchFamily="18" charset="0"/>
              </a:rPr>
              <a:t>, описи майна, </a:t>
            </a:r>
            <a:r>
              <a:rPr lang="ru-UA" sz="1800" dirty="0" err="1">
                <a:effectLst/>
                <a:latin typeface="Times New Roman" panose="02020603050405020304" pitchFamily="18" charset="0"/>
                <a:ea typeface="Times New Roman" panose="02020603050405020304" pitchFamily="18" charset="0"/>
              </a:rPr>
              <a:t>супліки-скарги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судові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акти</a:t>
            </a:r>
            <a:r>
              <a:rPr lang="ru-UA" sz="1800" i="1"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тощо</a:t>
            </a:r>
            <a:r>
              <a:rPr lang="uk-UA" sz="1800" dirty="0">
                <a:effectLst/>
                <a:latin typeface="Times New Roman" panose="02020603050405020304" pitchFamily="18" charset="0"/>
                <a:ea typeface="Times New Roman" panose="02020603050405020304" pitchFamily="18" charset="0"/>
              </a:rPr>
              <a:t>)</a:t>
            </a:r>
            <a:r>
              <a:rPr lang="ru-UA" sz="1800" dirty="0">
                <a:effectLst/>
                <a:latin typeface="Times New Roman" panose="02020603050405020304" pitchFamily="18" charset="0"/>
                <a:ea typeface="Times New Roman" panose="02020603050405020304" pitchFamily="18" charset="0"/>
              </a:rPr>
              <a:t>. </a:t>
            </a:r>
          </a:p>
          <a:p>
            <a:pPr indent="449580" algn="just">
              <a:lnSpc>
                <a:spcPct val="150000"/>
              </a:lnSpc>
            </a:pPr>
            <a:r>
              <a:rPr lang="ru-UA" sz="1800" dirty="0">
                <a:effectLst/>
                <a:latin typeface="Times New Roman" panose="02020603050405020304" pitchFamily="18" charset="0"/>
                <a:ea typeface="Times New Roman" panose="02020603050405020304" pitchFamily="18" charset="0"/>
              </a:rPr>
              <a:t>Для </a:t>
            </a:r>
            <a:r>
              <a:rPr lang="ru-UA" sz="1800" dirty="0" err="1">
                <a:effectLst/>
                <a:latin typeface="Times New Roman" panose="02020603050405020304" pitchFamily="18" charset="0"/>
                <a:ea typeface="Times New Roman" panose="02020603050405020304" pitchFamily="18" charset="0"/>
              </a:rPr>
              <a:t>офіційно-ділового</a:t>
            </a:r>
            <a:r>
              <a:rPr lang="ru-UA" sz="1800" dirty="0">
                <a:effectLst/>
                <a:latin typeface="Times New Roman" panose="02020603050405020304" pitchFamily="18" charset="0"/>
                <a:ea typeface="Times New Roman" panose="02020603050405020304" pitchFamily="18" charset="0"/>
              </a:rPr>
              <a:t> стилю </a:t>
            </a:r>
            <a:r>
              <a:rPr lang="ru-UA" sz="1800" dirty="0" err="1">
                <a:effectLst/>
                <a:latin typeface="Times New Roman" panose="02020603050405020304" pitchFamily="18" charset="0"/>
                <a:ea typeface="Times New Roman" panose="02020603050405020304" pitchFamily="18" charset="0"/>
              </a:rPr>
              <a:t>характерн</a:t>
            </a:r>
            <a:r>
              <a:rPr lang="uk-UA" sz="1800" dirty="0">
                <a:effectLst/>
                <a:latin typeface="Times New Roman" panose="02020603050405020304" pitchFamily="18" charset="0"/>
                <a:ea typeface="Times New Roman" panose="02020603050405020304" pitchFamily="18" charset="0"/>
              </a:rPr>
              <a:t>а чітка стандартизація тексту:</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усталені</a:t>
            </a:r>
            <a:r>
              <a:rPr lang="ru-UA" sz="1800" dirty="0">
                <a:effectLst/>
                <a:latin typeface="Times New Roman" panose="02020603050405020304" pitchFamily="18" charset="0"/>
                <a:ea typeface="Times New Roman" panose="02020603050405020304" pitchFamily="18" charset="0"/>
              </a:rPr>
              <a:t> початки і </a:t>
            </a:r>
            <a:r>
              <a:rPr lang="ru-UA" sz="1800" dirty="0" err="1">
                <a:effectLst/>
                <a:latin typeface="Times New Roman" panose="02020603050405020304" pitchFamily="18" charset="0"/>
                <a:ea typeface="Times New Roman" panose="02020603050405020304" pitchFamily="18" charset="0"/>
              </a:rPr>
              <a:t>кінцівки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послідовно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відтворювані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формули</a:t>
            </a:r>
            <a:r>
              <a:rPr lang="ru-UA" sz="1800" dirty="0">
                <a:effectLst/>
                <a:latin typeface="Times New Roman" panose="02020603050405020304" pitchFamily="18" charset="0"/>
                <a:ea typeface="Times New Roman" panose="02020603050405020304" pitchFamily="18" charset="0"/>
              </a:rPr>
              <a:t> з однотипною </a:t>
            </a:r>
            <a:r>
              <a:rPr lang="ru-UA" sz="1800" dirty="0" err="1">
                <a:effectLst/>
                <a:latin typeface="Times New Roman" panose="02020603050405020304" pitchFamily="18" charset="0"/>
                <a:ea typeface="Times New Roman" panose="02020603050405020304" pitchFamily="18" charset="0"/>
              </a:rPr>
              <a:t>лексикою</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книжними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граматичними</a:t>
            </a:r>
            <a:r>
              <a:rPr lang="ru-UA" sz="1800" dirty="0">
                <a:effectLst/>
                <a:latin typeface="Times New Roman" panose="02020603050405020304" pitchFamily="18" charset="0"/>
                <a:ea typeface="Times New Roman" panose="02020603050405020304" pitchFamily="18" charset="0"/>
              </a:rPr>
              <a:t> формами, </a:t>
            </a:r>
            <a:r>
              <a:rPr lang="ru-UA" sz="1800" dirty="0" err="1">
                <a:effectLst/>
                <a:latin typeface="Times New Roman" panose="02020603050405020304" pitchFamily="18" charset="0"/>
                <a:ea typeface="Times New Roman" panose="02020603050405020304" pitchFamily="18" charset="0"/>
              </a:rPr>
              <a:t>складним</a:t>
            </a:r>
            <a:r>
              <a:rPr lang="ru-UA" sz="1800" dirty="0">
                <a:effectLst/>
                <a:latin typeface="Times New Roman" panose="02020603050405020304" pitchFamily="18" charset="0"/>
                <a:ea typeface="Times New Roman" panose="02020603050405020304" pitchFamily="18" charset="0"/>
              </a:rPr>
              <a:t> синтаксисом.</a:t>
            </a:r>
          </a:p>
          <a:p>
            <a:endParaRPr lang="ru-UA" sz="1400" dirty="0"/>
          </a:p>
        </p:txBody>
      </p:sp>
    </p:spTree>
    <p:extLst>
      <p:ext uri="{BB962C8B-B14F-4D97-AF65-F5344CB8AC3E}">
        <p14:creationId xmlns:p14="http://schemas.microsoft.com/office/powerpoint/2010/main" val="2720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A92C9E-FA6D-4636-B2E7-763C4136F76E}"/>
              </a:ext>
            </a:extLst>
          </p:cNvPr>
          <p:cNvSpPr>
            <a:spLocks noGrp="1"/>
          </p:cNvSpPr>
          <p:nvPr>
            <p:ph type="title"/>
          </p:nvPr>
        </p:nvSpPr>
        <p:spPr>
          <a:xfrm>
            <a:off x="1176866" y="915337"/>
            <a:ext cx="6798734" cy="929487"/>
          </a:xfrm>
        </p:spPr>
        <p:txBody>
          <a:bodyPr>
            <a:normAutofit fontScale="90000"/>
          </a:bodyPr>
          <a:lstStyle/>
          <a:p>
            <a:r>
              <a:rPr lang="uk-UA" sz="1800" b="1" dirty="0">
                <a:effectLst/>
                <a:latin typeface="Times New Roman" panose="02020603050405020304" pitchFamily="18" charset="0"/>
                <a:ea typeface="Times New Roman" panose="02020603050405020304" pitchFamily="18" charset="0"/>
              </a:rPr>
              <a:t>Питання 3. Розвиток ділового стилю в </a:t>
            </a:r>
            <a:r>
              <a:rPr lang="uk-UA" sz="1800" b="1" dirty="0" err="1">
                <a:effectLst/>
                <a:latin typeface="Times New Roman" panose="02020603050405020304" pitchFamily="18" charset="0"/>
                <a:ea typeface="Times New Roman" panose="02020603050405020304" pitchFamily="18" charset="0"/>
              </a:rPr>
              <a:t>новоукраїнський</a:t>
            </a:r>
            <a:r>
              <a:rPr lang="uk-UA" sz="1800" b="1" dirty="0">
                <a:effectLst/>
                <a:latin typeface="Times New Roman" panose="02020603050405020304" pitchFamily="18" charset="0"/>
                <a:ea typeface="Times New Roman" panose="02020603050405020304" pitchFamily="18" charset="0"/>
              </a:rPr>
              <a:t> період.</a:t>
            </a:r>
            <a:br>
              <a:rPr lang="ru-UA" sz="1800" dirty="0">
                <a:effectLst/>
                <a:latin typeface="Times New Roman" panose="02020603050405020304" pitchFamily="18" charset="0"/>
                <a:ea typeface="Times New Roman" panose="02020603050405020304" pitchFamily="18" charset="0"/>
              </a:rPr>
            </a:br>
            <a:endParaRPr lang="ru-UA" dirty="0"/>
          </a:p>
        </p:txBody>
      </p:sp>
      <p:pic>
        <p:nvPicPr>
          <p:cNvPr id="10242" name="Picture 2" descr="Наказ про затвердження графіка відпусток 2020">
            <a:extLst>
              <a:ext uri="{FF2B5EF4-FFF2-40B4-BE49-F238E27FC236}">
                <a16:creationId xmlns:a16="http://schemas.microsoft.com/office/drawing/2014/main" id="{29C14894-D938-499A-B097-25561068F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9562" y="2476693"/>
            <a:ext cx="3444875" cy="354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030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9A3E37-DBD5-4FED-8F68-60A7DFA76510}"/>
              </a:ext>
            </a:extLst>
          </p:cNvPr>
          <p:cNvSpPr>
            <a:spLocks noGrp="1"/>
          </p:cNvSpPr>
          <p:nvPr>
            <p:ph type="title"/>
          </p:nvPr>
        </p:nvSpPr>
        <p:spPr/>
        <p:txBody>
          <a:bodyPr/>
          <a:lstStyle/>
          <a:p>
            <a:r>
              <a:rPr lang="uk-UA" sz="1800" dirty="0">
                <a:effectLst/>
                <a:latin typeface="Times New Roman" panose="02020603050405020304" pitchFamily="18" charset="0"/>
                <a:ea typeface="Times New Roman" panose="02020603050405020304" pitchFamily="18" charset="0"/>
              </a:rPr>
              <a:t>С</a:t>
            </a:r>
            <a:r>
              <a:rPr lang="uk-UA" sz="1800" b="1" dirty="0">
                <a:effectLst/>
                <a:latin typeface="Times New Roman" panose="02020603050405020304" pitchFamily="18" charset="0"/>
                <a:ea typeface="Times New Roman" panose="02020603050405020304" pitchFamily="18" charset="0"/>
              </a:rPr>
              <a:t>тандартизація </a:t>
            </a:r>
            <a:r>
              <a:rPr lang="uk-UA" sz="1800" dirty="0">
                <a:effectLst/>
                <a:latin typeface="Times New Roman" panose="02020603050405020304" pitchFamily="18" charset="0"/>
                <a:ea typeface="Times New Roman" panose="02020603050405020304" pitchFamily="18" charset="0"/>
              </a:rPr>
              <a:t>діловодства ХІХ століття</a:t>
            </a:r>
            <a:endParaRPr lang="ru-UA" dirty="0"/>
          </a:p>
        </p:txBody>
      </p:sp>
      <p:pic>
        <p:nvPicPr>
          <p:cNvPr id="11266" name="Picture 2" descr="Письмовник. Александр Башлачёв — незнакомке - Год Литературы">
            <a:extLst>
              <a:ext uri="{FF2B5EF4-FFF2-40B4-BE49-F238E27FC236}">
                <a16:creationId xmlns:a16="http://schemas.microsoft.com/office/drawing/2014/main" id="{AAAB1E21-2CC7-436C-9B17-3BE388083F4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492896"/>
            <a:ext cx="2880320" cy="3679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36C963-BC74-4D21-A552-3F3D31B3E24E}"/>
              </a:ext>
            </a:extLst>
          </p:cNvPr>
          <p:cNvSpPr txBox="1"/>
          <p:nvPr/>
        </p:nvSpPr>
        <p:spPr>
          <a:xfrm>
            <a:off x="4139952" y="2924944"/>
            <a:ext cx="4572000" cy="2308324"/>
          </a:xfrm>
          <a:prstGeom prst="rect">
            <a:avLst/>
          </a:prstGeom>
          <a:noFill/>
        </p:spPr>
        <p:txBody>
          <a:bodyPr wrap="square">
            <a:spAutoFit/>
          </a:bodyPr>
          <a:lstStyle/>
          <a:p>
            <a:r>
              <a:rPr lang="ru-UA" sz="1800" dirty="0" err="1">
                <a:effectLst/>
                <a:latin typeface="Times New Roman" panose="02020603050405020304" pitchFamily="18" charset="0"/>
                <a:ea typeface="Times New Roman" panose="02020603050405020304" pitchFamily="18" charset="0"/>
              </a:rPr>
              <a:t>Змістовне</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наповнення</a:t>
            </a:r>
            <a:r>
              <a:rPr lang="uk-UA" sz="1800" dirty="0">
                <a:effectLst/>
                <a:latin typeface="Times New Roman" panose="02020603050405020304" pitchFamily="18" charset="0"/>
                <a:ea typeface="Times New Roman" panose="02020603050405020304" pitchFamily="18" charset="0"/>
              </a:rPr>
              <a:t> письмовника</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починає</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розширюватися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лише</a:t>
            </a:r>
            <a:r>
              <a:rPr lang="ru-UA" sz="1800" dirty="0">
                <a:effectLst/>
                <a:latin typeface="Times New Roman" panose="02020603050405020304" pitchFamily="18" charset="0"/>
                <a:ea typeface="Times New Roman" panose="02020603050405020304" pitchFamily="18" charset="0"/>
              </a:rPr>
              <a:t> з ХІХ ст. У </a:t>
            </a:r>
            <a:r>
              <a:rPr lang="ru-UA" sz="1800" dirty="0" err="1">
                <a:effectLst/>
                <a:latin typeface="Times New Roman" panose="02020603050405020304" pitchFamily="18" charset="0"/>
                <a:ea typeface="Times New Roman" panose="02020603050405020304" pitchFamily="18" charset="0"/>
              </a:rPr>
              <a:t>цей</a:t>
            </a:r>
            <a:r>
              <a:rPr lang="ru-UA" sz="1800" dirty="0">
                <a:effectLst/>
                <a:latin typeface="Times New Roman" panose="02020603050405020304" pitchFamily="18" charset="0"/>
                <a:ea typeface="Times New Roman" panose="02020603050405020304" pitchFamily="18" charset="0"/>
              </a:rPr>
              <a:t> час </a:t>
            </a:r>
            <a:r>
              <a:rPr lang="ru-UA" sz="1800" dirty="0" err="1">
                <a:effectLst/>
                <a:latin typeface="Times New Roman" panose="02020603050405020304" pitchFamily="18" charset="0"/>
                <a:ea typeface="Times New Roman" panose="02020603050405020304" pitchFamily="18" charset="0"/>
              </a:rPr>
              <a:t>з’явилися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спеціалізовані</a:t>
            </a:r>
            <a:r>
              <a:rPr lang="ru-UA" sz="1800" dirty="0">
                <a:effectLst/>
                <a:latin typeface="Times New Roman" panose="02020603050405020304" pitchFamily="18" charset="0"/>
                <a:ea typeface="Times New Roman" panose="02020603050405020304" pitchFamily="18" charset="0"/>
              </a:rPr>
              <a:t> письмовники:</a:t>
            </a:r>
            <a:r>
              <a:rPr lang="ru-UA" sz="1800" i="1"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комерційні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юридичні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ділові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тощо</a:t>
            </a:r>
            <a:r>
              <a:rPr lang="ru-UA" sz="1800" dirty="0">
                <a:effectLst/>
                <a:latin typeface="Times New Roman" panose="02020603050405020304" pitchFamily="18" charset="0"/>
                <a:ea typeface="Times New Roman" panose="02020603050405020304" pitchFamily="18" charset="0"/>
              </a:rPr>
              <a:t>. На початок ХХ ст. </a:t>
            </a:r>
            <a:r>
              <a:rPr lang="ru-UA" sz="1800" dirty="0" err="1">
                <a:effectLst/>
                <a:latin typeface="Times New Roman" panose="02020603050405020304" pitchFamily="18" charset="0"/>
                <a:ea typeface="Times New Roman" panose="02020603050405020304" pitchFamily="18" charset="0"/>
              </a:rPr>
              <a:t>їх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було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складено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близько</a:t>
            </a:r>
            <a:r>
              <a:rPr lang="ru-UA" sz="1800" dirty="0">
                <a:effectLst/>
                <a:latin typeface="Times New Roman" panose="02020603050405020304" pitchFamily="18" charset="0"/>
                <a:ea typeface="Times New Roman" panose="02020603050405020304" pitchFamily="18" charset="0"/>
              </a:rPr>
              <a:t> 100. Вони </a:t>
            </a:r>
            <a:r>
              <a:rPr lang="ru-UA" sz="1800" dirty="0" err="1">
                <a:effectLst/>
                <a:latin typeface="Times New Roman" panose="02020603050405020304" pitchFamily="18" charset="0"/>
                <a:ea typeface="Times New Roman" panose="02020603050405020304" pitchFamily="18" charset="0"/>
              </a:rPr>
              <a:t>ще</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тривалий</a:t>
            </a:r>
            <a:r>
              <a:rPr lang="ru-UA" sz="1800" dirty="0">
                <a:effectLst/>
                <a:latin typeface="Times New Roman" panose="02020603050405020304" pitchFamily="18" charset="0"/>
                <a:ea typeface="Times New Roman" panose="02020603050405020304" pitchFamily="18" charset="0"/>
              </a:rPr>
              <a:t> час </a:t>
            </a:r>
            <a:r>
              <a:rPr lang="ru-UA" sz="1800" dirty="0" err="1">
                <a:effectLst/>
                <a:latin typeface="Times New Roman" panose="02020603050405020304" pitchFamily="18" charset="0"/>
                <a:ea typeface="Times New Roman" panose="02020603050405020304" pitchFamily="18" charset="0"/>
              </a:rPr>
              <a:t>залишалися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єдиним</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носієм</a:t>
            </a:r>
            <a:r>
              <a:rPr lang="ru-UA" sz="1800" dirty="0">
                <a:effectLst/>
                <a:latin typeface="Times New Roman" panose="02020603050405020304" pitchFamily="18" charset="0"/>
                <a:ea typeface="Times New Roman" panose="02020603050405020304" pitchFamily="18" charset="0"/>
              </a:rPr>
              <a:t> правил </a:t>
            </a:r>
            <a:r>
              <a:rPr lang="ru-UA" sz="1800" dirty="0" err="1">
                <a:effectLst/>
                <a:latin typeface="Times New Roman" panose="02020603050405020304" pitchFamily="18" charset="0"/>
                <a:ea typeface="Times New Roman" panose="02020603050405020304" pitchFamily="18" charset="0"/>
              </a:rPr>
              <a:t>складання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управлінських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документів</a:t>
            </a:r>
            <a:r>
              <a:rPr lang="ru-UA" sz="1800" dirty="0">
                <a:effectLst/>
                <a:latin typeface="Times New Roman" panose="02020603050405020304" pitchFamily="18" charset="0"/>
                <a:ea typeface="Times New Roman" panose="02020603050405020304" pitchFamily="18" charset="0"/>
              </a:rPr>
              <a:t>. </a:t>
            </a:r>
            <a:endParaRPr lang="ru-UA" dirty="0"/>
          </a:p>
        </p:txBody>
      </p:sp>
    </p:spTree>
    <p:extLst>
      <p:ext uri="{BB962C8B-B14F-4D97-AF65-F5344CB8AC3E}">
        <p14:creationId xmlns:p14="http://schemas.microsoft.com/office/powerpoint/2010/main" val="211487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5734"/>
          </a:xfrm>
        </p:spPr>
        <p:txBody>
          <a:bodyPr>
            <a:normAutofit/>
          </a:bodyPr>
          <a:lstStyle/>
          <a:p>
            <a:r>
              <a:rPr lang="uk-UA" sz="2000" dirty="0"/>
              <a:t>Базовий  запас ділової  лексики зберігся, і хоча   масово  поповнювався російськомовними штампами й канцеляризмами, уже в сер. </a:t>
            </a:r>
            <a:r>
              <a:rPr lang="uk-UA" sz="2000" dirty="0" err="1"/>
              <a:t>ХІХст</a:t>
            </a:r>
            <a:r>
              <a:rPr lang="uk-UA" sz="2000" dirty="0"/>
              <a:t>. Україна  мала впорядковану управлінську  термінологію. У  Галичині, наприклад, в </a:t>
            </a:r>
            <a:r>
              <a:rPr lang="uk-UA" sz="2000" dirty="0" err="1"/>
              <a:t>ХІХст</a:t>
            </a:r>
            <a:r>
              <a:rPr lang="uk-UA" sz="2000" dirty="0"/>
              <a:t>. робляться  спроби впорядкування  адміністративно-ділової термінології державних  документів, що виходили українською, російською  та німецькою мовами. У 1849 році Яковом Головацьким була  створена комісія  зі  впорядкування діловодства.</a:t>
            </a:r>
            <a:endParaRPr lang="ru-RU" sz="2000" dirty="0"/>
          </a:p>
        </p:txBody>
      </p:sp>
      <p:pic>
        <p:nvPicPr>
          <p:cNvPr id="26626" name="Picture 2" descr="http://kameniar.franko.lviv.ua/wp/wp-content/uploads/old/original/2011_N01_Zmagannya_ukrayinciv_-_Golovackyy_Yakiv_1863-4.jpg"/>
          <p:cNvPicPr>
            <a:picLocks noChangeAspect="1" noChangeArrowheads="1"/>
          </p:cNvPicPr>
          <p:nvPr/>
        </p:nvPicPr>
        <p:blipFill>
          <a:blip r:embed="rId2" cstate="print"/>
          <a:srcRect/>
          <a:stretch>
            <a:fillRect/>
          </a:stretch>
        </p:blipFill>
        <p:spPr bwMode="auto">
          <a:xfrm>
            <a:off x="646676" y="2800766"/>
            <a:ext cx="3133236" cy="3452964"/>
          </a:xfrm>
          <a:prstGeom prst="rect">
            <a:avLst/>
          </a:prstGeom>
          <a:noFill/>
        </p:spPr>
      </p:pic>
      <p:pic>
        <p:nvPicPr>
          <p:cNvPr id="26628" name="Picture 4" descr="http://5fan.ru/files/17/5fan_ru_87317_9ae5a3abd7a295f9cfecec72d7119073.html_files/rId16.jpg"/>
          <p:cNvPicPr>
            <a:picLocks noChangeAspect="1" noChangeArrowheads="1"/>
          </p:cNvPicPr>
          <p:nvPr/>
        </p:nvPicPr>
        <p:blipFill>
          <a:blip r:embed="rId3" cstate="print"/>
          <a:srcRect/>
          <a:stretch>
            <a:fillRect/>
          </a:stretch>
        </p:blipFill>
        <p:spPr bwMode="auto">
          <a:xfrm>
            <a:off x="5364088" y="2800766"/>
            <a:ext cx="3133236" cy="338793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dirty="0">
                <a:latin typeface="Izhitsa" pitchFamily="2" charset="0"/>
              </a:rPr>
              <a:t>Офіційно-діловий  стиль має свою давню, а головне - природну безперервну історію. Офіційні початки його засвідчуємо  у дохристиянських договорах  руських князів  із греками </a:t>
            </a:r>
            <a:br>
              <a:rPr lang="uk-UA" sz="2400" dirty="0">
                <a:latin typeface="Izhitsa" pitchFamily="2" charset="0"/>
              </a:rPr>
            </a:br>
            <a:r>
              <a:rPr lang="uk-UA" sz="2400" dirty="0">
                <a:latin typeface="Izhitsa" pitchFamily="2" charset="0"/>
              </a:rPr>
              <a:t>(</a:t>
            </a:r>
            <a:r>
              <a:rPr lang="uk-UA" sz="2400" b="1" dirty="0">
                <a:latin typeface="Izhitsa" pitchFamily="2" charset="0"/>
              </a:rPr>
              <a:t>907, 912, 945, 971</a:t>
            </a:r>
            <a:r>
              <a:rPr lang="uk-UA" sz="2400" dirty="0">
                <a:latin typeface="Izhitsa" pitchFamily="2" charset="0"/>
              </a:rPr>
              <a:t> років). </a:t>
            </a:r>
            <a:endParaRPr lang="ru-RU" sz="2400" dirty="0">
              <a:latin typeface="Izhitsa" pitchFamily="2" charset="0"/>
            </a:endParaRPr>
          </a:p>
        </p:txBody>
      </p:sp>
      <p:sp>
        <p:nvSpPr>
          <p:cNvPr id="3" name="Текст 2"/>
          <p:cNvSpPr>
            <a:spLocks noGrp="1"/>
          </p:cNvSpPr>
          <p:nvPr>
            <p:ph type="body" idx="1"/>
          </p:nvPr>
        </p:nvSpPr>
        <p:spPr/>
        <p:txBody>
          <a:bodyPr/>
          <a:lstStyle/>
          <a:p>
            <a:endParaRPr lang="ru-RU"/>
          </a:p>
        </p:txBody>
      </p:sp>
      <p:pic>
        <p:nvPicPr>
          <p:cNvPr id="7" name="Содержимое 6" descr="2.jpg"/>
          <p:cNvPicPr>
            <a:picLocks noGrp="1" noChangeAspect="1"/>
          </p:cNvPicPr>
          <p:nvPr>
            <p:ph sz="half" idx="2"/>
          </p:nvPr>
        </p:nvPicPr>
        <p:blipFill>
          <a:blip r:embed="rId2" cstate="print"/>
          <a:stretch>
            <a:fillRect/>
          </a:stretch>
        </p:blipFill>
        <p:spPr>
          <a:xfrm>
            <a:off x="397983" y="2492895"/>
            <a:ext cx="4214842" cy="4377071"/>
          </a:xfrm>
        </p:spPr>
      </p:pic>
      <p:sp>
        <p:nvSpPr>
          <p:cNvPr id="5" name="Текст 4"/>
          <p:cNvSpPr>
            <a:spLocks noGrp="1"/>
          </p:cNvSpPr>
          <p:nvPr>
            <p:ph type="body" sz="quarter" idx="3"/>
          </p:nvPr>
        </p:nvSpPr>
        <p:spPr/>
        <p:txBody>
          <a:bodyPr/>
          <a:lstStyle/>
          <a:p>
            <a:endParaRPr lang="ru-RU" dirty="0"/>
          </a:p>
        </p:txBody>
      </p:sp>
      <p:pic>
        <p:nvPicPr>
          <p:cNvPr id="8" name="Содержимое 7" descr="tmp605-6.jpg"/>
          <p:cNvPicPr>
            <a:picLocks noGrp="1" noChangeAspect="1"/>
          </p:cNvPicPr>
          <p:nvPr>
            <p:ph sz="quarter" idx="4"/>
          </p:nvPr>
        </p:nvPicPr>
        <p:blipFill>
          <a:blip r:embed="rId3" cstate="print"/>
          <a:stretch>
            <a:fillRect/>
          </a:stretch>
        </p:blipFill>
        <p:spPr>
          <a:xfrm>
            <a:off x="4643438" y="2420887"/>
            <a:ext cx="4009644" cy="4377071"/>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fontScale="90000"/>
          </a:bodyPr>
          <a:lstStyle/>
          <a:p>
            <a:br>
              <a:rPr lang="uk-UA" sz="1800" dirty="0">
                <a:solidFill>
                  <a:srgbClr val="002060"/>
                </a:solidFill>
              </a:rPr>
            </a:br>
            <a:br>
              <a:rPr lang="uk-UA" sz="1800" dirty="0">
                <a:solidFill>
                  <a:srgbClr val="002060"/>
                </a:solidFill>
              </a:rPr>
            </a:br>
            <a:r>
              <a:rPr lang="uk-UA" sz="1800" dirty="0">
                <a:solidFill>
                  <a:srgbClr val="002060"/>
                </a:solidFill>
              </a:rPr>
              <a:t>Діловодство  українською мовою у Наддніпрянській Україні   виявляється найчастіше у листуванні (офіційному  і  приватному). Наприклад,  лист  М. Лисенка  до редакції часопису </a:t>
            </a:r>
            <a:r>
              <a:rPr lang="uk-UA" sz="1800" dirty="0" err="1">
                <a:solidFill>
                  <a:srgbClr val="002060"/>
                </a:solidFill>
              </a:rPr>
              <a:t>„Зоря”</a:t>
            </a:r>
            <a:r>
              <a:rPr lang="uk-UA" sz="1800" dirty="0">
                <a:solidFill>
                  <a:srgbClr val="002060"/>
                </a:solidFill>
              </a:rPr>
              <a:t>  від 8 грудня 1883р.:</a:t>
            </a:r>
            <a:br>
              <a:rPr lang="uk-UA" sz="1800" dirty="0"/>
            </a:br>
            <a:br>
              <a:rPr lang="ru-RU" sz="1800" dirty="0"/>
            </a:br>
            <a:r>
              <a:rPr lang="uk-UA" sz="2000" b="1" dirty="0"/>
              <a:t> </a:t>
            </a:r>
            <a:r>
              <a:rPr lang="uk-UA" sz="1800" b="1" i="1" dirty="0" err="1"/>
              <a:t>„Позаяк</a:t>
            </a:r>
            <a:r>
              <a:rPr lang="uk-UA" sz="1800" b="1" i="1" dirty="0"/>
              <a:t> я склав одразу </a:t>
            </a:r>
            <a:r>
              <a:rPr lang="uk-UA" sz="1800" b="1" i="1" dirty="0" err="1"/>
              <a:t>цілорічню</a:t>
            </a:r>
            <a:r>
              <a:rPr lang="uk-UA" sz="1800" b="1" i="1" dirty="0"/>
              <a:t>  передплату, </a:t>
            </a:r>
            <a:r>
              <a:rPr lang="uk-UA" sz="1800" b="1" i="1" dirty="0" err="1"/>
              <a:t>пренумеруючи</a:t>
            </a:r>
            <a:r>
              <a:rPr lang="uk-UA" sz="1800" b="1" i="1" dirty="0"/>
              <a:t> часопис </a:t>
            </a:r>
            <a:r>
              <a:rPr lang="uk-UA" sz="1800" b="1" i="1" dirty="0" err="1"/>
              <a:t>„Зорю”</a:t>
            </a:r>
            <a:r>
              <a:rPr lang="uk-UA" sz="1800" b="1" i="1" dirty="0"/>
              <a:t>, і  маю право на  премію ціною у 23р. злотих, з показаних  книжок  я  ласкаве </a:t>
            </a:r>
            <a:r>
              <a:rPr lang="uk-UA" sz="1800" b="1" i="1" dirty="0" err="1"/>
              <a:t>просю</a:t>
            </a:r>
            <a:r>
              <a:rPr lang="uk-UA" sz="1800" b="1" i="1" dirty="0"/>
              <a:t>  шановну адміністрацію </a:t>
            </a:r>
            <a:r>
              <a:rPr lang="uk-UA" sz="1800" b="1" i="1" dirty="0" err="1"/>
              <a:t>„Зорі”</a:t>
            </a:r>
            <a:r>
              <a:rPr lang="uk-UA" sz="1800" b="1" i="1" dirty="0"/>
              <a:t> вислати  мені:</a:t>
            </a:r>
            <a:br>
              <a:rPr lang="ru-RU" sz="1800" b="1" dirty="0"/>
            </a:br>
            <a:r>
              <a:rPr lang="uk-UA" sz="1800" b="1" i="1" dirty="0"/>
              <a:t>	1.”Гальшка, княгиня </a:t>
            </a:r>
            <a:r>
              <a:rPr lang="uk-UA" sz="1800" b="1" i="1" dirty="0" err="1"/>
              <a:t>Острожська”</a:t>
            </a:r>
            <a:r>
              <a:rPr lang="uk-UA" sz="1800" b="1" i="1" dirty="0"/>
              <a:t>, оповідання д-ра </a:t>
            </a:r>
            <a:r>
              <a:rPr lang="uk-UA" sz="1800" b="1" i="1" dirty="0" err="1"/>
              <a:t>Шараневича</a:t>
            </a:r>
            <a:r>
              <a:rPr lang="uk-UA" sz="1800" b="1" i="1" dirty="0"/>
              <a:t>.</a:t>
            </a:r>
            <a:br>
              <a:rPr lang="ru-RU" sz="1800" b="1" dirty="0"/>
            </a:br>
            <a:r>
              <a:rPr lang="uk-UA" sz="1800" b="1" i="1" dirty="0"/>
              <a:t>	2. Його ж </a:t>
            </a:r>
            <a:r>
              <a:rPr lang="uk-UA" sz="1800" b="1" i="1" dirty="0" err="1"/>
              <a:t>„Староруський</a:t>
            </a:r>
            <a:r>
              <a:rPr lang="uk-UA" sz="1800" b="1" i="1" dirty="0"/>
              <a:t> княжий город </a:t>
            </a:r>
            <a:r>
              <a:rPr lang="uk-UA" sz="1800" b="1" i="1" dirty="0" err="1"/>
              <a:t>Галич”</a:t>
            </a:r>
            <a:r>
              <a:rPr lang="uk-UA" sz="1800" b="1" i="1" dirty="0"/>
              <a:t>(32кр.) і</a:t>
            </a:r>
            <a:br>
              <a:rPr lang="ru-RU" sz="1800" b="1" dirty="0"/>
            </a:br>
            <a:r>
              <a:rPr lang="uk-UA" sz="1800" b="1" i="1" dirty="0"/>
              <a:t>	3. „О </a:t>
            </a:r>
            <a:r>
              <a:rPr lang="uk-UA" sz="1800" b="1" i="1" dirty="0" err="1"/>
              <a:t>вихованню”</a:t>
            </a:r>
            <a:r>
              <a:rPr lang="uk-UA" sz="1800" b="1" i="1" dirty="0"/>
              <a:t>(</a:t>
            </a:r>
            <a:r>
              <a:rPr lang="uk-UA" sz="1800" b="1" i="1" dirty="0" err="1"/>
              <a:t>зкр</a:t>
            </a:r>
            <a:r>
              <a:rPr lang="uk-UA" sz="1800" b="1" i="1" dirty="0"/>
              <a:t>.)</a:t>
            </a:r>
            <a:br>
              <a:rPr lang="ru-RU" sz="1800" b="1" dirty="0"/>
            </a:br>
            <a:r>
              <a:rPr lang="uk-UA" sz="1800" b="1" i="1" dirty="0"/>
              <a:t>	Перші  два діла я б просив вислати дублікатами, бо д. Орест Левицький просив задля його  виписати, й  </a:t>
            </a:r>
            <a:r>
              <a:rPr lang="uk-UA" sz="1800" b="1" i="1" dirty="0" err="1"/>
              <a:t>належачі</a:t>
            </a:r>
            <a:r>
              <a:rPr lang="uk-UA" sz="1800" b="1" i="1" dirty="0"/>
              <a:t> за  їх гроші він  вишле  до редакції.</a:t>
            </a:r>
            <a:br>
              <a:rPr lang="ru-RU" sz="1800" b="1" dirty="0"/>
            </a:br>
            <a:r>
              <a:rPr lang="uk-UA" sz="1800" b="1" i="1" dirty="0"/>
              <a:t>	Чи  не можна  б  потурбувати Вас о  висилку , хоч  у  закритім  куверті, сатиричний  часопис </a:t>
            </a:r>
            <a:r>
              <a:rPr lang="uk-UA" sz="1800" b="1" i="1" dirty="0" err="1"/>
              <a:t>„Нове</a:t>
            </a:r>
            <a:r>
              <a:rPr lang="uk-UA" sz="1800" b="1" i="1" dirty="0"/>
              <a:t> </a:t>
            </a:r>
            <a:r>
              <a:rPr lang="uk-UA" sz="1800" b="1" i="1" dirty="0" err="1"/>
              <a:t>дзеркало”</a:t>
            </a:r>
            <a:r>
              <a:rPr lang="uk-UA" sz="1800" b="1" i="1" dirty="0"/>
              <a:t>  й  обмовити, що коштує за  </a:t>
            </a:r>
            <a:r>
              <a:rPr lang="uk-UA" sz="1800" b="1" i="1" dirty="0" err="1"/>
              <a:t>ого</a:t>
            </a:r>
            <a:r>
              <a:rPr lang="uk-UA" sz="1800" b="1" i="1" dirty="0"/>
              <a:t> рокова </a:t>
            </a:r>
            <a:r>
              <a:rPr lang="uk-UA" sz="1800" b="1" i="1" dirty="0" err="1"/>
              <a:t>пронумерата</a:t>
            </a:r>
            <a:r>
              <a:rPr lang="uk-UA" sz="1800" b="1" i="1" dirty="0"/>
              <a:t>.</a:t>
            </a:r>
            <a:br>
              <a:rPr lang="ru-RU" sz="1800" b="1" dirty="0"/>
            </a:br>
            <a:r>
              <a:rPr lang="uk-UA" sz="1800" b="1" i="1" dirty="0"/>
              <a:t>	Ще одно прохання: коли шановна редакція  згодиться й нетяжку їй   те буде,- нехай би ласкава була помістити у себе </a:t>
            </a:r>
            <a:r>
              <a:rPr lang="uk-UA" sz="1800" b="1" i="1" dirty="0" err="1"/>
              <a:t>посилану</a:t>
            </a:r>
            <a:r>
              <a:rPr lang="uk-UA" sz="1800" b="1" i="1" dirty="0"/>
              <a:t> об вістку про вихід в світ в будучому місяці моєї української опери </a:t>
            </a:r>
            <a:r>
              <a:rPr lang="uk-UA" sz="1800" b="1" i="1" dirty="0" err="1"/>
              <a:t>„Різдвяна</a:t>
            </a:r>
            <a:r>
              <a:rPr lang="uk-UA" sz="1800" b="1" i="1" dirty="0"/>
              <a:t> </a:t>
            </a:r>
            <a:r>
              <a:rPr lang="uk-UA" sz="1800" b="1" i="1" dirty="0" err="1"/>
              <a:t>ніч”.Тае</a:t>
            </a:r>
            <a:r>
              <a:rPr lang="uk-UA" sz="1800" b="1" i="1" dirty="0"/>
              <a:t> заміщення при наших рідких(на сором) стосунках і відносинах  було б дуже корисно для самого діла.</a:t>
            </a:r>
            <a:br>
              <a:rPr lang="ru-RU" sz="1800" b="1" dirty="0"/>
            </a:br>
            <a:r>
              <a:rPr lang="uk-UA" sz="1800" b="1" i="1" dirty="0"/>
              <a:t>	Коли це єсть можливе, то покірно </a:t>
            </a:r>
            <a:r>
              <a:rPr lang="uk-UA" sz="1800" b="1" i="1" dirty="0" err="1"/>
              <a:t>просю</a:t>
            </a:r>
            <a:r>
              <a:rPr lang="uk-UA" sz="1800" b="1" i="1" dirty="0"/>
              <a:t> шановну редакцію помістити в себе.</a:t>
            </a:r>
            <a:br>
              <a:rPr lang="ru-RU" sz="1800" b="1" dirty="0"/>
            </a:br>
            <a:r>
              <a:rPr lang="uk-UA" sz="1800" b="1" i="1" dirty="0"/>
              <a:t>	З щирим побажанням зостаюсь                М.</a:t>
            </a:r>
            <a:r>
              <a:rPr lang="uk-UA" sz="1800" b="1" i="1" dirty="0" err="1"/>
              <a:t>Лисенко.”</a:t>
            </a:r>
            <a:endParaRPr lang="ru-RU" sz="1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br>
              <a:rPr lang="uk-UA" sz="1800" dirty="0"/>
            </a:br>
            <a:r>
              <a:rPr lang="uk-UA" sz="1800" dirty="0"/>
              <a:t>Через два десятиліття  в  зразках мови М. Коцюбинського окремі різновиди офіційно-ділового стилю досягнуть майже  повної  досконалості  й  цілком сучасного рівня. Ось, наприклад, цілком офіційна відмова, надіслана М. Коцюбинським   Б. Грінченку з приводу  порушених ним перед  радою чернігівського  товариства  </a:t>
            </a:r>
            <a:r>
              <a:rPr lang="uk-UA" sz="1800" dirty="0" err="1"/>
              <a:t>„Просвіта”</a:t>
            </a:r>
            <a:r>
              <a:rPr lang="uk-UA" sz="1800" dirty="0"/>
              <a:t> питань:</a:t>
            </a:r>
            <a:br>
              <a:rPr lang="ru-RU" sz="2000" dirty="0"/>
            </a:br>
            <a:br>
              <a:rPr lang="ru-RU" sz="2000" dirty="0"/>
            </a:br>
            <a:r>
              <a:rPr lang="uk-UA" sz="2000" b="1" i="1" dirty="0"/>
              <a:t>Високоповажний добродію</a:t>
            </a:r>
            <a:br>
              <a:rPr lang="ru-RU" sz="2000" b="1" dirty="0"/>
            </a:br>
            <a:r>
              <a:rPr lang="uk-UA" sz="2000" b="1" i="1" dirty="0"/>
              <a:t>Борисе  Дмитровичу!</a:t>
            </a:r>
            <a:br>
              <a:rPr lang="ru-RU" sz="2000" b="1" dirty="0"/>
            </a:br>
            <a:r>
              <a:rPr lang="uk-UA" sz="2000" b="1" i="1" dirty="0"/>
              <a:t>	Я подав на розгляд ради нашого  товариства  Вашу  пропозицію - звернутися  до  чернігівської </a:t>
            </a:r>
            <a:r>
              <a:rPr lang="uk-UA" sz="2000" b="1" i="1" dirty="0" err="1"/>
              <a:t>„Просвіти”</a:t>
            </a:r>
            <a:r>
              <a:rPr lang="uk-UA" sz="2000" b="1" i="1" dirty="0"/>
              <a:t> з заявкою до Державної  думи  про потребу української  народної школи, але рада не визнала  можливим подати таку заяву,  мотивуючи  це  тим,  що  при  теперішньому  складі Державної думи  нема жодної  надії  на задоволення демократичних вимог  українського народу і що таким поступовим  інституціям,  як  </a:t>
            </a:r>
            <a:r>
              <a:rPr lang="uk-UA" sz="2000" b="1" i="1" dirty="0" err="1"/>
              <a:t>„Просвіта”</a:t>
            </a:r>
            <a:r>
              <a:rPr lang="uk-UA" sz="2000" b="1" i="1" dirty="0"/>
              <a:t>,  навіть  не   слід   звертатися  з   якими-небудь   заявами</a:t>
            </a:r>
            <a:br>
              <a:rPr lang="ru-RU" sz="2000" b="1" dirty="0"/>
            </a:br>
            <a:r>
              <a:rPr lang="uk-UA" sz="2000" b="1" i="1" dirty="0"/>
              <a:t>до 3-ої Державної думи.</a:t>
            </a:r>
            <a:br>
              <a:rPr lang="uk-UA" sz="2000" b="1" i="1" dirty="0"/>
            </a:br>
            <a:r>
              <a:rPr lang="uk-UA" sz="2000" b="1" i="1" dirty="0"/>
              <a:t>   З  високим  поважанням М. Коцюбинський.</a:t>
            </a:r>
            <a:br>
              <a:rPr lang="ru-RU" sz="2000" b="1" dirty="0"/>
            </a:br>
            <a:r>
              <a:rPr lang="uk-UA" sz="2000" b="1" i="1" dirty="0"/>
              <a:t>                                 						</a:t>
            </a:r>
            <a:endParaRPr lang="ru-RU"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0C44A1-03A7-4E0A-BF7E-4C78EA307CF1}"/>
              </a:ext>
            </a:extLst>
          </p:cNvPr>
          <p:cNvSpPr>
            <a:spLocks noGrp="1"/>
          </p:cNvSpPr>
          <p:nvPr>
            <p:ph type="title"/>
          </p:nvPr>
        </p:nvSpPr>
        <p:spPr>
          <a:xfrm>
            <a:off x="1176866" y="906873"/>
            <a:ext cx="6798734" cy="1009959"/>
          </a:xfrm>
        </p:spPr>
        <p:txBody>
          <a:bodyPr>
            <a:normAutofit fontScale="90000"/>
          </a:bodyPr>
          <a:lstStyle/>
          <a:p>
            <a:r>
              <a:rPr lang="uk-UA" sz="1800" dirty="0">
                <a:effectLst/>
                <a:latin typeface="Times New Roman" panose="02020603050405020304" pitchFamily="18" charset="0"/>
                <a:ea typeface="Times New Roman" panose="02020603050405020304" pitchFamily="18" charset="0"/>
              </a:rPr>
              <a:t>Саме  тому українська  літературна мова І пол. ХХ ст. мала  вже вироблену суспільно-політичну термінологію й адміністративно-управлінську лексику,  з  допомогою  яких можна було передати  характер суспільно-політичних рухів.</a:t>
            </a:r>
            <a:endParaRPr lang="ru-UA" sz="1400" dirty="0"/>
          </a:p>
        </p:txBody>
      </p:sp>
      <p:sp>
        <p:nvSpPr>
          <p:cNvPr id="3" name="Текст 2">
            <a:extLst>
              <a:ext uri="{FF2B5EF4-FFF2-40B4-BE49-F238E27FC236}">
                <a16:creationId xmlns:a16="http://schemas.microsoft.com/office/drawing/2014/main" id="{C39ED61A-3D05-4DC2-859A-EA9D9BE45AE6}"/>
              </a:ext>
            </a:extLst>
          </p:cNvPr>
          <p:cNvSpPr>
            <a:spLocks noGrp="1"/>
          </p:cNvSpPr>
          <p:nvPr>
            <p:ph type="body" idx="1"/>
          </p:nvPr>
        </p:nvSpPr>
        <p:spPr>
          <a:xfrm>
            <a:off x="1176865" y="2132856"/>
            <a:ext cx="6798736" cy="3960440"/>
          </a:xfrm>
        </p:spPr>
        <p:txBody>
          <a:bodyPr>
            <a:normAutofit lnSpcReduction="10000"/>
          </a:bodyPr>
          <a:lstStyle/>
          <a:p>
            <a:pPr algn="just"/>
            <a:r>
              <a:rPr lang="uk-UA" sz="1800" dirty="0">
                <a:effectLst/>
                <a:latin typeface="Times New Roman" panose="02020603050405020304" pitchFamily="18" charset="0"/>
                <a:ea typeface="Times New Roman" panose="02020603050405020304" pitchFamily="18" charset="0"/>
              </a:rPr>
              <a:t>	Найчастіше  це  кальки  з європейських мов - німецької, французької, англійської; тоді вже з латинської, російської.  Або новотвори  таких громадських  діячів: Донцова (українізація), Грушевського (перебудова), Огієнка, Франка, </a:t>
            </a:r>
            <a:r>
              <a:rPr lang="uk-UA" sz="1800" dirty="0" err="1">
                <a:effectLst/>
                <a:latin typeface="Times New Roman" panose="02020603050405020304" pitchFamily="18" charset="0"/>
                <a:ea typeface="Times New Roman" panose="02020603050405020304" pitchFamily="18" charset="0"/>
              </a:rPr>
              <a:t>Драгоманіва</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М.Павлика</a:t>
            </a:r>
            <a:r>
              <a:rPr lang="uk-UA" sz="1800" dirty="0">
                <a:effectLst/>
                <a:latin typeface="Times New Roman" panose="02020603050405020304" pitchFamily="18" charset="0"/>
                <a:ea typeface="Times New Roman" panose="02020603050405020304" pitchFamily="18" charset="0"/>
              </a:rPr>
              <a:t>, Коцюбинського, Єфремова, </a:t>
            </a:r>
            <a:r>
              <a:rPr lang="uk-UA" sz="1800" dirty="0" err="1">
                <a:effectLst/>
                <a:latin typeface="Times New Roman" panose="02020603050405020304" pitchFamily="18" charset="0"/>
                <a:ea typeface="Times New Roman" panose="02020603050405020304" pitchFamily="18" charset="0"/>
              </a:rPr>
              <a:t>Cамійленка</a:t>
            </a:r>
            <a:r>
              <a:rPr lang="uk-UA" sz="1800" dirty="0">
                <a:effectLst/>
                <a:latin typeface="Times New Roman" panose="02020603050405020304" pitchFamily="18" charset="0"/>
                <a:ea typeface="Times New Roman" panose="02020603050405020304" pitchFamily="18" charset="0"/>
              </a:rPr>
              <a:t>, Куліша  та ін.  	Розвинулася  термінологія, пов’язана  з управлінням, адміністративно-територіальним поділом, функціонуванням державних установ: </a:t>
            </a:r>
            <a:r>
              <a:rPr lang="uk-UA" sz="1800" i="1" dirty="0">
                <a:effectLst/>
                <a:latin typeface="Times New Roman" panose="02020603050405020304" pitchFamily="18" charset="0"/>
                <a:ea typeface="Times New Roman" panose="02020603050405020304" pitchFamily="18" charset="0"/>
              </a:rPr>
              <a:t>виборче право, доходи, законодавство, земельна справа, лад, повіт, потреби самоохорони, судівництво, скарб, спілка, </a:t>
            </a:r>
            <a:r>
              <a:rPr lang="uk-UA" sz="1800" i="1" dirty="0" err="1">
                <a:effectLst/>
                <a:latin typeface="Times New Roman" panose="02020603050405020304" pitchFamily="18" charset="0"/>
                <a:ea typeface="Times New Roman" panose="02020603050405020304" pitchFamily="18" charset="0"/>
              </a:rPr>
              <a:t>устрі</a:t>
            </a:r>
            <a:r>
              <a:rPr lang="uk-UA" sz="1800" i="1" dirty="0">
                <a:effectLst/>
                <a:latin typeface="Times New Roman" panose="02020603050405020304" pitchFamily="18" charset="0"/>
                <a:ea typeface="Times New Roman" panose="02020603050405020304" pitchFamily="18" charset="0"/>
              </a:rPr>
              <a:t>, громадяни, громадське  життя, держава, законопроект, людність, </a:t>
            </a:r>
            <a:r>
              <a:rPr lang="uk-UA" sz="1800" i="1" dirty="0" err="1">
                <a:effectLst/>
                <a:latin typeface="Times New Roman" panose="02020603050405020304" pitchFamily="18" charset="0"/>
                <a:ea typeface="Times New Roman" panose="02020603050405020304" pitchFamily="18" charset="0"/>
              </a:rPr>
              <a:t>панованє</a:t>
            </a:r>
            <a:r>
              <a:rPr lang="uk-UA" sz="1800" i="1" dirty="0">
                <a:effectLst/>
                <a:latin typeface="Times New Roman" panose="02020603050405020304" pitchFamily="18" charset="0"/>
                <a:ea typeface="Times New Roman" panose="02020603050405020304" pitchFamily="18" charset="0"/>
              </a:rPr>
              <a:t>, </a:t>
            </a:r>
            <a:r>
              <a:rPr lang="uk-UA" sz="1800" i="1" dirty="0" err="1">
                <a:effectLst/>
                <a:latin typeface="Times New Roman" panose="02020603050405020304" pitchFamily="18" charset="0"/>
                <a:ea typeface="Times New Roman" panose="02020603050405020304" pitchFamily="18" charset="0"/>
              </a:rPr>
              <a:t>самопорядкуваннє</a:t>
            </a:r>
            <a:r>
              <a:rPr lang="uk-UA" sz="1800" dirty="0">
                <a:effectLst/>
                <a:latin typeface="Times New Roman" panose="02020603050405020304" pitchFamily="18" charset="0"/>
                <a:ea typeface="Times New Roman" panose="02020603050405020304" pitchFamily="18" charset="0"/>
              </a:rPr>
              <a:t>. </a:t>
            </a:r>
          </a:p>
          <a:p>
            <a:pPr algn="just"/>
            <a:r>
              <a:rPr lang="uk-UA" sz="1800" dirty="0">
                <a:effectLst/>
                <a:latin typeface="Times New Roman" panose="02020603050405020304" pitchFamily="18" charset="0"/>
                <a:ea typeface="Times New Roman" panose="02020603050405020304" pitchFamily="18" charset="0"/>
              </a:rPr>
              <a:t>	Майже повністю усталилася лексика, пов’язана  з діловою етикою: </a:t>
            </a:r>
            <a:r>
              <a:rPr lang="uk-UA" sz="1800" i="1" dirty="0">
                <a:effectLst/>
                <a:latin typeface="Times New Roman" panose="02020603050405020304" pitchFamily="18" charset="0"/>
                <a:ea typeface="Times New Roman" panose="02020603050405020304" pitchFamily="18" charset="0"/>
              </a:rPr>
              <a:t>відносини, згода-незгода, честь, шаноба,  вимоги, доручення, обставини, просьба, співробітництво, щирість</a:t>
            </a:r>
            <a:r>
              <a:rPr lang="uk-UA" sz="1800" dirty="0">
                <a:effectLst/>
                <a:latin typeface="Times New Roman" panose="02020603050405020304" pitchFamily="18" charset="0"/>
                <a:ea typeface="Times New Roman" panose="02020603050405020304" pitchFamily="18" charset="0"/>
              </a:rPr>
              <a:t>.</a:t>
            </a:r>
            <a:endParaRPr lang="ru-UA" sz="1200" dirty="0"/>
          </a:p>
        </p:txBody>
      </p:sp>
    </p:spTree>
    <p:extLst>
      <p:ext uri="{BB962C8B-B14F-4D97-AF65-F5344CB8AC3E}">
        <p14:creationId xmlns:p14="http://schemas.microsoft.com/office/powerpoint/2010/main" val="2049875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91651F-1F34-49DC-9015-23C5B21E88AA}"/>
              </a:ext>
            </a:extLst>
          </p:cNvPr>
          <p:cNvSpPr>
            <a:spLocks noGrp="1"/>
          </p:cNvSpPr>
          <p:nvPr>
            <p:ph type="title"/>
          </p:nvPr>
        </p:nvSpPr>
        <p:spPr/>
        <p:txBody>
          <a:bodyPr>
            <a:normAutofit fontScale="90000"/>
          </a:bodyPr>
          <a:lstStyle/>
          <a:p>
            <a:r>
              <a:rPr lang="ru-UA" sz="2400" dirty="0">
                <a:effectLst/>
                <a:latin typeface="Times New Roman" panose="02020603050405020304" pitchFamily="18" charset="0"/>
                <a:ea typeface="Times New Roman" panose="02020603050405020304" pitchFamily="18" charset="0"/>
              </a:rPr>
              <a:t>Статус </a:t>
            </a:r>
            <a:r>
              <a:rPr lang="ru-UA" sz="2400" dirty="0" err="1">
                <a:effectLst/>
                <a:latin typeface="Times New Roman" panose="02020603050405020304" pitchFamily="18" charset="0"/>
                <a:ea typeface="Times New Roman" panose="02020603050405020304" pitchFamily="18" charset="0"/>
              </a:rPr>
              <a:t>української</a:t>
            </a:r>
            <a:r>
              <a:rPr lang="ru-UA" sz="240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ділової </a:t>
            </a:r>
            <a:r>
              <a:rPr lang="ru-UA" sz="2400" dirty="0" err="1">
                <a:effectLst/>
                <a:latin typeface="Times New Roman" panose="02020603050405020304" pitchFamily="18" charset="0"/>
                <a:ea typeface="Times New Roman" panose="02020603050405020304" pitchFamily="18" charset="0"/>
              </a:rPr>
              <a:t>мови</a:t>
            </a:r>
            <a:r>
              <a:rPr lang="ru-UA" sz="2400" dirty="0">
                <a:effectLst/>
                <a:latin typeface="Times New Roman" panose="02020603050405020304" pitchFamily="18" charset="0"/>
                <a:ea typeface="Times New Roman" panose="02020603050405020304" pitchFamily="18" charset="0"/>
              </a:rPr>
              <a:t> </a:t>
            </a:r>
            <a:r>
              <a:rPr lang="uk-UA" sz="2400" dirty="0">
                <a:effectLst/>
                <a:latin typeface="Times New Roman" panose="02020603050405020304" pitchFamily="18" charset="0"/>
                <a:ea typeface="Times New Roman" panose="02020603050405020304" pitchFamily="18" charset="0"/>
              </a:rPr>
              <a:t>в</a:t>
            </a:r>
            <a:r>
              <a:rPr lang="ru-UA" sz="2400" dirty="0">
                <a:effectLst/>
                <a:latin typeface="Times New Roman" panose="02020603050405020304" pitchFamily="18" charset="0"/>
                <a:ea typeface="Times New Roman" panose="02020603050405020304" pitchFamily="18" charset="0"/>
              </a:rPr>
              <a:t> 1917-1921 </a:t>
            </a:r>
            <a:r>
              <a:rPr lang="ru-UA" sz="2400" dirty="0" err="1">
                <a:effectLst/>
                <a:latin typeface="Times New Roman" panose="02020603050405020304" pitchFamily="18" charset="0"/>
                <a:ea typeface="Times New Roman" panose="02020603050405020304" pitchFamily="18" charset="0"/>
              </a:rPr>
              <a:t>рр</a:t>
            </a:r>
            <a:r>
              <a:rPr lang="uk-UA" sz="2400" dirty="0">
                <a:effectLst/>
                <a:latin typeface="Times New Roman" panose="02020603050405020304" pitchFamily="18" charset="0"/>
                <a:ea typeface="Times New Roman" panose="02020603050405020304" pitchFamily="18" charset="0"/>
              </a:rPr>
              <a:t>.</a:t>
            </a:r>
            <a:endParaRPr lang="ru-UA" dirty="0"/>
          </a:p>
        </p:txBody>
      </p:sp>
      <p:sp>
        <p:nvSpPr>
          <p:cNvPr id="4" name="Текст 3">
            <a:extLst>
              <a:ext uri="{FF2B5EF4-FFF2-40B4-BE49-F238E27FC236}">
                <a16:creationId xmlns:a16="http://schemas.microsoft.com/office/drawing/2014/main" id="{53CAFD67-02ED-4A59-BB54-56964242539B}"/>
              </a:ext>
            </a:extLst>
          </p:cNvPr>
          <p:cNvSpPr>
            <a:spLocks noGrp="1"/>
          </p:cNvSpPr>
          <p:nvPr>
            <p:ph type="body" sz="half" idx="2"/>
          </p:nvPr>
        </p:nvSpPr>
        <p:spPr>
          <a:xfrm>
            <a:off x="1176865" y="3031064"/>
            <a:ext cx="2536798" cy="2990223"/>
          </a:xfrm>
        </p:spPr>
        <p:txBody>
          <a:bodyPr>
            <a:normAutofit fontScale="62500" lnSpcReduction="20000"/>
          </a:bodyPr>
          <a:lstStyle/>
          <a:p>
            <a:pPr indent="449580" algn="just">
              <a:lnSpc>
                <a:spcPct val="150000"/>
              </a:lnSpc>
            </a:pPr>
            <a:r>
              <a:rPr lang="ru-UA" sz="1800" dirty="0">
                <a:effectLst/>
                <a:latin typeface="Times New Roman" panose="02020603050405020304" pitchFamily="18" charset="0"/>
                <a:ea typeface="Times New Roman" panose="02020603050405020304" pitchFamily="18" charset="0"/>
              </a:rPr>
              <a:t>Статус </a:t>
            </a:r>
            <a:r>
              <a:rPr lang="ru-UA" sz="1800" dirty="0" err="1">
                <a:effectLst/>
                <a:latin typeface="Times New Roman" panose="02020603050405020304" pitchFamily="18" charset="0"/>
                <a:ea typeface="Times New Roman" panose="02020603050405020304" pitchFamily="18" charset="0"/>
              </a:rPr>
              <a:t>української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мови</a:t>
            </a:r>
            <a:r>
              <a:rPr lang="ru-UA"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в</a:t>
            </a:r>
            <a:r>
              <a:rPr lang="ru-UA" sz="1800" dirty="0">
                <a:effectLst/>
                <a:latin typeface="Times New Roman" panose="02020603050405020304" pitchFamily="18" charset="0"/>
                <a:ea typeface="Times New Roman" panose="02020603050405020304" pitchFamily="18" charset="0"/>
              </a:rPr>
              <a:t> 1917-1921 </a:t>
            </a:r>
            <a:r>
              <a:rPr lang="ru-UA" sz="1800" dirty="0" err="1">
                <a:effectLst/>
                <a:latin typeface="Times New Roman" panose="02020603050405020304" pitchFamily="18" charset="0"/>
                <a:ea typeface="Times New Roman" panose="02020603050405020304" pitchFamily="18" charset="0"/>
              </a:rPr>
              <a:t>рр</a:t>
            </a:r>
            <a:r>
              <a:rPr lang="ru-UA" sz="180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д</a:t>
            </a:r>
            <a:r>
              <a:rPr lang="ru-UA" sz="1800" dirty="0">
                <a:effectLst/>
                <a:latin typeface="Times New Roman" panose="02020603050405020304" pitchFamily="18" charset="0"/>
                <a:ea typeface="Times New Roman" panose="02020603050405020304" pitchFamily="18" charset="0"/>
              </a:rPr>
              <a:t>уже </a:t>
            </a:r>
            <a:r>
              <a:rPr lang="ru-UA" sz="1800" dirty="0" err="1">
                <a:effectLst/>
                <a:latin typeface="Times New Roman" panose="02020603050405020304" pitchFamily="18" charset="0"/>
                <a:ea typeface="Times New Roman" panose="02020603050405020304" pitchFamily="18" charset="0"/>
              </a:rPr>
              <a:t>змінився</a:t>
            </a:r>
            <a:r>
              <a:rPr lang="uk-UA" sz="1800" dirty="0">
                <a:effectLst/>
                <a:latin typeface="Times New Roman" panose="02020603050405020304" pitchFamily="18" charset="0"/>
                <a:ea typeface="Times New Roman" panose="02020603050405020304" pitchFamily="18" charset="0"/>
              </a:rPr>
              <a:t>: п</a:t>
            </a:r>
            <a:r>
              <a:rPr lang="ru-UA" sz="1800" dirty="0" err="1">
                <a:effectLst/>
                <a:latin typeface="Times New Roman" panose="02020603050405020304" pitchFamily="18" charset="0"/>
                <a:ea typeface="Times New Roman" panose="02020603050405020304" pitchFamily="18" charset="0"/>
              </a:rPr>
              <a:t>ісля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майже</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двохсотрічної</a:t>
            </a:r>
            <a:r>
              <a:rPr lang="ru-UA" sz="1800" dirty="0">
                <a:effectLst/>
                <a:latin typeface="Times New Roman" panose="02020603050405020304" pitchFamily="18" charset="0"/>
                <a:ea typeface="Times New Roman" panose="02020603050405020304" pitchFamily="18" charset="0"/>
              </a:rPr>
              <a:t> перерви </a:t>
            </a:r>
            <a:r>
              <a:rPr lang="ru-UA" sz="1800" dirty="0" err="1">
                <a:effectLst/>
                <a:latin typeface="Times New Roman" panose="02020603050405020304" pitchFamily="18" charset="0"/>
                <a:ea typeface="Times New Roman" panose="02020603050405020304" pitchFamily="18" charset="0"/>
              </a:rPr>
              <a:t>українська</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мова</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стає</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мовою</a:t>
            </a:r>
            <a:r>
              <a:rPr lang="uk-UA" sz="1800" dirty="0">
                <a:effectLst/>
                <a:latin typeface="Times New Roman" panose="02020603050405020304" pitchFamily="18" charset="0"/>
                <a:ea typeface="Times New Roman" panose="02020603050405020304" pitchFamily="18" charset="0"/>
              </a:rPr>
              <a:t> діловодства, </a:t>
            </a:r>
            <a:r>
              <a:rPr lang="ru-UA" sz="1800" dirty="0" err="1">
                <a:effectLst/>
                <a:latin typeface="Times New Roman" panose="02020603050405020304" pitchFamily="18" charset="0"/>
                <a:ea typeface="Times New Roman" panose="02020603050405020304" pitchFamily="18" charset="0"/>
              </a:rPr>
              <a:t>законодавства</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адміністрації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військової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справи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дипломатії</a:t>
            </a:r>
            <a:r>
              <a:rPr lang="ru-UA" sz="1800" dirty="0">
                <a:effectLst/>
                <a:latin typeface="Times New Roman" panose="02020603050405020304" pitchFamily="18" charset="0"/>
                <a:ea typeface="Times New Roman" panose="02020603050405020304" pitchFamily="18" charset="0"/>
              </a:rPr>
              <a:t>. На </a:t>
            </a:r>
            <a:r>
              <a:rPr lang="ru-UA" sz="1800" dirty="0" err="1">
                <a:effectLst/>
                <a:latin typeface="Times New Roman" panose="02020603050405020304" pitchFamily="18" charset="0"/>
                <a:ea typeface="Times New Roman" panose="02020603050405020304" pitchFamily="18" charset="0"/>
              </a:rPr>
              <a:t>цей</a:t>
            </a:r>
            <a:r>
              <a:rPr lang="ru-UA" sz="1800" dirty="0">
                <a:effectLst/>
                <a:latin typeface="Times New Roman" panose="02020603050405020304" pitchFamily="18" charset="0"/>
                <a:ea typeface="Times New Roman" panose="02020603050405020304" pitchFamily="18" charset="0"/>
              </a:rPr>
              <a:t> час </a:t>
            </a:r>
            <a:r>
              <a:rPr lang="ru-UA" sz="1800" dirty="0" err="1">
                <a:effectLst/>
                <a:latin typeface="Times New Roman" panose="02020603050405020304" pitchFamily="18" charset="0"/>
                <a:ea typeface="Times New Roman" panose="02020603050405020304" pitchFamily="18" charset="0"/>
              </a:rPr>
              <a:t>припадає</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розквіт</a:t>
            </a:r>
            <a:r>
              <a:rPr lang="ru-UA" sz="1800" dirty="0">
                <a:effectLst/>
                <a:latin typeface="Times New Roman" panose="02020603050405020304" pitchFamily="18" charset="0"/>
                <a:ea typeface="Times New Roman" panose="02020603050405020304" pitchFamily="18" charset="0"/>
              </a:rPr>
              <a:t> лексики, </a:t>
            </a:r>
            <a:r>
              <a:rPr lang="ru-UA" sz="1800" dirty="0" err="1">
                <a:effectLst/>
                <a:latin typeface="Times New Roman" panose="02020603050405020304" pitchFamily="18" charset="0"/>
                <a:ea typeface="Times New Roman" panose="02020603050405020304" pitchFamily="18" charset="0"/>
              </a:rPr>
              <a:t>пов’язаної</a:t>
            </a:r>
            <a:r>
              <a:rPr lang="ru-UA" sz="1800" dirty="0">
                <a:effectLst/>
                <a:latin typeface="Times New Roman" panose="02020603050405020304" pitchFamily="18" charset="0"/>
                <a:ea typeface="Times New Roman" panose="02020603050405020304" pitchFamily="18" charset="0"/>
              </a:rPr>
              <a:t> з дипломатичною сферою, – </a:t>
            </a:r>
            <a:r>
              <a:rPr lang="ru-UA" sz="1800" dirty="0" err="1">
                <a:effectLst/>
                <a:latin typeface="Times New Roman" panose="02020603050405020304" pitchFamily="18" charset="0"/>
                <a:ea typeface="Times New Roman" panose="02020603050405020304" pitchFamily="18" charset="0"/>
              </a:rPr>
              <a:t>це</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назви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осіб</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дипломатичних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документів</a:t>
            </a:r>
            <a:r>
              <a:rPr lang="ru-UA" sz="1800" dirty="0">
                <a:effectLst/>
                <a:latin typeface="Times New Roman" panose="02020603050405020304" pitchFamily="18" charset="0"/>
                <a:ea typeface="Times New Roman" panose="02020603050405020304" pitchFamily="18" charset="0"/>
              </a:rPr>
              <a:t>, а </a:t>
            </a:r>
            <a:r>
              <a:rPr lang="ru-UA" sz="1800" dirty="0" err="1">
                <a:effectLst/>
                <a:latin typeface="Times New Roman" panose="02020603050405020304" pitchFamily="18" charset="0"/>
                <a:ea typeface="Times New Roman" panose="02020603050405020304" pitchFamily="18" charset="0"/>
              </a:rPr>
              <a:t>також</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дій</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пов’язаних</a:t>
            </a:r>
            <a:r>
              <a:rPr lang="ru-UA" sz="1800" dirty="0">
                <a:effectLst/>
                <a:latin typeface="Times New Roman" panose="02020603050405020304" pitchFamily="18" charset="0"/>
                <a:ea typeface="Times New Roman" panose="02020603050405020304" pitchFamily="18" charset="0"/>
              </a:rPr>
              <a:t> з </a:t>
            </a:r>
            <a:r>
              <a:rPr lang="ru-UA" sz="1800" dirty="0" err="1">
                <a:effectLst/>
                <a:latin typeface="Times New Roman" panose="02020603050405020304" pitchFamily="18" charset="0"/>
                <a:ea typeface="Times New Roman" panose="02020603050405020304" pitchFamily="18" charset="0"/>
              </a:rPr>
              <a:t>міжнародними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стосунками</a:t>
            </a:r>
            <a:r>
              <a:rPr lang="ru-UA" sz="1800" dirty="0">
                <a:effectLst/>
                <a:latin typeface="Times New Roman" panose="02020603050405020304" pitchFamily="18" charset="0"/>
                <a:ea typeface="Times New Roman" panose="02020603050405020304" pitchFamily="18" charset="0"/>
              </a:rPr>
              <a:t>. </a:t>
            </a:r>
          </a:p>
        </p:txBody>
      </p:sp>
      <p:pic>
        <p:nvPicPr>
          <p:cNvPr id="12290" name="Picture 2" descr="Про надання А. Лівицькому остаточних директив з метою підписання  політичного договору з Річчю Посполитою Польською. З журналу засідання  Директорії УНР за участі членів Кабінету Народних Міністрів УНР. 15  листопада 1919 р. –">
            <a:extLst>
              <a:ext uri="{FF2B5EF4-FFF2-40B4-BE49-F238E27FC236}">
                <a16:creationId xmlns:a16="http://schemas.microsoft.com/office/drawing/2014/main" id="{95B79707-CFE5-4442-AC83-7FAA59B9CF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2828" y="982663"/>
            <a:ext cx="4103588" cy="489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96FBB-023F-4762-AD8E-600933C7008E}"/>
              </a:ext>
            </a:extLst>
          </p:cNvPr>
          <p:cNvSpPr>
            <a:spLocks noGrp="1"/>
          </p:cNvSpPr>
          <p:nvPr>
            <p:ph type="title"/>
          </p:nvPr>
        </p:nvSpPr>
        <p:spPr/>
        <p:txBody>
          <a:bodyPr>
            <a:normAutofit fontScale="90000"/>
          </a:bodyPr>
          <a:lstStyle/>
          <a:p>
            <a:r>
              <a:rPr lang="uk-UA" sz="1800" dirty="0">
                <a:effectLst/>
                <a:latin typeface="Times New Roman" panose="02020603050405020304" pitchFamily="18" charset="0"/>
                <a:ea typeface="Times New Roman" panose="02020603050405020304" pitchFamily="18" charset="0"/>
              </a:rPr>
              <a:t>О</a:t>
            </a:r>
            <a:r>
              <a:rPr lang="ru-UA" sz="1800" dirty="0" err="1">
                <a:effectLst/>
                <a:latin typeface="Times New Roman" panose="02020603050405020304" pitchFamily="18" charset="0"/>
                <a:ea typeface="Times New Roman" panose="02020603050405020304" pitchFamily="18" charset="0"/>
              </a:rPr>
              <a:t>фіційн</a:t>
            </a:r>
            <a:r>
              <a:rPr lang="uk-UA" sz="1800" dirty="0">
                <a:effectLst/>
                <a:latin typeface="Times New Roman" panose="02020603050405020304" pitchFamily="18" charset="0"/>
                <a:ea typeface="Times New Roman" panose="02020603050405020304" pitchFamily="18" charset="0"/>
              </a:rPr>
              <a:t>о-діловий стиль у цей час найбільше представлений такими </a:t>
            </a:r>
            <a:r>
              <a:rPr lang="ru-UA" sz="1800" dirty="0">
                <a:effectLst/>
                <a:latin typeface="Times New Roman" panose="02020603050405020304" pitchFamily="18" charset="0"/>
                <a:ea typeface="Times New Roman" panose="02020603050405020304" pitchFamily="18" charset="0"/>
              </a:rPr>
              <a:t>документ</a:t>
            </a:r>
            <a:r>
              <a:rPr lang="uk-UA" sz="1800" dirty="0" err="1">
                <a:effectLst/>
                <a:latin typeface="Times New Roman" panose="02020603050405020304" pitchFamily="18" charset="0"/>
                <a:ea typeface="Times New Roman" panose="02020603050405020304" pitchFamily="18" charset="0"/>
              </a:rPr>
              <a:t>ами</a:t>
            </a:r>
            <a:r>
              <a:rPr lang="uk-UA" sz="1800" dirty="0">
                <a:effectLst/>
                <a:latin typeface="Times New Roman" panose="02020603050405020304" pitchFamily="18" charset="0"/>
                <a:ea typeface="Times New Roman" panose="02020603050405020304" pitchFamily="18" charset="0"/>
              </a:rPr>
              <a:t> як універсали, протоколи, </a:t>
            </a:r>
            <a:r>
              <a:rPr lang="ru-UA" sz="1800" dirty="0" err="1">
                <a:effectLst/>
                <a:latin typeface="Times New Roman" panose="02020603050405020304" pitchFamily="18" charset="0"/>
                <a:ea typeface="Times New Roman" panose="02020603050405020304" pitchFamily="18" charset="0"/>
              </a:rPr>
              <a:t>директиви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циркуляри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звіти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промови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статті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партійних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лідерів</a:t>
            </a:r>
            <a:r>
              <a:rPr lang="uk-UA" sz="1800" dirty="0">
                <a:effectLst/>
                <a:latin typeface="Times New Roman" panose="02020603050405020304" pitchFamily="18" charset="0"/>
                <a:ea typeface="Times New Roman" panose="02020603050405020304" pitchFamily="18" charset="0"/>
              </a:rPr>
              <a:t>, листи, звіти, угоди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тощо</a:t>
            </a:r>
            <a:r>
              <a:rPr lang="uk-UA" sz="1800" dirty="0">
                <a:effectLst/>
                <a:latin typeface="Times New Roman" panose="02020603050405020304" pitchFamily="18" charset="0"/>
                <a:ea typeface="Times New Roman" panose="02020603050405020304" pitchFamily="18" charset="0"/>
              </a:rPr>
              <a:t>.</a:t>
            </a:r>
            <a:br>
              <a:rPr lang="ru-UA" sz="1800" dirty="0">
                <a:effectLst/>
                <a:latin typeface="Times New Roman" panose="02020603050405020304" pitchFamily="18" charset="0"/>
                <a:ea typeface="Times New Roman" panose="02020603050405020304" pitchFamily="18" charset="0"/>
              </a:rPr>
            </a:br>
            <a:endParaRPr lang="ru-UA" sz="2400" dirty="0"/>
          </a:p>
        </p:txBody>
      </p:sp>
      <p:sp>
        <p:nvSpPr>
          <p:cNvPr id="3" name="Текст 2">
            <a:extLst>
              <a:ext uri="{FF2B5EF4-FFF2-40B4-BE49-F238E27FC236}">
                <a16:creationId xmlns:a16="http://schemas.microsoft.com/office/drawing/2014/main" id="{7E90F826-76BB-48E5-855A-B7F9BDF043D1}"/>
              </a:ext>
            </a:extLst>
          </p:cNvPr>
          <p:cNvSpPr>
            <a:spLocks noGrp="1"/>
          </p:cNvSpPr>
          <p:nvPr>
            <p:ph type="body" idx="1"/>
          </p:nvPr>
        </p:nvSpPr>
        <p:spPr>
          <a:xfrm>
            <a:off x="611560" y="3148665"/>
            <a:ext cx="1868982" cy="460510"/>
          </a:xfrm>
        </p:spPr>
        <p:txBody>
          <a:bodyPr/>
          <a:lstStyle/>
          <a:p>
            <a:endParaRPr lang="ru-UA" dirty="0"/>
          </a:p>
        </p:txBody>
      </p:sp>
      <p:sp>
        <p:nvSpPr>
          <p:cNvPr id="4" name="Объект 3">
            <a:extLst>
              <a:ext uri="{FF2B5EF4-FFF2-40B4-BE49-F238E27FC236}">
                <a16:creationId xmlns:a16="http://schemas.microsoft.com/office/drawing/2014/main" id="{1E4C57FF-4FFA-4FEA-8932-17C7465A6CD3}"/>
              </a:ext>
            </a:extLst>
          </p:cNvPr>
          <p:cNvSpPr>
            <a:spLocks noGrp="1"/>
          </p:cNvSpPr>
          <p:nvPr>
            <p:ph sz="half" idx="2"/>
          </p:nvPr>
        </p:nvSpPr>
        <p:spPr/>
        <p:txBody>
          <a:bodyPr/>
          <a:lstStyle/>
          <a:p>
            <a:endParaRPr lang="ru-UA"/>
          </a:p>
        </p:txBody>
      </p:sp>
      <p:sp>
        <p:nvSpPr>
          <p:cNvPr id="5" name="Текст 4">
            <a:extLst>
              <a:ext uri="{FF2B5EF4-FFF2-40B4-BE49-F238E27FC236}">
                <a16:creationId xmlns:a16="http://schemas.microsoft.com/office/drawing/2014/main" id="{64EB1012-9790-4487-8071-1AB81AE930B7}"/>
              </a:ext>
            </a:extLst>
          </p:cNvPr>
          <p:cNvSpPr>
            <a:spLocks noGrp="1"/>
          </p:cNvSpPr>
          <p:nvPr>
            <p:ph type="body" sz="quarter" idx="3"/>
          </p:nvPr>
        </p:nvSpPr>
        <p:spPr/>
        <p:txBody>
          <a:bodyPr/>
          <a:lstStyle/>
          <a:p>
            <a:endParaRPr lang="ru-UA"/>
          </a:p>
        </p:txBody>
      </p:sp>
      <p:pic>
        <p:nvPicPr>
          <p:cNvPr id="13314" name="Picture 2" descr="Німці радо зустріли делегацію УНР, бо хотіли розвалити Росію – історик про  Брестський мир">
            <a:extLst>
              <a:ext uri="{FF2B5EF4-FFF2-40B4-BE49-F238E27FC236}">
                <a16:creationId xmlns:a16="http://schemas.microsoft.com/office/drawing/2014/main" id="{E84DD112-FCF5-4B9B-8ED2-D602C5834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99" y="2277873"/>
            <a:ext cx="4008167" cy="396043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20 квітня 2020 р. – Центральний державний архів вищих органів влади та  управління України">
            <a:extLst>
              <a:ext uri="{FF2B5EF4-FFF2-40B4-BE49-F238E27FC236}">
                <a16:creationId xmlns:a16="http://schemas.microsoft.com/office/drawing/2014/main" id="{76418C78-D8AF-4945-98E2-EE9DF596E8B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14648" y="2277873"/>
            <a:ext cx="3670231" cy="39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85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B6D61D-AB7B-45AB-BFFB-B0BD291FA6FA}"/>
              </a:ext>
            </a:extLst>
          </p:cNvPr>
          <p:cNvSpPr>
            <a:spLocks noGrp="1"/>
          </p:cNvSpPr>
          <p:nvPr>
            <p:ph type="title"/>
          </p:nvPr>
        </p:nvSpPr>
        <p:spPr>
          <a:xfrm>
            <a:off x="1259632" y="908720"/>
            <a:ext cx="6798735" cy="1303867"/>
          </a:xfrm>
        </p:spPr>
        <p:txBody>
          <a:bodyPr>
            <a:normAutofit/>
          </a:bodyPr>
          <a:lstStyle/>
          <a:p>
            <a:r>
              <a:rPr lang="uk-UA" sz="2000" dirty="0">
                <a:effectLst/>
                <a:latin typeface="Times New Roman" panose="02020603050405020304" pitchFamily="18" charset="0"/>
                <a:ea typeface="Times New Roman" panose="02020603050405020304" pitchFamily="18" charset="0"/>
              </a:rPr>
              <a:t>Дослідниця</a:t>
            </a:r>
            <a:r>
              <a:rPr lang="uk-UA" sz="2000" b="1" dirty="0">
                <a:effectLst/>
                <a:latin typeface="Times New Roman" panose="02020603050405020304" pitchFamily="18" charset="0"/>
                <a:ea typeface="Times New Roman" panose="02020603050405020304" pitchFamily="18" charset="0"/>
              </a:rPr>
              <a:t> </a:t>
            </a:r>
            <a:r>
              <a:rPr lang="ru-UA" sz="2000" dirty="0">
                <a:effectLst/>
                <a:latin typeface="Times New Roman" panose="02020603050405020304" pitchFamily="18" charset="0"/>
                <a:ea typeface="Times New Roman" panose="02020603050405020304" pitchFamily="18" charset="0"/>
              </a:rPr>
              <a:t>Оксана </a:t>
            </a:r>
            <a:r>
              <a:rPr lang="ru-UA" sz="2000" dirty="0" err="1">
                <a:effectLst/>
                <a:latin typeface="Times New Roman" panose="02020603050405020304" pitchFamily="18" charset="0"/>
                <a:ea typeface="Times New Roman" panose="02020603050405020304" pitchFamily="18" charset="0"/>
              </a:rPr>
              <a:t>Тарапон</a:t>
            </a:r>
            <a:r>
              <a:rPr lang="uk-UA" sz="2000" dirty="0">
                <a:effectLst/>
                <a:latin typeface="Times New Roman" panose="02020603050405020304" pitchFamily="18" charset="0"/>
                <a:ea typeface="Times New Roman" panose="02020603050405020304" pitchFamily="18" charset="0"/>
              </a:rPr>
              <a:t> стверджує, що  у 20 роках ХХ століття </a:t>
            </a:r>
            <a:r>
              <a:rPr lang="ru-UA" sz="2000" dirty="0" err="1">
                <a:effectLst/>
                <a:latin typeface="Times New Roman" panose="02020603050405020304" pitchFamily="18" charset="0"/>
                <a:ea typeface="Times New Roman" panose="02020603050405020304" pitchFamily="18" charset="0"/>
              </a:rPr>
              <a:t>склалися</a:t>
            </a:r>
            <a:r>
              <a:rPr lang="ru-UA" sz="2000" dirty="0">
                <a:effectLst/>
                <a:latin typeface="Times New Roman" panose="02020603050405020304" pitchFamily="18" charset="0"/>
                <a:ea typeface="Times New Roman" panose="02020603050405020304" pitchFamily="18" charset="0"/>
              </a:rPr>
              <a:t> стиль, форма і структура </a:t>
            </a:r>
            <a:r>
              <a:rPr lang="ru-UA" sz="2000" dirty="0" err="1">
                <a:effectLst/>
                <a:latin typeface="Times New Roman" panose="02020603050405020304" pitchFamily="18" charset="0"/>
                <a:ea typeface="Times New Roman" panose="02020603050405020304" pitchFamily="18" charset="0"/>
              </a:rPr>
              <a:t>офіційних</a:t>
            </a:r>
            <a:r>
              <a:rPr lang="ru-UA" sz="2000" dirty="0">
                <a:effectLst/>
                <a:latin typeface="Times New Roman" panose="02020603050405020304" pitchFamily="18" charset="0"/>
                <a:ea typeface="Times New Roman" panose="02020603050405020304" pitchFamily="18" charset="0"/>
              </a:rPr>
              <a:t> </a:t>
            </a:r>
            <a:r>
              <a:rPr lang="ru-UA" sz="2000" dirty="0" err="1">
                <a:effectLst/>
                <a:latin typeface="Times New Roman" panose="02020603050405020304" pitchFamily="18" charset="0"/>
                <a:ea typeface="Times New Roman" panose="02020603050405020304" pitchFamily="18" charset="0"/>
              </a:rPr>
              <a:t>документів</a:t>
            </a:r>
            <a:r>
              <a:rPr lang="ru-UA" sz="2000" dirty="0">
                <a:effectLst/>
                <a:latin typeface="Times New Roman" panose="02020603050405020304" pitchFamily="18" charset="0"/>
                <a:ea typeface="Times New Roman" panose="02020603050405020304" pitchFamily="18" charset="0"/>
              </a:rPr>
              <a:t>.</a:t>
            </a:r>
            <a:endParaRPr lang="ru-UA" sz="2000" dirty="0"/>
          </a:p>
        </p:txBody>
      </p:sp>
      <p:sp>
        <p:nvSpPr>
          <p:cNvPr id="4" name="TextBox 3">
            <a:extLst>
              <a:ext uri="{FF2B5EF4-FFF2-40B4-BE49-F238E27FC236}">
                <a16:creationId xmlns:a16="http://schemas.microsoft.com/office/drawing/2014/main" id="{F0901BE2-CD8C-49BB-836B-C75CDFFA2553}"/>
              </a:ext>
            </a:extLst>
          </p:cNvPr>
          <p:cNvSpPr txBox="1"/>
          <p:nvPr/>
        </p:nvSpPr>
        <p:spPr>
          <a:xfrm>
            <a:off x="755576" y="1329604"/>
            <a:ext cx="3816424" cy="4208653"/>
          </a:xfrm>
          <a:prstGeom prst="rect">
            <a:avLst/>
          </a:prstGeom>
          <a:noFill/>
        </p:spPr>
        <p:txBody>
          <a:bodyPr wrap="square">
            <a:spAutoFit/>
          </a:bodyPr>
          <a:lstStyle/>
          <a:p>
            <a:pPr indent="449580" algn="just">
              <a:lnSpc>
                <a:spcPct val="150000"/>
              </a:lnSpc>
            </a:pPr>
            <a:endParaRPr lang="uk-UA" sz="1800" dirty="0">
              <a:effectLst/>
              <a:latin typeface="Times New Roman" panose="02020603050405020304" pitchFamily="18" charset="0"/>
              <a:ea typeface="Times New Roman" panose="02020603050405020304" pitchFamily="18" charset="0"/>
            </a:endParaRPr>
          </a:p>
          <a:p>
            <a:pPr indent="449580" algn="just">
              <a:lnSpc>
                <a:spcPct val="150000"/>
              </a:lnSpc>
            </a:pPr>
            <a:endParaRPr lang="uk-UA" dirty="0">
              <a:latin typeface="Times New Roman" panose="02020603050405020304" pitchFamily="18" charset="0"/>
              <a:ea typeface="Times New Roman" panose="02020603050405020304" pitchFamily="18" charset="0"/>
            </a:endParaRPr>
          </a:p>
          <a:p>
            <a:pPr indent="449580" algn="just">
              <a:lnSpc>
                <a:spcPct val="150000"/>
              </a:lnSpc>
            </a:pPr>
            <a:endParaRPr lang="uk-UA" sz="1800" dirty="0">
              <a:effectLst/>
              <a:latin typeface="Times New Roman" panose="02020603050405020304" pitchFamily="18" charset="0"/>
              <a:ea typeface="Times New Roman" panose="02020603050405020304" pitchFamily="18" charset="0"/>
            </a:endParaRPr>
          </a:p>
          <a:p>
            <a:pPr indent="449580" algn="just">
              <a:lnSpc>
                <a:spcPct val="150000"/>
              </a:lnSpc>
            </a:pPr>
            <a:r>
              <a:rPr lang="uk-UA" sz="1400" dirty="0">
                <a:effectLst/>
                <a:latin typeface="Times New Roman" panose="02020603050405020304" pitchFamily="18" charset="0"/>
                <a:ea typeface="Times New Roman" panose="02020603050405020304" pitchFamily="18" charset="0"/>
              </a:rPr>
              <a:t>П</a:t>
            </a:r>
            <a:r>
              <a:rPr lang="ru-UA" sz="1400" dirty="0" err="1">
                <a:effectLst/>
                <a:latin typeface="Times New Roman" panose="02020603050405020304" pitchFamily="18" charset="0"/>
                <a:ea typeface="Times New Roman" panose="02020603050405020304" pitchFamily="18" charset="0"/>
              </a:rPr>
              <a:t>ереважна</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більшість</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офіційних</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документів</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складалися</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із</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трьох</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умовних</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частин</a:t>
            </a:r>
            <a:r>
              <a:rPr lang="ru-UA" sz="1400" dirty="0">
                <a:effectLst/>
                <a:latin typeface="Times New Roman" panose="02020603050405020304" pitchFamily="18" charset="0"/>
                <a:ea typeface="Times New Roman" panose="02020603050405020304" pitchFamily="18" charset="0"/>
              </a:rPr>
              <a:t>: </a:t>
            </a:r>
            <a:endParaRPr lang="uk-UA" sz="1400" dirty="0">
              <a:effectLst/>
              <a:latin typeface="Times New Roman" panose="02020603050405020304" pitchFamily="18" charset="0"/>
              <a:ea typeface="Times New Roman" panose="02020603050405020304" pitchFamily="18" charset="0"/>
            </a:endParaRPr>
          </a:p>
          <a:p>
            <a:pPr marL="285750" indent="-285750" algn="just">
              <a:lnSpc>
                <a:spcPct val="150000"/>
              </a:lnSpc>
              <a:buFont typeface="Wingdings" panose="05000000000000000000" pitchFamily="2" charset="2"/>
              <a:buChar char="q"/>
            </a:pPr>
            <a:r>
              <a:rPr lang="ru-UA" sz="1400" dirty="0" err="1">
                <a:effectLst/>
                <a:latin typeface="Times New Roman" panose="02020603050405020304" pitchFamily="18" charset="0"/>
                <a:ea typeface="Times New Roman" panose="02020603050405020304" pitchFamily="18" charset="0"/>
              </a:rPr>
              <a:t>передмова</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пафосна</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підготовка</a:t>
            </a:r>
            <a:r>
              <a:rPr lang="ru-UA" sz="1400" dirty="0">
                <a:effectLst/>
                <a:latin typeface="Times New Roman" panose="02020603050405020304" pitchFamily="18" charset="0"/>
                <a:ea typeface="Times New Roman" panose="02020603050405020304" pitchFamily="18" charset="0"/>
              </a:rPr>
              <a:t> до </a:t>
            </a:r>
            <a:r>
              <a:rPr lang="ru-UA" sz="1400" dirty="0" err="1">
                <a:effectLst/>
                <a:latin typeface="Times New Roman" panose="02020603050405020304" pitchFamily="18" charset="0"/>
                <a:ea typeface="Times New Roman" panose="02020603050405020304" pitchFamily="18" charset="0"/>
              </a:rPr>
              <a:t>сприйняття</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основних</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заходів</a:t>
            </a:r>
            <a:r>
              <a:rPr lang="ru-UA" sz="1400" dirty="0">
                <a:effectLst/>
                <a:latin typeface="Times New Roman" panose="02020603050405020304" pitchFamily="18" charset="0"/>
                <a:ea typeface="Times New Roman" panose="02020603050405020304" pitchFamily="18" charset="0"/>
              </a:rPr>
              <a:t>)</a:t>
            </a:r>
            <a:r>
              <a:rPr lang="uk-UA" sz="1400" dirty="0">
                <a:effectLst/>
                <a:latin typeface="Times New Roman" panose="02020603050405020304" pitchFamily="18" charset="0"/>
                <a:ea typeface="Times New Roman" panose="02020603050405020304" pitchFamily="18" charset="0"/>
              </a:rPr>
              <a:t>;</a:t>
            </a:r>
          </a:p>
          <a:p>
            <a:pPr marL="285750" indent="-285750" algn="just">
              <a:lnSpc>
                <a:spcPct val="150000"/>
              </a:lnSpc>
              <a:buFont typeface="Wingdings" panose="05000000000000000000" pitchFamily="2" charset="2"/>
              <a:buChar char="q"/>
            </a:pP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основний</a:t>
            </a:r>
            <a:r>
              <a:rPr lang="ru-UA" sz="1400" dirty="0">
                <a:effectLst/>
                <a:latin typeface="Times New Roman" panose="02020603050405020304" pitchFamily="18" charset="0"/>
                <a:ea typeface="Times New Roman" panose="02020603050405020304" pitchFamily="18" charset="0"/>
              </a:rPr>
              <a:t> текст (</a:t>
            </a:r>
            <a:r>
              <a:rPr lang="ru-UA" sz="1400" dirty="0" err="1">
                <a:effectLst/>
                <a:latin typeface="Times New Roman" panose="02020603050405020304" pitchFamily="18" charset="0"/>
                <a:ea typeface="Times New Roman" panose="02020603050405020304" pitchFamily="18" charset="0"/>
              </a:rPr>
              <a:t>виклад</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суті</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проблеми</a:t>
            </a:r>
            <a:r>
              <a:rPr lang="ru-UA" sz="1400" dirty="0">
                <a:effectLst/>
                <a:latin typeface="Times New Roman" panose="02020603050405020304" pitchFamily="18" charset="0"/>
                <a:ea typeface="Times New Roman" panose="02020603050405020304" pitchFamily="18" charset="0"/>
              </a:rPr>
              <a:t>)</a:t>
            </a:r>
            <a:r>
              <a:rPr lang="uk-UA" sz="1400" dirty="0">
                <a:effectLst/>
                <a:latin typeface="Times New Roman" panose="02020603050405020304" pitchFamily="18" charset="0"/>
                <a:ea typeface="Times New Roman" panose="02020603050405020304" pitchFamily="18" charset="0"/>
              </a:rPr>
              <a:t>;</a:t>
            </a:r>
          </a:p>
          <a:p>
            <a:pPr marL="285750" indent="-285750" algn="just">
              <a:lnSpc>
                <a:spcPct val="150000"/>
              </a:lnSpc>
              <a:buFont typeface="Wingdings" panose="05000000000000000000" pitchFamily="2" charset="2"/>
              <a:buChar char="q"/>
            </a:pPr>
            <a:r>
              <a:rPr lang="ru-UA" sz="1400" dirty="0" err="1">
                <a:effectLst/>
                <a:latin typeface="Times New Roman" panose="02020603050405020304" pitchFamily="18" charset="0"/>
                <a:ea typeface="Times New Roman" panose="02020603050405020304" pitchFamily="18" charset="0"/>
              </a:rPr>
              <a:t>висновок</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сподівання</a:t>
            </a:r>
            <a:r>
              <a:rPr lang="ru-UA" sz="1400" dirty="0">
                <a:effectLst/>
                <a:latin typeface="Times New Roman" panose="02020603050405020304" pitchFamily="18" charset="0"/>
                <a:ea typeface="Times New Roman" panose="02020603050405020304" pitchFamily="18" charset="0"/>
              </a:rPr>
              <a:t> і </a:t>
            </a:r>
            <a:r>
              <a:rPr lang="ru-UA" sz="1400" dirty="0" err="1">
                <a:effectLst/>
                <a:latin typeface="Times New Roman" panose="02020603050405020304" pitchFamily="18" charset="0"/>
                <a:ea typeface="Times New Roman" panose="02020603050405020304" pitchFamily="18" charset="0"/>
              </a:rPr>
              <a:t>настанова</a:t>
            </a:r>
            <a:r>
              <a:rPr lang="ru-UA" sz="1400" dirty="0">
                <a:effectLst/>
                <a:latin typeface="Times New Roman" panose="02020603050405020304" pitchFamily="18" charset="0"/>
                <a:ea typeface="Times New Roman" panose="02020603050405020304" pitchFamily="18" charset="0"/>
              </a:rPr>
              <a:t> </a:t>
            </a:r>
            <a:r>
              <a:rPr lang="ru-UA" sz="1400" dirty="0" err="1">
                <a:effectLst/>
                <a:latin typeface="Times New Roman" panose="02020603050405020304" pitchFamily="18" charset="0"/>
                <a:ea typeface="Times New Roman" panose="02020603050405020304" pitchFamily="18" charset="0"/>
              </a:rPr>
              <a:t>одночасно</a:t>
            </a:r>
            <a:r>
              <a:rPr lang="ru-UA" sz="1400" dirty="0">
                <a:effectLst/>
                <a:latin typeface="Times New Roman" panose="02020603050405020304" pitchFamily="18" charset="0"/>
                <a:ea typeface="Times New Roman" panose="02020603050405020304" pitchFamily="18" charset="0"/>
              </a:rPr>
              <a:t>). </a:t>
            </a:r>
            <a:r>
              <a:rPr lang="uk-UA" sz="1400" dirty="0">
                <a:effectLst/>
                <a:latin typeface="Times New Roman" panose="02020603050405020304" pitchFamily="18" charset="0"/>
                <a:ea typeface="Times New Roman" panose="02020603050405020304" pitchFamily="18" charset="0"/>
              </a:rPr>
              <a:t>Тобто маємо чітку </a:t>
            </a:r>
            <a:r>
              <a:rPr lang="uk-UA" sz="1400" b="1" i="1" dirty="0" err="1">
                <a:effectLst/>
                <a:latin typeface="Times New Roman" panose="02020603050405020304" pitchFamily="18" charset="0"/>
                <a:ea typeface="Times New Roman" panose="02020603050405020304" pitchFamily="18" charset="0"/>
              </a:rPr>
              <a:t>структурацію</a:t>
            </a:r>
            <a:r>
              <a:rPr lang="uk-UA" sz="1400" i="1" dirty="0">
                <a:effectLst/>
                <a:latin typeface="Times New Roman" panose="02020603050405020304" pitchFamily="18" charset="0"/>
                <a:ea typeface="Times New Roman" panose="02020603050405020304" pitchFamily="18" charset="0"/>
              </a:rPr>
              <a:t> </a:t>
            </a:r>
            <a:r>
              <a:rPr lang="uk-UA" sz="1400" dirty="0">
                <a:effectLst/>
                <a:latin typeface="Times New Roman" panose="02020603050405020304" pitchFamily="18" charset="0"/>
                <a:ea typeface="Times New Roman" panose="02020603050405020304" pitchFamily="18" charset="0"/>
              </a:rPr>
              <a:t>офіційно-ділового тексту.</a:t>
            </a:r>
            <a:endParaRPr lang="ru-UA" sz="1400" dirty="0">
              <a:effectLst/>
              <a:latin typeface="Times New Roman" panose="02020603050405020304" pitchFamily="18" charset="0"/>
              <a:ea typeface="Times New Roman" panose="02020603050405020304" pitchFamily="18" charset="0"/>
            </a:endParaRPr>
          </a:p>
        </p:txBody>
      </p:sp>
      <p:pic>
        <p:nvPicPr>
          <p:cNvPr id="14338" name="Picture 2" descr="Листи начальника Штабу Дієвої армії УНР члену Директорії УНР А. Макаренку з  проханням відмінити переформування команди панцерника «Гайдамак» на піший  курінь. 18, 21 липня 1919 р. – Центральний державний архів вищих органів">
            <a:extLst>
              <a:ext uri="{FF2B5EF4-FFF2-40B4-BE49-F238E27FC236}">
                <a16:creationId xmlns:a16="http://schemas.microsoft.com/office/drawing/2014/main" id="{B4E2B1BA-1E0F-47CB-BEA9-5C05159DD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761" y="2348881"/>
            <a:ext cx="3112663"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027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600320-A4E1-4804-8CAF-37D4BA4C1C40}"/>
              </a:ext>
            </a:extLst>
          </p:cNvPr>
          <p:cNvSpPr>
            <a:spLocks noGrp="1"/>
          </p:cNvSpPr>
          <p:nvPr>
            <p:ph type="title"/>
          </p:nvPr>
        </p:nvSpPr>
        <p:spPr>
          <a:xfrm>
            <a:off x="1278465" y="692697"/>
            <a:ext cx="6595534" cy="576063"/>
          </a:xfrm>
        </p:spPr>
        <p:txBody>
          <a:bodyPr>
            <a:normAutofit/>
          </a:bodyPr>
          <a:lstStyle/>
          <a:p>
            <a:r>
              <a:rPr lang="ru-RU" sz="1400" b="1" dirty="0">
                <a:latin typeface="Times New Roman" panose="02020603050405020304" pitchFamily="18" charset="0"/>
                <a:ea typeface="Times New Roman" panose="02020603050405020304" pitchFamily="18" charset="0"/>
              </a:rPr>
              <a:t>АДМІНІСТРАТИВНО-КАНЦЕЛЯРСЬКИЙ ПІДСТИЛЬ </a:t>
            </a:r>
            <a:r>
              <a:rPr lang="ru-RU" sz="1400" dirty="0">
                <a:latin typeface="Times New Roman" panose="02020603050405020304" pitchFamily="18" charset="0"/>
                <a:ea typeface="Times New Roman" panose="02020603050405020304" pitchFamily="18" charset="0"/>
              </a:rPr>
              <a:t> </a:t>
            </a:r>
            <a:endParaRPr lang="ru-UA" sz="1400" dirty="0"/>
          </a:p>
        </p:txBody>
      </p:sp>
      <p:sp>
        <p:nvSpPr>
          <p:cNvPr id="3" name="Текст 2">
            <a:extLst>
              <a:ext uri="{FF2B5EF4-FFF2-40B4-BE49-F238E27FC236}">
                <a16:creationId xmlns:a16="http://schemas.microsoft.com/office/drawing/2014/main" id="{F8C4C23D-E345-4394-84BF-CC713662A321}"/>
              </a:ext>
            </a:extLst>
          </p:cNvPr>
          <p:cNvSpPr>
            <a:spLocks noGrp="1"/>
          </p:cNvSpPr>
          <p:nvPr>
            <p:ph type="body" idx="1"/>
          </p:nvPr>
        </p:nvSpPr>
        <p:spPr>
          <a:xfrm>
            <a:off x="1187624" y="1628800"/>
            <a:ext cx="6595534" cy="1090015"/>
          </a:xfrm>
        </p:spPr>
        <p:txBody>
          <a:bodyPr>
            <a:normAutofit fontScale="25000" lnSpcReduction="20000"/>
          </a:bodyPr>
          <a:lstStyle/>
          <a:p>
            <a:pPr indent="449580" algn="just">
              <a:lnSpc>
                <a:spcPct val="150000"/>
              </a:lnSpc>
            </a:pPr>
            <a:r>
              <a:rPr lang="ru-RU" sz="4400" dirty="0" err="1">
                <a:effectLst/>
                <a:latin typeface="Times New Roman" panose="02020603050405020304" pitchFamily="18" charset="0"/>
                <a:ea typeface="Times New Roman" panose="02020603050405020304" pitchFamily="18" charset="0"/>
              </a:rPr>
              <a:t>Після</a:t>
            </a:r>
            <a:r>
              <a:rPr lang="ru-RU" sz="4400" dirty="0">
                <a:effectLst/>
                <a:latin typeface="Times New Roman" panose="02020603050405020304" pitchFamily="18" charset="0"/>
                <a:ea typeface="Times New Roman" panose="02020603050405020304" pitchFamily="18" charset="0"/>
              </a:rPr>
              <a:t> 1917 року </a:t>
            </a:r>
            <a:r>
              <a:rPr lang="ru-RU" sz="4400" dirty="0" err="1">
                <a:effectLst/>
                <a:latin typeface="Times New Roman" panose="02020603050405020304" pitchFamily="18" charset="0"/>
                <a:ea typeface="Times New Roman" panose="02020603050405020304" pitchFamily="18" charset="0"/>
              </a:rPr>
              <a:t>почалося</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формування</a:t>
            </a:r>
            <a:r>
              <a:rPr lang="ru-RU" sz="4400" dirty="0">
                <a:effectLst/>
                <a:latin typeface="Times New Roman" panose="02020603050405020304" pitchFamily="18" charset="0"/>
                <a:ea typeface="Times New Roman" panose="02020603050405020304" pitchFamily="18" charset="0"/>
              </a:rPr>
              <a:t> такого </a:t>
            </a:r>
            <a:r>
              <a:rPr lang="ru-RU" sz="4400" dirty="0" err="1">
                <a:effectLst/>
                <a:latin typeface="Times New Roman" panose="02020603050405020304" pitchFamily="18" charset="0"/>
                <a:ea typeface="Times New Roman" panose="02020603050405020304" pitchFamily="18" charset="0"/>
              </a:rPr>
              <a:t>підтипу</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офіційно-ділового</a:t>
            </a:r>
            <a:r>
              <a:rPr lang="ru-RU" sz="4400" dirty="0">
                <a:effectLst/>
                <a:latin typeface="Times New Roman" panose="02020603050405020304" pitchFamily="18" charset="0"/>
                <a:ea typeface="Times New Roman" panose="02020603050405020304" pitchFamily="18" charset="0"/>
              </a:rPr>
              <a:t> стилю як </a:t>
            </a:r>
            <a:r>
              <a:rPr lang="ru-RU" sz="4400" dirty="0" err="1">
                <a:effectLst/>
                <a:latin typeface="Times New Roman" panose="02020603050405020304" pitchFamily="18" charset="0"/>
                <a:ea typeface="Times New Roman" panose="02020603050405020304" pitchFamily="18" charset="0"/>
              </a:rPr>
              <a:t>адміністративно-канцелярський</a:t>
            </a:r>
            <a:r>
              <a:rPr lang="ru-RU" sz="4400" dirty="0">
                <a:latin typeface="Times New Roman" panose="02020603050405020304" pitchFamily="18" charset="0"/>
                <a:ea typeface="Times New Roman" panose="02020603050405020304" pitchFamily="18" charset="0"/>
              </a:rPr>
              <a:t>.</a:t>
            </a:r>
            <a:r>
              <a:rPr lang="ru-RU" sz="4400" b="1" dirty="0">
                <a:effectLst/>
                <a:latin typeface="Times New Roman" panose="02020603050405020304" pitchFamily="18" charset="0"/>
                <a:ea typeface="Times New Roman" panose="02020603050405020304" pitchFamily="18" charset="0"/>
              </a:rPr>
              <a:t> </a:t>
            </a:r>
            <a:r>
              <a:rPr lang="ru-RU" sz="4400" dirty="0">
                <a:effectLst/>
                <a:latin typeface="Times New Roman" panose="02020603050405020304" pitchFamily="18" charset="0"/>
                <a:ea typeface="Times New Roman" panose="02020603050405020304" pitchFamily="18" charset="0"/>
              </a:rPr>
              <a:t>Практична потреба </a:t>
            </a:r>
            <a:r>
              <a:rPr lang="ru-RU" sz="4400" dirty="0" err="1">
                <a:effectLst/>
                <a:latin typeface="Times New Roman" panose="02020603050405020304" pitchFamily="18" charset="0"/>
                <a:ea typeface="Times New Roman" panose="02020603050405020304" pitchFamily="18" charset="0"/>
              </a:rPr>
              <a:t>зумовила</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появу</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близько</a:t>
            </a:r>
            <a:r>
              <a:rPr lang="ru-RU" sz="4400" dirty="0">
                <a:effectLst/>
                <a:latin typeface="Times New Roman" panose="02020603050405020304" pitchFamily="18" charset="0"/>
                <a:ea typeface="Times New Roman" panose="02020603050405020304" pitchFamily="18" charset="0"/>
              </a:rPr>
              <a:t> </a:t>
            </a:r>
            <a:r>
              <a:rPr lang="uk-UA" sz="4400" dirty="0">
                <a:effectLst/>
                <a:latin typeface="Times New Roman" panose="02020603050405020304" pitchFamily="18" charset="0"/>
                <a:ea typeface="Times New Roman" panose="02020603050405020304" pitchFamily="18" charset="0"/>
              </a:rPr>
              <a:t>тридцяти</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словників</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ділової</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мови</a:t>
            </a:r>
            <a:r>
              <a:rPr lang="ru-RU" sz="4400" dirty="0">
                <a:effectLst/>
                <a:latin typeface="Times New Roman" panose="02020603050405020304" pitchFamily="18" charset="0"/>
                <a:ea typeface="Times New Roman" panose="02020603050405020304" pitchFamily="18" charset="0"/>
              </a:rPr>
              <a:t> та </a:t>
            </a:r>
            <a:r>
              <a:rPr lang="ru-RU" sz="4400" dirty="0" err="1">
                <a:effectLst/>
                <a:latin typeface="Times New Roman" panose="02020603050405020304" pitchFamily="18" charset="0"/>
                <a:ea typeface="Times New Roman" panose="02020603050405020304" pitchFamily="18" charset="0"/>
              </a:rPr>
              <a:t>правничої</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термінології</a:t>
            </a:r>
            <a:r>
              <a:rPr lang="uk-UA" sz="4400" dirty="0">
                <a:effectLst/>
                <a:latin typeface="Times New Roman" panose="02020603050405020304" pitchFamily="18" charset="0"/>
                <a:ea typeface="Times New Roman" panose="02020603050405020304" pitchFamily="18" charset="0"/>
              </a:rPr>
              <a:t>:</a:t>
            </a:r>
            <a:endParaRPr lang="ru-UA" sz="4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4400" dirty="0">
                <a:effectLst/>
                <a:latin typeface="Times New Roman" panose="02020603050405020304" pitchFamily="18" charset="0"/>
                <a:ea typeface="Times New Roman" panose="02020603050405020304" pitchFamily="18" charset="0"/>
              </a:rPr>
              <a:t>Ванько Е. </a:t>
            </a:r>
            <a:r>
              <a:rPr lang="ru-RU" sz="4400" dirty="0" err="1">
                <a:effectLst/>
                <a:latin typeface="Times New Roman" panose="02020603050405020304" pitchFamily="18" charset="0"/>
                <a:ea typeface="Times New Roman" panose="02020603050405020304" pitchFamily="18" charset="0"/>
              </a:rPr>
              <a:t>Кишеньковий</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російсько-український</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правничий</a:t>
            </a:r>
            <a:r>
              <a:rPr lang="ru-RU" sz="4400" dirty="0">
                <a:effectLst/>
                <a:latin typeface="Times New Roman" panose="02020603050405020304" pitchFamily="18" charset="0"/>
                <a:ea typeface="Times New Roman" panose="02020603050405020304" pitchFamily="18" charset="0"/>
              </a:rPr>
              <a:t> словник: для </a:t>
            </a:r>
            <a:r>
              <a:rPr lang="ru-RU" sz="4400" dirty="0" err="1">
                <a:effectLst/>
                <a:latin typeface="Times New Roman" panose="02020603050405020304" pitchFamily="18" charset="0"/>
                <a:ea typeface="Times New Roman" panose="02020603050405020304" pitchFamily="18" charset="0"/>
              </a:rPr>
              <a:t>адвокатів</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суддів</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нотарів</a:t>
            </a:r>
            <a:r>
              <a:rPr lang="ru-RU" sz="4400" dirty="0">
                <a:effectLst/>
                <a:latin typeface="Times New Roman" panose="02020603050405020304" pitchFamily="18" charset="0"/>
                <a:ea typeface="Times New Roman" panose="02020603050405020304" pitchFamily="18" charset="0"/>
              </a:rPr>
              <a:t> та </a:t>
            </a:r>
            <a:r>
              <a:rPr lang="ru-RU" sz="4400" dirty="0" err="1">
                <a:effectLst/>
                <a:latin typeface="Times New Roman" panose="02020603050405020304" pitchFamily="18" charset="0"/>
                <a:ea typeface="Times New Roman" panose="02020603050405020304" pitchFamily="18" charset="0"/>
              </a:rPr>
              <a:t>урядовців</a:t>
            </a:r>
            <a:r>
              <a:rPr lang="uk-UA" sz="4400" dirty="0">
                <a:effectLst/>
                <a:latin typeface="Times New Roman" panose="02020603050405020304" pitchFamily="18" charset="0"/>
                <a:ea typeface="Times New Roman" panose="02020603050405020304" pitchFamily="18" charset="0"/>
              </a:rPr>
              <a:t>. </a:t>
            </a:r>
            <a:r>
              <a:rPr lang="ru-RU" sz="4400" dirty="0">
                <a:effectLst/>
                <a:latin typeface="Times New Roman" panose="02020603050405020304" pitchFamily="18" charset="0"/>
                <a:ea typeface="Times New Roman" panose="02020603050405020304" pitchFamily="18" charset="0"/>
              </a:rPr>
              <a:t>К</a:t>
            </a:r>
            <a:r>
              <a:rPr lang="uk-UA" sz="4400" dirty="0" err="1">
                <a:effectLst/>
                <a:latin typeface="Times New Roman" panose="02020603050405020304" pitchFamily="18" charset="0"/>
                <a:ea typeface="Times New Roman" panose="02020603050405020304" pitchFamily="18" charset="0"/>
              </a:rPr>
              <a:t>иїв</a:t>
            </a:r>
            <a:r>
              <a:rPr lang="ru-RU" sz="4400" dirty="0">
                <a:effectLst/>
                <a:latin typeface="Times New Roman" panose="02020603050405020304" pitchFamily="18" charset="0"/>
                <a:ea typeface="Times New Roman" panose="02020603050405020304" pitchFamily="18" charset="0"/>
              </a:rPr>
              <a:t>, 1918.  32 с.; </a:t>
            </a:r>
            <a:endParaRPr lang="ru-UA" sz="4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4400" dirty="0">
                <a:effectLst/>
                <a:latin typeface="Times New Roman" panose="02020603050405020304" pitchFamily="18" charset="0"/>
                <a:ea typeface="Times New Roman" panose="02020603050405020304" pitchFamily="18" charset="0"/>
              </a:rPr>
              <a:t> В. М. Р.-Б. </a:t>
            </a:r>
            <a:r>
              <a:rPr lang="ru-RU" sz="4400" dirty="0" err="1">
                <a:effectLst/>
                <a:latin typeface="Times New Roman" panose="02020603050405020304" pitchFamily="18" charset="0"/>
                <a:ea typeface="Times New Roman" panose="02020603050405020304" pitchFamily="18" charset="0"/>
              </a:rPr>
              <a:t>Українська</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службова</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термінологія</a:t>
            </a:r>
            <a:r>
              <a:rPr lang="ru-RU" sz="4400" dirty="0">
                <a:effectLst/>
                <a:latin typeface="Times New Roman" panose="02020603050405020304" pitchFamily="18" charset="0"/>
                <a:ea typeface="Times New Roman" panose="02020603050405020304" pitchFamily="18" charset="0"/>
              </a:rPr>
              <a:t> й </a:t>
            </a:r>
            <a:r>
              <a:rPr lang="ru-RU" sz="4400" dirty="0" err="1">
                <a:effectLst/>
                <a:latin typeface="Times New Roman" panose="02020603050405020304" pitchFamily="18" charset="0"/>
                <a:ea typeface="Times New Roman" panose="02020603050405020304" pitchFamily="18" charset="0"/>
              </a:rPr>
              <a:t>зразки</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службових</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паперів</a:t>
            </a:r>
            <a:r>
              <a:rPr lang="ru-RU" sz="4400" dirty="0">
                <a:effectLst/>
                <a:latin typeface="Times New Roman" panose="02020603050405020304" pitchFamily="18" charset="0"/>
                <a:ea typeface="Times New Roman" panose="02020603050405020304" pitchFamily="18" charset="0"/>
              </a:rPr>
              <a:t> Вид. </a:t>
            </a:r>
            <a:r>
              <a:rPr lang="ru-RU" sz="4400" dirty="0" err="1">
                <a:effectLst/>
                <a:latin typeface="Times New Roman" panose="02020603050405020304" pitchFamily="18" charset="0"/>
                <a:ea typeface="Times New Roman" panose="02020603050405020304" pitchFamily="18" charset="0"/>
              </a:rPr>
              <a:t>неофіціальне</a:t>
            </a:r>
            <a:r>
              <a:rPr lang="ru-RU" sz="4400" dirty="0">
                <a:effectLst/>
                <a:latin typeface="Times New Roman" panose="02020603050405020304" pitchFamily="18" charset="0"/>
                <a:ea typeface="Times New Roman" panose="02020603050405020304" pitchFamily="18" charset="0"/>
              </a:rPr>
              <a:t>. К</a:t>
            </a:r>
            <a:r>
              <a:rPr lang="uk-UA" sz="4400" dirty="0" err="1">
                <a:effectLst/>
                <a:latin typeface="Times New Roman" panose="02020603050405020304" pitchFamily="18" charset="0"/>
                <a:ea typeface="Times New Roman" panose="02020603050405020304" pitchFamily="18" charset="0"/>
              </a:rPr>
              <a:t>иїв</a:t>
            </a:r>
            <a:r>
              <a:rPr lang="ru-RU" sz="4400" dirty="0">
                <a:effectLst/>
                <a:latin typeface="Times New Roman" panose="02020603050405020304" pitchFamily="18" charset="0"/>
                <a:ea typeface="Times New Roman" panose="02020603050405020304" pitchFamily="18" charset="0"/>
              </a:rPr>
              <a:t>., 1918.  32 с.; </a:t>
            </a:r>
          </a:p>
          <a:p>
            <a:pPr marL="342900" lvl="0" indent="-342900" algn="just">
              <a:lnSpc>
                <a:spcPct val="150000"/>
              </a:lnSpc>
              <a:buFont typeface="Wingdings" panose="05000000000000000000" pitchFamily="2" charset="2"/>
              <a:buChar char=""/>
            </a:pPr>
            <a:r>
              <a:rPr lang="ru-RU" sz="4400" dirty="0">
                <a:effectLst/>
                <a:latin typeface="Times New Roman" panose="02020603050405020304" pitchFamily="18" charset="0"/>
                <a:ea typeface="Times New Roman" panose="02020603050405020304" pitchFamily="18" charset="0"/>
              </a:rPr>
              <a:t>Короткий </a:t>
            </a:r>
            <a:r>
              <a:rPr lang="ru-RU" sz="4400" dirty="0" err="1">
                <a:effectLst/>
                <a:latin typeface="Times New Roman" panose="02020603050405020304" pitchFamily="18" charset="0"/>
                <a:ea typeface="Times New Roman" panose="02020603050405020304" pitchFamily="18" charset="0"/>
              </a:rPr>
              <a:t>московсько-український</a:t>
            </a:r>
            <a:r>
              <a:rPr lang="ru-RU" sz="4400" dirty="0">
                <a:effectLst/>
                <a:latin typeface="Times New Roman" panose="02020603050405020304" pitchFamily="18" charset="0"/>
                <a:ea typeface="Times New Roman" panose="02020603050405020304" pitchFamily="18" charset="0"/>
              </a:rPr>
              <a:t> словник </a:t>
            </a:r>
            <a:r>
              <a:rPr lang="ru-RU" sz="4400" dirty="0" err="1">
                <a:effectLst/>
                <a:latin typeface="Times New Roman" panose="02020603050405020304" pitchFamily="18" charset="0"/>
                <a:ea typeface="Times New Roman" panose="02020603050405020304" pitchFamily="18" charset="0"/>
              </a:rPr>
              <a:t>судівництва</a:t>
            </a:r>
            <a:r>
              <a:rPr lang="ru-RU" sz="4400" dirty="0">
                <a:effectLst/>
                <a:latin typeface="Times New Roman" panose="02020603050405020304" pitchFamily="18" charset="0"/>
                <a:ea typeface="Times New Roman" panose="02020603050405020304" pitchFamily="18" charset="0"/>
              </a:rPr>
              <a:t> та </a:t>
            </a:r>
            <a:r>
              <a:rPr lang="ru-RU" sz="4400" dirty="0" err="1">
                <a:effectLst/>
                <a:latin typeface="Times New Roman" panose="02020603050405020304" pitchFamily="18" charset="0"/>
                <a:ea typeface="Times New Roman" panose="02020603050405020304" pitchFamily="18" charset="0"/>
              </a:rPr>
              <a:t>діловодства</a:t>
            </a:r>
            <a:r>
              <a:rPr lang="ru-RU" sz="4400" dirty="0">
                <a:effectLst/>
                <a:latin typeface="Times New Roman" panose="02020603050405020304" pitchFamily="18" charset="0"/>
                <a:ea typeface="Times New Roman" panose="02020603050405020304" pitchFamily="18" charset="0"/>
              </a:rPr>
              <a:t>.  2-ге доп. вид. </a:t>
            </a:r>
            <a:r>
              <a:rPr lang="ru-RU" sz="4400" dirty="0" err="1">
                <a:effectLst/>
                <a:latin typeface="Times New Roman" panose="02020603050405020304" pitchFamily="18" charset="0"/>
                <a:ea typeface="Times New Roman" panose="02020603050405020304" pitchFamily="18" charset="0"/>
              </a:rPr>
              <a:t>Полтавського</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українського</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правничого</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товариства</a:t>
            </a:r>
            <a:r>
              <a:rPr lang="ru-RU" sz="4400" dirty="0">
                <a:effectLst/>
                <a:latin typeface="Times New Roman" panose="02020603050405020304" pitchFamily="18" charset="0"/>
                <a:ea typeface="Times New Roman" panose="02020603050405020304" pitchFamily="18" charset="0"/>
              </a:rPr>
              <a:t>.  Полтава, 1918. 126 с.; </a:t>
            </a:r>
            <a:endParaRPr lang="ru-UA" sz="4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4400" dirty="0" err="1">
                <a:effectLst/>
                <a:latin typeface="Times New Roman" panose="02020603050405020304" pitchFamily="18" charset="0"/>
                <a:ea typeface="Times New Roman" panose="02020603050405020304" pitchFamily="18" charset="0"/>
              </a:rPr>
              <a:t>Лебідь</a:t>
            </a:r>
            <a:r>
              <a:rPr lang="ru-RU" sz="4400" dirty="0">
                <a:effectLst/>
                <a:latin typeface="Times New Roman" panose="02020603050405020304" pitchFamily="18" charset="0"/>
                <a:ea typeface="Times New Roman" panose="02020603050405020304" pitchFamily="18" charset="0"/>
              </a:rPr>
              <a:t> Д. </a:t>
            </a:r>
            <a:r>
              <a:rPr lang="ru-RU" sz="4400" dirty="0" err="1">
                <a:effectLst/>
                <a:latin typeface="Times New Roman" panose="02020603050405020304" pitchFamily="18" charset="0"/>
                <a:ea typeface="Times New Roman" panose="02020603050405020304" pitchFamily="18" charset="0"/>
              </a:rPr>
              <a:t>Українська</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мова</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Російськоукраїнський</a:t>
            </a:r>
            <a:r>
              <a:rPr lang="ru-RU" sz="4400" dirty="0">
                <a:effectLst/>
                <a:latin typeface="Times New Roman" panose="02020603050405020304" pitchFamily="18" charset="0"/>
                <a:ea typeface="Times New Roman" panose="02020603050405020304" pitchFamily="18" charset="0"/>
              </a:rPr>
              <a:t> словник та </a:t>
            </a:r>
            <a:r>
              <a:rPr lang="ru-RU" sz="4400" dirty="0" err="1">
                <a:effectLst/>
                <a:latin typeface="Times New Roman" panose="02020603050405020304" pitchFamily="18" charset="0"/>
                <a:ea typeface="Times New Roman" panose="02020603050405020304" pitchFamily="18" charset="0"/>
              </a:rPr>
              <a:t>зразки</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паперів</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українською</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мовою</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Чернігів</a:t>
            </a:r>
            <a:r>
              <a:rPr lang="ru-RU" sz="4400" dirty="0">
                <a:effectLst/>
                <a:latin typeface="Times New Roman" panose="02020603050405020304" pitchFamily="18" charset="0"/>
                <a:ea typeface="Times New Roman" panose="02020603050405020304" pitchFamily="18" charset="0"/>
              </a:rPr>
              <a:t>, 1918.  256 с.; </a:t>
            </a:r>
            <a:endParaRPr lang="ru-UA" sz="4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4400" dirty="0">
                <a:effectLst/>
                <a:latin typeface="Times New Roman" panose="02020603050405020304" pitchFamily="18" charset="0"/>
                <a:ea typeface="Times New Roman" panose="02020603050405020304" pitchFamily="18" charset="0"/>
              </a:rPr>
              <a:t> Падалка Л. </a:t>
            </a:r>
            <a:r>
              <a:rPr lang="ru-RU" sz="4400" dirty="0" err="1">
                <a:effectLst/>
                <a:latin typeface="Times New Roman" panose="02020603050405020304" pitchFamily="18" charset="0"/>
                <a:ea typeface="Times New Roman" panose="02020603050405020304" pitchFamily="18" charset="0"/>
              </a:rPr>
              <a:t>Російсько-український</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діловодний</a:t>
            </a:r>
            <a:r>
              <a:rPr lang="ru-RU" sz="4400" dirty="0">
                <a:effectLst/>
                <a:latin typeface="Times New Roman" panose="02020603050405020304" pitchFamily="18" charset="0"/>
                <a:ea typeface="Times New Roman" panose="02020603050405020304" pitchFamily="18" charset="0"/>
              </a:rPr>
              <a:t> словник.  Полтава, 1918.  106 с.; </a:t>
            </a:r>
            <a:endParaRPr lang="ru-UA" sz="4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4400" dirty="0" err="1">
                <a:effectLst/>
                <a:latin typeface="Times New Roman" panose="02020603050405020304" pitchFamily="18" charset="0"/>
                <a:ea typeface="Times New Roman" panose="02020603050405020304" pitchFamily="18" charset="0"/>
              </a:rPr>
              <a:t>Перебендя</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Ів</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Російсько-український</a:t>
            </a:r>
            <a:r>
              <a:rPr lang="ru-RU" sz="4400" dirty="0">
                <a:effectLst/>
                <a:latin typeface="Times New Roman" panose="02020603050405020304" pitchFamily="18" charset="0"/>
                <a:ea typeface="Times New Roman" panose="02020603050405020304" pitchFamily="18" charset="0"/>
              </a:rPr>
              <a:t> словник: </a:t>
            </a:r>
            <a:r>
              <a:rPr lang="ru-RU" sz="4400" dirty="0" err="1">
                <a:effectLst/>
                <a:latin typeface="Times New Roman" panose="02020603050405020304" pitchFamily="18" charset="0"/>
                <a:ea typeface="Times New Roman" panose="02020603050405020304" pitchFamily="18" charset="0"/>
              </a:rPr>
              <a:t>містить</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більше</a:t>
            </a:r>
            <a:r>
              <a:rPr lang="ru-RU" sz="4400" dirty="0">
                <a:effectLst/>
                <a:latin typeface="Times New Roman" panose="02020603050405020304" pitchFamily="18" charset="0"/>
                <a:ea typeface="Times New Roman" panose="02020603050405020304" pitchFamily="18" charset="0"/>
              </a:rPr>
              <a:t> 18000 слов і </a:t>
            </a:r>
            <a:r>
              <a:rPr lang="ru-RU" sz="4400" dirty="0" err="1">
                <a:effectLst/>
                <a:latin typeface="Times New Roman" panose="02020603050405020304" pitchFamily="18" charset="0"/>
                <a:ea typeface="Times New Roman" panose="02020603050405020304" pitchFamily="18" charset="0"/>
              </a:rPr>
              <a:t>виразів</a:t>
            </a:r>
            <a:r>
              <a:rPr lang="ru-RU" sz="4400" dirty="0">
                <a:effectLst/>
                <a:latin typeface="Times New Roman" panose="02020603050405020304" pitchFamily="18" charset="0"/>
                <a:ea typeface="Times New Roman" panose="02020603050405020304" pitchFamily="18" charset="0"/>
              </a:rPr>
              <a:t>, з </a:t>
            </a:r>
            <a:r>
              <a:rPr lang="ru-RU" sz="4400" dirty="0" err="1">
                <a:effectLst/>
                <a:latin typeface="Times New Roman" panose="02020603050405020304" pitchFamily="18" charset="0"/>
                <a:ea typeface="Times New Roman" panose="02020603050405020304" pitchFamily="18" charset="0"/>
              </a:rPr>
              <a:t>потрібними</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поясненнями</a:t>
            </a:r>
            <a:r>
              <a:rPr lang="ru-RU" sz="4400" dirty="0">
                <a:effectLst/>
                <a:latin typeface="Times New Roman" panose="02020603050405020304" pitchFamily="18" charset="0"/>
                <a:ea typeface="Times New Roman" panose="02020603050405020304" pitchFamily="18" charset="0"/>
              </a:rPr>
              <a:t>, для </a:t>
            </a:r>
            <a:r>
              <a:rPr lang="ru-RU" sz="4400" dirty="0" err="1">
                <a:effectLst/>
                <a:latin typeface="Times New Roman" panose="02020603050405020304" pitchFamily="18" charset="0"/>
                <a:ea typeface="Times New Roman" panose="02020603050405020304" pitchFamily="18" charset="0"/>
              </a:rPr>
              <a:t>ділових</a:t>
            </a:r>
            <a:r>
              <a:rPr lang="ru-RU" sz="4400" dirty="0">
                <a:effectLst/>
                <a:latin typeface="Times New Roman" panose="02020603050405020304" pitchFamily="18" charset="0"/>
                <a:ea typeface="Times New Roman" panose="02020603050405020304" pitchFamily="18" charset="0"/>
              </a:rPr>
              <a:t>, </a:t>
            </a:r>
            <a:r>
              <a:rPr lang="ru-RU" sz="4400" dirty="0" err="1">
                <a:effectLst/>
                <a:latin typeface="Times New Roman" panose="02020603050405020304" pitchFamily="18" charset="0"/>
                <a:ea typeface="Times New Roman" panose="02020603050405020304" pitchFamily="18" charset="0"/>
              </a:rPr>
              <a:t>юридичних</a:t>
            </a:r>
            <a:r>
              <a:rPr lang="ru-RU" sz="4400" dirty="0">
                <a:effectLst/>
                <a:latin typeface="Times New Roman" panose="02020603050405020304" pitchFamily="18" charset="0"/>
                <a:ea typeface="Times New Roman" panose="02020603050405020304" pitchFamily="18" charset="0"/>
              </a:rPr>
              <a:t> і </a:t>
            </a:r>
            <a:r>
              <a:rPr lang="ru-RU" sz="4400" dirty="0" err="1">
                <a:effectLst/>
                <a:latin typeface="Times New Roman" panose="02020603050405020304" pitchFamily="18" charset="0"/>
                <a:ea typeface="Times New Roman" panose="02020603050405020304" pitchFamily="18" charset="0"/>
              </a:rPr>
              <a:t>літературних</a:t>
            </a:r>
            <a:r>
              <a:rPr lang="ru-RU" sz="4400" dirty="0">
                <a:effectLst/>
                <a:latin typeface="Times New Roman" panose="02020603050405020304" pitchFamily="18" charset="0"/>
                <a:ea typeface="Times New Roman" panose="02020603050405020304" pitchFamily="18" charset="0"/>
              </a:rPr>
              <a:t> робот. К</a:t>
            </a:r>
            <a:r>
              <a:rPr lang="uk-UA" sz="4400" dirty="0" err="1">
                <a:effectLst/>
                <a:latin typeface="Times New Roman" panose="02020603050405020304" pitchFamily="18" charset="0"/>
                <a:ea typeface="Times New Roman" panose="02020603050405020304" pitchFamily="18" charset="0"/>
              </a:rPr>
              <a:t>иїв</a:t>
            </a:r>
            <a:r>
              <a:rPr lang="ru-RU" sz="4400" dirty="0">
                <a:effectLst/>
                <a:latin typeface="Times New Roman" panose="02020603050405020304" pitchFamily="18" charset="0"/>
                <a:ea typeface="Times New Roman" panose="02020603050405020304" pitchFamily="18" charset="0"/>
              </a:rPr>
              <a:t>, 1918.  192 с.; </a:t>
            </a:r>
            <a:endParaRPr lang="ru-UA" sz="4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endParaRPr lang="ru-UA" dirty="0"/>
          </a:p>
        </p:txBody>
      </p:sp>
    </p:spTree>
    <p:extLst>
      <p:ext uri="{BB962C8B-B14F-4D97-AF65-F5344CB8AC3E}">
        <p14:creationId xmlns:p14="http://schemas.microsoft.com/office/powerpoint/2010/main" val="1631479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57BA32-1ACD-445C-8D55-0E4CD77C0D13}"/>
              </a:ext>
            </a:extLst>
          </p:cNvPr>
          <p:cNvSpPr>
            <a:spLocks noGrp="1"/>
          </p:cNvSpPr>
          <p:nvPr>
            <p:ph type="title"/>
          </p:nvPr>
        </p:nvSpPr>
        <p:spPr>
          <a:xfrm>
            <a:off x="1176866" y="915337"/>
            <a:ext cx="6798734" cy="641455"/>
          </a:xfrm>
        </p:spPr>
        <p:txBody>
          <a:bodyPr>
            <a:normAutofit/>
          </a:bodyPr>
          <a:lstStyle/>
          <a:p>
            <a:r>
              <a:rPr lang="ru-RU" sz="1600" b="1" dirty="0">
                <a:latin typeface="Times New Roman" panose="02020603050405020304" pitchFamily="18" charset="0"/>
                <a:ea typeface="Times New Roman" panose="02020603050405020304" pitchFamily="18" charset="0"/>
              </a:rPr>
              <a:t>АДМІНІСТРАТИВНО-КАНЦЕЛЯРСЬКИЙ ПІДСТИЛЬ </a:t>
            </a:r>
            <a:endParaRPr lang="ru-UA" sz="1600" dirty="0"/>
          </a:p>
        </p:txBody>
      </p:sp>
      <p:sp>
        <p:nvSpPr>
          <p:cNvPr id="3" name="Объект 2">
            <a:extLst>
              <a:ext uri="{FF2B5EF4-FFF2-40B4-BE49-F238E27FC236}">
                <a16:creationId xmlns:a16="http://schemas.microsoft.com/office/drawing/2014/main" id="{6DB6E761-6766-47F4-A7CA-575151EDDEE2}"/>
              </a:ext>
            </a:extLst>
          </p:cNvPr>
          <p:cNvSpPr>
            <a:spLocks noGrp="1"/>
          </p:cNvSpPr>
          <p:nvPr>
            <p:ph idx="1"/>
          </p:nvPr>
        </p:nvSpPr>
        <p:spPr/>
        <p:txBody>
          <a:bodyPr>
            <a:normAutofit fontScale="40000" lnSpcReduction="20000"/>
          </a:bodyPr>
          <a:lstStyle/>
          <a:p>
            <a:pPr marL="342900" lvl="0" indent="-342900" algn="just">
              <a:lnSpc>
                <a:spcPct val="150000"/>
              </a:lnSpc>
              <a:buFont typeface="Wingdings" panose="05000000000000000000" pitchFamily="2" charset="2"/>
              <a:buChar char=""/>
            </a:pPr>
            <a:r>
              <a:rPr lang="ru-RU" sz="2400" dirty="0">
                <a:effectLst/>
                <a:latin typeface="Times New Roman" panose="02020603050405020304" pitchFamily="18" charset="0"/>
                <a:ea typeface="Times New Roman" panose="02020603050405020304" pitchFamily="18" charset="0"/>
              </a:rPr>
              <a:t>Леонтович В. </a:t>
            </a:r>
            <a:r>
              <a:rPr lang="ru-RU" sz="2400" dirty="0" err="1">
                <a:effectLst/>
                <a:latin typeface="Times New Roman" panose="02020603050405020304" pitchFamily="18" charset="0"/>
                <a:ea typeface="Times New Roman" panose="02020603050405020304" pitchFamily="18" charset="0"/>
              </a:rPr>
              <a:t>Московсько-український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правничий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словничок</a:t>
            </a:r>
            <a:r>
              <a:rPr lang="uk-UA" sz="2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К</a:t>
            </a:r>
            <a:r>
              <a:rPr lang="uk-UA" sz="2400" dirty="0" err="1">
                <a:effectLst/>
                <a:latin typeface="Times New Roman" panose="02020603050405020304" pitchFamily="18" charset="0"/>
                <a:ea typeface="Times New Roman" panose="02020603050405020304" pitchFamily="18" charset="0"/>
              </a:rPr>
              <a:t>иїв</a:t>
            </a:r>
            <a:r>
              <a:rPr lang="ru-RU" sz="2400" dirty="0">
                <a:effectLst/>
                <a:latin typeface="Times New Roman" panose="02020603050405020304" pitchFamily="18" charset="0"/>
                <a:ea typeface="Times New Roman" panose="02020603050405020304" pitchFamily="18" charset="0"/>
              </a:rPr>
              <a:t>., 1919. 141 с.;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a:effectLst/>
                <a:latin typeface="Times New Roman" panose="02020603050405020304" pitchFamily="18" charset="0"/>
                <a:ea typeface="Times New Roman" panose="02020603050405020304" pitchFamily="18" charset="0"/>
              </a:rPr>
              <a:t>Буряк В. </a:t>
            </a:r>
            <a:r>
              <a:rPr lang="ru-RU" sz="2400" dirty="0" err="1">
                <a:effectLst/>
                <a:latin typeface="Times New Roman" panose="02020603050405020304" pitchFamily="18" charset="0"/>
                <a:ea typeface="Times New Roman" panose="02020603050405020304" pitchFamily="18" charset="0"/>
              </a:rPr>
              <a:t>Росийсько-український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словар</a:t>
            </a:r>
            <a:r>
              <a:rPr lang="ru-RU" sz="2400" dirty="0">
                <a:effectLst/>
                <a:latin typeface="Times New Roman" panose="02020603050405020304" pitchFamily="18" charset="0"/>
                <a:ea typeface="Times New Roman" panose="02020603050405020304" pitchFamily="18" charset="0"/>
              </a:rPr>
              <a:t>.  Одеса, [без року].  397 с.</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err="1">
                <a:effectLst/>
                <a:latin typeface="Times New Roman" panose="02020603050405020304" pitchFamily="18" charset="0"/>
                <a:ea typeface="Times New Roman" panose="02020603050405020304" pitchFamily="18" charset="0"/>
              </a:rPr>
              <a:t>Свободін</a:t>
            </a:r>
            <a:r>
              <a:rPr lang="ru-RU" sz="2400" dirty="0">
                <a:effectLst/>
                <a:latin typeface="Times New Roman" panose="02020603050405020304" pitchFamily="18" charset="0"/>
                <a:ea typeface="Times New Roman" panose="02020603050405020304" pitchFamily="18" charset="0"/>
              </a:rPr>
              <a:t> М. </a:t>
            </a:r>
            <a:r>
              <a:rPr lang="ru-RU" sz="2400" dirty="0" err="1">
                <a:effectLst/>
                <a:latin typeface="Times New Roman" panose="02020603050405020304" pitchFamily="18" charset="0"/>
                <a:ea typeface="Times New Roman" panose="02020603050405020304" pitchFamily="18" charset="0"/>
              </a:rPr>
              <a:t>Практичний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російсько-український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правничий</a:t>
            </a:r>
            <a:r>
              <a:rPr lang="ru-RU" sz="2400" dirty="0">
                <a:effectLst/>
                <a:latin typeface="Times New Roman" panose="02020603050405020304" pitchFamily="18" charset="0"/>
                <a:ea typeface="Times New Roman" panose="02020603050405020304" pitchFamily="18" charset="0"/>
              </a:rPr>
              <a:t> словник. К</a:t>
            </a:r>
            <a:r>
              <a:rPr lang="uk-UA" sz="2400" dirty="0" err="1">
                <a:effectLst/>
                <a:latin typeface="Times New Roman" panose="02020603050405020304" pitchFamily="18" charset="0"/>
                <a:ea typeface="Times New Roman" panose="02020603050405020304" pitchFamily="18" charset="0"/>
              </a:rPr>
              <a:t>иїв</a:t>
            </a:r>
            <a:r>
              <a:rPr lang="ru-RU" sz="2400" dirty="0">
                <a:effectLst/>
                <a:latin typeface="Times New Roman" panose="02020603050405020304" pitchFamily="18" charset="0"/>
                <a:ea typeface="Times New Roman" panose="02020603050405020304" pitchFamily="18" charset="0"/>
              </a:rPr>
              <a:t>, 1925. 72 с.;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err="1">
                <a:effectLst/>
                <a:latin typeface="Times New Roman" panose="02020603050405020304" pitchFamily="18" charset="0"/>
                <a:ea typeface="Times New Roman" panose="02020603050405020304" pitchFamily="18" charset="0"/>
              </a:rPr>
              <a:t>Веретка</a:t>
            </a:r>
            <a:r>
              <a:rPr lang="ru-RU" sz="2400" dirty="0">
                <a:effectLst/>
                <a:latin typeface="Times New Roman" panose="02020603050405020304" pitchFamily="18" charset="0"/>
                <a:ea typeface="Times New Roman" panose="02020603050405020304" pitchFamily="18" charset="0"/>
              </a:rPr>
              <a:t> С. </a:t>
            </a:r>
            <a:r>
              <a:rPr lang="ru-RU" sz="2400" dirty="0" err="1">
                <a:effectLst/>
                <a:latin typeface="Times New Roman" panose="02020603050405020304" pitchFamily="18" charset="0"/>
                <a:ea typeface="Times New Roman" panose="02020603050405020304" pitchFamily="18" charset="0"/>
              </a:rPr>
              <a:t>Практичний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російсько-український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правничий</a:t>
            </a:r>
            <a:r>
              <a:rPr lang="ru-RU" sz="2400" dirty="0">
                <a:effectLst/>
                <a:latin typeface="Times New Roman" panose="02020603050405020304" pitchFamily="18" charset="0"/>
                <a:ea typeface="Times New Roman" panose="02020603050405020304" pitchFamily="18" charset="0"/>
              </a:rPr>
              <a:t> словник</a:t>
            </a:r>
            <a:r>
              <a:rPr lang="uk-UA" sz="2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Х</a:t>
            </a:r>
            <a:r>
              <a:rPr lang="uk-UA" sz="2400" dirty="0" err="1">
                <a:effectLst/>
                <a:latin typeface="Times New Roman" panose="02020603050405020304" pitchFamily="18" charset="0"/>
                <a:ea typeface="Times New Roman" panose="02020603050405020304" pitchFamily="18" charset="0"/>
              </a:rPr>
              <a:t>арків</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Юридичне</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видавництво</a:t>
            </a:r>
            <a:r>
              <a:rPr lang="ru-RU" sz="2400" dirty="0">
                <a:effectLst/>
                <a:latin typeface="Times New Roman" panose="02020603050405020304" pitchFamily="18" charset="0"/>
                <a:ea typeface="Times New Roman" panose="02020603050405020304" pitchFamily="18" charset="0"/>
              </a:rPr>
              <a:t> НКЮ УСРР, 1926. 84 с.;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err="1">
                <a:effectLst/>
                <a:latin typeface="Times New Roman" panose="02020603050405020304" pitchFamily="18" charset="0"/>
                <a:ea typeface="Times New Roman" panose="02020603050405020304" pitchFamily="18" charset="0"/>
              </a:rPr>
              <a:t>Практичний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російсько-український</a:t>
            </a:r>
            <a:r>
              <a:rPr lang="ru-RU" sz="2400" dirty="0">
                <a:effectLst/>
                <a:latin typeface="Times New Roman" panose="02020603050405020304" pitchFamily="18" charset="0"/>
                <a:ea typeface="Times New Roman" panose="02020603050405020304" pitchFamily="18" charset="0"/>
              </a:rPr>
              <a:t> словник </a:t>
            </a:r>
            <a:r>
              <a:rPr lang="ru-RU" sz="2400" dirty="0" err="1">
                <a:effectLst/>
                <a:latin typeface="Times New Roman" panose="02020603050405020304" pitchFamily="18" charset="0"/>
                <a:ea typeface="Times New Roman" panose="02020603050405020304" pitchFamily="18" charset="0"/>
              </a:rPr>
              <a:t>ділової</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мови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конторської</a:t>
            </a:r>
            <a:r>
              <a:rPr lang="ru-RU" sz="2400" dirty="0">
                <a:effectLst/>
                <a:latin typeface="Times New Roman" panose="02020603050405020304" pitchFamily="18" charset="0"/>
                <a:ea typeface="Times New Roman" panose="02020603050405020304" pitchFamily="18" charset="0"/>
              </a:rPr>
              <a:t> та </a:t>
            </a:r>
            <a:r>
              <a:rPr lang="ru-RU" sz="2400" dirty="0" err="1">
                <a:effectLst/>
                <a:latin typeface="Times New Roman" panose="02020603050405020304" pitchFamily="18" charset="0"/>
                <a:ea typeface="Times New Roman" panose="02020603050405020304" pitchFamily="18" charset="0"/>
              </a:rPr>
              <a:t>рахівничої</a:t>
            </a:r>
            <a:r>
              <a:rPr lang="ru-RU" sz="2400" dirty="0">
                <a:effectLst/>
                <a:latin typeface="Times New Roman" panose="02020603050405020304" pitchFamily="18" charset="0"/>
                <a:ea typeface="Times New Roman" panose="02020603050405020304" pitchFamily="18" charset="0"/>
              </a:rPr>
              <a:t>)</a:t>
            </a:r>
            <a:r>
              <a:rPr lang="uk-UA" sz="2400" dirty="0">
                <a:effectLst/>
                <a:latin typeface="Times New Roman" panose="02020603050405020304" pitchFamily="18" charset="0"/>
                <a:ea typeface="Times New Roman" panose="02020603050405020304" pitchFamily="18" charset="0"/>
              </a:rPr>
              <a:t>.</a:t>
            </a:r>
            <a:r>
              <a:rPr lang="ru-RU" sz="2400" dirty="0">
                <a:effectLst/>
                <a:latin typeface="Times New Roman" panose="02020603050405020304" pitchFamily="18" charset="0"/>
                <a:ea typeface="Times New Roman" panose="02020603050405020304" pitchFamily="18" charset="0"/>
              </a:rPr>
              <a:t> К</a:t>
            </a:r>
            <a:r>
              <a:rPr lang="uk-UA" sz="2400" dirty="0" err="1">
                <a:effectLst/>
                <a:latin typeface="Times New Roman" panose="02020603050405020304" pitchFamily="18" charset="0"/>
                <a:ea typeface="Times New Roman" panose="02020603050405020304" pitchFamily="18" charset="0"/>
              </a:rPr>
              <a:t>иїв</a:t>
            </a:r>
            <a:r>
              <a:rPr lang="ru-RU" sz="2400" dirty="0">
                <a:effectLst/>
                <a:latin typeface="Times New Roman" panose="02020603050405020304" pitchFamily="18" charset="0"/>
                <a:ea typeface="Times New Roman" panose="02020603050405020304" pitchFamily="18" charset="0"/>
              </a:rPr>
              <a:t>: ДВУ, 1926.  136 с.;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err="1">
                <a:effectLst/>
                <a:latin typeface="Times New Roman" panose="02020603050405020304" pitchFamily="18" charset="0"/>
                <a:ea typeface="Times New Roman" panose="02020603050405020304" pitchFamily="18" charset="0"/>
              </a:rPr>
              <a:t>Осипів</a:t>
            </a:r>
            <a:r>
              <a:rPr lang="ru-RU" sz="2400" dirty="0">
                <a:effectLst/>
                <a:latin typeface="Times New Roman" panose="02020603050405020304" pitchFamily="18" charset="0"/>
                <a:ea typeface="Times New Roman" panose="02020603050405020304" pitchFamily="18" charset="0"/>
              </a:rPr>
              <a:t> М. </a:t>
            </a:r>
            <a:r>
              <a:rPr lang="ru-RU" sz="2400" dirty="0" err="1">
                <a:effectLst/>
                <a:latin typeface="Times New Roman" panose="02020603050405020304" pitchFamily="18" charset="0"/>
                <a:ea typeface="Times New Roman" panose="02020603050405020304" pitchFamily="18" charset="0"/>
              </a:rPr>
              <a:t>Російсько-український</a:t>
            </a:r>
            <a:r>
              <a:rPr lang="ru-RU" sz="2400" dirty="0">
                <a:effectLst/>
                <a:latin typeface="Times New Roman" panose="02020603050405020304" pitchFamily="18" charset="0"/>
                <a:ea typeface="Times New Roman" panose="02020603050405020304" pitchFamily="18" charset="0"/>
              </a:rPr>
              <a:t> словник </a:t>
            </a:r>
            <a:r>
              <a:rPr lang="ru-RU" sz="2400" dirty="0" err="1">
                <a:effectLst/>
                <a:latin typeface="Times New Roman" panose="02020603050405020304" pitchFamily="18" charset="0"/>
                <a:ea typeface="Times New Roman" panose="02020603050405020304" pitchFamily="18" charset="0"/>
              </a:rPr>
              <a:t>щонайпотрібніших</a:t>
            </a:r>
            <a:r>
              <a:rPr lang="ru-RU" sz="2400" dirty="0">
                <a:effectLst/>
                <a:latin typeface="Times New Roman" panose="02020603050405020304" pitchFamily="18" charset="0"/>
                <a:ea typeface="Times New Roman" panose="02020603050405020304" pitchFamily="18" charset="0"/>
              </a:rPr>
              <a:t> у </a:t>
            </a:r>
            <a:r>
              <a:rPr lang="ru-RU" sz="2400" dirty="0" err="1">
                <a:effectLst/>
                <a:latin typeface="Times New Roman" panose="02020603050405020304" pitchFamily="18" charset="0"/>
                <a:ea typeface="Times New Roman" panose="02020603050405020304" pitchFamily="18" charset="0"/>
              </a:rPr>
              <a:t>діловодстві</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слів</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практичний</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порадник</a:t>
            </a:r>
            <a:r>
              <a:rPr lang="ru-RU" sz="2400" dirty="0">
                <a:effectLst/>
                <a:latin typeface="Times New Roman" panose="02020603050405020304" pitchFamily="18" charset="0"/>
                <a:ea typeface="Times New Roman" panose="02020603050405020304" pitchFamily="18" charset="0"/>
              </a:rPr>
              <a:t>)</a:t>
            </a:r>
            <a:r>
              <a:rPr lang="uk-UA" sz="2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Х</a:t>
            </a:r>
            <a:r>
              <a:rPr lang="uk-UA" sz="2400" dirty="0" err="1">
                <a:effectLst/>
                <a:latin typeface="Times New Roman" panose="02020603050405020304" pitchFamily="18" charset="0"/>
                <a:ea typeface="Times New Roman" panose="02020603050405020304" pitchFamily="18" charset="0"/>
              </a:rPr>
              <a:t>арків</a:t>
            </a:r>
            <a:r>
              <a:rPr lang="ru-RU" sz="2400" dirty="0">
                <a:effectLst/>
                <a:latin typeface="Times New Roman" panose="02020603050405020304" pitchFamily="18" charset="0"/>
                <a:ea typeface="Times New Roman" panose="02020603050405020304" pitchFamily="18" charset="0"/>
              </a:rPr>
              <a:t>, 1926.– 83 с.;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err="1">
                <a:effectLst/>
                <a:latin typeface="Times New Roman" panose="02020603050405020304" pitchFamily="18" charset="0"/>
                <a:ea typeface="Times New Roman" panose="02020603050405020304" pitchFamily="18" charset="0"/>
              </a:rPr>
              <a:t>Російсько-український</a:t>
            </a:r>
            <a:r>
              <a:rPr lang="ru-RU" sz="2400" dirty="0">
                <a:effectLst/>
                <a:latin typeface="Times New Roman" panose="02020603050405020304" pitchFamily="18" charset="0"/>
                <a:ea typeface="Times New Roman" panose="02020603050405020304" pitchFamily="18" charset="0"/>
              </a:rPr>
              <a:t> словник </a:t>
            </a:r>
            <a:r>
              <a:rPr lang="ru-RU" sz="2400" dirty="0" err="1">
                <a:effectLst/>
                <a:latin typeface="Times New Roman" panose="02020603050405020304" pitchFamily="18" charset="0"/>
                <a:ea typeface="Times New Roman" panose="02020603050405020304" pitchFamily="18" charset="0"/>
              </a:rPr>
              <a:t>правничої</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мови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понад</a:t>
            </a:r>
            <a:r>
              <a:rPr lang="ru-RU" sz="2400" dirty="0">
                <a:effectLst/>
                <a:latin typeface="Times New Roman" panose="02020603050405020304" pitchFamily="18" charset="0"/>
                <a:ea typeface="Times New Roman" panose="02020603050405020304" pitchFamily="18" charset="0"/>
              </a:rPr>
              <a:t> 67000 </a:t>
            </a:r>
            <a:r>
              <a:rPr lang="ru-RU" sz="2400" dirty="0" err="1">
                <a:effectLst/>
                <a:latin typeface="Times New Roman" panose="02020603050405020304" pitchFamily="18" charset="0"/>
                <a:ea typeface="Times New Roman" panose="02020603050405020304" pitchFamily="18" charset="0"/>
              </a:rPr>
              <a:t>слів</a:t>
            </a:r>
            <a:r>
              <a:rPr lang="uk-UA" sz="2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К</a:t>
            </a:r>
            <a:r>
              <a:rPr lang="uk-UA" sz="2400" dirty="0" err="1">
                <a:effectLst/>
                <a:latin typeface="Times New Roman" panose="02020603050405020304" pitchFamily="18" charset="0"/>
                <a:ea typeface="Times New Roman" panose="02020603050405020304" pitchFamily="18" charset="0"/>
              </a:rPr>
              <a:t>иїв</a:t>
            </a:r>
            <a:r>
              <a:rPr lang="ru-RU" sz="2400" dirty="0">
                <a:effectLst/>
                <a:latin typeface="Times New Roman" panose="02020603050405020304" pitchFamily="18" charset="0"/>
                <a:ea typeface="Times New Roman" panose="02020603050405020304" pitchFamily="18" charset="0"/>
              </a:rPr>
              <a:t>, 1926;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err="1">
                <a:effectLst/>
                <a:latin typeface="Times New Roman" panose="02020603050405020304" pitchFamily="18" charset="0"/>
                <a:ea typeface="Times New Roman" panose="02020603050405020304" pitchFamily="18" charset="0"/>
              </a:rPr>
              <a:t>Підмогильний</a:t>
            </a:r>
            <a:r>
              <a:rPr lang="ru-RU" sz="2400" dirty="0">
                <a:effectLst/>
                <a:latin typeface="Times New Roman" panose="02020603050405020304" pitchFamily="18" charset="0"/>
                <a:ea typeface="Times New Roman" panose="02020603050405020304" pitchFamily="18" charset="0"/>
              </a:rPr>
              <a:t> В. </a:t>
            </a:r>
            <a:r>
              <a:rPr lang="ru-RU" sz="2400" dirty="0" err="1">
                <a:effectLst/>
                <a:latin typeface="Times New Roman" panose="02020603050405020304" pitchFamily="18" charset="0"/>
                <a:ea typeface="Times New Roman" panose="02020603050405020304" pitchFamily="18" charset="0"/>
              </a:rPr>
              <a:t>Фразеологія</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ділової</a:t>
            </a:r>
            <a:r>
              <a:rPr lang="ru-RU" sz="2400" dirty="0">
                <a:effectLst/>
                <a:latin typeface="Times New Roman" panose="02020603050405020304" pitchFamily="18" charset="0"/>
                <a:ea typeface="Times New Roman" panose="02020603050405020304" pitchFamily="18" charset="0"/>
              </a:rPr>
              <a:t> мов</a:t>
            </a:r>
            <a:r>
              <a:rPr lang="uk-UA" sz="2400" dirty="0">
                <a:effectLst/>
                <a:latin typeface="Times New Roman" panose="02020603050405020304" pitchFamily="18" charset="0"/>
                <a:ea typeface="Times New Roman" panose="02020603050405020304" pitchFamily="18" charset="0"/>
              </a:rPr>
              <a:t>и. </a:t>
            </a:r>
            <a:r>
              <a:rPr lang="ru-RU" sz="2400" dirty="0">
                <a:effectLst/>
                <a:latin typeface="Times New Roman" panose="02020603050405020304" pitchFamily="18" charset="0"/>
                <a:ea typeface="Times New Roman" panose="02020603050405020304" pitchFamily="18" charset="0"/>
              </a:rPr>
              <a:t>К</a:t>
            </a:r>
            <a:r>
              <a:rPr lang="uk-UA" sz="2400" dirty="0" err="1">
                <a:effectLst/>
                <a:latin typeface="Times New Roman" panose="02020603050405020304" pitchFamily="18" charset="0"/>
                <a:ea typeface="Times New Roman" panose="02020603050405020304" pitchFamily="18" charset="0"/>
              </a:rPr>
              <a:t>иїв</a:t>
            </a:r>
            <a:r>
              <a:rPr lang="ru-RU" sz="2400" dirty="0">
                <a:effectLst/>
                <a:latin typeface="Times New Roman" panose="02020603050405020304" pitchFamily="18" charset="0"/>
                <a:ea typeface="Times New Roman" panose="02020603050405020304" pitchFamily="18" charset="0"/>
              </a:rPr>
              <a:t>, 1927.  129 с.;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a:effectLst/>
                <a:latin typeface="Times New Roman" panose="02020603050405020304" pitchFamily="18" charset="0"/>
                <a:ea typeface="Times New Roman" panose="02020603050405020304" pitchFamily="18" charset="0"/>
              </a:rPr>
              <a:t>Дорошенко М. Словник </a:t>
            </a:r>
            <a:r>
              <a:rPr lang="ru-RU" sz="2400" dirty="0" err="1">
                <a:effectLst/>
                <a:latin typeface="Times New Roman" panose="02020603050405020304" pitchFamily="18" charset="0"/>
                <a:ea typeface="Times New Roman" panose="02020603050405020304" pitchFamily="18" charset="0"/>
              </a:rPr>
              <a:t>ділової</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мови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термінологія</a:t>
            </a:r>
            <a:r>
              <a:rPr lang="ru-RU" sz="2400" dirty="0">
                <a:effectLst/>
                <a:latin typeface="Times New Roman" panose="02020603050405020304" pitchFamily="18" charset="0"/>
                <a:ea typeface="Times New Roman" panose="02020603050405020304" pitchFamily="18" charset="0"/>
              </a:rPr>
              <a:t> та </a:t>
            </a:r>
            <a:r>
              <a:rPr lang="ru-RU" sz="2400" dirty="0" err="1">
                <a:effectLst/>
                <a:latin typeface="Times New Roman" panose="02020603050405020304" pitchFamily="18" charset="0"/>
                <a:ea typeface="Times New Roman" panose="02020603050405020304" pitchFamily="18" charset="0"/>
              </a:rPr>
              <a:t>фразеологія</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проєкт</a:t>
            </a:r>
            <a:r>
              <a:rPr lang="ru-RU" sz="2400" dirty="0">
                <a:effectLst/>
                <a:latin typeface="Times New Roman" panose="02020603050405020304" pitchFamily="18" charset="0"/>
                <a:ea typeface="Times New Roman" panose="02020603050405020304" pitchFamily="18" charset="0"/>
              </a:rPr>
              <a:t>)</a:t>
            </a:r>
            <a:r>
              <a:rPr lang="uk-UA" sz="2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Х</a:t>
            </a:r>
            <a:r>
              <a:rPr lang="uk-UA" sz="2400" dirty="0" err="1">
                <a:effectLst/>
                <a:latin typeface="Times New Roman" panose="02020603050405020304" pitchFamily="18" charset="0"/>
                <a:ea typeface="Times New Roman" panose="02020603050405020304" pitchFamily="18" charset="0"/>
              </a:rPr>
              <a:t>арків</a:t>
            </a:r>
            <a:r>
              <a:rPr lang="ru-RU" sz="2400" dirty="0">
                <a:effectLst/>
                <a:latin typeface="Times New Roman" panose="02020603050405020304" pitchFamily="18" charset="0"/>
                <a:ea typeface="Times New Roman" panose="02020603050405020304" pitchFamily="18" charset="0"/>
              </a:rPr>
              <a:t>: ДВУ, 1930.  314 с. </a:t>
            </a:r>
            <a:endParaRPr lang="ru-UA" sz="2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endParaRPr lang="ru-UA" sz="2400" dirty="0">
              <a:effectLst/>
              <a:latin typeface="Times New Roman" panose="02020603050405020304" pitchFamily="18" charset="0"/>
              <a:ea typeface="Times New Roman" panose="02020603050405020304" pitchFamily="18" charset="0"/>
            </a:endParaRPr>
          </a:p>
          <a:p>
            <a:endParaRPr lang="ru-UA" dirty="0"/>
          </a:p>
        </p:txBody>
      </p:sp>
    </p:spTree>
    <p:extLst>
      <p:ext uri="{BB962C8B-B14F-4D97-AF65-F5344CB8AC3E}">
        <p14:creationId xmlns:p14="http://schemas.microsoft.com/office/powerpoint/2010/main" val="3169816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E2D551-C1AD-4097-9BC1-AF6425E8E3F4}"/>
              </a:ext>
            </a:extLst>
          </p:cNvPr>
          <p:cNvSpPr>
            <a:spLocks noGrp="1"/>
          </p:cNvSpPr>
          <p:nvPr>
            <p:ph type="title"/>
          </p:nvPr>
        </p:nvSpPr>
        <p:spPr>
          <a:xfrm>
            <a:off x="1176865" y="982132"/>
            <a:ext cx="2536798" cy="1778002"/>
          </a:xfrm>
        </p:spPr>
        <p:txBody>
          <a:bodyPr>
            <a:normAutofit fontScale="90000"/>
          </a:bodyPr>
          <a:lstStyle/>
          <a:p>
            <a:r>
              <a:rPr lang="ru-RU" sz="1800" dirty="0" err="1">
                <a:effectLst/>
                <a:latin typeface="Times New Roman" panose="02020603050405020304" pitchFamily="18" charset="0"/>
                <a:ea typeface="Times New Roman" panose="02020603050405020304" pitchFamily="18" charset="0"/>
              </a:rPr>
              <a:t>Зі</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згортанням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політики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українізації</a:t>
            </a:r>
            <a:r>
              <a:rPr lang="ru-RU" sz="1800" dirty="0">
                <a:effectLst/>
                <a:latin typeface="Times New Roman" panose="02020603050405020304" pitchFamily="18" charset="0"/>
                <a:ea typeface="Times New Roman" panose="02020603050405020304" pitchFamily="18" charset="0"/>
              </a:rPr>
              <a:t> на початку 1930-х </a:t>
            </a:r>
            <a:r>
              <a:rPr lang="ru-RU" sz="1800" dirty="0" err="1">
                <a:effectLst/>
                <a:latin typeface="Times New Roman" panose="02020603050405020304" pitchFamily="18" charset="0"/>
                <a:ea typeface="Times New Roman" panose="02020603050405020304" pitchFamily="18" charset="0"/>
              </a:rPr>
              <a:t>років</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ділова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фактично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втратила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свій</a:t>
            </a:r>
            <a:r>
              <a:rPr lang="ru-RU" sz="1800" dirty="0">
                <a:effectLst/>
                <a:latin typeface="Times New Roman" panose="02020603050405020304" pitchFamily="18" charset="0"/>
                <a:ea typeface="Times New Roman" panose="02020603050405020304" pitchFamily="18" charset="0"/>
              </a:rPr>
              <a:t> статус </a:t>
            </a:r>
            <a:r>
              <a:rPr lang="ru-RU" sz="1800" dirty="0" err="1">
                <a:effectLst/>
                <a:latin typeface="Times New Roman" panose="02020603050405020304" pitchFamily="18" charset="0"/>
                <a:ea typeface="Times New Roman" panose="02020603050405020304" pitchFamily="18" charset="0"/>
              </a:rPr>
              <a:t>державної</a:t>
            </a:r>
            <a:r>
              <a:rPr lang="ru-RU" sz="1800" dirty="0">
                <a:effectLst/>
                <a:latin typeface="Times New Roman" panose="02020603050405020304" pitchFamily="18" charset="0"/>
                <a:ea typeface="Times New Roman" panose="02020603050405020304" pitchFamily="18" charset="0"/>
              </a:rPr>
              <a:t> на </a:t>
            </a:r>
            <a:r>
              <a:rPr lang="ru-RU" sz="1800" dirty="0" err="1">
                <a:effectLst/>
                <a:latin typeface="Times New Roman" panose="02020603050405020304" pitchFamily="18" charset="0"/>
                <a:ea typeface="Times New Roman" panose="02020603050405020304" pitchFamily="18" charset="0"/>
              </a:rPr>
              <a:t>теренах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колишньої</a:t>
            </a:r>
            <a:r>
              <a:rPr lang="ru-RU" sz="1800" dirty="0">
                <a:effectLst/>
                <a:latin typeface="Times New Roman" panose="02020603050405020304" pitchFamily="18" charset="0"/>
                <a:ea typeface="Times New Roman" panose="02020603050405020304" pitchFamily="18" charset="0"/>
              </a:rPr>
              <a:t> УРСР. </a:t>
            </a:r>
            <a:endParaRPr lang="ru-UA" sz="1800" dirty="0"/>
          </a:p>
        </p:txBody>
      </p:sp>
      <p:sp>
        <p:nvSpPr>
          <p:cNvPr id="4" name="Текст 3">
            <a:extLst>
              <a:ext uri="{FF2B5EF4-FFF2-40B4-BE49-F238E27FC236}">
                <a16:creationId xmlns:a16="http://schemas.microsoft.com/office/drawing/2014/main" id="{863BFB5B-ECBB-48B3-9688-6A71A0D31158}"/>
              </a:ext>
            </a:extLst>
          </p:cNvPr>
          <p:cNvSpPr>
            <a:spLocks noGrp="1"/>
          </p:cNvSpPr>
          <p:nvPr>
            <p:ph type="body" sz="half" idx="2"/>
          </p:nvPr>
        </p:nvSpPr>
        <p:spPr/>
        <p:txBody>
          <a:bodyPr/>
          <a:lstStyle/>
          <a:p>
            <a:r>
              <a:rPr lang="uk-UA" sz="1800" dirty="0">
                <a:effectLst/>
                <a:latin typeface="Times New Roman" panose="02020603050405020304" pitchFamily="18" charset="0"/>
                <a:ea typeface="Times New Roman" panose="02020603050405020304" pitchFamily="18" charset="0"/>
              </a:rPr>
              <a:t>«</a:t>
            </a:r>
            <a:r>
              <a:rPr lang="ru-RU" sz="1800" i="1" dirty="0">
                <a:effectLst/>
                <a:latin typeface="Times New Roman" panose="02020603050405020304" pitchFamily="18" charset="0"/>
                <a:ea typeface="Times New Roman" panose="02020603050405020304" pitchFamily="18" charset="0"/>
              </a:rPr>
              <a:t>Пряма </a:t>
            </a:r>
            <a:r>
              <a:rPr lang="ru-RU" sz="1800" i="1" dirty="0" err="1">
                <a:effectLst/>
                <a:latin typeface="Times New Roman" panose="02020603050405020304" pitchFamily="18" charset="0"/>
                <a:ea typeface="Times New Roman" panose="02020603050405020304" pitchFamily="18" charset="0"/>
              </a:rPr>
              <a:t>підпорядкованість</a:t>
            </a:r>
            <a:r>
              <a:rPr lang="ru-RU" sz="1800" i="1" dirty="0">
                <a:effectLst/>
                <a:latin typeface="Times New Roman" panose="02020603050405020304" pitchFamily="18" charset="0"/>
                <a:ea typeface="Times New Roman" panose="02020603050405020304" pitchFamily="18" charset="0"/>
              </a:rPr>
              <a:t> державного </a:t>
            </a:r>
            <a:r>
              <a:rPr lang="ru-RU" sz="1800" i="1" dirty="0" err="1">
                <a:effectLst/>
                <a:latin typeface="Times New Roman" panose="02020603050405020304" pitchFamily="18" charset="0"/>
                <a:ea typeface="Times New Roman" panose="02020603050405020304" pitchFamily="18" charset="0"/>
              </a:rPr>
              <a:t>апарату</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Москві</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негайно</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потягла</a:t>
            </a:r>
            <a:r>
              <a:rPr lang="ru-RU" sz="1800" i="1" dirty="0">
                <a:effectLst/>
                <a:latin typeface="Times New Roman" panose="02020603050405020304" pitchFamily="18" charset="0"/>
                <a:ea typeface="Times New Roman" panose="02020603050405020304" pitchFamily="18" charset="0"/>
              </a:rPr>
              <a:t> за собою </a:t>
            </a:r>
            <a:r>
              <a:rPr lang="ru-RU" sz="1800" i="1" dirty="0" err="1">
                <a:effectLst/>
                <a:latin typeface="Times New Roman" panose="02020603050405020304" pitchFamily="18" charset="0"/>
                <a:ea typeface="Times New Roman" panose="02020603050405020304" pitchFamily="18" charset="0"/>
              </a:rPr>
              <a:t>перехід</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урядового</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діловодства</a:t>
            </a:r>
            <a:r>
              <a:rPr lang="ru-RU" sz="1800" i="1" dirty="0">
                <a:effectLst/>
                <a:latin typeface="Times New Roman" panose="02020603050405020304" pitchFamily="18" charset="0"/>
                <a:ea typeface="Times New Roman" panose="02020603050405020304" pitchFamily="18" charset="0"/>
              </a:rPr>
              <a:t> на </a:t>
            </a:r>
            <a:r>
              <a:rPr lang="ru-RU" sz="1800" i="1" dirty="0" err="1">
                <a:effectLst/>
                <a:latin typeface="Times New Roman" panose="02020603050405020304" pitchFamily="18" charset="0"/>
                <a:ea typeface="Times New Roman" panose="02020603050405020304" pitchFamily="18" charset="0"/>
              </a:rPr>
              <a:t>російську</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мову</a:t>
            </a:r>
            <a:r>
              <a:rPr lang="uk-UA"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 </a:t>
            </a:r>
            <a:r>
              <a:rPr lang="ru-RU" sz="1800" dirty="0" err="1">
                <a:effectLst/>
                <a:latin typeface="Times New Roman" panose="02020603050405020304" pitchFamily="18" charset="0"/>
                <a:ea typeface="Times New Roman" panose="02020603050405020304" pitchFamily="18" charset="0"/>
              </a:rPr>
              <a:t>пише</a:t>
            </a:r>
            <a:r>
              <a:rPr lang="ru-RU" sz="1800" dirty="0">
                <a:effectLst/>
                <a:latin typeface="Times New Roman" panose="02020603050405020304" pitchFamily="18" charset="0"/>
                <a:ea typeface="Times New Roman" panose="02020603050405020304" pitchFamily="18" charset="0"/>
              </a:rPr>
              <a:t> Ю. </a:t>
            </a:r>
            <a:r>
              <a:rPr lang="ru-RU" sz="1800" dirty="0" err="1">
                <a:effectLst/>
                <a:latin typeface="Times New Roman" panose="02020603050405020304" pitchFamily="18" charset="0"/>
                <a:ea typeface="Times New Roman" panose="02020603050405020304" pitchFamily="18" charset="0"/>
              </a:rPr>
              <a:t>Шевельов</a:t>
            </a:r>
            <a:r>
              <a:rPr lang="ru-RU" sz="1800" dirty="0">
                <a:effectLst/>
                <a:latin typeface="Times New Roman" panose="02020603050405020304" pitchFamily="18" charset="0"/>
                <a:ea typeface="Times New Roman" panose="02020603050405020304" pitchFamily="18" charset="0"/>
              </a:rPr>
              <a:t>. </a:t>
            </a:r>
            <a:endParaRPr lang="ru-UA" dirty="0"/>
          </a:p>
        </p:txBody>
      </p:sp>
      <p:pic>
        <p:nvPicPr>
          <p:cNvPr id="15362" name="Picture 2" descr="Цей день в історії: День пам'яті українського мовознавця із США Юрія  Шевельова">
            <a:extLst>
              <a:ext uri="{FF2B5EF4-FFF2-40B4-BE49-F238E27FC236}">
                <a16:creationId xmlns:a16="http://schemas.microsoft.com/office/drawing/2014/main" id="{4D4D29A6-3151-4FDE-A539-00920F1BD2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04" y="983552"/>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Шевельов Ю. УКРАЇНСЬКА МОВА В 1900-1941: Стан і статус. — Хронологія мовних  подій в Україні: зовнішня історія української мови">
            <a:extLst>
              <a:ext uri="{FF2B5EF4-FFF2-40B4-BE49-F238E27FC236}">
                <a16:creationId xmlns:a16="http://schemas.microsoft.com/office/drawing/2014/main" id="{14FAEE35-FECF-44CB-B7E7-2940D59E3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752125"/>
            <a:ext cx="2265040" cy="335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88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38EFEC-6704-4C42-922A-78DA821EAF5E}"/>
              </a:ext>
            </a:extLst>
          </p:cNvPr>
          <p:cNvSpPr>
            <a:spLocks noGrp="1"/>
          </p:cNvSpPr>
          <p:nvPr>
            <p:ph type="title"/>
          </p:nvPr>
        </p:nvSpPr>
        <p:spPr/>
        <p:txBody>
          <a:bodyPr/>
          <a:lstStyle/>
          <a:p>
            <a:r>
              <a:rPr lang="uk-UA" sz="1800" dirty="0">
                <a:solidFill>
                  <a:srgbClr val="000000"/>
                </a:solidFill>
                <a:effectLst/>
                <a:latin typeface="Times New Roman" panose="02020603050405020304" pitchFamily="18" charset="0"/>
                <a:ea typeface="Times New Roman" panose="02020603050405020304" pitchFamily="18" charset="0"/>
              </a:rPr>
              <a:t>40 – 70-ті рр. ХХ століття</a:t>
            </a:r>
            <a:endParaRPr lang="ru-UA" dirty="0"/>
          </a:p>
        </p:txBody>
      </p:sp>
      <p:sp>
        <p:nvSpPr>
          <p:cNvPr id="4" name="TextBox 3">
            <a:extLst>
              <a:ext uri="{FF2B5EF4-FFF2-40B4-BE49-F238E27FC236}">
                <a16:creationId xmlns:a16="http://schemas.microsoft.com/office/drawing/2014/main" id="{34798BF5-AC65-4982-95FC-D55C9F06167B}"/>
              </a:ext>
            </a:extLst>
          </p:cNvPr>
          <p:cNvSpPr txBox="1"/>
          <p:nvPr/>
        </p:nvSpPr>
        <p:spPr>
          <a:xfrm>
            <a:off x="971600" y="2274838"/>
            <a:ext cx="7488832" cy="2862322"/>
          </a:xfrm>
          <a:prstGeom prst="rect">
            <a:avLst/>
          </a:prstGeom>
          <a:noFill/>
        </p:spPr>
        <p:txBody>
          <a:bodyPr wrap="square">
            <a:spAutoFit/>
          </a:bodyPr>
          <a:lstStyle/>
          <a:p>
            <a:r>
              <a:rPr lang="uk-UA" sz="1800" dirty="0">
                <a:solidFill>
                  <a:srgbClr val="000000"/>
                </a:solidFill>
                <a:effectLst/>
                <a:latin typeface="Times New Roman" panose="02020603050405020304" pitchFamily="18" charset="0"/>
                <a:ea typeface="Times New Roman" panose="02020603050405020304" pitchFamily="18" charset="0"/>
              </a:rPr>
              <a:t>	У 40 – 70-ті рр. ділова українська мова обслуговувала лише деяку політичну та ідеологічну літературу, законодавчі акти (тобто реалізувалась як</a:t>
            </a:r>
            <a:r>
              <a:rPr lang="ru-RU" sz="18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писемна форма), наприклад: “Відомості Верховної Ради УРСР”, “Збірник постанов і розпоряджень УРСР”, “Кодекс законів про працю </a:t>
            </a:r>
            <a:r>
              <a:rPr lang="ru-RU" sz="1800" dirty="0">
                <a:solidFill>
                  <a:srgbClr val="000000"/>
                </a:solidFill>
                <a:effectLst/>
                <a:latin typeface="Times New Roman" panose="02020603050405020304" pitchFamily="18" charset="0"/>
                <a:ea typeface="Times New Roman" panose="02020603050405020304" pitchFamily="18" charset="0"/>
              </a:rPr>
              <a:t>УРСР</a:t>
            </a:r>
            <a:r>
              <a:rPr lang="uk-UA" sz="1800" dirty="0">
                <a:solidFill>
                  <a:srgbClr val="000000"/>
                </a:solidFill>
                <a:effectLst/>
                <a:latin typeface="Times New Roman" panose="02020603050405020304" pitchFamily="18" charset="0"/>
                <a:ea typeface="Times New Roman" panose="02020603050405020304" pitchFamily="18" charset="0"/>
              </a:rPr>
              <a:t>”</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тощо</a:t>
            </a:r>
            <a:r>
              <a:rPr lang="ru-RU" sz="1800" dirty="0">
                <a:solidFill>
                  <a:srgbClr val="000000"/>
                </a:solidFill>
                <a:effectLst/>
                <a:latin typeface="Times New Roman" panose="02020603050405020304" pitchFamily="18" charset="0"/>
                <a:ea typeface="Times New Roman" panose="02020603050405020304" pitchFamily="18" charset="0"/>
              </a:rPr>
              <a:t>. </a:t>
            </a:r>
          </a:p>
          <a:p>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Проте</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ділова</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мовленнєва</a:t>
            </a:r>
            <a:r>
              <a:rPr lang="ru-RU" sz="1800" dirty="0">
                <a:solidFill>
                  <a:srgbClr val="000000"/>
                </a:solidFill>
                <a:effectLst/>
                <a:latin typeface="Times New Roman" panose="02020603050405020304" pitchFamily="18" charset="0"/>
                <a:ea typeface="Times New Roman" panose="02020603050405020304" pitchFamily="18" charset="0"/>
              </a:rPr>
              <a:t> практика </a:t>
            </a:r>
            <a:r>
              <a:rPr lang="ru-RU" sz="1800" dirty="0" err="1">
                <a:solidFill>
                  <a:srgbClr val="000000"/>
                </a:solidFill>
                <a:effectLst/>
                <a:latin typeface="Times New Roman" panose="02020603050405020304" pitchFamily="18" charset="0"/>
                <a:ea typeface="Times New Roman" panose="02020603050405020304" pitchFamily="18" charset="0"/>
              </a:rPr>
              <a:t>перебувала</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під</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тиском</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російської</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мови</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b="1" dirty="0">
                <a:solidFill>
                  <a:srgbClr val="000000"/>
                </a:solidFill>
                <a:effectLst/>
                <a:latin typeface="Times New Roman" panose="02020603050405020304" pitchFamily="18" charset="0"/>
                <a:ea typeface="Times New Roman" panose="02020603050405020304" pitchFamily="18" charset="0"/>
              </a:rPr>
              <a:t>а </a:t>
            </a:r>
            <a:r>
              <a:rPr lang="uk-UA" sz="1800" b="1" dirty="0">
                <a:solidFill>
                  <a:srgbClr val="000000"/>
                </a:solidFill>
                <a:effectLst/>
                <a:latin typeface="Times New Roman" panose="02020603050405020304" pitchFamily="18" charset="0"/>
                <a:ea typeface="Times New Roman" panose="02020603050405020304" pitchFamily="18" charset="0"/>
              </a:rPr>
              <a:t>офіційно-діловий</a:t>
            </a:r>
            <a:r>
              <a:rPr lang="ru-RU" sz="1800" b="1" dirty="0">
                <a:solidFill>
                  <a:srgbClr val="000000"/>
                </a:solidFill>
                <a:effectLst/>
                <a:latin typeface="Times New Roman" panose="02020603050405020304" pitchFamily="18" charset="0"/>
                <a:ea typeface="Times New Roman" panose="02020603050405020304" pitchFamily="18" charset="0"/>
              </a:rPr>
              <a:t> як </a:t>
            </a:r>
            <a:r>
              <a:rPr lang="ru-RU" sz="1800" b="1" dirty="0" err="1">
                <a:solidFill>
                  <a:srgbClr val="000000"/>
                </a:solidFill>
                <a:effectLst/>
                <a:latin typeface="Times New Roman" panose="02020603050405020304" pitchFamily="18" charset="0"/>
                <a:ea typeface="Times New Roman" panose="02020603050405020304" pitchFamily="18" charset="0"/>
              </a:rPr>
              <a:t>окремий</a:t>
            </a:r>
            <a:r>
              <a:rPr lang="ru-RU" sz="1800" b="1" dirty="0">
                <a:solidFill>
                  <a:srgbClr val="000000"/>
                </a:solidFill>
                <a:effectLst/>
                <a:latin typeface="Times New Roman" panose="02020603050405020304" pitchFamily="18" charset="0"/>
                <a:ea typeface="Times New Roman" panose="02020603050405020304" pitchFamily="18" charset="0"/>
              </a:rPr>
              <a:t> </a:t>
            </a:r>
            <a:r>
              <a:rPr lang="ru-RU" sz="1800" b="1" dirty="0" err="1">
                <a:solidFill>
                  <a:srgbClr val="000000"/>
                </a:solidFill>
                <a:effectLst/>
                <a:latin typeface="Times New Roman" panose="02020603050405020304" pitchFamily="18" charset="0"/>
                <a:ea typeface="Times New Roman" panose="02020603050405020304" pitchFamily="18" charset="0"/>
              </a:rPr>
              <a:t>функціональний</a:t>
            </a:r>
            <a:r>
              <a:rPr lang="ru-RU" sz="1800" b="1" dirty="0">
                <a:solidFill>
                  <a:srgbClr val="000000"/>
                </a:solidFill>
                <a:effectLst/>
                <a:latin typeface="Times New Roman" panose="02020603050405020304" pitchFamily="18" charset="0"/>
                <a:ea typeface="Times New Roman" panose="02020603050405020304" pitchFamily="18" charset="0"/>
              </a:rPr>
              <a:t> стиль </a:t>
            </a:r>
            <a:r>
              <a:rPr lang="ru-RU" sz="1800" dirty="0" err="1">
                <a:solidFill>
                  <a:srgbClr val="000000"/>
                </a:solidFill>
                <a:effectLst/>
                <a:latin typeface="Times New Roman" panose="02020603050405020304" pitchFamily="18" charset="0"/>
                <a:ea typeface="Times New Roman" panose="02020603050405020304" pitchFamily="18" charset="0"/>
              </a:rPr>
              <a:t>сучасної</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української</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літературної</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rPr>
              <a:t>мови</a:t>
            </a:r>
            <a:r>
              <a:rPr lang="ru-RU" sz="1800" dirty="0">
                <a:solidFill>
                  <a:srgbClr val="000000"/>
                </a:solidFill>
                <a:effectLst/>
                <a:latin typeface="Times New Roman" panose="02020603050405020304" pitchFamily="18" charset="0"/>
                <a:ea typeface="Times New Roman" panose="02020603050405020304" pitchFamily="18" charset="0"/>
              </a:rPr>
              <a:t> остаточно </a:t>
            </a:r>
            <a:r>
              <a:rPr lang="ru-RU" sz="1800" dirty="0" err="1">
                <a:solidFill>
                  <a:srgbClr val="000000"/>
                </a:solidFill>
                <a:effectLst/>
                <a:latin typeface="Times New Roman" panose="02020603050405020304" pitchFamily="18" charset="0"/>
                <a:ea typeface="Times New Roman" panose="02020603050405020304" pitchFamily="18" charset="0"/>
              </a:rPr>
              <a:t>виокремили</a:t>
            </a:r>
            <a:r>
              <a:rPr lang="ru-RU" sz="1800" b="1" dirty="0">
                <a:solidFill>
                  <a:srgbClr val="000000"/>
                </a:solidFill>
                <a:effectLst/>
                <a:latin typeface="Times New Roman" panose="02020603050405020304" pitchFamily="18" charset="0"/>
                <a:ea typeface="Times New Roman" panose="02020603050405020304" pitchFamily="18" charset="0"/>
              </a:rPr>
              <a:t> </a:t>
            </a:r>
            <a:r>
              <a:rPr lang="ru-RU" sz="1800" b="1" dirty="0" err="1">
                <a:solidFill>
                  <a:srgbClr val="000000"/>
                </a:solidFill>
                <a:effectLst/>
                <a:latin typeface="Times New Roman" panose="02020603050405020304" pitchFamily="18" charset="0"/>
                <a:ea typeface="Times New Roman" panose="02020603050405020304" pitchFamily="18" charset="0"/>
              </a:rPr>
              <a:t>лише</a:t>
            </a:r>
            <a:r>
              <a:rPr lang="ru-RU" sz="1800" b="1" dirty="0">
                <a:solidFill>
                  <a:srgbClr val="000000"/>
                </a:solidFill>
                <a:effectLst/>
                <a:latin typeface="Times New Roman" panose="02020603050405020304" pitchFamily="18" charset="0"/>
                <a:ea typeface="Times New Roman" panose="02020603050405020304" pitchFamily="18" charset="0"/>
              </a:rPr>
              <a:t> у 50 – 60-х </a:t>
            </a:r>
            <a:r>
              <a:rPr lang="ru-RU" sz="1800" b="1" dirty="0" err="1">
                <a:solidFill>
                  <a:srgbClr val="000000"/>
                </a:solidFill>
                <a:effectLst/>
                <a:latin typeface="Times New Roman" panose="02020603050405020304" pitchFamily="18" charset="0"/>
                <a:ea typeface="Times New Roman" panose="02020603050405020304" pitchFamily="18" charset="0"/>
              </a:rPr>
              <a:t>рр</a:t>
            </a:r>
            <a:r>
              <a:rPr lang="ru-RU" sz="1800" b="1"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та науково </a:t>
            </a:r>
            <a:r>
              <a:rPr lang="uk-UA" sz="1800" dirty="0" err="1">
                <a:solidFill>
                  <a:srgbClr val="000000"/>
                </a:solidFill>
                <a:effectLst/>
                <a:latin typeface="Times New Roman" panose="02020603050405020304" pitchFamily="18" charset="0"/>
                <a:ea typeface="Times New Roman" panose="02020603050405020304" pitchFamily="18" charset="0"/>
              </a:rPr>
              <a:t>обгрунтували</a:t>
            </a:r>
            <a:r>
              <a:rPr lang="uk-UA" sz="1800" dirty="0">
                <a:solidFill>
                  <a:srgbClr val="000000"/>
                </a:solidFill>
                <a:effectLst/>
                <a:latin typeface="Times New Roman" panose="02020603050405020304" pitchFamily="18" charset="0"/>
                <a:ea typeface="Times New Roman" panose="02020603050405020304" pitchFamily="18" charset="0"/>
              </a:rPr>
              <a:t> його.</a:t>
            </a:r>
            <a:endParaRPr lang="ru-UA" sz="1800" dirty="0">
              <a:effectLst/>
              <a:latin typeface="Times New Roman" panose="02020603050405020304" pitchFamily="18" charset="0"/>
              <a:ea typeface="Times New Roman" panose="02020603050405020304" pitchFamily="18" charset="0"/>
            </a:endParaRPr>
          </a:p>
          <a:p>
            <a:endParaRPr lang="ru-UA" dirty="0"/>
          </a:p>
        </p:txBody>
      </p:sp>
    </p:spTree>
    <p:extLst>
      <p:ext uri="{BB962C8B-B14F-4D97-AF65-F5344CB8AC3E}">
        <p14:creationId xmlns:p14="http://schemas.microsoft.com/office/powerpoint/2010/main" val="220524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02EA02-89D4-49BC-A2E9-03A82681DB87}"/>
              </a:ext>
            </a:extLst>
          </p:cNvPr>
          <p:cNvSpPr>
            <a:spLocks noGrp="1"/>
          </p:cNvSpPr>
          <p:nvPr>
            <p:ph type="title"/>
          </p:nvPr>
        </p:nvSpPr>
        <p:spPr>
          <a:xfrm>
            <a:off x="1792288" y="4725144"/>
            <a:ext cx="5486400" cy="1080120"/>
          </a:xfrm>
        </p:spPr>
        <p:txBody>
          <a:bodyPr>
            <a:normAutofit fontScale="90000"/>
          </a:bodyPr>
          <a:lstStyle/>
          <a:p>
            <a:br>
              <a:rPr lang="uk-UA" b="0" dirty="0"/>
            </a:br>
            <a:br>
              <a:rPr lang="uk-UA" b="0" dirty="0"/>
            </a:br>
            <a:br>
              <a:rPr lang="uk-UA" b="0" dirty="0"/>
            </a:br>
            <a:br>
              <a:rPr lang="uk-UA" b="0" dirty="0"/>
            </a:br>
            <a:br>
              <a:rPr lang="uk-UA" b="0" dirty="0"/>
            </a:br>
            <a:br>
              <a:rPr lang="uk-UA" b="0" dirty="0"/>
            </a:br>
            <a:r>
              <a:rPr lang="uk-UA" b="0" dirty="0">
                <a:latin typeface="Izhitsa" pitchFamily="2" charset="0"/>
              </a:rPr>
              <a:t>Руська Правда</a:t>
            </a:r>
            <a:r>
              <a:rPr lang="uk-UA" b="0" dirty="0"/>
              <a:t>. Аркуш Синодального</a:t>
            </a:r>
            <a:br>
              <a:rPr lang="uk-UA" b="0" dirty="0"/>
            </a:br>
            <a:r>
              <a:rPr lang="uk-UA" b="0" dirty="0"/>
              <a:t>списку. </a:t>
            </a:r>
            <a:r>
              <a:rPr lang="uk-UA" b="0" dirty="0">
                <a:latin typeface="Izhitsa" pitchFamily="2" charset="0"/>
              </a:rPr>
              <a:t>1282.</a:t>
            </a:r>
            <a:endParaRPr lang="ru-UA" dirty="0">
              <a:latin typeface="Izhitsa" pitchFamily="2" charset="0"/>
            </a:endParaRPr>
          </a:p>
        </p:txBody>
      </p:sp>
      <p:sp>
        <p:nvSpPr>
          <p:cNvPr id="4" name="Текст 3">
            <a:extLst>
              <a:ext uri="{FF2B5EF4-FFF2-40B4-BE49-F238E27FC236}">
                <a16:creationId xmlns:a16="http://schemas.microsoft.com/office/drawing/2014/main" id="{39A9C27E-B230-4E66-9F63-9A10536BF231}"/>
              </a:ext>
            </a:extLst>
          </p:cNvPr>
          <p:cNvSpPr>
            <a:spLocks noGrp="1"/>
          </p:cNvSpPr>
          <p:nvPr>
            <p:ph type="body" sz="half" idx="2"/>
          </p:nvPr>
        </p:nvSpPr>
        <p:spPr>
          <a:xfrm>
            <a:off x="2267744" y="5703876"/>
            <a:ext cx="5486400" cy="582960"/>
          </a:xfrm>
        </p:spPr>
        <p:txBody>
          <a:bodyPr>
            <a:noAutofit/>
          </a:bodyPr>
          <a:lstStyle/>
          <a:p>
            <a:r>
              <a:rPr lang="uk-UA" sz="1800" u="sng" dirty="0">
                <a:latin typeface="Izhitsa" pitchFamily="2" charset="0"/>
              </a:rPr>
              <a:t>Адміністративно-правова</a:t>
            </a:r>
            <a:r>
              <a:rPr lang="uk-UA" sz="1800" dirty="0">
                <a:latin typeface="Izhitsa" pitchFamily="2" charset="0"/>
              </a:rPr>
              <a:t> лексика у цій пам’ятці     			переважає</a:t>
            </a:r>
            <a:endParaRPr lang="ru-UA" sz="1800" dirty="0">
              <a:latin typeface="Izhitsa" pitchFamily="2" charset="0"/>
            </a:endParaRPr>
          </a:p>
        </p:txBody>
      </p:sp>
      <p:pic>
        <p:nvPicPr>
          <p:cNvPr id="8" name="Рисунок 7">
            <a:extLst>
              <a:ext uri="{FF2B5EF4-FFF2-40B4-BE49-F238E27FC236}">
                <a16:creationId xmlns:a16="http://schemas.microsoft.com/office/drawing/2014/main" id="{39E42A4F-FC48-4E4D-A5DA-AD150F8933A9}"/>
              </a:ext>
            </a:extLst>
          </p:cNvPr>
          <p:cNvPicPr>
            <a:picLocks noChangeAspect="1"/>
          </p:cNvPicPr>
          <p:nvPr/>
        </p:nvPicPr>
        <p:blipFill>
          <a:blip r:embed="rId2"/>
          <a:stretch>
            <a:fillRect/>
          </a:stretch>
        </p:blipFill>
        <p:spPr>
          <a:xfrm>
            <a:off x="1922513" y="538304"/>
            <a:ext cx="4881736" cy="4536000"/>
          </a:xfrm>
          <a:prstGeom prst="rect">
            <a:avLst/>
          </a:prstGeom>
        </p:spPr>
      </p:pic>
    </p:spTree>
    <p:extLst>
      <p:ext uri="{BB962C8B-B14F-4D97-AF65-F5344CB8AC3E}">
        <p14:creationId xmlns:p14="http://schemas.microsoft.com/office/powerpoint/2010/main" val="2377832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5481F9-FBCD-497C-BD47-5974D31E65F3}"/>
              </a:ext>
            </a:extLst>
          </p:cNvPr>
          <p:cNvSpPr>
            <a:spLocks noGrp="1"/>
          </p:cNvSpPr>
          <p:nvPr>
            <p:ph type="title"/>
          </p:nvPr>
        </p:nvSpPr>
        <p:spPr>
          <a:xfrm>
            <a:off x="1176865" y="915337"/>
            <a:ext cx="6798735" cy="561359"/>
          </a:xfrm>
        </p:spPr>
        <p:txBody>
          <a:bodyPr>
            <a:normAutofit fontScale="90000"/>
          </a:bodyPr>
          <a:lstStyle/>
          <a:p>
            <a:r>
              <a:rPr lang="uk-UA" dirty="0"/>
              <a:t>Русифікація лексики </a:t>
            </a:r>
            <a:r>
              <a:rPr lang="uk-UA" dirty="0" err="1"/>
              <a:t>діловодсва</a:t>
            </a:r>
            <a:r>
              <a:rPr lang="uk-UA" dirty="0"/>
              <a:t> радянської доби</a:t>
            </a:r>
            <a:endParaRPr lang="ru-UA" dirty="0"/>
          </a:p>
        </p:txBody>
      </p:sp>
      <p:sp>
        <p:nvSpPr>
          <p:cNvPr id="6" name="TextBox 5">
            <a:extLst>
              <a:ext uri="{FF2B5EF4-FFF2-40B4-BE49-F238E27FC236}">
                <a16:creationId xmlns:a16="http://schemas.microsoft.com/office/drawing/2014/main" id="{B1870D0A-5E55-418D-BA65-3B298B6C36FA}"/>
              </a:ext>
            </a:extLst>
          </p:cNvPr>
          <p:cNvSpPr txBox="1"/>
          <p:nvPr/>
        </p:nvSpPr>
        <p:spPr>
          <a:xfrm>
            <a:off x="1043608" y="1772816"/>
            <a:ext cx="7272808" cy="3931654"/>
          </a:xfrm>
          <a:prstGeom prst="rect">
            <a:avLst/>
          </a:prstGeom>
          <a:noFill/>
        </p:spPr>
        <p:txBody>
          <a:bodyPr wrap="square">
            <a:spAutoFit/>
          </a:bodyPr>
          <a:lstStyle/>
          <a:p>
            <a:pPr indent="449580" algn="just">
              <a:lnSpc>
                <a:spcPct val="150000"/>
              </a:lnSpc>
            </a:pPr>
            <a:endParaRPr lang="uk-UA" sz="1400" dirty="0">
              <a:solidFill>
                <a:srgbClr val="000000"/>
              </a:solidFill>
              <a:effectLst/>
              <a:latin typeface="Times New Roman" panose="02020603050405020304" pitchFamily="18" charset="0"/>
              <a:ea typeface="Times New Roman" panose="02020603050405020304" pitchFamily="18" charset="0"/>
            </a:endParaRPr>
          </a:p>
          <a:p>
            <a:pPr indent="449580" algn="just">
              <a:lnSpc>
                <a:spcPct val="150000"/>
              </a:lnSpc>
            </a:pPr>
            <a:r>
              <a:rPr lang="uk-UA" sz="1400" dirty="0">
                <a:solidFill>
                  <a:srgbClr val="000000"/>
                </a:solidFill>
                <a:effectLst/>
                <a:latin typeface="Times New Roman" panose="02020603050405020304" pitchFamily="18" charset="0"/>
                <a:ea typeface="Times New Roman" panose="02020603050405020304" pitchFamily="18" charset="0"/>
              </a:rPr>
              <a:t>Очевидним є те, що наприкінці 50-х рр. </a:t>
            </a:r>
            <a:r>
              <a:rPr lang="uk-UA" sz="1400" dirty="0" err="1">
                <a:solidFill>
                  <a:srgbClr val="000000"/>
                </a:solidFill>
                <a:effectLst/>
                <a:latin typeface="Times New Roman" panose="02020603050405020304" pitchFamily="18" charset="0"/>
                <a:ea typeface="Times New Roman" panose="02020603050405020304" pitchFamily="18" charset="0"/>
              </a:rPr>
              <a:t>ХХст</a:t>
            </a:r>
            <a:r>
              <a:rPr lang="uk-UA" sz="1400" dirty="0">
                <a:solidFill>
                  <a:srgbClr val="000000"/>
                </a:solidFill>
                <a:effectLst/>
                <a:latin typeface="Times New Roman" panose="02020603050405020304" pitchFamily="18" charset="0"/>
                <a:ea typeface="Times New Roman" panose="02020603050405020304" pitchFamily="18" charset="0"/>
              </a:rPr>
              <a:t>. під впливом російської мови відбулися певні зміни у діловій лексиці порівняно з періодом 20 – 30-х рр.: усунення питомих чи запозичених раніше з німецької та польської мов лексем типу </a:t>
            </a:r>
            <a:r>
              <a:rPr lang="uk-UA" sz="1400" i="1" dirty="0">
                <a:solidFill>
                  <a:srgbClr val="000000"/>
                </a:solidFill>
                <a:effectLst/>
                <a:latin typeface="Times New Roman" panose="02020603050405020304" pitchFamily="18" charset="0"/>
                <a:ea typeface="Times New Roman" panose="02020603050405020304" pitchFamily="18" charset="0"/>
              </a:rPr>
              <a:t>мешкати (проживати), шпитальний листок (лікарняний листок), заряд (розпорядженнях прохач (заявник)</a:t>
            </a:r>
            <a:r>
              <a:rPr lang="uk-UA" sz="1400" dirty="0">
                <a:solidFill>
                  <a:srgbClr val="000000"/>
                </a:solidFill>
                <a:effectLst/>
                <a:latin typeface="Times New Roman" panose="02020603050405020304" pitchFamily="18" charset="0"/>
                <a:ea typeface="Times New Roman" panose="02020603050405020304" pitchFamily="18" charset="0"/>
              </a:rPr>
              <a:t>, офіційно-діловий цього періоду формується низкою канцелярсько-ділових слів, як от: </a:t>
            </a:r>
            <a:r>
              <a:rPr lang="uk-UA" sz="1400" i="1" dirty="0">
                <a:solidFill>
                  <a:srgbClr val="000000"/>
                </a:solidFill>
                <a:effectLst/>
                <a:latin typeface="Times New Roman" panose="02020603050405020304" pitchFamily="18" charset="0"/>
                <a:ea typeface="Times New Roman" panose="02020603050405020304" pitchFamily="18" charset="0"/>
              </a:rPr>
              <a:t>діловод, плановик, </a:t>
            </a:r>
            <a:r>
              <a:rPr lang="uk-UA" sz="1400" i="1" dirty="0" err="1">
                <a:solidFill>
                  <a:srgbClr val="000000"/>
                </a:solidFill>
                <a:effectLst/>
                <a:latin typeface="Times New Roman" panose="02020603050405020304" pitchFamily="18" charset="0"/>
                <a:ea typeface="Times New Roman" panose="02020603050405020304" pitchFamily="18" charset="0"/>
              </a:rPr>
              <a:t>начфін</a:t>
            </a:r>
            <a:r>
              <a:rPr lang="uk-UA" sz="1400" i="1" dirty="0">
                <a:solidFill>
                  <a:srgbClr val="000000"/>
                </a:solidFill>
                <a:effectLst/>
                <a:latin typeface="Times New Roman" panose="02020603050405020304" pitchFamily="18" charset="0"/>
                <a:ea typeface="Times New Roman" panose="02020603050405020304" pitchFamily="18" charset="0"/>
              </a:rPr>
              <a:t>, отоварити, прогресивка, плановість, громадська приймальня, народний суддя, сількор, класний керівник, керуючий трестом</a:t>
            </a:r>
            <a:r>
              <a:rPr lang="uk-UA" sz="1400" dirty="0">
                <a:solidFill>
                  <a:srgbClr val="000000"/>
                </a:solidFill>
                <a:effectLst/>
                <a:latin typeface="Times New Roman" panose="02020603050405020304" pitchFamily="18" charset="0"/>
                <a:ea typeface="Times New Roman" panose="02020603050405020304" pitchFamily="18" charset="0"/>
              </a:rPr>
              <a:t> і под. У </a:t>
            </a:r>
            <a:r>
              <a:rPr lang="uk-UA" sz="1400" dirty="0" err="1">
                <a:solidFill>
                  <a:srgbClr val="000000"/>
                </a:solidFill>
                <a:effectLst/>
                <a:latin typeface="Times New Roman" panose="02020603050405020304" pitchFamily="18" charset="0"/>
                <a:ea typeface="Times New Roman" panose="02020603050405020304" pitchFamily="18" charset="0"/>
              </a:rPr>
              <a:t>культуромовній</a:t>
            </a:r>
            <a:r>
              <a:rPr lang="uk-UA" sz="1400" dirty="0">
                <a:solidFill>
                  <a:srgbClr val="000000"/>
                </a:solidFill>
                <a:effectLst/>
                <a:latin typeface="Times New Roman" panose="02020603050405020304" pitchFamily="18" charset="0"/>
                <a:ea typeface="Times New Roman" panose="02020603050405020304" pitchFamily="18" charset="0"/>
              </a:rPr>
              <a:t> практиці звертають увагу на поширення в офіційно-діловому стилі книжних штампів почасти русифікованих: </a:t>
            </a:r>
            <a:r>
              <a:rPr lang="uk-UA" sz="1400" i="1" dirty="0">
                <a:solidFill>
                  <a:srgbClr val="000000"/>
                </a:solidFill>
                <a:effectLst/>
                <a:latin typeface="Times New Roman" panose="02020603050405020304" pitchFamily="18" charset="0"/>
                <a:ea typeface="Times New Roman" panose="02020603050405020304" pitchFamily="18" charset="0"/>
              </a:rPr>
              <a:t>робота, питання, </a:t>
            </a:r>
            <a:r>
              <a:rPr lang="uk-UA" sz="1400" i="1" dirty="0" err="1">
                <a:solidFill>
                  <a:srgbClr val="000000"/>
                </a:solidFill>
                <a:effectLst/>
                <a:latin typeface="Times New Roman" panose="02020603050405020304" pitchFamily="18" charset="0"/>
                <a:ea typeface="Times New Roman" panose="02020603050405020304" pitchFamily="18" charset="0"/>
              </a:rPr>
              <a:t>недоогінка</a:t>
            </a:r>
            <a:r>
              <a:rPr lang="uk-UA" sz="1400" i="1" dirty="0">
                <a:solidFill>
                  <a:srgbClr val="000000"/>
                </a:solidFill>
                <a:effectLst/>
                <a:latin typeface="Times New Roman" panose="02020603050405020304" pitchFamily="18" charset="0"/>
                <a:ea typeface="Times New Roman" panose="02020603050405020304" pitchFamily="18" charset="0"/>
              </a:rPr>
              <a:t>, зрив, прорив, розкачка, домагатися, проробляти, викорінювати, мобілізувати, вирішальний, вищезазначений, нижчепідписаний, інформувати</a:t>
            </a:r>
            <a:r>
              <a:rPr lang="uk-UA" sz="1400" dirty="0">
                <a:solidFill>
                  <a:srgbClr val="000000"/>
                </a:solidFill>
                <a:effectLst/>
                <a:latin typeface="Times New Roman" panose="02020603050405020304" pitchFamily="18" charset="0"/>
                <a:ea typeface="Times New Roman" panose="02020603050405020304" pitchFamily="18" charset="0"/>
              </a:rPr>
              <a:t> і подібне.</a:t>
            </a:r>
            <a:endParaRPr lang="ru-UA"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512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A7A252-DC77-42D2-8736-8A4E79AC2073}"/>
              </a:ext>
            </a:extLst>
          </p:cNvPr>
          <p:cNvSpPr>
            <a:spLocks noGrp="1"/>
          </p:cNvSpPr>
          <p:nvPr>
            <p:ph type="title"/>
          </p:nvPr>
        </p:nvSpPr>
        <p:spPr>
          <a:xfrm>
            <a:off x="1176865" y="836712"/>
            <a:ext cx="2536798" cy="551819"/>
          </a:xfrm>
        </p:spPr>
        <p:txBody>
          <a:bodyPr>
            <a:normAutofit fontScale="90000"/>
          </a:bodyPr>
          <a:lstStyle/>
          <a:p>
            <a:r>
              <a:rPr lang="uk-UA" sz="1600" b="1" dirty="0"/>
              <a:t>Вивчення й обґрунтування рис ділового стилю</a:t>
            </a:r>
            <a:endParaRPr lang="ru-UA" sz="1600" b="1" dirty="0"/>
          </a:p>
        </p:txBody>
      </p:sp>
      <p:sp>
        <p:nvSpPr>
          <p:cNvPr id="4" name="Текст 3">
            <a:extLst>
              <a:ext uri="{FF2B5EF4-FFF2-40B4-BE49-F238E27FC236}">
                <a16:creationId xmlns:a16="http://schemas.microsoft.com/office/drawing/2014/main" id="{2EAD7AB7-99C4-4805-9BF0-BE14CD26578B}"/>
              </a:ext>
            </a:extLst>
          </p:cNvPr>
          <p:cNvSpPr>
            <a:spLocks noGrp="1"/>
          </p:cNvSpPr>
          <p:nvPr>
            <p:ph type="body" sz="half" idx="2"/>
          </p:nvPr>
        </p:nvSpPr>
        <p:spPr/>
        <p:txBody>
          <a:bodyPr>
            <a:normAutofit fontScale="92500" lnSpcReduction="20000"/>
          </a:bodyPr>
          <a:lstStyle/>
          <a:p>
            <a:r>
              <a:rPr lang="ru-UA" sz="1800" dirty="0">
                <a:effectLst/>
                <a:latin typeface="Times New Roman" panose="02020603050405020304" pitchFamily="18" charset="0"/>
                <a:ea typeface="Times New Roman" panose="02020603050405020304" pitchFamily="18" charset="0"/>
              </a:rPr>
              <a:t>У 1977 р. в </a:t>
            </a:r>
            <a:r>
              <a:rPr lang="ru-UA" sz="1800" dirty="0" err="1">
                <a:effectLst/>
                <a:latin typeface="Times New Roman" panose="02020603050405020304" pitchFamily="18" charset="0"/>
                <a:ea typeface="Times New Roman" panose="02020603050405020304" pitchFamily="18" charset="0"/>
              </a:rPr>
              <a:t>монографії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Мова</a:t>
            </a:r>
            <a:r>
              <a:rPr lang="ru-UA" sz="1800" dirty="0">
                <a:effectLst/>
                <a:latin typeface="Times New Roman" panose="02020603050405020304" pitchFamily="18" charset="0"/>
                <a:ea typeface="Times New Roman" panose="02020603050405020304" pitchFamily="18" charset="0"/>
              </a:rPr>
              <a:t> і час» </a:t>
            </a:r>
            <a:endParaRPr lang="uk-UA" sz="1800" dirty="0">
              <a:effectLst/>
              <a:latin typeface="Times New Roman" panose="02020603050405020304" pitchFamily="18" charset="0"/>
              <a:ea typeface="Times New Roman" panose="02020603050405020304" pitchFamily="18" charset="0"/>
            </a:endParaRPr>
          </a:p>
          <a:p>
            <a:r>
              <a:rPr lang="ru-UA" sz="1800" dirty="0">
                <a:effectLst/>
                <a:latin typeface="Times New Roman" panose="02020603050405020304" pitchFamily="18" charset="0"/>
                <a:ea typeface="Times New Roman" panose="02020603050405020304" pitchFamily="18" charset="0"/>
              </a:rPr>
              <a:t>А. </a:t>
            </a:r>
            <a:r>
              <a:rPr lang="ru-UA" sz="1800" dirty="0" err="1">
                <a:effectLst/>
                <a:latin typeface="Times New Roman" panose="02020603050405020304" pitchFamily="18" charset="0"/>
                <a:ea typeface="Times New Roman" panose="02020603050405020304" pitchFamily="18" charset="0"/>
              </a:rPr>
              <a:t>Марахова</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вперше</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виокремила</a:t>
            </a:r>
            <a:r>
              <a:rPr lang="ru-UA" sz="1800" dirty="0">
                <a:effectLst/>
                <a:latin typeface="Times New Roman" panose="02020603050405020304" pitchFamily="18" charset="0"/>
                <a:ea typeface="Times New Roman" panose="02020603050405020304" pitchFamily="18" charset="0"/>
              </a:rPr>
              <a:t> </a:t>
            </a:r>
            <a:r>
              <a:rPr lang="ru-UA" sz="1800" b="1" dirty="0">
                <a:effectLst/>
                <a:latin typeface="Times New Roman" panose="02020603050405020304" pitchFamily="18" charset="0"/>
                <a:ea typeface="Times New Roman" panose="02020603050405020304" pitchFamily="18" charset="0"/>
              </a:rPr>
              <a:t>три </a:t>
            </a:r>
            <a:r>
              <a:rPr lang="ru-UA" sz="1800" b="1" dirty="0" err="1">
                <a:effectLst/>
                <a:latin typeface="Times New Roman" panose="02020603050405020304" pitchFamily="18" charset="0"/>
                <a:ea typeface="Times New Roman" panose="02020603050405020304" pitchFamily="18" charset="0"/>
              </a:rPr>
              <a:t>жанрові</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різновиди</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офіційно-ділового</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мовлення</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дипломатичний</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законодавчий</a:t>
            </a:r>
            <a:r>
              <a:rPr lang="ru-UA" sz="1800" b="1" dirty="0">
                <a:effectLst/>
                <a:latin typeface="Times New Roman" panose="02020603050405020304" pitchFamily="18" charset="0"/>
                <a:ea typeface="Times New Roman" panose="02020603050405020304" pitchFamily="18" charset="0"/>
              </a:rPr>
              <a:t>, </a:t>
            </a:r>
            <a:r>
              <a:rPr lang="ru-UA" sz="1800" b="1" dirty="0" err="1">
                <a:effectLst/>
                <a:latin typeface="Times New Roman" panose="02020603050405020304" pitchFamily="18" charset="0"/>
                <a:ea typeface="Times New Roman" panose="02020603050405020304" pitchFamily="18" charset="0"/>
              </a:rPr>
              <a:t>адміністративно-канцелярський</a:t>
            </a:r>
            <a:endParaRPr lang="ru-UA" dirty="0"/>
          </a:p>
        </p:txBody>
      </p:sp>
      <p:pic>
        <p:nvPicPr>
          <p:cNvPr id="16386" name="Picture 2" descr="Білодід І.К. (ред.) Сучасна українська літературна мова. Вступ. Фонетика  [PDF] - Все для студента">
            <a:extLst>
              <a:ext uri="{FF2B5EF4-FFF2-40B4-BE49-F238E27FC236}">
                <a16:creationId xmlns:a16="http://schemas.microsoft.com/office/drawing/2014/main" id="{B5862A19-14A4-4505-B1E8-B519BEC1D1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006" y="1196752"/>
            <a:ext cx="2864346" cy="413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93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5E26B1-63A6-45F2-80FA-8CE7B0B7DC05}"/>
              </a:ext>
            </a:extLst>
          </p:cNvPr>
          <p:cNvSpPr>
            <a:spLocks noGrp="1"/>
          </p:cNvSpPr>
          <p:nvPr>
            <p:ph type="title"/>
          </p:nvPr>
        </p:nvSpPr>
        <p:spPr/>
        <p:txBody>
          <a:bodyPr>
            <a:normAutofit fontScale="90000"/>
          </a:bodyPr>
          <a:lstStyle/>
          <a:p>
            <a:r>
              <a:rPr lang="ru-UA" sz="1800" dirty="0" err="1">
                <a:effectLst/>
                <a:latin typeface="Times New Roman" panose="02020603050405020304" pitchFamily="18" charset="0"/>
                <a:ea typeface="Times New Roman" panose="02020603050405020304" pitchFamily="18" charset="0"/>
              </a:rPr>
              <a:t>Надання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українській</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мові</a:t>
            </a:r>
            <a:r>
              <a:rPr lang="ru-UA" sz="1800" dirty="0">
                <a:effectLst/>
                <a:latin typeface="Times New Roman" panose="02020603050405020304" pitchFamily="18" charset="0"/>
                <a:ea typeface="Times New Roman" panose="02020603050405020304" pitchFamily="18" charset="0"/>
              </a:rPr>
              <a:t> статусу </a:t>
            </a:r>
            <a:r>
              <a:rPr lang="ru-UA" sz="1800" dirty="0" err="1">
                <a:effectLst/>
                <a:latin typeface="Times New Roman" panose="02020603050405020304" pitchFamily="18" charset="0"/>
                <a:ea typeface="Times New Roman" panose="02020603050405020304" pitchFamily="18" charset="0"/>
              </a:rPr>
              <a:t>державної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відбулося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ще</a:t>
            </a:r>
            <a:r>
              <a:rPr lang="ru-UA" sz="1800" dirty="0">
                <a:effectLst/>
                <a:latin typeface="Times New Roman" panose="02020603050405020304" pitchFamily="18" charset="0"/>
                <a:ea typeface="Times New Roman" panose="02020603050405020304" pitchFamily="18" charset="0"/>
              </a:rPr>
              <a:t> до </a:t>
            </a:r>
            <a:r>
              <a:rPr lang="ru-UA" sz="1800" dirty="0" err="1">
                <a:effectLst/>
                <a:latin typeface="Times New Roman" panose="02020603050405020304" pitchFamily="18" charset="0"/>
                <a:ea typeface="Times New Roman" panose="02020603050405020304" pitchFamily="18" charset="0"/>
              </a:rPr>
              <a:t>розпаду</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Радянського</a:t>
            </a:r>
            <a:r>
              <a:rPr lang="ru-UA" sz="1800" dirty="0">
                <a:effectLst/>
                <a:latin typeface="Times New Roman" panose="02020603050405020304" pitchFamily="18" charset="0"/>
                <a:ea typeface="Times New Roman" panose="02020603050405020304" pitchFamily="18" charset="0"/>
              </a:rPr>
              <a:t> Союзу з </a:t>
            </a:r>
            <a:r>
              <a:rPr lang="ru-UA" sz="1800" dirty="0" err="1">
                <a:effectLst/>
                <a:latin typeface="Times New Roman" panose="02020603050405020304" pitchFamily="18" charset="0"/>
                <a:ea typeface="Times New Roman" panose="02020603050405020304" pitchFamily="18" charset="0"/>
              </a:rPr>
              <a:t>набуттям</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чинності</a:t>
            </a:r>
            <a:r>
              <a:rPr lang="ru-UA" sz="1800" dirty="0">
                <a:effectLst/>
                <a:latin typeface="Times New Roman" panose="02020603050405020304" pitchFamily="18" charset="0"/>
                <a:ea typeface="Times New Roman" panose="02020603050405020304" pitchFamily="18" charset="0"/>
              </a:rPr>
              <a:t> Закону УРСР “Про </a:t>
            </a:r>
            <a:r>
              <a:rPr lang="ru-UA" sz="1800" dirty="0" err="1">
                <a:effectLst/>
                <a:latin typeface="Times New Roman" panose="02020603050405020304" pitchFamily="18" charset="0"/>
                <a:ea typeface="Times New Roman" panose="02020603050405020304" pitchFamily="18" charset="0"/>
              </a:rPr>
              <a:t>мови</a:t>
            </a:r>
            <a:r>
              <a:rPr lang="ru-UA" sz="1800" dirty="0">
                <a:effectLst/>
                <a:latin typeface="Times New Roman" panose="02020603050405020304" pitchFamily="18" charset="0"/>
                <a:ea typeface="Times New Roman" panose="02020603050405020304" pitchFamily="18" charset="0"/>
              </a:rPr>
              <a:t> в </a:t>
            </a:r>
            <a:r>
              <a:rPr lang="ru-UA" sz="1800" dirty="0" err="1">
                <a:effectLst/>
                <a:latin typeface="Times New Roman" panose="02020603050405020304" pitchFamily="18" charset="0"/>
                <a:ea typeface="Times New Roman" panose="02020603050405020304" pitchFamily="18" charset="0"/>
              </a:rPr>
              <a:t>Українській</a:t>
            </a:r>
            <a:r>
              <a:rPr lang="ru-UA" sz="1800" dirty="0">
                <a:effectLst/>
                <a:latin typeface="Times New Roman" panose="02020603050405020304" pitchFamily="18" charset="0"/>
                <a:ea typeface="Times New Roman" panose="02020603050405020304" pitchFamily="18" charset="0"/>
              </a:rPr>
              <a:t> РСР” </a:t>
            </a:r>
            <a:r>
              <a:rPr lang="ru-UA" sz="1800" dirty="0" err="1">
                <a:effectLst/>
                <a:latin typeface="Times New Roman" panose="02020603050405020304" pitchFamily="18" charset="0"/>
                <a:ea typeface="Times New Roman" panose="02020603050405020304" pitchFamily="18" charset="0"/>
              </a:rPr>
              <a:t>від</a:t>
            </a:r>
            <a:r>
              <a:rPr lang="ru-UA" sz="1800" dirty="0">
                <a:effectLst/>
                <a:latin typeface="Times New Roman" panose="02020603050405020304" pitchFamily="18" charset="0"/>
                <a:ea typeface="Times New Roman" panose="02020603050405020304" pitchFamily="18" charset="0"/>
              </a:rPr>
              <a:t> 28 </a:t>
            </a:r>
            <a:r>
              <a:rPr lang="ru-UA" sz="1800" dirty="0" err="1">
                <a:effectLst/>
                <a:latin typeface="Times New Roman" panose="02020603050405020304" pitchFamily="18" charset="0"/>
                <a:ea typeface="Times New Roman" panose="02020603050405020304" pitchFamily="18" charset="0"/>
              </a:rPr>
              <a:t>жовтня</a:t>
            </a:r>
            <a:r>
              <a:rPr lang="ru-UA" sz="1800" dirty="0">
                <a:effectLst/>
                <a:latin typeface="Times New Roman" panose="02020603050405020304" pitchFamily="18" charset="0"/>
                <a:ea typeface="Times New Roman" panose="02020603050405020304" pitchFamily="18" charset="0"/>
              </a:rPr>
              <a:t> 1989 року. </a:t>
            </a:r>
            <a:r>
              <a:rPr lang="ru-RU" sz="1800" dirty="0" err="1">
                <a:effectLst/>
                <a:latin typeface="Times New Roman" panose="02020603050405020304" pitchFamily="18" charset="0"/>
                <a:ea typeface="Times New Roman" panose="02020603050405020304" pitchFamily="18" charset="0"/>
              </a:rPr>
              <a:t>Цей</a:t>
            </a:r>
            <a:r>
              <a:rPr lang="ru-RU" sz="1800" dirty="0">
                <a:effectLst/>
                <a:latin typeface="Times New Roman" panose="02020603050405020304" pitchFamily="18" charset="0"/>
                <a:ea typeface="Times New Roman" panose="02020603050405020304" pitchFamily="18" charset="0"/>
              </a:rPr>
              <a:t> статус </a:t>
            </a:r>
            <a:r>
              <a:rPr lang="ru-RU" sz="1800" dirty="0" err="1">
                <a:effectLst/>
                <a:latin typeface="Times New Roman" panose="02020603050405020304" pitchFamily="18" charset="0"/>
                <a:ea typeface="Times New Roman" panose="02020603050405020304" pitchFamily="18" charset="0"/>
              </a:rPr>
              <a:t>підтвердила</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закріпила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стаття</a:t>
            </a:r>
            <a:r>
              <a:rPr lang="ru-RU" sz="1800" dirty="0">
                <a:effectLst/>
                <a:latin typeface="Times New Roman" panose="02020603050405020304" pitchFamily="18" charset="0"/>
                <a:ea typeface="Times New Roman" panose="02020603050405020304" pitchFamily="18" charset="0"/>
              </a:rPr>
              <a:t> 10 </a:t>
            </a:r>
            <a:r>
              <a:rPr lang="ru-RU" sz="1800" dirty="0" err="1">
                <a:effectLst/>
                <a:latin typeface="Times New Roman" panose="02020603050405020304" pitchFamily="18" charset="0"/>
                <a:ea typeface="Times New Roman" panose="02020603050405020304" pitchFamily="18" charset="0"/>
              </a:rPr>
              <a:t>Конституції</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України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відповідно</a:t>
            </a:r>
            <a:r>
              <a:rPr lang="ru-RU" sz="1800" dirty="0">
                <a:effectLst/>
                <a:latin typeface="Times New Roman" panose="02020603050405020304" pitchFamily="18" charset="0"/>
                <a:ea typeface="Times New Roman" panose="02020603050405020304" pitchFamily="18" charset="0"/>
              </a:rPr>
              <a:t> до </a:t>
            </a:r>
            <a:r>
              <a:rPr lang="ru-RU" sz="1800" dirty="0" err="1">
                <a:effectLst/>
                <a:latin typeface="Times New Roman" panose="02020603050405020304" pitchFamily="18" charset="0"/>
                <a:ea typeface="Times New Roman" panose="02020603050405020304" pitchFamily="18" charset="0"/>
              </a:rPr>
              <a:t>якої</a:t>
            </a:r>
            <a:r>
              <a:rPr lang="ru-RU" sz="1800" dirty="0">
                <a:effectLst/>
                <a:latin typeface="Times New Roman" panose="02020603050405020304" pitchFamily="18" charset="0"/>
                <a:ea typeface="Times New Roman" panose="02020603050405020304" pitchFamily="18" charset="0"/>
              </a:rPr>
              <a:t>: “Державною </a:t>
            </a:r>
            <a:r>
              <a:rPr lang="ru-RU" sz="1800" dirty="0" err="1">
                <a:effectLst/>
                <a:latin typeface="Times New Roman" panose="02020603050405020304" pitchFamily="18" charset="0"/>
                <a:ea typeface="Times New Roman" panose="02020603050405020304" pitchFamily="18" charset="0"/>
              </a:rPr>
              <a:t>мовою</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Україні</a:t>
            </a:r>
            <a:r>
              <a:rPr lang="ru-RU" sz="1800" dirty="0">
                <a:effectLst/>
                <a:latin typeface="Times New Roman" panose="02020603050405020304" pitchFamily="18" charset="0"/>
                <a:ea typeface="Times New Roman" panose="02020603050405020304" pitchFamily="18" charset="0"/>
              </a:rPr>
              <a:t> є </a:t>
            </a:r>
            <a:r>
              <a:rPr lang="ru-RU" sz="1800" dirty="0" err="1">
                <a:effectLst/>
                <a:latin typeface="Times New Roman" panose="02020603050405020304" pitchFamily="18" charset="0"/>
                <a:ea typeface="Times New Roman" panose="02020603050405020304" pitchFamily="18" charset="0"/>
              </a:rPr>
              <a:t>українська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мова</a:t>
            </a:r>
            <a:r>
              <a:rPr lang="ru-RU" sz="1800" dirty="0">
                <a:effectLst/>
                <a:latin typeface="Times New Roman" panose="02020603050405020304" pitchFamily="18" charset="0"/>
                <a:ea typeface="Times New Roman" panose="02020603050405020304" pitchFamily="18" charset="0"/>
              </a:rPr>
              <a:t>”.</a:t>
            </a:r>
            <a:endParaRPr lang="ru-UA" sz="1400" dirty="0"/>
          </a:p>
        </p:txBody>
      </p:sp>
      <p:pic>
        <p:nvPicPr>
          <p:cNvPr id="17410" name="Picture 2">
            <a:extLst>
              <a:ext uri="{FF2B5EF4-FFF2-40B4-BE49-F238E27FC236}">
                <a16:creationId xmlns:a16="http://schemas.microsoft.com/office/drawing/2014/main" id="{E37315B3-23F6-4FDB-B123-C900649332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48880"/>
            <a:ext cx="3617960" cy="401940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28 червня - День Конституції України: основні факти">
            <a:extLst>
              <a:ext uri="{FF2B5EF4-FFF2-40B4-BE49-F238E27FC236}">
                <a16:creationId xmlns:a16="http://schemas.microsoft.com/office/drawing/2014/main" id="{0D102DA9-A7B8-4A91-B13D-D51BD67CD8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9030" y="2348880"/>
            <a:ext cx="4408926" cy="40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02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25D3CA-4D36-4B0B-A5BC-52E37DFF605A}"/>
              </a:ext>
            </a:extLst>
          </p:cNvPr>
          <p:cNvSpPr>
            <a:spLocks noGrp="1"/>
          </p:cNvSpPr>
          <p:nvPr>
            <p:ph type="title"/>
          </p:nvPr>
        </p:nvSpPr>
        <p:spPr/>
        <p:txBody>
          <a:bodyPr/>
          <a:lstStyle/>
          <a:p>
            <a:r>
              <a:rPr lang="uk-UA" dirty="0"/>
              <a:t>дякую, що слухали!</a:t>
            </a:r>
            <a:endParaRPr lang="ru-UA" dirty="0"/>
          </a:p>
        </p:txBody>
      </p:sp>
      <p:pic>
        <p:nvPicPr>
          <p:cNvPr id="7" name="Объект 6">
            <a:extLst>
              <a:ext uri="{FF2B5EF4-FFF2-40B4-BE49-F238E27FC236}">
                <a16:creationId xmlns:a16="http://schemas.microsoft.com/office/drawing/2014/main" id="{2F4CA49A-2D76-4F31-8D5E-A65A08A2424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93578" y="2917083"/>
            <a:ext cx="3444875" cy="2592287"/>
          </a:xfrm>
        </p:spPr>
      </p:pic>
    </p:spTree>
    <p:extLst>
      <p:ext uri="{BB962C8B-B14F-4D97-AF65-F5344CB8AC3E}">
        <p14:creationId xmlns:p14="http://schemas.microsoft.com/office/powerpoint/2010/main" val="327865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5" y="404663"/>
            <a:ext cx="2536798" cy="2626401"/>
          </a:xfrm>
        </p:spPr>
        <p:txBody>
          <a:bodyPr>
            <a:normAutofit fontScale="90000"/>
          </a:bodyPr>
          <a:lstStyle/>
          <a:p>
            <a:br>
              <a:rPr lang="uk-UA" dirty="0"/>
            </a:br>
            <a:br>
              <a:rPr lang="uk-UA" dirty="0"/>
            </a:br>
            <a:br>
              <a:rPr lang="uk-UA" dirty="0"/>
            </a:br>
            <a:br>
              <a:rPr lang="uk-UA" dirty="0"/>
            </a:br>
            <a:br>
              <a:rPr lang="uk-UA" dirty="0"/>
            </a:br>
            <a:br>
              <a:rPr lang="uk-UA" dirty="0"/>
            </a:br>
            <a:r>
              <a:rPr lang="uk-UA" dirty="0"/>
              <a:t>Маємо справу  з першим карним та </a:t>
            </a:r>
            <a:r>
              <a:rPr lang="uk-UA" dirty="0" err="1"/>
              <a:t>адмістративно</a:t>
            </a:r>
            <a:r>
              <a:rPr lang="uk-UA" dirty="0"/>
              <a:t>-правовим кодексом українців (окремі  її списки сягають 135 статей).</a:t>
            </a:r>
            <a:endParaRPr lang="ru-RU" dirty="0"/>
          </a:p>
        </p:txBody>
      </p:sp>
      <p:pic>
        <p:nvPicPr>
          <p:cNvPr id="7" name="Содержимое 6" descr="image002.jpg"/>
          <p:cNvPicPr>
            <a:picLocks noGrp="1" noChangeAspect="1"/>
          </p:cNvPicPr>
          <p:nvPr>
            <p:ph idx="1"/>
          </p:nvPr>
        </p:nvPicPr>
        <p:blipFill>
          <a:blip r:embed="rId2" cstate="print"/>
          <a:stretch>
            <a:fillRect/>
          </a:stretch>
        </p:blipFill>
        <p:spPr>
          <a:xfrm>
            <a:off x="6084168" y="1793620"/>
            <a:ext cx="2019300" cy="3209925"/>
          </a:xfrm>
        </p:spPr>
      </p:pic>
      <p:sp>
        <p:nvSpPr>
          <p:cNvPr id="4" name="Текст 3"/>
          <p:cNvSpPr>
            <a:spLocks noGrp="1"/>
          </p:cNvSpPr>
          <p:nvPr>
            <p:ph type="body" sz="half" idx="2"/>
          </p:nvPr>
        </p:nvSpPr>
        <p:spPr>
          <a:xfrm>
            <a:off x="1176864" y="3031064"/>
            <a:ext cx="3611159" cy="3134239"/>
          </a:xfrm>
        </p:spPr>
        <p:txBody>
          <a:bodyPr>
            <a:normAutofit fontScale="70000" lnSpcReduction="20000"/>
          </a:bodyPr>
          <a:lstStyle/>
          <a:p>
            <a:pPr>
              <a:lnSpc>
                <a:spcPct val="150000"/>
              </a:lnSpc>
            </a:pPr>
            <a:r>
              <a:rPr lang="uk-UA" u="sng" dirty="0">
                <a:latin typeface="Book Antiqua" pitchFamily="18" charset="0"/>
              </a:rPr>
              <a:t>види правопорушень</a:t>
            </a:r>
            <a:r>
              <a:rPr lang="uk-UA" dirty="0">
                <a:latin typeface="Book Antiqua" pitchFamily="18" charset="0"/>
              </a:rPr>
              <a:t>: </a:t>
            </a:r>
          </a:p>
          <a:p>
            <a:pPr algn="ctr">
              <a:lnSpc>
                <a:spcPct val="150000"/>
              </a:lnSpc>
            </a:pPr>
            <a:r>
              <a:rPr lang="uk-UA" dirty="0" err="1">
                <a:solidFill>
                  <a:srgbClr val="FF0000"/>
                </a:solidFill>
                <a:latin typeface="Book Antiqua" pitchFamily="18" charset="0"/>
              </a:rPr>
              <a:t>оуби</a:t>
            </a:r>
            <a:r>
              <a:rPr lang="uk-UA" dirty="0">
                <a:solidFill>
                  <a:srgbClr val="FF0000"/>
                </a:solidFill>
                <a:latin typeface="Book Antiqua" pitchFamily="18" charset="0"/>
              </a:rPr>
              <a:t>, тать, татьба, творити криво, творити пакости, ускочити(втекти), да </a:t>
            </a:r>
            <a:r>
              <a:rPr lang="uk-UA" dirty="0" err="1">
                <a:solidFill>
                  <a:srgbClr val="FF0000"/>
                </a:solidFill>
                <a:latin typeface="Book Antiqua" pitchFamily="18" charset="0"/>
              </a:rPr>
              <a:t>ищють</a:t>
            </a:r>
            <a:r>
              <a:rPr lang="uk-UA" dirty="0">
                <a:solidFill>
                  <a:srgbClr val="FF0000"/>
                </a:solidFill>
                <a:latin typeface="Book Antiqua" pitchFamily="18" charset="0"/>
              </a:rPr>
              <a:t>; тяжа, клятва, закон, </a:t>
            </a:r>
            <a:r>
              <a:rPr lang="uk-UA" dirty="0" err="1">
                <a:solidFill>
                  <a:srgbClr val="FF0000"/>
                </a:solidFill>
                <a:latin typeface="Book Antiqua" pitchFamily="18" charset="0"/>
              </a:rPr>
              <a:t>рухло</a:t>
            </a:r>
            <a:r>
              <a:rPr lang="uk-UA" dirty="0">
                <a:solidFill>
                  <a:srgbClr val="FF0000"/>
                </a:solidFill>
                <a:latin typeface="Book Antiqua" pitchFamily="18" charset="0"/>
              </a:rPr>
              <a:t>, лице). </a:t>
            </a:r>
          </a:p>
          <a:p>
            <a:pPr>
              <a:lnSpc>
                <a:spcPct val="150000"/>
              </a:lnSpc>
            </a:pPr>
            <a:endParaRPr lang="uk-UA" dirty="0">
              <a:latin typeface="Book Antiqua" pitchFamily="18" charset="0"/>
            </a:endParaRPr>
          </a:p>
          <a:p>
            <a:pPr algn="ctr">
              <a:lnSpc>
                <a:spcPct val="150000"/>
              </a:lnSpc>
            </a:pPr>
            <a:r>
              <a:rPr lang="uk-UA" u="sng" dirty="0">
                <a:latin typeface="Book Antiqua" pitchFamily="18" charset="0"/>
              </a:rPr>
              <a:t>адміністративно-правова</a:t>
            </a:r>
            <a:r>
              <a:rPr lang="uk-UA" dirty="0">
                <a:latin typeface="Book Antiqua" pitchFamily="18" charset="0"/>
              </a:rPr>
              <a:t> лексика: </a:t>
            </a:r>
            <a:r>
              <a:rPr lang="uk-UA" dirty="0" err="1">
                <a:solidFill>
                  <a:srgbClr val="FF0000"/>
                </a:solidFill>
                <a:latin typeface="Book Antiqua" pitchFamily="18" charset="0"/>
              </a:rPr>
              <a:t>вервиння</a:t>
            </a:r>
            <a:r>
              <a:rPr lang="uk-UA" dirty="0">
                <a:solidFill>
                  <a:srgbClr val="FF0000"/>
                </a:solidFill>
                <a:latin typeface="Book Antiqua" pitchFamily="18" charset="0"/>
              </a:rPr>
              <a:t>(община з круговою порукою), </a:t>
            </a:r>
            <a:r>
              <a:rPr lang="uk-UA" dirty="0" err="1">
                <a:solidFill>
                  <a:srgbClr val="FF0000"/>
                </a:solidFill>
                <a:latin typeface="Book Antiqua" pitchFamily="18" charset="0"/>
              </a:rPr>
              <a:t>вервь</a:t>
            </a:r>
            <a:r>
              <a:rPr lang="uk-UA" dirty="0">
                <a:solidFill>
                  <a:srgbClr val="FF0000"/>
                </a:solidFill>
                <a:latin typeface="Book Antiqua" pitchFamily="18" charset="0"/>
              </a:rPr>
              <a:t>(волость, мир), видок(очевидець), </a:t>
            </a:r>
            <a:r>
              <a:rPr lang="uk-UA" dirty="0" err="1">
                <a:solidFill>
                  <a:srgbClr val="FF0000"/>
                </a:solidFill>
                <a:latin typeface="Book Antiqua" pitchFamily="18" charset="0"/>
              </a:rPr>
              <a:t>гостиное</a:t>
            </a:r>
            <a:r>
              <a:rPr lang="uk-UA" dirty="0">
                <a:solidFill>
                  <a:srgbClr val="FF0000"/>
                </a:solidFill>
                <a:latin typeface="Book Antiqua" pitchFamily="18" charset="0"/>
              </a:rPr>
              <a:t>(вид мита), </a:t>
            </a:r>
            <a:r>
              <a:rPr lang="uk-UA" dirty="0" err="1">
                <a:solidFill>
                  <a:srgbClr val="FF0000"/>
                </a:solidFill>
                <a:latin typeface="Book Antiqua" pitchFamily="18" charset="0"/>
              </a:rPr>
              <a:t>гостьба</a:t>
            </a:r>
            <a:r>
              <a:rPr lang="uk-UA" dirty="0">
                <a:solidFill>
                  <a:srgbClr val="FF0000"/>
                </a:solidFill>
                <a:latin typeface="Book Antiqua" pitchFamily="18" charset="0"/>
              </a:rPr>
              <a:t>(торгівля), добиток(мано), духовна грамота(заповіт), </a:t>
            </a:r>
            <a:r>
              <a:rPr lang="uk-UA" dirty="0" err="1">
                <a:solidFill>
                  <a:srgbClr val="FF0000"/>
                </a:solidFill>
                <a:latin typeface="Book Antiqua" pitchFamily="18" charset="0"/>
              </a:rPr>
              <a:t>запа</a:t>
            </a:r>
            <a:r>
              <a:rPr lang="uk-UA" dirty="0">
                <a:solidFill>
                  <a:srgbClr val="FF0000"/>
                </a:solidFill>
                <a:latin typeface="Book Antiqua" pitchFamily="18" charset="0"/>
              </a:rPr>
              <a:t>(підозра), ізвод(доказ), </a:t>
            </a:r>
            <a:r>
              <a:rPr lang="uk-UA" dirty="0" err="1">
                <a:solidFill>
                  <a:srgbClr val="FF0000"/>
                </a:solidFill>
                <a:latin typeface="Book Antiqua" pitchFamily="18" charset="0"/>
              </a:rPr>
              <a:t>істець</a:t>
            </a:r>
            <a:r>
              <a:rPr lang="uk-UA" dirty="0">
                <a:solidFill>
                  <a:srgbClr val="FF0000"/>
                </a:solidFill>
                <a:latin typeface="Book Antiqua" pitchFamily="18" charset="0"/>
              </a:rPr>
              <a:t>(сторона на суді).</a:t>
            </a:r>
            <a:endParaRPr lang="ru-RU" dirty="0">
              <a:solidFill>
                <a:srgbClr val="FF0000"/>
              </a:solidFill>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15337"/>
            <a:ext cx="7848871" cy="1303867"/>
          </a:xfrm>
        </p:spPr>
        <p:txBody>
          <a:bodyPr>
            <a:normAutofit/>
          </a:bodyPr>
          <a:lstStyle/>
          <a:p>
            <a:r>
              <a:rPr lang="uk-UA" dirty="0">
                <a:latin typeface="Izhitsa" pitchFamily="2" charset="0"/>
              </a:rPr>
              <a:t>Мстиславова грамота бл. 1130 р.</a:t>
            </a:r>
            <a:endParaRPr lang="ru-RU" dirty="0">
              <a:latin typeface="Izhitsa" pitchFamily="2" charset="0"/>
            </a:endParaRPr>
          </a:p>
        </p:txBody>
      </p:sp>
      <p:pic>
        <p:nvPicPr>
          <p:cNvPr id="4" name="Рисунок 3">
            <a:extLst>
              <a:ext uri="{FF2B5EF4-FFF2-40B4-BE49-F238E27FC236}">
                <a16:creationId xmlns:a16="http://schemas.microsoft.com/office/drawing/2014/main" id="{DADCD583-14BC-4F83-9ABD-D8F4F471AB98}"/>
              </a:ext>
            </a:extLst>
          </p:cNvPr>
          <p:cNvPicPr>
            <a:picLocks noChangeAspect="1"/>
          </p:cNvPicPr>
          <p:nvPr/>
        </p:nvPicPr>
        <p:blipFill>
          <a:blip r:embed="rId2"/>
          <a:stretch>
            <a:fillRect/>
          </a:stretch>
        </p:blipFill>
        <p:spPr>
          <a:xfrm>
            <a:off x="683568" y="2492896"/>
            <a:ext cx="3096344" cy="3678982"/>
          </a:xfrm>
          <a:prstGeom prst="rect">
            <a:avLst/>
          </a:prstGeom>
        </p:spPr>
      </p:pic>
      <p:pic>
        <p:nvPicPr>
          <p:cNvPr id="5" name="Рисунок 4">
            <a:extLst>
              <a:ext uri="{FF2B5EF4-FFF2-40B4-BE49-F238E27FC236}">
                <a16:creationId xmlns:a16="http://schemas.microsoft.com/office/drawing/2014/main" id="{CD079184-81A6-4252-A7B8-9E8C944C3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56" y="2687255"/>
            <a:ext cx="3910211" cy="1929877"/>
          </a:xfrm>
          <a:prstGeom prst="rect">
            <a:avLst/>
          </a:prstGeom>
        </p:spPr>
      </p:pic>
      <p:sp>
        <p:nvSpPr>
          <p:cNvPr id="7" name="TextBox 6">
            <a:extLst>
              <a:ext uri="{FF2B5EF4-FFF2-40B4-BE49-F238E27FC236}">
                <a16:creationId xmlns:a16="http://schemas.microsoft.com/office/drawing/2014/main" id="{B9844BCB-435A-43E2-9D8C-9C8B14CC3992}"/>
              </a:ext>
            </a:extLst>
          </p:cNvPr>
          <p:cNvSpPr txBox="1"/>
          <p:nvPr/>
        </p:nvSpPr>
        <p:spPr>
          <a:xfrm>
            <a:off x="4788024" y="5517232"/>
            <a:ext cx="4572000" cy="646331"/>
          </a:xfrm>
          <a:prstGeom prst="rect">
            <a:avLst/>
          </a:prstGeom>
          <a:noFill/>
        </p:spPr>
        <p:txBody>
          <a:bodyPr wrap="square">
            <a:spAutoFit/>
          </a:bodyPr>
          <a:lstStyle/>
          <a:p>
            <a:r>
              <a:rPr lang="en-US" dirty="0"/>
              <a:t>https://arheologija.ru/yanin-pechat-mstislavovoy-gramotyi/</a:t>
            </a:r>
            <a:endParaRPr lang="ru-UA" dirty="0"/>
          </a:p>
        </p:txBody>
      </p:sp>
      <p:sp>
        <p:nvSpPr>
          <p:cNvPr id="9" name="TextBox 8">
            <a:extLst>
              <a:ext uri="{FF2B5EF4-FFF2-40B4-BE49-F238E27FC236}">
                <a16:creationId xmlns:a16="http://schemas.microsoft.com/office/drawing/2014/main" id="{31F34D6E-2C7A-4E75-A788-FCE87D574DC3}"/>
              </a:ext>
            </a:extLst>
          </p:cNvPr>
          <p:cNvSpPr txBox="1"/>
          <p:nvPr/>
        </p:nvSpPr>
        <p:spPr>
          <a:xfrm>
            <a:off x="3923928" y="5085184"/>
            <a:ext cx="4968552" cy="369332"/>
          </a:xfrm>
          <a:prstGeom prst="rect">
            <a:avLst/>
          </a:prstGeom>
          <a:noFill/>
        </p:spPr>
        <p:txBody>
          <a:bodyPr wrap="square">
            <a:spAutoFit/>
          </a:bodyPr>
          <a:lstStyle/>
          <a:p>
            <a:pPr algn="l" fontAlgn="base"/>
            <a:r>
              <a:rPr lang="ru-RU" b="1" i="0" u="none" strike="noStrike" dirty="0">
                <a:solidFill>
                  <a:srgbClr val="303030"/>
                </a:solidFill>
                <a:effectLst/>
                <a:latin typeface="Times New Roman" panose="02020603050405020304" pitchFamily="18" charset="0"/>
                <a:hlinkClick r:id="rId4"/>
              </a:rPr>
              <a:t>Янин В.Л. Печать </a:t>
            </a:r>
            <a:r>
              <a:rPr lang="ru-RU" b="1" i="0" u="none" strike="noStrike" dirty="0" err="1">
                <a:solidFill>
                  <a:srgbClr val="303030"/>
                </a:solidFill>
                <a:effectLst/>
                <a:latin typeface="Times New Roman" panose="02020603050405020304" pitchFamily="18" charset="0"/>
                <a:hlinkClick r:id="rId4"/>
              </a:rPr>
              <a:t>Мстиславовой</a:t>
            </a:r>
            <a:r>
              <a:rPr lang="ru-RU" b="1" i="0" u="none" strike="noStrike" dirty="0">
                <a:solidFill>
                  <a:srgbClr val="303030"/>
                </a:solidFill>
                <a:effectLst/>
                <a:latin typeface="Times New Roman" panose="02020603050405020304" pitchFamily="18" charset="0"/>
                <a:hlinkClick r:id="rId4"/>
              </a:rPr>
              <a:t> грамоты</a:t>
            </a:r>
            <a:endParaRPr lang="ru-RU" b="1" i="0" dirty="0">
              <a:solidFill>
                <a:srgbClr val="303030"/>
              </a:solidFill>
              <a:effectLst/>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F99A4C-CEA2-489F-8AE9-BEA089A4B4F3}"/>
              </a:ext>
            </a:extLst>
          </p:cNvPr>
          <p:cNvSpPr>
            <a:spLocks noGrp="1"/>
          </p:cNvSpPr>
          <p:nvPr>
            <p:ph type="title"/>
          </p:nvPr>
        </p:nvSpPr>
        <p:spPr>
          <a:xfrm>
            <a:off x="1176865" y="764704"/>
            <a:ext cx="2536798" cy="504056"/>
          </a:xfrm>
        </p:spPr>
        <p:txBody>
          <a:bodyPr>
            <a:normAutofit fontScale="90000"/>
          </a:bodyPr>
          <a:lstStyle/>
          <a:p>
            <a:r>
              <a:rPr lang="uk-UA" dirty="0"/>
              <a:t>Ознаки ділового стилю ХІ-ХІІІ ст.:</a:t>
            </a:r>
            <a:endParaRPr lang="ru-UA" dirty="0"/>
          </a:p>
        </p:txBody>
      </p:sp>
      <p:sp>
        <p:nvSpPr>
          <p:cNvPr id="4" name="Текст 3">
            <a:extLst>
              <a:ext uri="{FF2B5EF4-FFF2-40B4-BE49-F238E27FC236}">
                <a16:creationId xmlns:a16="http://schemas.microsoft.com/office/drawing/2014/main" id="{AEDAA7B6-A5AA-46A1-A28E-3F1687604FC8}"/>
              </a:ext>
            </a:extLst>
          </p:cNvPr>
          <p:cNvSpPr>
            <a:spLocks noGrp="1"/>
          </p:cNvSpPr>
          <p:nvPr>
            <p:ph type="body" sz="half" idx="2"/>
          </p:nvPr>
        </p:nvSpPr>
        <p:spPr>
          <a:xfrm>
            <a:off x="683568" y="1340768"/>
            <a:ext cx="3600400" cy="4893735"/>
          </a:xfrm>
        </p:spPr>
        <p:txBody>
          <a:bodyPr>
            <a:noAutofit/>
          </a:bodyPr>
          <a:lstStyle/>
          <a:p>
            <a:pPr marL="285750" indent="-285750" algn="just">
              <a:buFont typeface="Wingdings" panose="05000000000000000000" pitchFamily="2" charset="2"/>
              <a:buChar char="q"/>
            </a:pPr>
            <a:r>
              <a:rPr lang="uk-UA" dirty="0">
                <a:effectLst/>
                <a:latin typeface="Times New Roman" panose="02020603050405020304" pitchFamily="18" charset="0"/>
                <a:ea typeface="Times New Roman" panose="02020603050405020304" pitchFamily="18" charset="0"/>
              </a:rPr>
              <a:t>чітка </a:t>
            </a:r>
            <a:r>
              <a:rPr lang="uk-UA" u="sng" dirty="0">
                <a:effectLst/>
                <a:latin typeface="Times New Roman" panose="02020603050405020304" pitchFamily="18" charset="0"/>
                <a:ea typeface="Times New Roman" panose="02020603050405020304" pitchFamily="18" charset="0"/>
              </a:rPr>
              <a:t>структурованість</a:t>
            </a:r>
            <a:r>
              <a:rPr lang="uk-UA" dirty="0">
                <a:effectLst/>
                <a:latin typeface="Times New Roman" panose="02020603050405020304" pitchFamily="18" charset="0"/>
                <a:ea typeface="Times New Roman" panose="02020603050405020304" pitchFamily="18" charset="0"/>
              </a:rPr>
              <a:t> тексту - маркер як сучасних, так і тогочасних ділових документів і головна ознака й вимога </a:t>
            </a:r>
            <a:r>
              <a:rPr lang="ru-RU" dirty="0" err="1">
                <a:effectLst/>
                <a:latin typeface="Times New Roman" panose="02020603050405020304" pitchFamily="18" charset="0"/>
                <a:ea typeface="Times New Roman" panose="02020603050405020304" pitchFamily="18" charset="0"/>
              </a:rPr>
              <a:t>ділового</a:t>
            </a:r>
            <a:r>
              <a:rPr lang="ru-RU" dirty="0">
                <a:effectLst/>
                <a:latin typeface="Times New Roman" panose="02020603050405020304" pitchFamily="18" charset="0"/>
                <a:ea typeface="Times New Roman" panose="02020603050405020304" pitchFamily="18" charset="0"/>
              </a:rPr>
              <a:t> </a:t>
            </a:r>
            <a:r>
              <a:rPr lang="uk-UA" dirty="0">
                <a:effectLst/>
                <a:latin typeface="Times New Roman" panose="02020603050405020304" pitchFamily="18" charset="0"/>
                <a:ea typeface="Times New Roman" panose="02020603050405020304" pitchFamily="18" charset="0"/>
              </a:rPr>
              <a:t>документа;</a:t>
            </a:r>
          </a:p>
          <a:p>
            <a:pPr marL="285750" indent="-285750" algn="just">
              <a:buFont typeface="Wingdings" panose="05000000000000000000" pitchFamily="2" charset="2"/>
              <a:buChar char="q"/>
            </a:pPr>
            <a:r>
              <a:rPr lang="ru-RU" u="sng" dirty="0" err="1">
                <a:effectLst/>
                <a:latin typeface="Times New Roman" panose="02020603050405020304" pitchFamily="18" charset="0"/>
                <a:ea typeface="Times New Roman" panose="02020603050405020304" pitchFamily="18" charset="0"/>
              </a:rPr>
              <a:t>зародження</a:t>
            </a:r>
            <a:r>
              <a:rPr lang="ru-RU" u="sng" dirty="0">
                <a:effectLst/>
                <a:latin typeface="Times New Roman" panose="02020603050405020304" pitchFamily="18" charset="0"/>
                <a:ea typeface="Times New Roman" panose="02020603050405020304" pitchFamily="18" charset="0"/>
              </a:rPr>
              <a:t> формул-</a:t>
            </a:r>
            <a:r>
              <a:rPr lang="ru-RU" u="sng" dirty="0" err="1">
                <a:effectLst/>
                <a:latin typeface="Times New Roman" panose="02020603050405020304" pitchFamily="18" charset="0"/>
                <a:ea typeface="Times New Roman" panose="02020603050405020304" pitchFamily="18" charset="0"/>
              </a:rPr>
              <a:t>штампів</a:t>
            </a:r>
            <a:r>
              <a:rPr lang="ru-RU" u="sng" dirty="0">
                <a:latin typeface="Times New Roman" panose="02020603050405020304" pitchFamily="18" charset="0"/>
                <a:ea typeface="Times New Roman" panose="02020603050405020304" pitchFamily="18" charset="0"/>
              </a:rPr>
              <a:t>;</a:t>
            </a:r>
          </a:p>
          <a:p>
            <a:pPr marL="285750" indent="-285750" algn="just">
              <a:buFont typeface="Wingdings" panose="05000000000000000000" pitchFamily="2" charset="2"/>
              <a:buChar char="q"/>
            </a:pPr>
            <a:r>
              <a:rPr lang="uk-UA" dirty="0">
                <a:effectLst/>
                <a:latin typeface="Times New Roman" panose="02020603050405020304" pitchFamily="18" charset="0"/>
                <a:ea typeface="Times New Roman" panose="02020603050405020304" pitchFamily="18" charset="0"/>
              </a:rPr>
              <a:t>у </a:t>
            </a:r>
            <a:r>
              <a:rPr lang="ru-RU" u="sng" dirty="0" err="1">
                <a:effectLst/>
                <a:latin typeface="Times New Roman" panose="02020603050405020304" pitchFamily="18" charset="0"/>
                <a:ea typeface="Times New Roman" panose="02020603050405020304" pitchFamily="18" charset="0"/>
              </a:rPr>
              <a:t>синтаксисі</a:t>
            </a:r>
            <a:r>
              <a:rPr lang="ru-RU" u="sng"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переважають</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конструкції</a:t>
            </a:r>
            <a:r>
              <a:rPr lang="ru-RU" dirty="0">
                <a:effectLst/>
                <a:latin typeface="Times New Roman" panose="02020603050405020304" pitchFamily="18" charset="0"/>
                <a:ea typeface="Times New Roman" panose="02020603050405020304" pitchFamily="18" charset="0"/>
              </a:rPr>
              <a:t> з </a:t>
            </a:r>
            <a:r>
              <a:rPr lang="ru-RU" dirty="0" err="1">
                <a:effectLst/>
                <a:latin typeface="Times New Roman" panose="02020603050405020304" pitchFamily="18" charset="0"/>
                <a:ea typeface="Times New Roman" panose="02020603050405020304" pitchFamily="18" charset="0"/>
              </a:rPr>
              <a:t>умовно</a:t>
            </a:r>
            <a:r>
              <a:rPr lang="ru-RU" dirty="0">
                <a:effectLst/>
                <a:latin typeface="Times New Roman" panose="02020603050405020304" pitchFamily="18" charset="0"/>
                <a:ea typeface="Times New Roman" panose="02020603050405020304" pitchFamily="18" charset="0"/>
              </a:rPr>
              <a:t>-часовою </a:t>
            </a:r>
            <a:r>
              <a:rPr lang="ru-RU" dirty="0" err="1">
                <a:effectLst/>
                <a:latin typeface="Times New Roman" panose="02020603050405020304" pitchFamily="18" charset="0"/>
                <a:ea typeface="Times New Roman" panose="02020603050405020304" pitchFamily="18" charset="0"/>
              </a:rPr>
              <a:t>взаємозалежністю</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які</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відповідають</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вимогам</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офіційного</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текстотворення</a:t>
            </a:r>
            <a:r>
              <a:rPr lang="ru-RU" dirty="0">
                <a:latin typeface="Times New Roman" panose="02020603050405020304" pitchFamily="18"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uk-UA" dirty="0">
                <a:effectLst/>
                <a:latin typeface="Times New Roman" panose="02020603050405020304" pitchFamily="18" charset="0"/>
                <a:ea typeface="Times New Roman" panose="02020603050405020304" pitchFamily="18" charset="0"/>
              </a:rPr>
              <a:t>д</a:t>
            </a:r>
            <a:r>
              <a:rPr lang="ru-RU" dirty="0" err="1">
                <a:effectLst/>
                <a:latin typeface="Times New Roman" panose="02020603050405020304" pitchFamily="18" charset="0"/>
                <a:ea typeface="Times New Roman" panose="02020603050405020304" pitchFamily="18" charset="0"/>
              </a:rPr>
              <a:t>осить</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регламентованими</a:t>
            </a:r>
            <a:r>
              <a:rPr lang="uk-UA" dirty="0">
                <a:effectLst/>
                <a:latin typeface="Times New Roman" panose="02020603050405020304" pitchFamily="18" charset="0"/>
                <a:ea typeface="Times New Roman" panose="02020603050405020304" pitchFamily="18" charset="0"/>
              </a:rPr>
              <a:t> (а це також визначальна ознака ділового стилю) </a:t>
            </a:r>
            <a:r>
              <a:rPr lang="ru-RU" dirty="0" err="1">
                <a:effectLst/>
                <a:latin typeface="Times New Roman" panose="02020603050405020304" pitchFamily="18" charset="0"/>
                <a:ea typeface="Times New Roman" panose="02020603050405020304" pitchFamily="18" charset="0"/>
              </a:rPr>
              <a:t>були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вимоги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щодо</a:t>
            </a:r>
            <a:r>
              <a:rPr lang="ru-RU" dirty="0">
                <a:effectLst/>
                <a:latin typeface="Times New Roman" panose="02020603050405020304" pitchFamily="18" charset="0"/>
                <a:ea typeface="Times New Roman" panose="02020603050405020304" pitchFamily="18" charset="0"/>
              </a:rPr>
              <a:t> </a:t>
            </a:r>
            <a:r>
              <a:rPr lang="ru-RU" u="sng" dirty="0" err="1">
                <a:effectLst/>
                <a:latin typeface="Times New Roman" panose="02020603050405020304" pitchFamily="18" charset="0"/>
                <a:ea typeface="Times New Roman" panose="02020603050405020304" pitchFamily="18" charset="0"/>
              </a:rPr>
              <a:t>оформлення</a:t>
            </a:r>
            <a:r>
              <a:rPr lang="ru-RU" u="sng"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окремих</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елементів</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ділових</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документів</a:t>
            </a:r>
            <a:r>
              <a:rPr lang="ru-RU" dirty="0">
                <a:latin typeface="Times New Roman" panose="02020603050405020304" pitchFamily="18" charset="0"/>
                <a:ea typeface="Times New Roman" panose="02020603050405020304" pitchFamily="18" charset="0"/>
              </a:rPr>
              <a:t>;</a:t>
            </a:r>
            <a:endParaRPr lang="uk-UA" dirty="0">
              <a:effectLst/>
              <a:latin typeface="Times New Roman" panose="02020603050405020304" pitchFamily="18" charset="0"/>
              <a:ea typeface="Times New Roman" panose="02020603050405020304" pitchFamily="18" charset="0"/>
            </a:endParaRPr>
          </a:p>
        </p:txBody>
      </p:sp>
      <p:pic>
        <p:nvPicPr>
          <p:cNvPr id="1028" name="Picture 4" descr="Руська Правда — Вікіпедія">
            <a:extLst>
              <a:ext uri="{FF2B5EF4-FFF2-40B4-BE49-F238E27FC236}">
                <a16:creationId xmlns:a16="http://schemas.microsoft.com/office/drawing/2014/main" id="{B280538F-D4D3-44E2-8EFA-0CA8716CE2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764704"/>
            <a:ext cx="2667000" cy="3530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50ECAC-288F-49AC-B999-1EF38D7DBBB2}"/>
              </a:ext>
            </a:extLst>
          </p:cNvPr>
          <p:cNvSpPr txBox="1"/>
          <p:nvPr/>
        </p:nvSpPr>
        <p:spPr>
          <a:xfrm>
            <a:off x="4283968" y="4581128"/>
            <a:ext cx="4176464" cy="1200329"/>
          </a:xfrm>
          <a:prstGeom prst="rect">
            <a:avLst/>
          </a:prstGeom>
          <a:noFill/>
        </p:spPr>
        <p:txBody>
          <a:bodyPr wrap="square">
            <a:spAutoFit/>
          </a:bodyPr>
          <a:lstStyle/>
          <a:p>
            <a:pPr marL="285750" indent="-285750">
              <a:buFont typeface="Wingdings" panose="05000000000000000000" pitchFamily="2" charset="2"/>
              <a:buChar char="q"/>
            </a:pPr>
            <a:r>
              <a:rPr lang="uk-UA" sz="1800" u="sng" dirty="0">
                <a:effectLst/>
                <a:latin typeface="Times New Roman" panose="02020603050405020304" pitchFamily="18" charset="0"/>
                <a:ea typeface="Times New Roman" panose="02020603050405020304" pitchFamily="18" charset="0"/>
              </a:rPr>
              <a:t>лексичні особливості </a:t>
            </a:r>
            <a:r>
              <a:rPr lang="uk-UA" sz="1800" dirty="0">
                <a:effectLst/>
                <a:latin typeface="Times New Roman" panose="02020603050405020304" pitchFamily="18" charset="0"/>
                <a:ea typeface="Times New Roman" panose="02020603050405020304" pitchFamily="18" charset="0"/>
              </a:rPr>
              <a:t>(штампи, канцеляризми, термінологія адміністрування, відсутність лексико-стилістичної емоційності(тропів))</a:t>
            </a:r>
            <a:endParaRPr lang="ru-UA" dirty="0"/>
          </a:p>
        </p:txBody>
      </p:sp>
    </p:spTree>
    <p:extLst>
      <p:ext uri="{BB962C8B-B14F-4D97-AF65-F5344CB8AC3E}">
        <p14:creationId xmlns:p14="http://schemas.microsoft.com/office/powerpoint/2010/main" val="350620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71F40-B982-46C4-AE43-F8A197BFCDAD}"/>
              </a:ext>
            </a:extLst>
          </p:cNvPr>
          <p:cNvSpPr>
            <a:spLocks noGrp="1"/>
          </p:cNvSpPr>
          <p:nvPr>
            <p:ph type="title"/>
          </p:nvPr>
        </p:nvSpPr>
        <p:spPr/>
        <p:txBody>
          <a:bodyPr/>
          <a:lstStyle/>
          <a:p>
            <a:r>
              <a:rPr lang="uk-UA" sz="1800" b="1" dirty="0">
                <a:effectLst/>
                <a:latin typeface="Times New Roman" panose="02020603050405020304" pitchFamily="18" charset="0"/>
                <a:ea typeface="Times New Roman" panose="02020603050405020304" pitchFamily="18" charset="0"/>
              </a:rPr>
              <a:t>Питання 2. Розширення жанрів ділового стилю та його термінологічне наповнення й стандартизація  в  ХУ</a:t>
            </a:r>
            <a:r>
              <a:rPr lang="ru-RU" sz="1800" b="1" dirty="0">
                <a:effectLst/>
                <a:latin typeface="Times New Roman" panose="02020603050405020304" pitchFamily="18" charset="0"/>
                <a:ea typeface="Times New Roman" panose="02020603050405020304" pitchFamily="18" charset="0"/>
              </a:rPr>
              <a:t>-ХУ</a:t>
            </a:r>
            <a:r>
              <a:rPr lang="uk-UA" sz="1800" b="1" dirty="0">
                <a:effectLst/>
                <a:latin typeface="Times New Roman" panose="02020603050405020304" pitchFamily="18" charset="0"/>
                <a:ea typeface="Times New Roman" panose="02020603050405020304" pitchFamily="18" charset="0"/>
              </a:rPr>
              <a:t>ІІІ</a:t>
            </a:r>
            <a:r>
              <a:rPr lang="ru-RU" sz="1800" b="1" dirty="0">
                <a:effectLst/>
                <a:latin typeface="Times New Roman" panose="02020603050405020304" pitchFamily="18" charset="0"/>
                <a:ea typeface="Times New Roman" panose="02020603050405020304" pitchFamily="18" charset="0"/>
              </a:rPr>
              <a:t>ст. </a:t>
            </a:r>
            <a:br>
              <a:rPr lang="ru-UA" sz="1800" dirty="0">
                <a:effectLst/>
                <a:latin typeface="Times New Roman" panose="02020603050405020304" pitchFamily="18" charset="0"/>
                <a:ea typeface="Times New Roman" panose="02020603050405020304" pitchFamily="18" charset="0"/>
              </a:rPr>
            </a:br>
            <a:endParaRPr lang="ru-UA" dirty="0"/>
          </a:p>
        </p:txBody>
      </p:sp>
      <p:pic>
        <p:nvPicPr>
          <p:cNvPr id="2050" name="Picture 2" descr="Жалувані грамоти Києву. Делімарський Р. Маґдебургзьке право у Києві">
            <a:extLst>
              <a:ext uri="{FF2B5EF4-FFF2-40B4-BE49-F238E27FC236}">
                <a16:creationId xmlns:a16="http://schemas.microsoft.com/office/drawing/2014/main" id="{CC92ADD0-B463-4D54-9A99-929A216019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2664295"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Магдебурзьке право міста Києва">
            <a:extLst>
              <a:ext uri="{FF2B5EF4-FFF2-40B4-BE49-F238E27FC236}">
                <a16:creationId xmlns:a16="http://schemas.microsoft.com/office/drawing/2014/main" id="{FEB96E87-8BFD-41D1-90D0-8BFF4D5E3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33361"/>
            <a:ext cx="3312368" cy="3451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88A156-5273-4D5B-BD60-E3624FA19CA2}"/>
              </a:ext>
            </a:extLst>
          </p:cNvPr>
          <p:cNvSpPr txBox="1"/>
          <p:nvPr/>
        </p:nvSpPr>
        <p:spPr>
          <a:xfrm>
            <a:off x="4427984" y="5803694"/>
            <a:ext cx="5148064" cy="369332"/>
          </a:xfrm>
          <a:prstGeom prst="rect">
            <a:avLst/>
          </a:prstGeom>
          <a:noFill/>
        </p:spPr>
        <p:txBody>
          <a:bodyPr wrap="square">
            <a:spAutoFit/>
          </a:bodyPr>
          <a:lstStyle/>
          <a:p>
            <a:r>
              <a:rPr lang="uk-UA" b="0" i="0" u="sng" strike="noStrike" dirty="0">
                <a:effectLst/>
                <a:latin typeface="Roboto-Medium"/>
                <a:hlinkClick r:id="rId4" tooltip="Магдебурзьке право міста Києва">
                  <a:extLst>
                    <a:ext uri="{A12FA001-AC4F-418D-AE19-62706E023703}">
                      <ahyp:hlinkClr xmlns:ahyp="http://schemas.microsoft.com/office/drawing/2018/hyperlinkcolor" val="tx"/>
                    </a:ext>
                  </a:extLst>
                </a:hlinkClick>
              </a:rPr>
              <a:t>Магдебурзьке право міста Києва</a:t>
            </a:r>
            <a:r>
              <a:rPr lang="uk-UA" b="0" i="0" u="sng" strike="noStrike" dirty="0">
                <a:effectLst/>
                <a:latin typeface="Roboto-Medium"/>
              </a:rPr>
              <a:t> </a:t>
            </a:r>
            <a:r>
              <a:rPr lang="uk-UA" b="0" i="0" u="none" strike="noStrike" dirty="0">
                <a:solidFill>
                  <a:srgbClr val="3C4043"/>
                </a:solidFill>
                <a:effectLst/>
                <a:latin typeface="Roboto-Medium"/>
              </a:rPr>
              <a:t>ХУ ст.</a:t>
            </a:r>
            <a:endParaRPr lang="ru-UA" dirty="0"/>
          </a:p>
        </p:txBody>
      </p:sp>
      <p:sp>
        <p:nvSpPr>
          <p:cNvPr id="9" name="TextBox 8">
            <a:extLst>
              <a:ext uri="{FF2B5EF4-FFF2-40B4-BE49-F238E27FC236}">
                <a16:creationId xmlns:a16="http://schemas.microsoft.com/office/drawing/2014/main" id="{9EA551D2-3F4C-4542-A0DC-6C94E6CA500D}"/>
              </a:ext>
            </a:extLst>
          </p:cNvPr>
          <p:cNvSpPr txBox="1"/>
          <p:nvPr/>
        </p:nvSpPr>
        <p:spPr>
          <a:xfrm>
            <a:off x="888436" y="5888169"/>
            <a:ext cx="2819468" cy="369332"/>
          </a:xfrm>
          <a:prstGeom prst="rect">
            <a:avLst/>
          </a:prstGeom>
          <a:noFill/>
        </p:spPr>
        <p:txBody>
          <a:bodyPr wrap="square">
            <a:spAutoFit/>
          </a:bodyPr>
          <a:lstStyle/>
          <a:p>
            <a:r>
              <a:rPr lang="uk-UA" dirty="0"/>
              <a:t>Жалувані грамоти Києву</a:t>
            </a:r>
            <a:endParaRPr lang="ru-UA" dirty="0"/>
          </a:p>
        </p:txBody>
      </p:sp>
    </p:spTree>
    <p:extLst>
      <p:ext uri="{BB962C8B-B14F-4D97-AF65-F5344CB8AC3E}">
        <p14:creationId xmlns:p14="http://schemas.microsoft.com/office/powerpoint/2010/main" val="320660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36595F-5ADB-4414-9F88-D692B700C2E0}"/>
              </a:ext>
            </a:extLst>
          </p:cNvPr>
          <p:cNvSpPr>
            <a:spLocks noGrp="1"/>
          </p:cNvSpPr>
          <p:nvPr>
            <p:ph type="title"/>
          </p:nvPr>
        </p:nvSpPr>
        <p:spPr>
          <a:xfrm>
            <a:off x="457200" y="273050"/>
            <a:ext cx="3008313" cy="3299966"/>
          </a:xfrm>
        </p:spPr>
        <p:txBody>
          <a:bodyPr>
            <a:normAutofit fontScale="90000"/>
          </a:bodyPr>
          <a:lstStyle/>
          <a:p>
            <a:r>
              <a:rPr lang="uk-UA" dirty="0"/>
              <a:t>У 14-16 століттях узвичаєно було традиції діловодства, які були відомі в попередню добу й поширилися нові жанри ділового стилю, наприклад, світські адміністративні статути, універсали. </a:t>
            </a:r>
            <a:endParaRPr lang="ru-UA" sz="1400" dirty="0"/>
          </a:p>
        </p:txBody>
      </p:sp>
      <p:pic>
        <p:nvPicPr>
          <p:cNvPr id="5" name="Объект 4">
            <a:extLst>
              <a:ext uri="{FF2B5EF4-FFF2-40B4-BE49-F238E27FC236}">
                <a16:creationId xmlns:a16="http://schemas.microsoft.com/office/drawing/2014/main" id="{5363FF9B-6B14-4BF6-834E-677D4E6AF862}"/>
              </a:ext>
            </a:extLst>
          </p:cNvPr>
          <p:cNvPicPr>
            <a:picLocks noGrp="1" noChangeAspect="1"/>
          </p:cNvPicPr>
          <p:nvPr>
            <p:ph idx="1"/>
          </p:nvPr>
        </p:nvPicPr>
        <p:blipFill>
          <a:blip r:embed="rId2"/>
          <a:stretch>
            <a:fillRect/>
          </a:stretch>
        </p:blipFill>
        <p:spPr>
          <a:xfrm>
            <a:off x="3635896" y="1628800"/>
            <a:ext cx="4792142" cy="3911822"/>
          </a:xfrm>
          <a:prstGeom prst="rect">
            <a:avLst/>
          </a:prstGeom>
        </p:spPr>
      </p:pic>
      <p:sp>
        <p:nvSpPr>
          <p:cNvPr id="4" name="Текст 3">
            <a:extLst>
              <a:ext uri="{FF2B5EF4-FFF2-40B4-BE49-F238E27FC236}">
                <a16:creationId xmlns:a16="http://schemas.microsoft.com/office/drawing/2014/main" id="{B778DA72-7B4D-4701-805F-67ABED0C3C8E}"/>
              </a:ext>
            </a:extLst>
          </p:cNvPr>
          <p:cNvSpPr>
            <a:spLocks noGrp="1"/>
          </p:cNvSpPr>
          <p:nvPr>
            <p:ph type="body" sz="half" idx="2"/>
          </p:nvPr>
        </p:nvSpPr>
        <p:spPr>
          <a:xfrm>
            <a:off x="457200" y="3573016"/>
            <a:ext cx="3008313" cy="2553147"/>
          </a:xfrm>
        </p:spPr>
        <p:txBody>
          <a:bodyPr>
            <a:normAutofit fontScale="77500" lnSpcReduction="20000"/>
          </a:bodyPr>
          <a:lstStyle/>
          <a:p>
            <a:r>
              <a:rPr lang="ru-RU" sz="1600" dirty="0" err="1">
                <a:latin typeface="Izhitsa" pitchFamily="2" charset="0"/>
              </a:rPr>
              <a:t>Універсал</a:t>
            </a:r>
            <a:r>
              <a:rPr lang="ru-RU" sz="1600" dirty="0">
                <a:latin typeface="Izhitsa" pitchFamily="2" charset="0"/>
              </a:rPr>
              <a:t> короля </a:t>
            </a:r>
            <a:r>
              <a:rPr lang="ru-RU" sz="1600" dirty="0" err="1">
                <a:latin typeface="Izhitsa" pitchFamily="2" charset="0"/>
              </a:rPr>
              <a:t>Сигізмунда</a:t>
            </a:r>
            <a:r>
              <a:rPr lang="ru-RU" sz="1600" dirty="0">
                <a:latin typeface="Izhitsa" pitchFamily="2" charset="0"/>
              </a:rPr>
              <a:t> ІІІ з </a:t>
            </a:r>
            <a:r>
              <a:rPr lang="ru-RU" sz="1600" dirty="0" err="1">
                <a:latin typeface="Izhitsa" pitchFamily="2" charset="0"/>
              </a:rPr>
              <a:t>нагадуванням</a:t>
            </a:r>
            <a:r>
              <a:rPr lang="ru-RU" sz="1600" dirty="0">
                <a:latin typeface="Izhitsa" pitchFamily="2" charset="0"/>
              </a:rPr>
              <a:t> </a:t>
            </a:r>
            <a:r>
              <a:rPr lang="ru-RU" sz="1600" dirty="0" err="1">
                <a:latin typeface="Izhitsa" pitchFamily="2" charset="0"/>
              </a:rPr>
              <a:t>шляхті</a:t>
            </a:r>
            <a:r>
              <a:rPr lang="ru-RU" sz="1600" dirty="0">
                <a:latin typeface="Izhitsa" pitchFamily="2" charset="0"/>
              </a:rPr>
              <a:t> та </a:t>
            </a:r>
            <a:r>
              <a:rPr lang="ru-RU" sz="1600" dirty="0" err="1">
                <a:latin typeface="Izhitsa" pitchFamily="2" charset="0"/>
              </a:rPr>
              <a:t>всім</a:t>
            </a:r>
            <a:r>
              <a:rPr lang="ru-RU" sz="1600" dirty="0">
                <a:latin typeface="Izhitsa" pitchFamily="2" charset="0"/>
              </a:rPr>
              <a:t> жителям </a:t>
            </a:r>
            <a:r>
              <a:rPr lang="ru-RU" sz="1600" dirty="0" err="1">
                <a:latin typeface="Izhitsa" pitchFamily="2" charset="0"/>
              </a:rPr>
              <a:t>Речі</a:t>
            </a:r>
            <a:r>
              <a:rPr lang="ru-RU" sz="1600" dirty="0">
                <a:latin typeface="Izhitsa" pitchFamily="2" charset="0"/>
              </a:rPr>
              <a:t> </a:t>
            </a:r>
            <a:r>
              <a:rPr lang="ru-RU" sz="1600" dirty="0" err="1">
                <a:latin typeface="Izhitsa" pitchFamily="2" charset="0"/>
              </a:rPr>
              <a:t>Посполитої</a:t>
            </a:r>
            <a:r>
              <a:rPr lang="ru-RU" sz="1600" dirty="0">
                <a:latin typeface="Izhitsa" pitchFamily="2" charset="0"/>
              </a:rPr>
              <a:t>, а </a:t>
            </a:r>
            <a:r>
              <a:rPr lang="ru-RU" sz="1600" dirty="0" err="1">
                <a:latin typeface="Izhitsa" pitchFamily="2" charset="0"/>
              </a:rPr>
              <a:t>також</a:t>
            </a:r>
            <a:r>
              <a:rPr lang="ru-RU" sz="1600" dirty="0">
                <a:latin typeface="Izhitsa" pitchFamily="2" charset="0"/>
              </a:rPr>
              <a:t> </a:t>
            </a:r>
            <a:r>
              <a:rPr lang="ru-RU" sz="1600" dirty="0" err="1">
                <a:latin typeface="Izhitsa" pitchFamily="2" charset="0"/>
              </a:rPr>
              <a:t>урядовцям</a:t>
            </a:r>
            <a:r>
              <a:rPr lang="ru-RU" sz="1600" dirty="0">
                <a:latin typeface="Izhitsa" pitchFamily="2" charset="0"/>
              </a:rPr>
              <a:t> </a:t>
            </a:r>
            <a:r>
              <a:rPr lang="ru-RU" sz="1600" dirty="0" err="1">
                <a:latin typeface="Izhitsa" pitchFamily="2" charset="0"/>
              </a:rPr>
              <a:t>Київського</a:t>
            </a:r>
            <a:r>
              <a:rPr lang="ru-RU" sz="1600" dirty="0">
                <a:latin typeface="Izhitsa" pitchFamily="2" charset="0"/>
              </a:rPr>
              <a:t>, </a:t>
            </a:r>
            <a:r>
              <a:rPr lang="ru-RU" sz="1600" dirty="0" err="1">
                <a:latin typeface="Izhitsa" pitchFamily="2" charset="0"/>
              </a:rPr>
              <a:t>Брацлавського</a:t>
            </a:r>
            <a:r>
              <a:rPr lang="ru-RU" sz="1600" dirty="0">
                <a:latin typeface="Izhitsa" pitchFamily="2" charset="0"/>
              </a:rPr>
              <a:t> і </a:t>
            </a:r>
            <a:r>
              <a:rPr lang="ru-RU" sz="1600" dirty="0" err="1">
                <a:latin typeface="Izhitsa" pitchFamily="2" charset="0"/>
              </a:rPr>
              <a:t>Волинського</a:t>
            </a:r>
            <a:r>
              <a:rPr lang="ru-RU" sz="1600" dirty="0">
                <a:latin typeface="Izhitsa" pitchFamily="2" charset="0"/>
              </a:rPr>
              <a:t> </a:t>
            </a:r>
            <a:r>
              <a:rPr lang="ru-RU" sz="1600" dirty="0" err="1">
                <a:latin typeface="Izhitsa" pitchFamily="2" charset="0"/>
              </a:rPr>
              <a:t>воєводств</a:t>
            </a:r>
            <a:r>
              <a:rPr lang="ru-RU" sz="1600" dirty="0">
                <a:latin typeface="Izhitsa" pitchFamily="2" charset="0"/>
              </a:rPr>
              <a:t> про </a:t>
            </a:r>
            <a:r>
              <a:rPr lang="ru-RU" sz="1600" dirty="0" err="1">
                <a:latin typeface="Izhitsa" pitchFamily="2" charset="0"/>
              </a:rPr>
              <a:t>відкладення</a:t>
            </a:r>
            <a:r>
              <a:rPr lang="ru-RU" sz="1600" dirty="0">
                <a:latin typeface="Izhitsa" pitchFamily="2" charset="0"/>
              </a:rPr>
              <a:t> </a:t>
            </a:r>
            <a:r>
              <a:rPr lang="ru-RU" sz="1600" dirty="0" err="1">
                <a:latin typeface="Izhitsa" pitchFamily="2" charset="0"/>
              </a:rPr>
              <a:t>розгляду</a:t>
            </a:r>
            <a:r>
              <a:rPr lang="ru-RU" sz="1600" dirty="0">
                <a:latin typeface="Izhitsa" pitchFamily="2" charset="0"/>
              </a:rPr>
              <a:t> в судах </a:t>
            </a:r>
            <a:r>
              <a:rPr lang="uk-UA" sz="1600" dirty="0">
                <a:latin typeface="Izhitsa" pitchFamily="2" charset="0"/>
              </a:rPr>
              <a:t>усіх справ з брацлавським підкоморієм Лавріном </a:t>
            </a:r>
            <a:r>
              <a:rPr lang="uk-UA" sz="1600" dirty="0" err="1">
                <a:latin typeface="Izhitsa" pitchFamily="2" charset="0"/>
              </a:rPr>
              <a:t>Пісочинським</a:t>
            </a:r>
            <a:r>
              <a:rPr lang="uk-UA" sz="1600" dirty="0">
                <a:latin typeface="Izhitsa" pitchFamily="2" charset="0"/>
              </a:rPr>
              <a:t> до звільнення його від депутатських </a:t>
            </a:r>
            <a:r>
              <a:rPr lang="ru-RU" sz="1600" dirty="0" err="1">
                <a:latin typeface="Izhitsa" pitchFamily="2" charset="0"/>
              </a:rPr>
              <a:t>обов’язків</a:t>
            </a:r>
            <a:r>
              <a:rPr lang="ru-RU" sz="1600" dirty="0">
                <a:latin typeface="Izhitsa" pitchFamily="2" charset="0"/>
              </a:rPr>
              <a:t> </a:t>
            </a:r>
            <a:r>
              <a:rPr lang="ru-RU" sz="1600" dirty="0" err="1">
                <a:latin typeface="Izhitsa" pitchFamily="2" charset="0"/>
              </a:rPr>
              <a:t>щодо</a:t>
            </a:r>
            <a:r>
              <a:rPr lang="ru-RU" sz="1600" dirty="0">
                <a:latin typeface="Izhitsa" pitchFamily="2" charset="0"/>
              </a:rPr>
              <a:t> </a:t>
            </a:r>
            <a:r>
              <a:rPr lang="ru-RU" sz="1600" dirty="0" err="1">
                <a:latin typeface="Izhitsa" pitchFamily="2" charset="0"/>
              </a:rPr>
              <a:t>укладання</a:t>
            </a:r>
            <a:r>
              <a:rPr lang="ru-RU" sz="1600" dirty="0">
                <a:latin typeface="Izhitsa" pitchFamily="2" charset="0"/>
              </a:rPr>
              <a:t> миру з </a:t>
            </a:r>
            <a:r>
              <a:rPr lang="ru-RU" sz="1600" dirty="0" err="1">
                <a:latin typeface="Izhitsa" pitchFamily="2" charset="0"/>
              </a:rPr>
              <a:t>Австрією</a:t>
            </a:r>
            <a:r>
              <a:rPr lang="ru-RU" sz="1600" dirty="0">
                <a:latin typeface="Izhitsa" pitchFamily="2" charset="0"/>
              </a:rPr>
              <a:t>.</a:t>
            </a:r>
          </a:p>
          <a:p>
            <a:endParaRPr lang="ru-RU" sz="1600" dirty="0">
              <a:latin typeface="Izhitsa" pitchFamily="2" charset="0"/>
            </a:endParaRPr>
          </a:p>
          <a:p>
            <a:r>
              <a:rPr lang="ru-RU" sz="1600" dirty="0">
                <a:latin typeface="Izhitsa" pitchFamily="2" charset="0"/>
              </a:rPr>
              <a:t> 1589 р., 20 </a:t>
            </a:r>
            <a:r>
              <a:rPr lang="ru-RU" sz="1600" dirty="0" err="1">
                <a:latin typeface="Izhitsa" pitchFamily="2" charset="0"/>
              </a:rPr>
              <a:t>травня</a:t>
            </a:r>
            <a:r>
              <a:rPr lang="ru-RU" sz="1600" dirty="0">
                <a:latin typeface="Izhitsa" pitchFamily="2" charset="0"/>
              </a:rPr>
              <a:t>.</a:t>
            </a:r>
          </a:p>
          <a:p>
            <a:r>
              <a:rPr lang="ru-RU" sz="1600" dirty="0" err="1">
                <a:latin typeface="Izhitsa" pitchFamily="2" charset="0"/>
              </a:rPr>
              <a:t>Мова</a:t>
            </a:r>
            <a:r>
              <a:rPr lang="ru-RU" sz="1600" dirty="0">
                <a:latin typeface="Izhitsa" pitchFamily="2" charset="0"/>
              </a:rPr>
              <a:t> </a:t>
            </a:r>
            <a:r>
              <a:rPr lang="ru-RU" sz="1600" dirty="0" err="1">
                <a:latin typeface="Izhitsa" pitchFamily="2" charset="0"/>
              </a:rPr>
              <a:t>староукраїнська</a:t>
            </a:r>
            <a:r>
              <a:rPr lang="ru-RU" sz="1600" dirty="0">
                <a:latin typeface="Izhitsa" pitchFamily="2" charset="0"/>
              </a:rPr>
              <a:t>. Пергамен</a:t>
            </a:r>
            <a:endParaRPr lang="ru-UA" sz="1600" dirty="0">
              <a:latin typeface="Izhitsa" pitchFamily="2" charset="0"/>
            </a:endParaRPr>
          </a:p>
        </p:txBody>
      </p:sp>
      <p:sp>
        <p:nvSpPr>
          <p:cNvPr id="6" name="Стрелка: вправо 5">
            <a:extLst>
              <a:ext uri="{FF2B5EF4-FFF2-40B4-BE49-F238E27FC236}">
                <a16:creationId xmlns:a16="http://schemas.microsoft.com/office/drawing/2014/main" id="{3D38EF5E-1E8E-455F-AC73-0713410555CA}"/>
              </a:ext>
            </a:extLst>
          </p:cNvPr>
          <p:cNvSpPr/>
          <p:nvPr/>
        </p:nvSpPr>
        <p:spPr>
          <a:xfrm>
            <a:off x="3275856" y="4816121"/>
            <a:ext cx="8640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6222234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346</TotalTime>
  <Words>3440</Words>
  <Application>Microsoft Office PowerPoint</Application>
  <PresentationFormat>Экран (4:3)</PresentationFormat>
  <Paragraphs>120</Paragraphs>
  <Slides>43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43</vt:i4>
      </vt:variant>
    </vt:vector>
  </HeadingPairs>
  <TitlesOfParts>
    <vt:vector size="53" baseType="lpstr">
      <vt:lpstr>Arial</vt:lpstr>
      <vt:lpstr>Book Antiqua</vt:lpstr>
      <vt:lpstr>Garamond</vt:lpstr>
      <vt:lpstr>Izhitsa</vt:lpstr>
      <vt:lpstr>Litopys New Roman</vt:lpstr>
      <vt:lpstr>Roboto-Medium</vt:lpstr>
      <vt:lpstr>Symbol</vt:lpstr>
      <vt:lpstr>Times New Roman</vt:lpstr>
      <vt:lpstr>Wingdings</vt:lpstr>
      <vt:lpstr>Натуральные материалы</vt:lpstr>
      <vt:lpstr>  СТАНОВЛЕННЯ Й РОЗВИТОК  ДІЛОВОГО СТИЛЮ </vt:lpstr>
      <vt:lpstr>ПИТАННЯ</vt:lpstr>
      <vt:lpstr>Офіційно-діловий  стиль має свою давню, а головне - природну безперервну історію. Офіційні початки його засвідчуємо  у дохристиянських договорах  руських князів  із греками  (907, 912, 945, 971 років). </vt:lpstr>
      <vt:lpstr>      Руська Правда. Аркуш Синодального списку. 1282.</vt:lpstr>
      <vt:lpstr>      Маємо справу  з першим карним та адмістративно-правовим кодексом українців (окремі  її списки сягають 135 статей).</vt:lpstr>
      <vt:lpstr>Мстиславова грамота бл. 1130 р.</vt:lpstr>
      <vt:lpstr>Ознаки ділового стилю ХІ-ХІІІ ст.:</vt:lpstr>
      <vt:lpstr>Питання 2. Розширення жанрів ділового стилю та його термінологічне наповнення й стандартизація  в  ХУ-ХУІІІст.  </vt:lpstr>
      <vt:lpstr>У 14-16 століттях узвичаєно було традиції діловодства, які були відомі в попередню добу й поширилися нові жанри ділового стилю, наприклад, світські адміністративні статути, універсали. </vt:lpstr>
      <vt:lpstr>У землях, що належали Польщі, мовою діловодства стала латина, тим часом у Великому князівстві Литовському «руська мова» («руський язик») не перестала слугувати мовою діловодства й судочинства; вона також стала офіційною мовою сусіднього Молдовського князівства. </vt:lpstr>
      <vt:lpstr> У ХІУ - Іпол. ХУІст. головними репрезентантами української мови взагалі стають юридичні та ділові документи: дарчі й купчі грамоти, заповіти, описи майна, присяги на вірність королю, описи майна, земель та інші жанрові типи ділових документів. </vt:lpstr>
      <vt:lpstr>Ділова мова у вигляді грамот мала регламентовану структуру: початок кожної грамоти засвідчував ким вона дається, далі  йшов виклад подій, що спричинили появу грамоти, з”ясовувалися обставини, за яких постала грамота,  називалися свідки її написання. Уже  для   тих грамот  характерні  були зачини, стандарти яких міняти не можна було: ” Милостією божою ми великий князь Швитригайло Олькердович  чиним  знаменито сим нашим  листом  і  даєм відати кожному доброму, хто нан узрить или услишит єго чтучи”. Стандартизовані  були  й фінали грамот: типово  це закляття, або апелювання до Бога.</vt:lpstr>
      <vt:lpstr>ЛЕКСИКА ГРАМОТ</vt:lpstr>
      <vt:lpstr> Великий литовський князь Олександр-Вітовт видає привілей гродненським євреям.  (грамота від 18 червня 1389 р.)    </vt:lpstr>
      <vt:lpstr>Значний вплив на розвиток  українського  діловодства  мав „Литовський статут” ХУІст.  та численні канцелярії: ратушні, городські, підкоморські</vt:lpstr>
      <vt:lpstr>Презентация PowerPoint</vt:lpstr>
      <vt:lpstr>Послідовність  дотримання поданих у Статуті зразків  залежала від типу ділового документа (наказ, ордер, універсал, офіційний лист канцелярії  чи ратуші, акти купівлі-продажу.  Численними  були  і юридично-ділові документи: судові акти, супліки-скарги, купчі і дарчі грамоти, духівниці, описи  та реєстри майна, грамоти про борг  та його відстрочку, суперечки і сварки за ґрунт і т. ін. </vt:lpstr>
      <vt:lpstr>Спроби створення правил роботи з документами у вигляді формулярників</vt:lpstr>
      <vt:lpstr>    У  ХУІ-ХУІІст.  значно розширюється  коло ділових документів. Крім колишніх дарчих, договірних, купчих та інших грамот додаються  цілі  томи ділової та юридичної літератури. Такі  документи на сьогодні  видані:  Горобець В. Й. Ділова  документація  Гетьманщини ХУІІІст. Книга  Київського  підкоморського  суду  Актова  книга  Житомирського  громадського  уряду  1611  року Актова  книга  житомирського  міського  уряду  к. ХУІст. (1582- 1588рр.)   Актові  книги  Полтавского  городового  уряду  ХУІІ  века Волинські  грамоти  ХУІ ст..   Лохвицька  ратушна  книга  другої  пол.  ХУІІІст. Реєстр  війська  запорозького  1649  року Приватні  листи  ХУІІІст.  Кількість томів цих документів близько 7,5 тисяч  і   5 млн. документів.  </vt:lpstr>
      <vt:lpstr>Листовні - збірки узірцевих листів, упорядкованих за конкретними типовими ситуаціями </vt:lpstr>
      <vt:lpstr>У період ХУІІ-ХУІІІ століть з’являються нові жанри ділової літератури, наприклад, журнали-звіти (Кратний журнал о поїзді в Москву  ясновельможного пана  Данила Апостола)  і щоденники (наприклад, Я.Марковича). </vt:lpstr>
      <vt:lpstr>Листи </vt:lpstr>
      <vt:lpstr>Особливий  інтерес  становить  такий  тип  документів ХУІІ-ХУІІІст. як  листи приватні  та офіційні. Причому  приватне листування ще не відійшло від  офіційно-ділового стилю: люди діляться зі  своїми рідними тими ж проблемами, що приводять  їх у  суд  чи канцелярію. Ці документи цікаві нам тим, що містять  традиційну  для українців  систему  гоноративів. Як правило  вони  розгорнуті: мой вельце милостивий пане, зичливий приятелю  і  брате;  Благородний мосцьпане Шашкевич, мні  елце особливий добродію; Примилосердни мій км и многомилостивий добродій. </vt:lpstr>
      <vt:lpstr> Адміністративна лексика у діловодстві ХУІ-ХУІІІ ст. переплітається з юридично-судовою: скарга, протекція, жалоба, злочинець, розиск, допрос, свідительство, отвітчик, допрошуваний, челомбите, судія. Серед цієї лексики  чимало запозичень з латинської мови з'являється  саме   це  період: публікація, інквізиція, апеляція, контро версія, документ, претензія, апробація, сатисфакція, оддукція.  </vt:lpstr>
      <vt:lpstr>Універсал гетьмана Івана Мазепи чернігівському і новгород-сіверському архієпископу Лазарю Барановичу з дозволом будувати склозавод на р. Білиця сотні Новгородської полку Стародубського на кафедральних ґрунтах.   Мова староукраїнська. </vt:lpstr>
      <vt:lpstr>ОТЖЕ</vt:lpstr>
      <vt:lpstr>Питання 3. Розвиток ділового стилю в новоукраїнський період. </vt:lpstr>
      <vt:lpstr>Стандартизація діловодства ХІХ століття</vt:lpstr>
      <vt:lpstr>Базовий  запас ділової  лексики зберігся, і хоча   масово  поповнювався російськомовними штампами й канцеляризмами, уже в сер. ХІХст. Україна  мала впорядковану управлінську  термінологію. У  Галичині, наприклад, в ХІХст. робляться  спроби впорядкування  адміністративно-ділової термінології державних  документів, що виходили українською, російською  та німецькою мовами. У 1849 році Яковом Головацьким була  створена комісія  зі  впорядкування діловодства.</vt:lpstr>
      <vt:lpstr>  Діловодство  українською мовою у Наддніпрянській Україні   виявляється найчастіше у листуванні (офіційному  і  приватному). Наприклад,  лист  М. Лисенка  до редакції часопису „Зоря”  від 8 грудня 1883р.:   „Позаяк я склав одразу цілорічню  передплату, пренумеруючи часопис „Зорю”, і  маю право на  премію ціною у 23р. злотих, з показаних  книжок  я  ласкаве просю  шановну адміністрацію „Зорі” вислати  мені:  1.”Гальшка, княгиня Острожська”, оповідання д-ра Шараневича.  2. Його ж „Староруський княжий город Галич”(32кр.) і  3. „О вихованню”(зкр.)  Перші  два діла я б просив вислати дублікатами, бо д. Орест Левицький просив задля його  виписати, й  належачі за  їх гроші він  вишле  до редакції.  Чи  не можна  б  потурбувати Вас о  висилку , хоч  у  закритім  куверті, сатиричний  часопис „Нове дзеркало”  й  обмовити, що коштує за  ого рокова пронумерата.  Ще одно прохання: коли шановна редакція  згодиться й нетяжку їй   те буде,- нехай би ласкава була помістити у себе посилану об вістку про вихід в світ в будучому місяці моєї української опери „Різдвяна ніч”.Тае заміщення при наших рідких(на сором) стосунках і відносинах  було б дуже корисно для самого діла.  Коли це єсть можливе, то покірно просю шановну редакцію помістити в себе.  З щирим побажанням зостаюсь                М.Лисенко.”</vt:lpstr>
      <vt:lpstr> Через два десятиліття  в  зразках мови М. Коцюбинського окремі різновиди офіційно-ділового стилю досягнуть майже  повної  досконалості  й  цілком сучасного рівня. Ось, наприклад, цілком офіційна відмова, надіслана М. Коцюбинським   Б. Грінченку з приводу  порушених ним перед  радою чернігівського  товариства  „Просвіта” питань:  Високоповажний добродію Борисе  Дмитровичу!  Я подав на розгляд ради нашого  товариства  Вашу  пропозицію - звернутися  до  чернігівської „Просвіти” з заявкою до Державної  думи  про потребу української  народної школи, але рада не визнала  можливим подати таку заяву,  мотивуючи  це  тим,  що  при  теперішньому  складі Державної думи  нема жодної  надії  на задоволення демократичних вимог  українського народу і що таким поступовим  інституціям,  як  „Просвіта”,  навіть  не   слід   звертатися  з   якими-небудь   заявами до 3-ої Державної думи.    З  високим  поважанням М. Коцюбинський.                                        </vt:lpstr>
      <vt:lpstr>Саме  тому українська  літературна мова І пол. ХХ ст. мала  вже вироблену суспільно-політичну термінологію й адміністративно-управлінську лексику,  з  допомогою  яких можна було передати  характер суспільно-політичних рухів.</vt:lpstr>
      <vt:lpstr>Статус української ділової мови в 1917-1921 рр.</vt:lpstr>
      <vt:lpstr>Офіційно-діловий стиль у цей час найбільше представлений такими документами як універсали, протоколи, директиви, циркуляри, звіти, промови, статті партійних лідерів, листи, звіти, угоди тощо. </vt:lpstr>
      <vt:lpstr>Дослідниця Оксана Тарапон стверджує, що  у 20 роках ХХ століття склалися стиль, форма і структура офіційних документів.</vt:lpstr>
      <vt:lpstr>АДМІНІСТРАТИВНО-КАНЦЕЛЯРСЬКИЙ ПІДСТИЛЬ  </vt:lpstr>
      <vt:lpstr>АДМІНІСТРАТИВНО-КАНЦЕЛЯРСЬКИЙ ПІДСТИЛЬ </vt:lpstr>
      <vt:lpstr>Зі згортанням політики українізації на початку 1930-х років ділова мова фактично втратила свій статус державної на теренах колишньої УРСР. </vt:lpstr>
      <vt:lpstr>40 – 70-ті рр. ХХ століття</vt:lpstr>
      <vt:lpstr>Русифікація лексики діловодсва радянської доби</vt:lpstr>
      <vt:lpstr>Вивчення й обґрунтування рис ділового стилю</vt:lpstr>
      <vt:lpstr>Надання українській мові статусу державної відбулося ще до розпаду Радянського Союзу з набуттям чинності Закону УРСР “Про мови в Українській РСР” від 28 жовтня 1989 року. Цей статус підтвердила та закріпила стаття 10 Конституції України, відповідно до якої: “Державною мовою в Україні є українська мова”.</vt:lpstr>
      <vt:lpstr>дякую, що слухали!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ІСТОРІЯ    УКРАЇНСЬКОГО  ОФІЦІЙНО-ДІЛОВОГО     СТИЛЮ </dc:title>
  <dc:creator>Светлана</dc:creator>
  <cp:lastModifiedBy>admin</cp:lastModifiedBy>
  <cp:revision>39</cp:revision>
  <dcterms:created xsi:type="dcterms:W3CDTF">2015-11-25T19:10:32Z</dcterms:created>
  <dcterms:modified xsi:type="dcterms:W3CDTF">2020-10-19T12:13:53Z</dcterms:modified>
</cp:coreProperties>
</file>