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1" y="-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0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0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3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3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9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51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7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84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0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7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0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9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1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7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0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3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1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44FA48-C743-43C7-A918-30F28C5B613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B19F57-53BA-4228-8402-BB584C13E2D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9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3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Теми лекційних занять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Тема 1. </a:t>
            </a:r>
            <a:r>
              <a:rPr lang="ru-RU" dirty="0" err="1"/>
              <a:t>Поняття</a:t>
            </a:r>
            <a:r>
              <a:rPr lang="ru-RU" dirty="0"/>
              <a:t> про науку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еволюція</a:t>
            </a:r>
            <a:r>
              <a:rPr lang="ru-RU" dirty="0"/>
              <a:t>. Наука як система </a:t>
            </a:r>
            <a:r>
              <a:rPr lang="ru-RU" dirty="0" err="1"/>
              <a:t>знань</a:t>
            </a:r>
            <a:endParaRPr lang="ru-RU" dirty="0"/>
          </a:p>
          <a:p>
            <a:r>
              <a:rPr lang="ru-RU" dirty="0"/>
              <a:t>Тема 2.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науково-дослідної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</a:p>
          <a:p>
            <a:r>
              <a:rPr lang="ru-RU" dirty="0"/>
              <a:t>Тема 3.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endParaRPr lang="ru-RU" dirty="0"/>
          </a:p>
          <a:p>
            <a:r>
              <a:rPr lang="ru-RU" dirty="0"/>
              <a:t>Тема 4. </a:t>
            </a:r>
            <a:r>
              <a:rPr lang="ru-RU" dirty="0" err="1"/>
              <a:t>Завдання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і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endParaRPr lang="ru-RU" dirty="0"/>
          </a:p>
          <a:p>
            <a:r>
              <a:rPr lang="ru-RU" dirty="0"/>
              <a:t>Тема 5. </a:t>
            </a:r>
            <a:r>
              <a:rPr lang="ru-RU" dirty="0" err="1"/>
              <a:t>Раціональна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endParaRPr lang="ru-RU" dirty="0"/>
          </a:p>
          <a:p>
            <a:r>
              <a:rPr lang="ru-RU" dirty="0"/>
              <a:t>Тема 6. </a:t>
            </a:r>
            <a:r>
              <a:rPr lang="ru-RU" dirty="0" err="1"/>
              <a:t>Інформаційне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endParaRPr lang="ru-RU" dirty="0"/>
          </a:p>
          <a:p>
            <a:r>
              <a:rPr lang="ru-RU" dirty="0"/>
              <a:t>Тема 7.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: </a:t>
            </a:r>
            <a:r>
              <a:rPr lang="ru-RU" dirty="0" err="1"/>
              <a:t>критерії</a:t>
            </a:r>
            <a:r>
              <a:rPr lang="ru-RU" dirty="0"/>
              <a:t> та </a:t>
            </a:r>
            <a:r>
              <a:rPr lang="ru-RU" dirty="0" err="1"/>
              <a:t>проблеми</a:t>
            </a:r>
            <a:endParaRPr lang="ru-RU" dirty="0"/>
          </a:p>
          <a:p>
            <a:r>
              <a:rPr lang="ru-RU" dirty="0"/>
              <a:t>Тема 8. </a:t>
            </a:r>
            <a:r>
              <a:rPr lang="ru-RU" dirty="0" err="1"/>
              <a:t>Кількісна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, </a:t>
            </a:r>
            <a:r>
              <a:rPr lang="ru-RU" dirty="0" err="1"/>
              <a:t>систематизація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робота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літературою</a:t>
            </a:r>
            <a:endParaRPr lang="ru-RU" dirty="0"/>
          </a:p>
          <a:p>
            <a:r>
              <a:rPr lang="ru-RU" dirty="0"/>
              <a:t>Тема 9. </a:t>
            </a:r>
            <a:r>
              <a:rPr lang="ru-RU" dirty="0" err="1"/>
              <a:t>Моделювання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роль у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endParaRPr lang="ru-RU" dirty="0"/>
          </a:p>
          <a:p>
            <a:r>
              <a:rPr lang="ru-RU" dirty="0"/>
              <a:t>Тема 10.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та правила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науково-дослідної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ПОНЯТТЯ ПРО НАУКУ ТА ЇЇ ЕВОЛЮЦІЯ. НАУКА ЯК</a:t>
            </a:r>
            <a:br>
              <a:rPr lang="ru-RU" dirty="0"/>
            </a:br>
            <a:r>
              <a:rPr lang="ru-RU" dirty="0"/>
              <a:t>СИСТЕМА ЗНАНЬ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НАУКА </a:t>
            </a:r>
            <a:r>
              <a:rPr lang="uk-UA" dirty="0"/>
              <a:t>— це особлива форма людської діяльності, яка склалася історично і має своїм результатом цілеспрямовано відібрані факти, гіпотези, теорії, закони і методи дослідження. </a:t>
            </a:r>
          </a:p>
          <a:p>
            <a:r>
              <a:rPr lang="uk-UA" b="1" dirty="0"/>
              <a:t>Головна мета науки </a:t>
            </a:r>
            <a:r>
              <a:rPr lang="uk-UA" dirty="0"/>
              <a:t>— отримання нових знань і використання їх у практичному освоєнні світу. Наукове пояснення явищ природи, які будь-коли були зафіксовані людиною. Наукове передбачення з метою перетворення реальної дійсності в інтересах людства.</a:t>
            </a:r>
          </a:p>
        </p:txBody>
      </p:sp>
    </p:spTree>
    <p:extLst>
      <p:ext uri="{BB962C8B-B14F-4D97-AF65-F5344CB8AC3E}">
        <p14:creationId xmlns:p14="http://schemas.microsoft.com/office/powerpoint/2010/main" val="79071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4221480" y="1051560"/>
            <a:ext cx="3467100" cy="1234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ЕЛЕМЕНТИ НАУКИ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33500" y="1821180"/>
            <a:ext cx="2179320" cy="2004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система наукових знань </a:t>
            </a:r>
          </a:p>
        </p:txBody>
      </p:sp>
      <p:sp>
        <p:nvSpPr>
          <p:cNvPr id="6" name="Овал 5"/>
          <p:cNvSpPr/>
          <p:nvPr/>
        </p:nvSpPr>
        <p:spPr>
          <a:xfrm>
            <a:off x="8602979" y="1821180"/>
            <a:ext cx="2217420" cy="2004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/>
              <a:t>наукова діяльність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198487" y="2100359"/>
            <a:ext cx="1550669" cy="25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H="1">
            <a:off x="3377058" y="2105220"/>
            <a:ext cx="1352167" cy="317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964180" y="3619500"/>
            <a:ext cx="2788920" cy="2164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теорія, закони, гіпотези, поняття,  наукові методи.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08902" y="3619500"/>
            <a:ext cx="2959355" cy="2164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постановка проблеми, побудова і застосування гіпотез, створення і впровадження нових методів дослідження, узагальнення результатів наукової діяльності. </a:t>
            </a:r>
          </a:p>
        </p:txBody>
      </p:sp>
      <p:cxnSp>
        <p:nvCxnSpPr>
          <p:cNvPr id="20" name="Соединительная линия уступом 19"/>
          <p:cNvCxnSpPr>
            <a:stCxn id="5" idx="6"/>
          </p:cNvCxnSpPr>
          <p:nvPr/>
        </p:nvCxnSpPr>
        <p:spPr>
          <a:xfrm>
            <a:off x="3512820" y="2823210"/>
            <a:ext cx="617220" cy="7962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endCxn id="16" idx="0"/>
          </p:cNvCxnSpPr>
          <p:nvPr/>
        </p:nvCxnSpPr>
        <p:spPr>
          <a:xfrm rot="10800000" flipV="1">
            <a:off x="7688581" y="2823210"/>
            <a:ext cx="914399" cy="7962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0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науки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науки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</a:t>
            </a:r>
            <a:r>
              <a:rPr lang="en-US" dirty="0"/>
              <a:t> </a:t>
            </a:r>
            <a:r>
              <a:rPr lang="ru-RU" dirty="0"/>
              <a:t>потребами </a:t>
            </a:r>
            <a:r>
              <a:rPr lang="ru-RU" dirty="0" err="1"/>
              <a:t>суспільної</a:t>
            </a:r>
            <a:r>
              <a:rPr lang="ru-RU" dirty="0"/>
              <a:t> практики і носили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практичний</a:t>
            </a:r>
            <a:r>
              <a:rPr lang="ru-RU" dirty="0"/>
              <a:t> характер.</a:t>
            </a:r>
            <a:endParaRPr lang="en-US" dirty="0"/>
          </a:p>
          <a:p>
            <a:pPr algn="just"/>
            <a:r>
              <a:rPr lang="ru-RU" dirty="0"/>
              <a:t>У V ст. до </a:t>
            </a:r>
            <a:r>
              <a:rPr lang="ru-RU" dirty="0" err="1"/>
              <a:t>н.е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натурфілософської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антенної</a:t>
            </a:r>
            <a:r>
              <a:rPr lang="ru-RU" dirty="0"/>
              <a:t> науки в </a:t>
            </a:r>
            <a:r>
              <a:rPr lang="ru-RU" dirty="0" err="1"/>
              <a:t>самостійну</a:t>
            </a:r>
            <a:r>
              <a:rPr lang="en-US" dirty="0"/>
              <a:t> </a:t>
            </a:r>
            <a:r>
              <a:rPr lang="ru-RU" dirty="0"/>
              <a:t>область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виділятися</a:t>
            </a:r>
            <a:r>
              <a:rPr lang="ru-RU" dirty="0"/>
              <a:t> математика, яка </a:t>
            </a:r>
            <a:r>
              <a:rPr lang="ru-RU" dirty="0" err="1"/>
              <a:t>поділялася</a:t>
            </a:r>
            <a:r>
              <a:rPr lang="ru-RU" dirty="0"/>
              <a:t> на арифметику і</a:t>
            </a:r>
            <a:r>
              <a:rPr lang="en-US" dirty="0"/>
              <a:t> </a:t>
            </a:r>
            <a:r>
              <a:rPr lang="ru-RU" dirty="0" err="1"/>
              <a:t>геометрію</a:t>
            </a:r>
            <a:r>
              <a:rPr lang="ru-RU" dirty="0"/>
              <a:t>. </a:t>
            </a:r>
            <a:endParaRPr lang="en-US" dirty="0"/>
          </a:p>
          <a:p>
            <a:pPr algn="just"/>
            <a:r>
              <a:rPr lang="uk-UA" dirty="0"/>
              <a:t>В середині IV ст. до н е. відособлюється астрономія.</a:t>
            </a:r>
            <a:endParaRPr lang="en-US" dirty="0"/>
          </a:p>
          <a:p>
            <a:pPr algn="just"/>
            <a:r>
              <a:rPr lang="ru-RU" dirty="0"/>
              <a:t>З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XV ст., 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,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en-US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природознавства</a:t>
            </a:r>
            <a:r>
              <a:rPr lang="ru-RU" dirty="0"/>
              <a:t> як науки, початок </a:t>
            </a:r>
            <a:r>
              <a:rPr lang="ru-RU" dirty="0" err="1"/>
              <a:t>якого</a:t>
            </a:r>
            <a:r>
              <a:rPr lang="ru-RU" dirty="0"/>
              <a:t> (середина XV ст. — середина XVI</a:t>
            </a:r>
            <a:r>
              <a:rPr lang="en-US" dirty="0"/>
              <a:t> </a:t>
            </a:r>
            <a:r>
              <a:rPr lang="ru-RU" dirty="0"/>
              <a:t>ст.)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115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/>
              <a:t>Другий період у розвитку природознавства</a:t>
            </a:r>
            <a:r>
              <a:rPr lang="en-US" sz="4000" dirty="0"/>
              <a:t> </a:t>
            </a:r>
            <a:r>
              <a:rPr lang="uk-UA" sz="4000" dirty="0"/>
              <a:t> посідає час від середини </a:t>
            </a:r>
            <a:r>
              <a:rPr lang="de-DE" sz="4000" dirty="0"/>
              <a:t>XVI </a:t>
            </a:r>
            <a:r>
              <a:rPr lang="uk-UA" sz="4000" dirty="0"/>
              <a:t>ст. до кінця </a:t>
            </a:r>
            <a:r>
              <a:rPr lang="de-DE" sz="4000" dirty="0"/>
              <a:t>XIX </a:t>
            </a:r>
            <a:r>
              <a:rPr lang="uk-UA" sz="4000" dirty="0"/>
              <a:t>ст. </a:t>
            </a:r>
            <a:br>
              <a:rPr lang="en-US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uk-UA" dirty="0"/>
              <a:t>Геоцентрична система побудови світу яка створена</a:t>
            </a:r>
            <a:r>
              <a:rPr lang="en-US" dirty="0"/>
              <a:t> </a:t>
            </a:r>
            <a:r>
              <a:rPr lang="uk-UA" dirty="0"/>
              <a:t>Птоломеєм у </a:t>
            </a:r>
            <a:r>
              <a:rPr lang="de-DE" dirty="0"/>
              <a:t>II </a:t>
            </a:r>
            <a:r>
              <a:rPr lang="uk-UA" dirty="0"/>
              <a:t>ст., замінюється геліоцентричною (М. Коперник, Г. Галілей — </a:t>
            </a:r>
            <a:r>
              <a:rPr lang="de-DE" dirty="0"/>
              <a:t>XVI— XVII </a:t>
            </a:r>
            <a:r>
              <a:rPr lang="uk-UA" dirty="0"/>
              <a:t>ст.); були відкриті закони всесвітнього тяжіння (І. Ньютон — кінець </a:t>
            </a:r>
            <a:r>
              <a:rPr lang="de-DE" dirty="0"/>
              <a:t>XVII </a:t>
            </a:r>
            <a:r>
              <a:rPr lang="uk-UA" dirty="0"/>
              <a:t>ст.),</a:t>
            </a:r>
            <a:r>
              <a:rPr lang="en-US" dirty="0"/>
              <a:t> </a:t>
            </a:r>
            <a:r>
              <a:rPr lang="uk-UA" dirty="0"/>
              <a:t>збереження маси в їх хімічних перетвореннях (М. В. Ломоносов, А. Лавуазьє —</a:t>
            </a:r>
            <a:r>
              <a:rPr lang="en-US" dirty="0"/>
              <a:t> </a:t>
            </a:r>
            <a:r>
              <a:rPr lang="uk-UA" dirty="0"/>
              <a:t>друга половина </a:t>
            </a:r>
            <a:r>
              <a:rPr lang="de-DE" dirty="0"/>
              <a:t>XVIII </a:t>
            </a:r>
            <a:r>
              <a:rPr lang="uk-UA" dirty="0"/>
              <a:t>ст.), виявлені основні закони спадковості (Г. Мендель —</a:t>
            </a:r>
            <a:r>
              <a:rPr lang="en-US" dirty="0"/>
              <a:t> </a:t>
            </a:r>
            <a:r>
              <a:rPr lang="uk-UA" dirty="0"/>
              <a:t>кінець </a:t>
            </a:r>
            <a:r>
              <a:rPr lang="de-DE" dirty="0"/>
              <a:t>XVIII </a:t>
            </a:r>
            <a:r>
              <a:rPr lang="uk-UA" dirty="0"/>
              <a:t>ст. ).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uk-UA" dirty="0"/>
              <a:t>У другій половині </a:t>
            </a:r>
            <a:r>
              <a:rPr lang="de-DE" dirty="0"/>
              <a:t>XIX </a:t>
            </a:r>
            <a:r>
              <a:rPr lang="uk-UA" dirty="0"/>
              <a:t>ст. Д. І. Менделєєвим було відкрито</a:t>
            </a:r>
            <a:r>
              <a:rPr lang="en-US" dirty="0"/>
              <a:t> </a:t>
            </a:r>
            <a:r>
              <a:rPr lang="ru-RU" dirty="0" err="1"/>
              <a:t>періодичний</a:t>
            </a:r>
            <a:r>
              <a:rPr lang="ru-RU" dirty="0"/>
              <a:t> закон у </a:t>
            </a:r>
            <a:r>
              <a:rPr lang="ru-RU" dirty="0" err="1"/>
              <a:t>хімії</a:t>
            </a:r>
            <a:r>
              <a:rPr lang="ru-RU" dirty="0"/>
              <a:t>. </a:t>
            </a:r>
            <a:r>
              <a:rPr lang="ru-RU" dirty="0" err="1"/>
              <a:t>Справжній</a:t>
            </a:r>
            <a:r>
              <a:rPr lang="ru-RU" dirty="0"/>
              <a:t> переворот у </a:t>
            </a:r>
            <a:r>
              <a:rPr lang="ru-RU" dirty="0" err="1"/>
              <a:t>природознавстві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в</a:t>
            </a:r>
            <a:r>
              <a:rPr lang="en-US" dirty="0"/>
              <a:t> </a:t>
            </a:r>
            <a:r>
              <a:rPr lang="ru-RU" dirty="0" err="1"/>
              <a:t>результаті</a:t>
            </a:r>
            <a:r>
              <a:rPr lang="ru-RU" dirty="0"/>
              <a:t> таких великих </a:t>
            </a:r>
            <a:r>
              <a:rPr lang="ru-RU" dirty="0" err="1"/>
              <a:t>відкриттів</a:t>
            </a:r>
            <a:r>
              <a:rPr lang="ru-RU" dirty="0"/>
              <a:t>: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еволюційної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(Ч. </a:t>
            </a:r>
            <a:r>
              <a:rPr lang="ru-RU" dirty="0" err="1"/>
              <a:t>Дарвін</a:t>
            </a:r>
            <a:r>
              <a:rPr lang="ru-RU" dirty="0"/>
              <a:t>) і</a:t>
            </a:r>
            <a:r>
              <a:rPr lang="en-US"/>
              <a:t> </a:t>
            </a:r>
            <a:r>
              <a:rPr lang="ru-RU"/>
              <a:t>закону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7747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327</Words>
  <Application>Microsoft Office PowerPoint</Application>
  <PresentationFormat>Широкий екран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Натуральные материалы</vt:lpstr>
      <vt:lpstr>Методи наукових досліджень</vt:lpstr>
      <vt:lpstr>Теми лекційних занять</vt:lpstr>
      <vt:lpstr>ПОНЯТТЯ ПРО НАУКУ ТА ЇЇ ЕВОЛЮЦІЯ. НАУКА ЯК СИСТЕМА ЗНАНЬ</vt:lpstr>
      <vt:lpstr>Презентація PowerPoint</vt:lpstr>
      <vt:lpstr>Історія народження і розвитку науки</vt:lpstr>
      <vt:lpstr>Другий період у розвитку природознавства  посідає час від середини XVI ст. до кінця XIX ст.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наукових досліджень</dc:title>
  <dc:creator>Ольга Чувичкина</dc:creator>
  <cp:lastModifiedBy>alinaberezhnaya3@gmail.com</cp:lastModifiedBy>
  <cp:revision>7</cp:revision>
  <dcterms:created xsi:type="dcterms:W3CDTF">2023-02-15T08:48:04Z</dcterms:created>
  <dcterms:modified xsi:type="dcterms:W3CDTF">2023-10-05T13:06:04Z</dcterms:modified>
</cp:coreProperties>
</file>